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77" r:id="rId3"/>
    <p:sldId id="306" r:id="rId4"/>
    <p:sldId id="313" r:id="rId5"/>
    <p:sldId id="314" r:id="rId6"/>
    <p:sldId id="315" r:id="rId7"/>
    <p:sldId id="318" r:id="rId8"/>
    <p:sldId id="307" r:id="rId9"/>
    <p:sldId id="316" r:id="rId10"/>
    <p:sldId id="317" r:id="rId11"/>
    <p:sldId id="323" r:id="rId12"/>
    <p:sldId id="319" r:id="rId13"/>
    <p:sldId id="322" r:id="rId14"/>
    <p:sldId id="321" r:id="rId15"/>
    <p:sldId id="324" r:id="rId16"/>
    <p:sldId id="325" r:id="rId17"/>
    <p:sldId id="327" r:id="rId18"/>
    <p:sldId id="326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06"/>
            <p14:sldId id="313"/>
            <p14:sldId id="314"/>
            <p14:sldId id="315"/>
            <p14:sldId id="318"/>
            <p14:sldId id="307"/>
            <p14:sldId id="316"/>
            <p14:sldId id="317"/>
            <p14:sldId id="323"/>
            <p14:sldId id="319"/>
            <p14:sldId id="322"/>
            <p14:sldId id="321"/>
            <p14:sldId id="324"/>
            <p14:sldId id="325"/>
            <p14:sldId id="327"/>
            <p14:sldId id="326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5" autoAdjust="0"/>
    <p:restoredTop sz="95226" autoAdjust="0"/>
  </p:normalViewPr>
  <p:slideViewPr>
    <p:cSldViewPr snapToGrid="0" snapToObjects="1">
      <p:cViewPr varScale="1">
        <p:scale>
          <a:sx n="86" d="100"/>
          <a:sy n="86" d="100"/>
        </p:scale>
        <p:origin x="1032" y="58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5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0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9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7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8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1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4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1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Programación Dinámica Nivel 0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C41FB-F981-4497-ABCF-E6435068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2117"/>
            <a:ext cx="9144000" cy="15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F8491-7314-49F3-BBE6-D55551CDD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8254"/>
            <a:ext cx="9144000" cy="51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AC1A0-DC71-48D0-A0D0-7A4186F7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2005012"/>
            <a:ext cx="7581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A532A-7DB2-4378-92A6-8A9B7B3F9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2519362"/>
            <a:ext cx="7591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memorizo esto?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AC1A0-DC71-48D0-A0D0-7A4186F76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2005012"/>
            <a:ext cx="7581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679C09-C64D-49E9-A0B4-11C8AD0FC572}"/>
                  </a:ext>
                </a:extLst>
              </p:cNvPr>
              <p:cNvSpPr txBox="1"/>
              <p:nvPr/>
            </p:nvSpPr>
            <p:spPr>
              <a:xfrm>
                <a:off x="1012053" y="1287538"/>
                <a:ext cx="662718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CO" b="0" i="0" dirty="0">
                    <a:solidFill>
                      <a:srgbClr val="222222"/>
                    </a:solidFill>
                    <a:effectLst/>
                    <a:latin typeface="Source Sans Pro" panose="020B0503030403020204" pitchFamily="34" charset="0"/>
                  </a:rPr>
                  <a:t>Dada una mochila con una capacidad W, y n productos, donde cada producto tiene un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b="0" i="0" dirty="0">
                    <a:solidFill>
                      <a:srgbClr val="222222"/>
                    </a:solidFill>
                    <a:effectLst/>
                    <a:latin typeface="Source Sans Pro" panose="020B0503030403020204" pitchFamily="34" charset="0"/>
                  </a:rPr>
                  <a:t> y un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b="0" i="0" dirty="0">
                    <a:solidFill>
                      <a:srgbClr val="222222"/>
                    </a:solidFill>
                    <a:effectLst/>
                    <a:latin typeface="Source Sans Pro" panose="020B0503030403020204" pitchFamily="34" charset="0"/>
                  </a:rPr>
                  <a:t>, calcular el mayor valor que puede introducirse en la mochila, sin exceder su capacidad.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679C09-C64D-49E9-A0B4-11C8AD0F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53" y="1287538"/>
                <a:ext cx="6627181" cy="923330"/>
              </a:xfrm>
              <a:prstGeom prst="rect">
                <a:avLst/>
              </a:prstGeom>
              <a:blipFill>
                <a:blip r:embed="rId4"/>
                <a:stretch>
                  <a:fillRect l="-736" t="-3289" r="-156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2" descr="Knapsack problem - Wikipedia">
            <a:extLst>
              <a:ext uri="{FF2B5EF4-FFF2-40B4-BE49-F238E27FC236}">
                <a16:creationId xmlns:a16="http://schemas.microsoft.com/office/drawing/2014/main" id="{7A27F365-4A61-407B-B97C-E1B1655D1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9427560-DB80-4606-941C-516E60E86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864" y="2752522"/>
            <a:ext cx="4409299" cy="38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</p:spTree>
    <p:extLst>
      <p:ext uri="{BB962C8B-B14F-4D97-AF65-F5344CB8AC3E}">
        <p14:creationId xmlns:p14="http://schemas.microsoft.com/office/powerpoint/2010/main" val="63233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31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E1FB-308F-487E-8A43-2F68C98BADD1}"/>
              </a:ext>
            </a:extLst>
          </p:cNvPr>
          <p:cNvSpPr txBox="1"/>
          <p:nvPr/>
        </p:nvSpPr>
        <p:spPr>
          <a:xfrm>
            <a:off x="857100" y="2535512"/>
            <a:ext cx="4432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El </a:t>
            </a:r>
            <a:r>
              <a:rPr lang="en-GB" sz="2800" dirty="0" err="1"/>
              <a:t>artículo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El peso libre </a:t>
            </a:r>
            <a:r>
              <a:rPr lang="en-GB" sz="2800" dirty="0" err="1"/>
              <a:t>en</a:t>
            </a:r>
            <a:r>
              <a:rPr lang="en-GB" sz="2800" dirty="0"/>
              <a:t> la mochila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60DA1-C491-476A-8449-A9F7C0F7379B}"/>
              </a:ext>
            </a:extLst>
          </p:cNvPr>
          <p:cNvSpPr txBox="1"/>
          <p:nvPr/>
        </p:nvSpPr>
        <p:spPr>
          <a:xfrm>
            <a:off x="611084" y="4123660"/>
            <a:ext cx="419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¿Con </a:t>
            </a:r>
            <a:r>
              <a:rPr lang="en-GB" sz="2800" dirty="0" err="1"/>
              <a:t>qué</a:t>
            </a:r>
            <a:r>
              <a:rPr lang="en-GB" sz="2800" dirty="0"/>
              <a:t> variables </a:t>
            </a:r>
            <a:r>
              <a:rPr lang="en-GB" sz="2800" dirty="0" err="1"/>
              <a:t>cuento</a:t>
            </a:r>
            <a:r>
              <a:rPr lang="en-GB" sz="28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055B9-97AE-4BBA-9BF1-579006E71C13}"/>
              </a:ext>
            </a:extLst>
          </p:cNvPr>
          <p:cNvSpPr txBox="1"/>
          <p:nvPr/>
        </p:nvSpPr>
        <p:spPr>
          <a:xfrm>
            <a:off x="638900" y="4775781"/>
            <a:ext cx="8024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W[n] =&gt; Pesos de los n </a:t>
            </a:r>
            <a:r>
              <a:rPr lang="en-GB" sz="2800" dirty="0" err="1"/>
              <a:t>productos</a:t>
            </a:r>
            <a:endParaRPr lang="en-GB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P[n] =&gt; </a:t>
            </a:r>
            <a:r>
              <a:rPr lang="en-GB" sz="2800" dirty="0" err="1"/>
              <a:t>Valor</a:t>
            </a:r>
            <a:r>
              <a:rPr lang="en-GB" sz="2800" dirty="0"/>
              <a:t> de los n </a:t>
            </a:r>
            <a:r>
              <a:rPr lang="en-GB" sz="2800" dirty="0" err="1"/>
              <a:t>productos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80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Knapsack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E84E98-B12A-4933-A1D9-78260974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8" y="4368595"/>
            <a:ext cx="8573363" cy="16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99D0C-DD75-4289-9287-7A63C85CBC1B}"/>
              </a:ext>
            </a:extLst>
          </p:cNvPr>
          <p:cNvSpPr txBox="1"/>
          <p:nvPr/>
        </p:nvSpPr>
        <p:spPr>
          <a:xfrm>
            <a:off x="508794" y="1768352"/>
            <a:ext cx="8024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W[n] =&gt; Pesos de los n </a:t>
            </a:r>
            <a:r>
              <a:rPr lang="en-GB" sz="2800" dirty="0" err="1"/>
              <a:t>productos</a:t>
            </a:r>
            <a:endParaRPr lang="en-GB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P[n] =&gt; </a:t>
            </a:r>
            <a:r>
              <a:rPr lang="en-GB" sz="2800" dirty="0" err="1"/>
              <a:t>Valor</a:t>
            </a:r>
            <a:r>
              <a:rPr lang="en-GB" sz="2800" dirty="0"/>
              <a:t> de los n </a:t>
            </a:r>
            <a:r>
              <a:rPr lang="en-GB" sz="2800" dirty="0" err="1"/>
              <a:t>productos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9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3" y="344382"/>
            <a:ext cx="679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Dinámica (Versión Top Down)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Resuelve problemas combinando las soluciones de los subproblemas.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Normalmente se utiliza para resolver problemas de optimización.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problema tiene una subestructura óptima y se puede plantear en problemas más pequeños.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cantidad de subproblemas es pequeña (se pueden descomponer en casos).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vez encontrado un conjunto de estados se procede a identificar todos los posibles valores que se pueden tener.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Resolver el problema en un tiempo aceptable depende en gran medida de los estados seleccionados.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15AAC-11A2-4C83-810A-81687DD9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32" y="1544576"/>
            <a:ext cx="8771138" cy="19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531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7DE96-251D-414C-94EF-E925CBD1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" y="1090934"/>
            <a:ext cx="8020050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A5886-B9C9-436B-9706-F939A7780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3" y="2009775"/>
            <a:ext cx="76581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B099F-1C7F-4198-AEF5-2FC13407E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01" y="2952750"/>
            <a:ext cx="76581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68260-D1DC-438A-9C0C-783D074D0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3" y="3781425"/>
            <a:ext cx="763905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9F99C-A887-4998-B793-8228E453B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663" y="4648200"/>
            <a:ext cx="7724775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326D0-731A-4C31-927E-624D7FB54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34" y="5543550"/>
            <a:ext cx="6969958" cy="12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D035-6D25-492B-884A-FE6A1D8F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2" y="274638"/>
            <a:ext cx="8229600" cy="718893"/>
          </a:xfrm>
        </p:spPr>
        <p:txBody>
          <a:bodyPr/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conejos de </a:t>
            </a:r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699059-5D5D-467C-8358-92BB5A05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986881"/>
            <a:ext cx="5943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D035-6D25-492B-884A-FE6A1D8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memorizo</a:t>
            </a:r>
            <a:r>
              <a:rPr lang="en-GB" dirty="0"/>
              <a:t> </a:t>
            </a:r>
            <a:r>
              <a:rPr lang="en-GB" dirty="0" err="1"/>
              <a:t>esto</a:t>
            </a:r>
            <a:r>
              <a:rPr lang="en-GB" dirty="0"/>
              <a:t>?</a:t>
            </a:r>
          </a:p>
        </p:txBody>
      </p:sp>
      <p:pic>
        <p:nvPicPr>
          <p:cNvPr id="1026" name="Picture 2" descr="The tree-recursive process generated in computing for the 5th Fibonacci number">
            <a:extLst>
              <a:ext uri="{FF2B5EF4-FFF2-40B4-BE49-F238E27FC236}">
                <a16:creationId xmlns:a16="http://schemas.microsoft.com/office/drawing/2014/main" id="{9C765012-7D9C-43EB-8DD5-7BE6A63489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97" y="1600200"/>
            <a:ext cx="739300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60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A7A3D-FAAE-438F-844C-C642C6A68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0366"/>
            <a:ext cx="9144000" cy="17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202335"/>
            <a:ext cx="6091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Down (DP) = Recursividad + Memorización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5C25-63BD-4EDC-9DD7-EFAD366D565E}"/>
              </a:ext>
            </a:extLst>
          </p:cNvPr>
          <p:cNvSpPr txBox="1"/>
          <p:nvPr/>
        </p:nvSpPr>
        <p:spPr>
          <a:xfrm>
            <a:off x="710214" y="1695635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¿</a:t>
            </a:r>
            <a:r>
              <a:rPr lang="en-GB" sz="2800" dirty="0" err="1"/>
              <a:t>Cuáles</a:t>
            </a:r>
            <a:r>
              <a:rPr lang="en-GB" sz="2800" dirty="0"/>
              <a:t> son el (los) </a:t>
            </a:r>
            <a:r>
              <a:rPr lang="en-GB" sz="2800" dirty="0" err="1"/>
              <a:t>estados</a:t>
            </a:r>
            <a:r>
              <a:rPr lang="en-GB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87A72-F59B-4DA0-9534-E8C0AF6AD0C9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de subconjuntos</a:t>
            </a:r>
          </a:p>
        </p:txBody>
      </p:sp>
    </p:spTree>
    <p:extLst>
      <p:ext uri="{BB962C8B-B14F-4D97-AF65-F5344CB8AC3E}">
        <p14:creationId xmlns:p14="http://schemas.microsoft.com/office/powerpoint/2010/main" val="402290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327</Words>
  <Application>Microsoft Office PowerPoint</Application>
  <PresentationFormat>On-screen Show (4:3)</PresentationFormat>
  <Paragraphs>66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LM Roman 10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 conejos de Fibonnaci</vt:lpstr>
      <vt:lpstr>¿Cómo memorizo esto?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Ernesto Rodriguez Portela</cp:lastModifiedBy>
  <cp:revision>209</cp:revision>
  <dcterms:created xsi:type="dcterms:W3CDTF">2011-01-19T03:22:36Z</dcterms:created>
  <dcterms:modified xsi:type="dcterms:W3CDTF">2020-10-29T19:33:34Z</dcterms:modified>
</cp:coreProperties>
</file>