
<file path=[Content_Types].xml><?xml version="1.0" encoding="utf-8"?>
<Types xmlns="http://schemas.openxmlformats.org/package/2006/content-types">
  <Override PartName="/ppt/slides/slide1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diagrams/colors1.xml" ContentType="application/vnd.openxmlformats-officedocument.drawingml.diagramColors+xml"/>
  <Override PartName="/ppt/notesSlides/notesSlide9.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diagrams/layout1.xml" ContentType="application/vnd.openxmlformats-officedocument.drawingml.diagramLayout+xml"/>
  <Override PartName="/ppt/slideLayouts/slideLayout2.xml" ContentType="application/vnd.openxmlformats-officedocument.presentationml.slideLayout+xml"/>
  <Override PartName="/ppt/diagrams/quickStyle1.xml" ContentType="application/vnd.openxmlformats-officedocument.drawingml.diagramStyle+xml"/>
  <Override PartName="/ppt/slides/slide23.xml" ContentType="application/vnd.openxmlformats-officedocument.presentationml.slide+xml"/>
  <Default Extension="png" ContentType="image/png"/>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3.xml" ContentType="application/vnd.openxmlformats-officedocument.presentationml.notesSlide+xml"/>
  <Override PartName="/ppt/diagrams/drawing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notesSlides/notesSlide10.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85" r:id="rId1"/>
  </p:sldMasterIdLst>
  <p:notesMasterIdLst>
    <p:notesMasterId r:id="rId27"/>
  </p:notesMasterIdLst>
  <p:sldIdLst>
    <p:sldId id="256" r:id="rId2"/>
    <p:sldId id="257" r:id="rId3"/>
    <p:sldId id="271" r:id="rId4"/>
    <p:sldId id="286" r:id="rId5"/>
    <p:sldId id="272" r:id="rId6"/>
    <p:sldId id="270" r:id="rId7"/>
    <p:sldId id="284" r:id="rId8"/>
    <p:sldId id="260" r:id="rId9"/>
    <p:sldId id="273" r:id="rId10"/>
    <p:sldId id="262" r:id="rId11"/>
    <p:sldId id="264" r:id="rId12"/>
    <p:sldId id="261" r:id="rId13"/>
    <p:sldId id="263" r:id="rId14"/>
    <p:sldId id="280" r:id="rId15"/>
    <p:sldId id="274" r:id="rId16"/>
    <p:sldId id="268" r:id="rId17"/>
    <p:sldId id="258" r:id="rId18"/>
    <p:sldId id="267" r:id="rId19"/>
    <p:sldId id="275" r:id="rId20"/>
    <p:sldId id="276" r:id="rId21"/>
    <p:sldId id="278" r:id="rId22"/>
    <p:sldId id="279" r:id="rId23"/>
    <p:sldId id="281" r:id="rId24"/>
    <p:sldId id="283" r:id="rId25"/>
    <p:sldId id="28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34596" autoAdjust="0"/>
    <p:restoredTop sz="86443" autoAdjust="0"/>
  </p:normalViewPr>
  <p:slideViewPr>
    <p:cSldViewPr snapToGrid="0" snapToObjects="1">
      <p:cViewPr varScale="1">
        <p:scale>
          <a:sx n="79" d="100"/>
          <a:sy n="79" d="100"/>
        </p:scale>
        <p:origin x="-104" y="-376"/>
      </p:cViewPr>
      <p:guideLst>
        <p:guide orient="horz" pos="2160"/>
        <p:guide pos="2880"/>
      </p:guideLst>
    </p:cSldViewPr>
  </p:slideViewPr>
  <p:outlineViewPr>
    <p:cViewPr>
      <p:scale>
        <a:sx n="33" d="100"/>
        <a:sy n="33" d="100"/>
      </p:scale>
      <p:origin x="0" y="22664"/>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6C68B8-5478-4B0F-99B5-6CEF1D64B088}" type="doc">
      <dgm:prSet loTypeId="urn:microsoft.com/office/officeart/2005/8/layout/venn2" loCatId="relationship" qsTypeId="urn:microsoft.com/office/officeart/2005/8/quickstyle/3D1" qsCatId="3D" csTypeId="urn:microsoft.com/office/officeart/2005/8/colors/colorful4" csCatId="colorful" phldr="1"/>
      <dgm:spPr/>
      <dgm:t>
        <a:bodyPr/>
        <a:lstStyle/>
        <a:p>
          <a:endParaRPr lang="en-US"/>
        </a:p>
      </dgm:t>
    </dgm:pt>
    <dgm:pt modelId="{36D75341-DB82-4FA8-A777-E5E6943984A1}">
      <dgm:prSet phldrT="[Text]" custT="1"/>
      <dgm:spPr/>
      <dgm:t>
        <a:bodyPr/>
        <a:lstStyle/>
        <a:p>
          <a:r>
            <a:rPr lang="en-US" sz="1400" dirty="0" smtClean="0">
              <a:solidFill>
                <a:srgbClr val="000000"/>
              </a:solidFill>
            </a:rPr>
            <a:t>Most scientific software</a:t>
          </a:r>
          <a:endParaRPr lang="en-US" sz="1400" dirty="0">
            <a:solidFill>
              <a:srgbClr val="000000"/>
            </a:solidFill>
          </a:endParaRPr>
        </a:p>
      </dgm:t>
    </dgm:pt>
    <dgm:pt modelId="{366CFB8D-D1DA-4BAC-A116-89CE8EF28404}" type="parTrans" cxnId="{1FD65DB5-82CB-4ED8-8275-49CD9651D7C8}">
      <dgm:prSet/>
      <dgm:spPr/>
      <dgm:t>
        <a:bodyPr/>
        <a:lstStyle/>
        <a:p>
          <a:endParaRPr lang="en-US" sz="1400">
            <a:solidFill>
              <a:srgbClr val="000000"/>
            </a:solidFill>
          </a:endParaRPr>
        </a:p>
      </dgm:t>
    </dgm:pt>
    <dgm:pt modelId="{29675DF4-A18E-4E78-9DBE-FEE7F55FC397}" type="sibTrans" cxnId="{1FD65DB5-82CB-4ED8-8275-49CD9651D7C8}">
      <dgm:prSet/>
      <dgm:spPr/>
      <dgm:t>
        <a:bodyPr/>
        <a:lstStyle/>
        <a:p>
          <a:endParaRPr lang="en-US" sz="1400">
            <a:solidFill>
              <a:srgbClr val="000000"/>
            </a:solidFill>
          </a:endParaRPr>
        </a:p>
      </dgm:t>
    </dgm:pt>
    <dgm:pt modelId="{E8F024B5-4960-467F-943C-BFFF0DB25E28}">
      <dgm:prSet phldrT="[Text]" custT="1"/>
      <dgm:spPr/>
      <dgm:t>
        <a:bodyPr/>
        <a:lstStyle/>
        <a:p>
          <a:r>
            <a:rPr lang="en-US" sz="1400" dirty="0" smtClean="0">
              <a:solidFill>
                <a:srgbClr val="000000"/>
              </a:solidFill>
            </a:rPr>
            <a:t>Aim here</a:t>
          </a:r>
          <a:endParaRPr lang="en-US" sz="1400" dirty="0">
            <a:solidFill>
              <a:srgbClr val="000000"/>
            </a:solidFill>
          </a:endParaRPr>
        </a:p>
      </dgm:t>
    </dgm:pt>
    <dgm:pt modelId="{BD526F43-D464-42DA-A7A1-09485C23FB5C}" type="parTrans" cxnId="{6E40AB72-8111-4C81-B71A-FD534B990125}">
      <dgm:prSet/>
      <dgm:spPr/>
      <dgm:t>
        <a:bodyPr/>
        <a:lstStyle/>
        <a:p>
          <a:endParaRPr lang="en-US" sz="1400">
            <a:solidFill>
              <a:srgbClr val="000000"/>
            </a:solidFill>
          </a:endParaRPr>
        </a:p>
      </dgm:t>
    </dgm:pt>
    <dgm:pt modelId="{667DF3E2-0007-49B9-B741-F0FF32EE02A8}" type="sibTrans" cxnId="{6E40AB72-8111-4C81-B71A-FD534B990125}">
      <dgm:prSet/>
      <dgm:spPr/>
      <dgm:t>
        <a:bodyPr/>
        <a:lstStyle/>
        <a:p>
          <a:endParaRPr lang="en-US" sz="1400">
            <a:solidFill>
              <a:srgbClr val="000000"/>
            </a:solidFill>
          </a:endParaRPr>
        </a:p>
      </dgm:t>
    </dgm:pt>
    <dgm:pt modelId="{15A1FAC5-1381-41F4-8234-3C621317FCB2}">
      <dgm:prSet phldrT="[Text]" custT="1"/>
      <dgm:spPr/>
      <dgm:t>
        <a:bodyPr/>
        <a:lstStyle/>
        <a:p>
          <a:r>
            <a:rPr lang="en-US" sz="1400" dirty="0" smtClean="0">
              <a:solidFill>
                <a:srgbClr val="000000"/>
              </a:solidFill>
            </a:rPr>
            <a:t>In your dreams</a:t>
          </a:r>
          <a:endParaRPr lang="en-US" sz="1400" dirty="0">
            <a:solidFill>
              <a:srgbClr val="000000"/>
            </a:solidFill>
          </a:endParaRPr>
        </a:p>
      </dgm:t>
    </dgm:pt>
    <dgm:pt modelId="{5ACBEE54-345A-4E64-9726-71BA2924645A}" type="parTrans" cxnId="{03041B80-E9C3-4D1F-BAE0-607F23D83F1F}">
      <dgm:prSet/>
      <dgm:spPr/>
      <dgm:t>
        <a:bodyPr/>
        <a:lstStyle/>
        <a:p>
          <a:endParaRPr lang="en-US" sz="1400">
            <a:solidFill>
              <a:srgbClr val="000000"/>
            </a:solidFill>
          </a:endParaRPr>
        </a:p>
      </dgm:t>
    </dgm:pt>
    <dgm:pt modelId="{EC4DB6B5-77AA-41C7-9821-033DA2B89EFE}" type="sibTrans" cxnId="{03041B80-E9C3-4D1F-BAE0-607F23D83F1F}">
      <dgm:prSet/>
      <dgm:spPr/>
      <dgm:t>
        <a:bodyPr/>
        <a:lstStyle/>
        <a:p>
          <a:endParaRPr lang="en-US" sz="1400">
            <a:solidFill>
              <a:srgbClr val="000000"/>
            </a:solidFill>
          </a:endParaRPr>
        </a:p>
      </dgm:t>
    </dgm:pt>
    <dgm:pt modelId="{9E8CAA23-B672-4690-A2BD-FC7206AC359A}" type="pres">
      <dgm:prSet presAssocID="{276C68B8-5478-4B0F-99B5-6CEF1D64B088}" presName="Name0" presStyleCnt="0">
        <dgm:presLayoutVars>
          <dgm:chMax val="7"/>
          <dgm:resizeHandles val="exact"/>
        </dgm:presLayoutVars>
      </dgm:prSet>
      <dgm:spPr/>
      <dgm:t>
        <a:bodyPr/>
        <a:lstStyle/>
        <a:p>
          <a:endParaRPr lang="en-US"/>
        </a:p>
      </dgm:t>
    </dgm:pt>
    <dgm:pt modelId="{3ACB079E-773A-4EA5-83E3-A8F06E98AE10}" type="pres">
      <dgm:prSet presAssocID="{276C68B8-5478-4B0F-99B5-6CEF1D64B088}" presName="comp1" presStyleCnt="0"/>
      <dgm:spPr/>
    </dgm:pt>
    <dgm:pt modelId="{A9556949-13FC-4CBA-B13A-9A60393F0513}" type="pres">
      <dgm:prSet presAssocID="{276C68B8-5478-4B0F-99B5-6CEF1D64B088}" presName="circle1" presStyleLbl="node1" presStyleIdx="0" presStyleCnt="3" custLinFactNeighborX="-8249"/>
      <dgm:spPr/>
      <dgm:t>
        <a:bodyPr/>
        <a:lstStyle/>
        <a:p>
          <a:endParaRPr lang="en-US"/>
        </a:p>
      </dgm:t>
    </dgm:pt>
    <dgm:pt modelId="{9609C6FC-AD0E-44BB-A796-49E44F88E6C1}" type="pres">
      <dgm:prSet presAssocID="{276C68B8-5478-4B0F-99B5-6CEF1D64B088}" presName="c1text" presStyleLbl="node1" presStyleIdx="0" presStyleCnt="3">
        <dgm:presLayoutVars>
          <dgm:bulletEnabled val="1"/>
        </dgm:presLayoutVars>
      </dgm:prSet>
      <dgm:spPr/>
      <dgm:t>
        <a:bodyPr/>
        <a:lstStyle/>
        <a:p>
          <a:endParaRPr lang="en-US"/>
        </a:p>
      </dgm:t>
    </dgm:pt>
    <dgm:pt modelId="{981B7958-E933-4BA0-8A57-D9F1B9AFE824}" type="pres">
      <dgm:prSet presAssocID="{276C68B8-5478-4B0F-99B5-6CEF1D64B088}" presName="comp2" presStyleCnt="0"/>
      <dgm:spPr/>
    </dgm:pt>
    <dgm:pt modelId="{6B3CE121-244B-4245-A64C-DC794ED7C2E4}" type="pres">
      <dgm:prSet presAssocID="{276C68B8-5478-4B0F-99B5-6CEF1D64B088}" presName="circle2" presStyleLbl="node1" presStyleIdx="1" presStyleCnt="3" custScaleX="59297" custScaleY="53074" custLinFactNeighborY="9072"/>
      <dgm:spPr/>
      <dgm:t>
        <a:bodyPr/>
        <a:lstStyle/>
        <a:p>
          <a:endParaRPr lang="en-US"/>
        </a:p>
      </dgm:t>
    </dgm:pt>
    <dgm:pt modelId="{986B2861-D7F8-473E-85C9-13FC0DA9CB4E}" type="pres">
      <dgm:prSet presAssocID="{276C68B8-5478-4B0F-99B5-6CEF1D64B088}" presName="c2text" presStyleLbl="node1" presStyleIdx="1" presStyleCnt="3">
        <dgm:presLayoutVars>
          <dgm:bulletEnabled val="1"/>
        </dgm:presLayoutVars>
      </dgm:prSet>
      <dgm:spPr/>
      <dgm:t>
        <a:bodyPr/>
        <a:lstStyle/>
        <a:p>
          <a:endParaRPr lang="en-US"/>
        </a:p>
      </dgm:t>
    </dgm:pt>
    <dgm:pt modelId="{73F84D52-7668-4FE5-87A8-71B6DBA68C0D}" type="pres">
      <dgm:prSet presAssocID="{276C68B8-5478-4B0F-99B5-6CEF1D64B088}" presName="comp3" presStyleCnt="0"/>
      <dgm:spPr/>
    </dgm:pt>
    <dgm:pt modelId="{EC2A67AA-A9C5-4F8F-9F6D-93E8252A1B41}" type="pres">
      <dgm:prSet presAssocID="{276C68B8-5478-4B0F-99B5-6CEF1D64B088}" presName="circle3" presStyleLbl="node1" presStyleIdx="2" presStyleCnt="3" custScaleX="56885" custScaleY="28620"/>
      <dgm:spPr/>
      <dgm:t>
        <a:bodyPr/>
        <a:lstStyle/>
        <a:p>
          <a:endParaRPr lang="en-US"/>
        </a:p>
      </dgm:t>
    </dgm:pt>
    <dgm:pt modelId="{137C5987-8A79-4FD0-B9C3-AD2FC582F2A1}" type="pres">
      <dgm:prSet presAssocID="{276C68B8-5478-4B0F-99B5-6CEF1D64B088}" presName="c3text" presStyleLbl="node1" presStyleIdx="2" presStyleCnt="3">
        <dgm:presLayoutVars>
          <dgm:bulletEnabled val="1"/>
        </dgm:presLayoutVars>
      </dgm:prSet>
      <dgm:spPr/>
      <dgm:t>
        <a:bodyPr/>
        <a:lstStyle/>
        <a:p>
          <a:endParaRPr lang="en-US"/>
        </a:p>
      </dgm:t>
    </dgm:pt>
  </dgm:ptLst>
  <dgm:cxnLst>
    <dgm:cxn modelId="{0C7A6028-41AD-4A2B-97A6-6B62730A2374}" type="presOf" srcId="{276C68B8-5478-4B0F-99B5-6CEF1D64B088}" destId="{9E8CAA23-B672-4690-A2BD-FC7206AC359A}" srcOrd="0" destOrd="0" presId="urn:microsoft.com/office/officeart/2005/8/layout/venn2"/>
    <dgm:cxn modelId="{1FD65DB5-82CB-4ED8-8275-49CD9651D7C8}" srcId="{276C68B8-5478-4B0F-99B5-6CEF1D64B088}" destId="{36D75341-DB82-4FA8-A777-E5E6943984A1}" srcOrd="0" destOrd="0" parTransId="{366CFB8D-D1DA-4BAC-A116-89CE8EF28404}" sibTransId="{29675DF4-A18E-4E78-9DBE-FEE7F55FC397}"/>
    <dgm:cxn modelId="{03041B80-E9C3-4D1F-BAE0-607F23D83F1F}" srcId="{276C68B8-5478-4B0F-99B5-6CEF1D64B088}" destId="{15A1FAC5-1381-41F4-8234-3C621317FCB2}" srcOrd="2" destOrd="0" parTransId="{5ACBEE54-345A-4E64-9726-71BA2924645A}" sibTransId="{EC4DB6B5-77AA-41C7-9821-033DA2B89EFE}"/>
    <dgm:cxn modelId="{3A0975C2-A1BF-4FF9-8654-F1595EC7CCAF}" type="presOf" srcId="{15A1FAC5-1381-41F4-8234-3C621317FCB2}" destId="{137C5987-8A79-4FD0-B9C3-AD2FC582F2A1}" srcOrd="1" destOrd="0" presId="urn:microsoft.com/office/officeart/2005/8/layout/venn2"/>
    <dgm:cxn modelId="{5B592F0D-8EE6-494C-A37A-FAF8292B1D9F}" type="presOf" srcId="{36D75341-DB82-4FA8-A777-E5E6943984A1}" destId="{A9556949-13FC-4CBA-B13A-9A60393F0513}" srcOrd="0" destOrd="0" presId="urn:microsoft.com/office/officeart/2005/8/layout/venn2"/>
    <dgm:cxn modelId="{6E40AB72-8111-4C81-B71A-FD534B990125}" srcId="{276C68B8-5478-4B0F-99B5-6CEF1D64B088}" destId="{E8F024B5-4960-467F-943C-BFFF0DB25E28}" srcOrd="1" destOrd="0" parTransId="{BD526F43-D464-42DA-A7A1-09485C23FB5C}" sibTransId="{667DF3E2-0007-49B9-B741-F0FF32EE02A8}"/>
    <dgm:cxn modelId="{84FF50D5-3543-4EB2-9EE5-FBD8514D54F3}" type="presOf" srcId="{36D75341-DB82-4FA8-A777-E5E6943984A1}" destId="{9609C6FC-AD0E-44BB-A796-49E44F88E6C1}" srcOrd="1" destOrd="0" presId="urn:microsoft.com/office/officeart/2005/8/layout/venn2"/>
    <dgm:cxn modelId="{68C6FF9A-061F-4670-9A38-8FEA1A7BE81E}" type="presOf" srcId="{E8F024B5-4960-467F-943C-BFFF0DB25E28}" destId="{986B2861-D7F8-473E-85C9-13FC0DA9CB4E}" srcOrd="1" destOrd="0" presId="urn:microsoft.com/office/officeart/2005/8/layout/venn2"/>
    <dgm:cxn modelId="{4248E48E-C1A7-4EAB-BBAB-18A7848751FC}" type="presOf" srcId="{15A1FAC5-1381-41F4-8234-3C621317FCB2}" destId="{EC2A67AA-A9C5-4F8F-9F6D-93E8252A1B41}" srcOrd="0" destOrd="0" presId="urn:microsoft.com/office/officeart/2005/8/layout/venn2"/>
    <dgm:cxn modelId="{A56FD996-B05C-49C5-9A76-7D45D721F639}" type="presOf" srcId="{E8F024B5-4960-467F-943C-BFFF0DB25E28}" destId="{6B3CE121-244B-4245-A64C-DC794ED7C2E4}" srcOrd="0" destOrd="0" presId="urn:microsoft.com/office/officeart/2005/8/layout/venn2"/>
    <dgm:cxn modelId="{FAD3D462-651A-4279-8ED1-7D0FF5ACC9DD}" type="presParOf" srcId="{9E8CAA23-B672-4690-A2BD-FC7206AC359A}" destId="{3ACB079E-773A-4EA5-83E3-A8F06E98AE10}" srcOrd="0" destOrd="0" presId="urn:microsoft.com/office/officeart/2005/8/layout/venn2"/>
    <dgm:cxn modelId="{496D4C09-82C1-48B8-BE7A-BE15483D6738}" type="presParOf" srcId="{3ACB079E-773A-4EA5-83E3-A8F06E98AE10}" destId="{A9556949-13FC-4CBA-B13A-9A60393F0513}" srcOrd="0" destOrd="0" presId="urn:microsoft.com/office/officeart/2005/8/layout/venn2"/>
    <dgm:cxn modelId="{9FED0005-8566-4CE4-B655-AED25DBFA3D4}" type="presParOf" srcId="{3ACB079E-773A-4EA5-83E3-A8F06E98AE10}" destId="{9609C6FC-AD0E-44BB-A796-49E44F88E6C1}" srcOrd="1" destOrd="0" presId="urn:microsoft.com/office/officeart/2005/8/layout/venn2"/>
    <dgm:cxn modelId="{37897FBD-221C-4EE9-A27D-FDFAD329701C}" type="presParOf" srcId="{9E8CAA23-B672-4690-A2BD-FC7206AC359A}" destId="{981B7958-E933-4BA0-8A57-D9F1B9AFE824}" srcOrd="1" destOrd="0" presId="urn:microsoft.com/office/officeart/2005/8/layout/venn2"/>
    <dgm:cxn modelId="{A6104482-B5FC-44AC-8792-16A1DC1C58C8}" type="presParOf" srcId="{981B7958-E933-4BA0-8A57-D9F1B9AFE824}" destId="{6B3CE121-244B-4245-A64C-DC794ED7C2E4}" srcOrd="0" destOrd="0" presId="urn:microsoft.com/office/officeart/2005/8/layout/venn2"/>
    <dgm:cxn modelId="{5B756ADB-95D4-4AE6-B29F-C1AC5E5DEBE5}" type="presParOf" srcId="{981B7958-E933-4BA0-8A57-D9F1B9AFE824}" destId="{986B2861-D7F8-473E-85C9-13FC0DA9CB4E}" srcOrd="1" destOrd="0" presId="urn:microsoft.com/office/officeart/2005/8/layout/venn2"/>
    <dgm:cxn modelId="{36AE2E01-23D9-49F1-B7BD-1A05A49F0182}" type="presParOf" srcId="{9E8CAA23-B672-4690-A2BD-FC7206AC359A}" destId="{73F84D52-7668-4FE5-87A8-71B6DBA68C0D}" srcOrd="2" destOrd="0" presId="urn:microsoft.com/office/officeart/2005/8/layout/venn2"/>
    <dgm:cxn modelId="{7398A0DA-B6FE-4EEB-8535-6B65C1DFB1B3}" type="presParOf" srcId="{73F84D52-7668-4FE5-87A8-71B6DBA68C0D}" destId="{EC2A67AA-A9C5-4F8F-9F6D-93E8252A1B41}" srcOrd="0" destOrd="0" presId="urn:microsoft.com/office/officeart/2005/8/layout/venn2"/>
    <dgm:cxn modelId="{5835C299-68C6-46C0-AC16-FD665160912B}" type="presParOf" srcId="{73F84D52-7668-4FE5-87A8-71B6DBA68C0D}" destId="{137C5987-8A79-4FD0-B9C3-AD2FC582F2A1}" srcOrd="1" destOrd="0" presId="urn:microsoft.com/office/officeart/2005/8/layout/ven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556949-13FC-4CBA-B13A-9A60393F0513}">
      <dsp:nvSpPr>
        <dsp:cNvPr id="0" name=""/>
        <dsp:cNvSpPr/>
      </dsp:nvSpPr>
      <dsp:spPr>
        <a:xfrm>
          <a:off x="0" y="109120"/>
          <a:ext cx="3789617" cy="3789617"/>
        </a:xfrm>
        <a:prstGeom prst="ellipse">
          <a:avLst/>
        </a:prstGeom>
        <a:gradFill rotWithShape="0">
          <a:gsLst>
            <a:gs pos="0">
              <a:schemeClr val="accent4">
                <a:hueOff val="0"/>
                <a:satOff val="0"/>
                <a:lumOff val="0"/>
                <a:alphaOff val="0"/>
                <a:tint val="48000"/>
                <a:satMod val="138000"/>
              </a:schemeClr>
            </a:gs>
            <a:gs pos="25000">
              <a:schemeClr val="accent4">
                <a:hueOff val="0"/>
                <a:satOff val="0"/>
                <a:lumOff val="0"/>
                <a:alphaOff val="0"/>
                <a:tint val="85000"/>
              </a:schemeClr>
            </a:gs>
            <a:gs pos="40000">
              <a:schemeClr val="accent4">
                <a:hueOff val="0"/>
                <a:satOff val="0"/>
                <a:lumOff val="0"/>
                <a:alphaOff val="0"/>
                <a:tint val="92000"/>
              </a:schemeClr>
            </a:gs>
            <a:gs pos="50000">
              <a:schemeClr val="accent4">
                <a:hueOff val="0"/>
                <a:satOff val="0"/>
                <a:lumOff val="0"/>
                <a:alphaOff val="0"/>
                <a:tint val="93000"/>
              </a:schemeClr>
            </a:gs>
            <a:gs pos="60000">
              <a:schemeClr val="accent4">
                <a:hueOff val="0"/>
                <a:satOff val="0"/>
                <a:lumOff val="0"/>
                <a:alphaOff val="0"/>
                <a:tint val="92000"/>
              </a:schemeClr>
            </a:gs>
            <a:gs pos="75000">
              <a:schemeClr val="accent4">
                <a:hueOff val="0"/>
                <a:satOff val="0"/>
                <a:lumOff val="0"/>
                <a:alphaOff val="0"/>
                <a:tint val="83000"/>
                <a:satMod val="108000"/>
              </a:schemeClr>
            </a:gs>
            <a:gs pos="100000">
              <a:schemeClr val="accent4">
                <a:hueOff val="0"/>
                <a:satOff val="0"/>
                <a:lumOff val="0"/>
                <a:alphaOff val="0"/>
                <a:tint val="48000"/>
                <a:satMod val="150000"/>
              </a:schemeClr>
            </a:gs>
          </a:gsLst>
          <a:lin ang="5400000" scaled="0"/>
        </a:gradFill>
        <a:ln>
          <a:noFill/>
        </a:ln>
        <a:effectLst>
          <a:glow rad="63500">
            <a:schemeClr val="accent4">
              <a:hueOff val="0"/>
              <a:satOff val="0"/>
              <a:lumOff val="0"/>
              <a:alphaOff val="0"/>
              <a:alpha val="45000"/>
              <a:satMod val="12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Most scientific software</a:t>
          </a:r>
          <a:endParaRPr lang="en-US" sz="1400" kern="1200" dirty="0">
            <a:solidFill>
              <a:srgbClr val="000000"/>
            </a:solidFill>
          </a:endParaRPr>
        </a:p>
      </dsp:txBody>
      <dsp:txXfrm>
        <a:off x="1232572" y="298601"/>
        <a:ext cx="1324471" cy="568442"/>
      </dsp:txXfrm>
    </dsp:sp>
    <dsp:sp modelId="{6B3CE121-244B-4245-A64C-DC794ED7C2E4}">
      <dsp:nvSpPr>
        <dsp:cNvPr id="0" name=""/>
        <dsp:cNvSpPr/>
      </dsp:nvSpPr>
      <dsp:spPr>
        <a:xfrm>
          <a:off x="1052135" y="1981238"/>
          <a:ext cx="1685346" cy="1508475"/>
        </a:xfrm>
        <a:prstGeom prst="ellipse">
          <a:avLst/>
        </a:prstGeom>
        <a:gradFill rotWithShape="0">
          <a:gsLst>
            <a:gs pos="0">
              <a:schemeClr val="accent4">
                <a:hueOff val="928411"/>
                <a:satOff val="-28205"/>
                <a:lumOff val="9314"/>
                <a:alphaOff val="0"/>
                <a:tint val="48000"/>
                <a:satMod val="138000"/>
              </a:schemeClr>
            </a:gs>
            <a:gs pos="25000">
              <a:schemeClr val="accent4">
                <a:hueOff val="928411"/>
                <a:satOff val="-28205"/>
                <a:lumOff val="9314"/>
                <a:alphaOff val="0"/>
                <a:tint val="85000"/>
              </a:schemeClr>
            </a:gs>
            <a:gs pos="40000">
              <a:schemeClr val="accent4">
                <a:hueOff val="928411"/>
                <a:satOff val="-28205"/>
                <a:lumOff val="9314"/>
                <a:alphaOff val="0"/>
                <a:tint val="92000"/>
              </a:schemeClr>
            </a:gs>
            <a:gs pos="50000">
              <a:schemeClr val="accent4">
                <a:hueOff val="928411"/>
                <a:satOff val="-28205"/>
                <a:lumOff val="9314"/>
                <a:alphaOff val="0"/>
                <a:tint val="93000"/>
              </a:schemeClr>
            </a:gs>
            <a:gs pos="60000">
              <a:schemeClr val="accent4">
                <a:hueOff val="928411"/>
                <a:satOff val="-28205"/>
                <a:lumOff val="9314"/>
                <a:alphaOff val="0"/>
                <a:tint val="92000"/>
              </a:schemeClr>
            </a:gs>
            <a:gs pos="75000">
              <a:schemeClr val="accent4">
                <a:hueOff val="928411"/>
                <a:satOff val="-28205"/>
                <a:lumOff val="9314"/>
                <a:alphaOff val="0"/>
                <a:tint val="83000"/>
                <a:satMod val="108000"/>
              </a:schemeClr>
            </a:gs>
            <a:gs pos="100000">
              <a:schemeClr val="accent4">
                <a:hueOff val="928411"/>
                <a:satOff val="-28205"/>
                <a:lumOff val="9314"/>
                <a:alphaOff val="0"/>
                <a:tint val="48000"/>
                <a:satMod val="150000"/>
              </a:schemeClr>
            </a:gs>
          </a:gsLst>
          <a:lin ang="5400000" scaled="0"/>
        </a:gradFill>
        <a:ln>
          <a:noFill/>
        </a:ln>
        <a:effectLst>
          <a:glow rad="63500">
            <a:schemeClr val="accent4">
              <a:hueOff val="928411"/>
              <a:satOff val="-28205"/>
              <a:lumOff val="9314"/>
              <a:alphaOff val="0"/>
              <a:alpha val="45000"/>
              <a:satMod val="12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Aim here</a:t>
          </a:r>
          <a:endParaRPr lang="en-US" sz="1400" kern="1200" dirty="0">
            <a:solidFill>
              <a:srgbClr val="000000"/>
            </a:solidFill>
          </a:endParaRPr>
        </a:p>
      </dsp:txBody>
      <dsp:txXfrm>
        <a:off x="1502122" y="2075518"/>
        <a:ext cx="785371" cy="282839"/>
      </dsp:txXfrm>
    </dsp:sp>
    <dsp:sp modelId="{EC2A67AA-A9C5-4F8F-9F6D-93E8252A1B41}">
      <dsp:nvSpPr>
        <dsp:cNvPr id="0" name=""/>
        <dsp:cNvSpPr/>
      </dsp:nvSpPr>
      <dsp:spPr>
        <a:xfrm>
          <a:off x="1355877" y="2680186"/>
          <a:ext cx="1077861" cy="542294"/>
        </a:xfrm>
        <a:prstGeom prst="ellipse">
          <a:avLst/>
        </a:prstGeom>
        <a:gradFill rotWithShape="0">
          <a:gsLst>
            <a:gs pos="0">
              <a:schemeClr val="accent4">
                <a:hueOff val="1856822"/>
                <a:satOff val="-56410"/>
                <a:lumOff val="18628"/>
                <a:alphaOff val="0"/>
                <a:tint val="48000"/>
                <a:satMod val="138000"/>
              </a:schemeClr>
            </a:gs>
            <a:gs pos="25000">
              <a:schemeClr val="accent4">
                <a:hueOff val="1856822"/>
                <a:satOff val="-56410"/>
                <a:lumOff val="18628"/>
                <a:alphaOff val="0"/>
                <a:tint val="85000"/>
              </a:schemeClr>
            </a:gs>
            <a:gs pos="40000">
              <a:schemeClr val="accent4">
                <a:hueOff val="1856822"/>
                <a:satOff val="-56410"/>
                <a:lumOff val="18628"/>
                <a:alphaOff val="0"/>
                <a:tint val="92000"/>
              </a:schemeClr>
            </a:gs>
            <a:gs pos="50000">
              <a:schemeClr val="accent4">
                <a:hueOff val="1856822"/>
                <a:satOff val="-56410"/>
                <a:lumOff val="18628"/>
                <a:alphaOff val="0"/>
                <a:tint val="93000"/>
              </a:schemeClr>
            </a:gs>
            <a:gs pos="60000">
              <a:schemeClr val="accent4">
                <a:hueOff val="1856822"/>
                <a:satOff val="-56410"/>
                <a:lumOff val="18628"/>
                <a:alphaOff val="0"/>
                <a:tint val="92000"/>
              </a:schemeClr>
            </a:gs>
            <a:gs pos="75000">
              <a:schemeClr val="accent4">
                <a:hueOff val="1856822"/>
                <a:satOff val="-56410"/>
                <a:lumOff val="18628"/>
                <a:alphaOff val="0"/>
                <a:tint val="83000"/>
                <a:satMod val="108000"/>
              </a:schemeClr>
            </a:gs>
            <a:gs pos="100000">
              <a:schemeClr val="accent4">
                <a:hueOff val="1856822"/>
                <a:satOff val="-56410"/>
                <a:lumOff val="18628"/>
                <a:alphaOff val="0"/>
                <a:tint val="48000"/>
                <a:satMod val="150000"/>
              </a:schemeClr>
            </a:gs>
          </a:gsLst>
          <a:lin ang="5400000" scaled="0"/>
        </a:gradFill>
        <a:ln>
          <a:noFill/>
        </a:ln>
        <a:effectLst>
          <a:glow rad="63500">
            <a:schemeClr val="accent4">
              <a:hueOff val="1856822"/>
              <a:satOff val="-56410"/>
              <a:lumOff val="18628"/>
              <a:alphaOff val="0"/>
              <a:alpha val="45000"/>
              <a:satMod val="12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solidFill>
                <a:srgbClr val="000000"/>
              </a:solidFill>
            </a:rPr>
            <a:t>In your dreams</a:t>
          </a:r>
          <a:endParaRPr lang="en-US" sz="1400" kern="1200" dirty="0">
            <a:solidFill>
              <a:srgbClr val="000000"/>
            </a:solidFill>
          </a:endParaRPr>
        </a:p>
      </dsp:txBody>
      <dsp:txXfrm>
        <a:off x="1513726" y="2815759"/>
        <a:ext cx="762163" cy="27114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D6194F-1076-4449-BD84-BD5EB38B9956}" type="datetimeFigureOut">
              <a:rPr lang="en-US" smtClean="0"/>
              <a:pPr/>
              <a:t>12/10/12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E72B41-B6DC-46B2-9C1F-785DBECD24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I’m going to introduce</a:t>
            </a:r>
            <a:r>
              <a:rPr lang="en-US" baseline="0" dirty="0" smtClean="0"/>
              <a:t> some version-control concepts, then (after the lecture part is done) we will do a practical exercise using CVS, a version-control system installed on grace. </a:t>
            </a:r>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we have done here is to import</a:t>
            </a:r>
            <a:r>
              <a:rPr lang="en-US" baseline="0" dirty="0" smtClean="0"/>
              <a:t> your module into the repository.  To be safe, and to check things.  We will delete all of this, and then check out the module we made. </a:t>
            </a:r>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This is like many technical skills.  You can get a tech or post-doc job for your skill in running</a:t>
            </a:r>
            <a:r>
              <a:rPr lang="en-US" baseline="0" dirty="0" smtClean="0"/>
              <a:t> an NMR or a sequencing machine– or for programming.  But you will not get a faculty position and you certainly will not get tenure for having this skill.  </a:t>
            </a:r>
            <a:endParaRPr lang="en-US" dirty="0" smtClean="0"/>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programmers will never need to optimize code for speed or memory.   You should focus instead on accuracy, readability and interfaces.</a:t>
            </a:r>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Most programmers will never need to optimize code for speed or memory.   You should focus instead on accuracy, readability and interfaces.</a:t>
            </a:r>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Interface vs. implementation</a:t>
            </a:r>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Interface vs. implementation</a:t>
            </a:r>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especially important if </a:t>
            </a:r>
            <a:r>
              <a:rPr lang="en-US" baseline="0" dirty="0" smtClean="0"/>
              <a:t>you already have a package.  It has a bunch of files, probably over 1K lines of code.  You want to be able to make significant changes to the code, but you want to know if this changes things in unanticipated ways.  The test suite will give you that information. The test suite gives you reassurance when you are dealing with users and even with other programmers on your team.  </a:t>
            </a:r>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Its like having your own archivist who will tag each version with a message, retrieve any version by number or by date, and even show you differences between versions.</a:t>
            </a:r>
          </a:p>
          <a:p>
            <a:endParaRPr lang="en-US" dirty="0"/>
          </a:p>
        </p:txBody>
      </p:sp>
      <p:sp>
        <p:nvSpPr>
          <p:cNvPr id="4" name="Slide Number Placeholder 3"/>
          <p:cNvSpPr>
            <a:spLocks noGrp="1"/>
          </p:cNvSpPr>
          <p:nvPr>
            <p:ph type="sldNum" sz="quarter" idx="10"/>
          </p:nvPr>
        </p:nvSpPr>
        <p:spPr/>
        <p:txBody>
          <a:bodyPr/>
          <a:lstStyle/>
          <a:p>
            <a:fld id="{77E72B41-B6DC-46B2-9C1F-785DBECD24B6}"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4AE22B4-D1C0-46AC-82DA-FCF814770FF8}" type="datetimeFigureOut">
              <a:rPr lang="en-US" smtClean="0"/>
              <a:pPr/>
              <a:t>12/10/12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E22B4-D1C0-46AC-82DA-FCF814770FF8}" type="datetimeFigureOut">
              <a:rPr lang="en-US" smtClean="0"/>
              <a:pPr/>
              <a:t>12/10/12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E22B4-D1C0-46AC-82DA-FCF814770FF8}" type="datetimeFigureOut">
              <a:rPr lang="en-US" smtClean="0"/>
              <a:pPr/>
              <a:t>12/10/12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AE22B4-D1C0-46AC-82DA-FCF814770FF8}" type="datetimeFigureOut">
              <a:rPr lang="en-US" smtClean="0"/>
              <a:pPr/>
              <a:t>12/10/12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AE22B4-D1C0-46AC-82DA-FCF814770FF8}" type="datetimeFigureOut">
              <a:rPr lang="en-US" smtClean="0"/>
              <a:pPr/>
              <a:t>12/10/12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97121-9219-4652-A03E-C0ABDEE1C4AD}"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AE22B4-D1C0-46AC-82DA-FCF814770FF8}" type="datetimeFigureOut">
              <a:rPr lang="en-US" smtClean="0"/>
              <a:pPr/>
              <a:t>12/10/12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AE22B4-D1C0-46AC-82DA-FCF814770FF8}" type="datetimeFigureOut">
              <a:rPr lang="en-US" smtClean="0"/>
              <a:pPr/>
              <a:t>12/10/12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97121-9219-4652-A03E-C0ABDEE1C4AD}"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AE22B4-D1C0-46AC-82DA-FCF814770FF8}" type="datetimeFigureOut">
              <a:rPr lang="en-US" smtClean="0"/>
              <a:pPr/>
              <a:t>12/10/12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E22B4-D1C0-46AC-82DA-FCF814770FF8}" type="datetimeFigureOut">
              <a:rPr lang="en-US" smtClean="0"/>
              <a:pPr/>
              <a:t>12/10/12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AE22B4-D1C0-46AC-82DA-FCF814770FF8}" type="datetimeFigureOut">
              <a:rPr lang="en-US" smtClean="0"/>
              <a:pPr/>
              <a:t>12/10/12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97121-9219-4652-A03E-C0ABDEE1C4A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4AE22B4-D1C0-46AC-82DA-FCF814770FF8}" type="datetimeFigureOut">
              <a:rPr lang="en-US" smtClean="0"/>
              <a:pPr/>
              <a:t>12/10/12</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18A97121-9219-4652-A03E-C0ABDEE1C4A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2">
        <a:schemeClr val="bg2"/>
      </p:bgRef>
    </p:bg>
    <p:spTree>
      <p:nvGrpSpPr>
        <p:cNvPr id="1" name=""/>
        <p:cNvGrpSpPr/>
        <p:nvPr/>
      </p:nvGrpSpPr>
      <p:grpSpPr>
        <a:xfrm>
          <a:off x="0" y="0"/>
          <a:ext cx="0" cy="0"/>
          <a:chOff x="0" y="0"/>
          <a:chExt cx="0" cy="0"/>
        </a:xfrm>
      </p:grpSpPr>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lstStyle>
          <a:p>
            <a:fld id="{14AE22B4-D1C0-46AC-82DA-FCF814770FF8}" type="datetimeFigureOut">
              <a:rPr lang="en-US" smtClean="0"/>
              <a:pPr/>
              <a:t>12/10/12</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lstStyle>
          <a:p>
            <a:fld id="{18A97121-9219-4652-A03E-C0ABDEE1C4A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1" latinLnBrk="0" hangingPunct="1">
        <a:spcBef>
          <a:spcPct val="0"/>
        </a:spcBef>
        <a:buNone/>
        <a:defRPr kumimoji="0" sz="3200" kern="1200" spc="-100" baseline="0">
          <a:solidFill>
            <a:schemeClr val="tx2">
              <a:satMod val="200000"/>
            </a:schemeClr>
          </a:solidFill>
          <a:latin typeface="+mj-lt"/>
          <a:ea typeface="+mj-ea"/>
          <a:cs typeface="+mj-c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Best practices for scientific programmers</a:t>
            </a:r>
            <a:endParaRPr lang="en-US" dirty="0"/>
          </a:p>
        </p:txBody>
      </p:sp>
      <p:sp>
        <p:nvSpPr>
          <p:cNvPr id="3" name="Subtitle 2"/>
          <p:cNvSpPr>
            <a:spLocks noGrp="1"/>
          </p:cNvSpPr>
          <p:nvPr>
            <p:ph type="subTitle" idx="1"/>
          </p:nvPr>
        </p:nvSpPr>
        <p:spPr/>
        <p:txBody>
          <a:bodyPr/>
          <a:lstStyle/>
          <a:p>
            <a:r>
              <a:rPr lang="en-US" dirty="0" smtClean="0"/>
              <a:t>CBMG688p</a:t>
            </a:r>
          </a:p>
          <a:p>
            <a:r>
              <a:rPr lang="en-US" dirty="0" smtClean="0"/>
              <a:t>Arlin Stoltzfus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Write code to be understood</a:t>
            </a:r>
            <a:endParaRPr lang="en-US" dirty="0"/>
          </a:p>
        </p:txBody>
      </p:sp>
      <p:sp>
        <p:nvSpPr>
          <p:cNvPr id="3" name="Content Placeholder 2"/>
          <p:cNvSpPr>
            <a:spLocks noGrp="1"/>
          </p:cNvSpPr>
          <p:nvPr>
            <p:ph idx="1"/>
          </p:nvPr>
        </p:nvSpPr>
        <p:spPr/>
        <p:txBody>
          <a:bodyPr>
            <a:normAutofit/>
          </a:bodyPr>
          <a:lstStyle/>
          <a:p>
            <a:r>
              <a:rPr lang="en-US" dirty="0" smtClean="0"/>
              <a:t>Use informative names </a:t>
            </a:r>
          </a:p>
          <a:p>
            <a:pPr lvl="1"/>
            <a:r>
              <a:rPr lang="en-US" dirty="0" smtClean="0"/>
              <a:t>e.g., $</a:t>
            </a:r>
            <a:r>
              <a:rPr lang="en-US" dirty="0" err="1" smtClean="0"/>
              <a:t>codonCount</a:t>
            </a:r>
            <a:r>
              <a:rPr lang="en-US" dirty="0" smtClean="0"/>
              <a:t> not $var1</a:t>
            </a:r>
          </a:p>
          <a:p>
            <a:pPr lvl="1"/>
            <a:r>
              <a:rPr lang="en-US" dirty="0" smtClean="0"/>
              <a:t>To compose names, use a rule</a:t>
            </a:r>
          </a:p>
          <a:p>
            <a:pPr lvl="2"/>
            <a:r>
              <a:rPr lang="en-US" sz="1400" b="1" dirty="0" smtClean="0">
                <a:latin typeface="Monaco"/>
                <a:cs typeface="Monaco"/>
              </a:rPr>
              <a:t>$</a:t>
            </a:r>
            <a:r>
              <a:rPr lang="en-US" sz="1400" b="1" dirty="0" err="1" smtClean="0">
                <a:latin typeface="Monaco"/>
                <a:cs typeface="Monaco"/>
              </a:rPr>
              <a:t>seq_length_variance</a:t>
            </a:r>
            <a:r>
              <a:rPr lang="en-US" sz="1400" b="1" dirty="0" smtClean="0">
                <a:latin typeface="Monaco"/>
                <a:cs typeface="Monaco"/>
              </a:rPr>
              <a:t> = &amp;</a:t>
            </a:r>
            <a:r>
              <a:rPr lang="en-US" sz="1400" b="1" dirty="0" err="1" smtClean="0">
                <a:latin typeface="Monaco"/>
                <a:cs typeface="Monaco"/>
              </a:rPr>
              <a:t>variance_of(&amp;lengths_of(@seqs</a:t>
            </a:r>
            <a:r>
              <a:rPr lang="en-US" sz="1400" b="1" dirty="0" smtClean="0">
                <a:latin typeface="Monaco"/>
                <a:cs typeface="Monaco"/>
              </a:rPr>
              <a:t>))</a:t>
            </a:r>
            <a:endParaRPr lang="en-US" dirty="0" smtClean="0"/>
          </a:p>
          <a:p>
            <a:pPr lvl="2"/>
            <a:r>
              <a:rPr lang="en-US" sz="1400" b="1" dirty="0" smtClean="0">
                <a:latin typeface="Monaco"/>
                <a:cs typeface="Monaco"/>
              </a:rPr>
              <a:t>$</a:t>
            </a:r>
            <a:r>
              <a:rPr lang="en-US" sz="1400" b="1" dirty="0" err="1" smtClean="0">
                <a:latin typeface="Monaco"/>
                <a:cs typeface="Monaco"/>
              </a:rPr>
              <a:t>seq_length_variance</a:t>
            </a:r>
            <a:r>
              <a:rPr lang="en-US" sz="1400" b="1" dirty="0" smtClean="0">
                <a:latin typeface="Monaco"/>
                <a:cs typeface="Monaco"/>
              </a:rPr>
              <a:t> = &amp;</a:t>
            </a:r>
            <a:r>
              <a:rPr lang="en-US" sz="1400" b="1" dirty="0" err="1" smtClean="0">
                <a:latin typeface="Monaco"/>
                <a:cs typeface="Monaco"/>
              </a:rPr>
              <a:t>variance(&amp;seq_lengths(@seqs</a:t>
            </a:r>
            <a:r>
              <a:rPr lang="en-US" sz="1400" b="1" dirty="0" smtClean="0">
                <a:latin typeface="Monaco"/>
                <a:cs typeface="Monaco"/>
              </a:rPr>
              <a:t>));</a:t>
            </a:r>
          </a:p>
          <a:p>
            <a:pPr lvl="2"/>
            <a:endParaRPr lang="en-US" sz="1400" b="1" dirty="0">
              <a:latin typeface="Monaco"/>
              <a:cs typeface="Monaco"/>
            </a:endParaRPr>
          </a:p>
          <a:p>
            <a:pPr lvl="1"/>
            <a:r>
              <a:rPr lang="en-US" dirty="0" err="1" smtClean="0"/>
              <a:t>gnu_style_underscores</a:t>
            </a:r>
            <a:r>
              <a:rPr lang="en-US" dirty="0" smtClean="0"/>
              <a:t> or </a:t>
            </a:r>
            <a:r>
              <a:rPr lang="en-US" dirty="0" err="1" smtClean="0"/>
              <a:t>oldSchoolCamelCase</a:t>
            </a:r>
            <a:endParaRPr lang="en-US" dirty="0" smtClean="0"/>
          </a:p>
          <a:p>
            <a:r>
              <a:rPr lang="en-US" dirty="0" smtClean="0"/>
              <a:t>Document code internally </a:t>
            </a:r>
          </a:p>
          <a:p>
            <a:pPr lvl="1"/>
            <a:r>
              <a:rPr lang="en-US" dirty="0" smtClean="0"/>
              <a:t>Document interfaces and dependencies</a:t>
            </a:r>
          </a:p>
          <a:p>
            <a:pPr lvl="1"/>
            <a:r>
              <a:rPr lang="en-US" dirty="0" smtClean="0"/>
              <a:t>Document internal functions (methods)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Write tests and trap errors</a:t>
            </a:r>
            <a:endParaRPr lang="en-US" dirty="0"/>
          </a:p>
        </p:txBody>
      </p:sp>
      <p:sp>
        <p:nvSpPr>
          <p:cNvPr id="3" name="Content Placeholder 2"/>
          <p:cNvSpPr>
            <a:spLocks noGrp="1"/>
          </p:cNvSpPr>
          <p:nvPr>
            <p:ph idx="1"/>
          </p:nvPr>
        </p:nvSpPr>
        <p:spPr>
          <a:xfrm>
            <a:off x="677822" y="1426463"/>
            <a:ext cx="8008977" cy="5023729"/>
          </a:xfrm>
        </p:spPr>
        <p:txBody>
          <a:bodyPr>
            <a:normAutofit lnSpcReduction="10000"/>
          </a:bodyPr>
          <a:lstStyle/>
          <a:p>
            <a:r>
              <a:rPr lang="en-US" dirty="0" smtClean="0"/>
              <a:t>Error-trapping </a:t>
            </a:r>
          </a:p>
          <a:p>
            <a:pPr lvl="1"/>
            <a:r>
              <a:rPr lang="en-US" dirty="0" smtClean="0"/>
              <a:t>Use standard libraries</a:t>
            </a:r>
          </a:p>
          <a:p>
            <a:pPr lvl="1"/>
            <a:r>
              <a:rPr lang="en-US" dirty="0" smtClean="0"/>
              <a:t>Trap interface violations</a:t>
            </a:r>
          </a:p>
          <a:p>
            <a:pPr lvl="1"/>
            <a:r>
              <a:rPr lang="en-US" dirty="0" smtClean="0"/>
              <a:t>Test return of external procedures</a:t>
            </a:r>
          </a:p>
          <a:p>
            <a:r>
              <a:rPr lang="en-US" dirty="0" smtClean="0"/>
              <a:t>Tests</a:t>
            </a:r>
          </a:p>
          <a:p>
            <a:pPr lvl="1"/>
            <a:r>
              <a:rPr lang="en-US" dirty="0" smtClean="0"/>
              <a:t>Use standard libraries, e.g., </a:t>
            </a:r>
            <a:r>
              <a:rPr lang="en-US" dirty="0" err="1" smtClean="0"/>
              <a:t>Test::More</a:t>
            </a:r>
            <a:r>
              <a:rPr lang="en-US" dirty="0" smtClean="0"/>
              <a:t> (Perl)</a:t>
            </a:r>
          </a:p>
          <a:p>
            <a:pPr lvl="1"/>
            <a:r>
              <a:rPr lang="en-US" dirty="0" smtClean="0"/>
              <a:t>Test dependencies </a:t>
            </a:r>
          </a:p>
          <a:p>
            <a:pPr lvl="1"/>
            <a:r>
              <a:rPr lang="en-US" dirty="0" smtClean="0"/>
              <a:t>Test routines</a:t>
            </a:r>
          </a:p>
          <a:p>
            <a:pPr lvl="2"/>
            <a:r>
              <a:rPr lang="en-US" dirty="0" smtClean="0"/>
              <a:t>Test general routines with arbitrary cases</a:t>
            </a:r>
          </a:p>
          <a:p>
            <a:pPr lvl="2"/>
            <a:r>
              <a:rPr lang="en-US" dirty="0" smtClean="0"/>
              <a:t>Test boundary conditions</a:t>
            </a:r>
          </a:p>
          <a:p>
            <a:pPr lvl="1"/>
            <a:r>
              <a:rPr lang="en-US" dirty="0" smtClean="0"/>
              <a:t>Test interfaces (error trapping)</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Stamp</a:t>
            </a:r>
            <a:r>
              <a:rPr lang="en-US" baseline="0" dirty="0" smtClean="0"/>
              <a:t> your output</a:t>
            </a:r>
            <a:endParaRPr lang="en-US" dirty="0"/>
          </a:p>
        </p:txBody>
      </p:sp>
      <p:sp>
        <p:nvSpPr>
          <p:cNvPr id="3" name="Content Placeholder 2"/>
          <p:cNvSpPr>
            <a:spLocks noGrp="1"/>
          </p:cNvSpPr>
          <p:nvPr>
            <p:ph idx="1"/>
          </p:nvPr>
        </p:nvSpPr>
        <p:spPr/>
        <p:txBody>
          <a:bodyPr>
            <a:normAutofit/>
          </a:bodyPr>
          <a:lstStyle/>
          <a:p>
            <a:r>
              <a:rPr lang="en-US" dirty="0" smtClean="0"/>
              <a:t>Must do</a:t>
            </a:r>
          </a:p>
          <a:p>
            <a:pPr lvl="1"/>
            <a:r>
              <a:rPr lang="en-US" dirty="0" smtClean="0"/>
              <a:t>Author</a:t>
            </a:r>
          </a:p>
          <a:p>
            <a:pPr lvl="1"/>
            <a:r>
              <a:rPr lang="en-US" dirty="0" smtClean="0"/>
              <a:t>Date</a:t>
            </a:r>
          </a:p>
          <a:p>
            <a:pPr lvl="1"/>
            <a:r>
              <a:rPr lang="en-US" dirty="0" smtClean="0"/>
              <a:t>Code version</a:t>
            </a:r>
          </a:p>
          <a:p>
            <a:r>
              <a:rPr lang="en-US" dirty="0" smtClean="0"/>
              <a:t>Useful</a:t>
            </a:r>
          </a:p>
          <a:p>
            <a:pPr lvl="1"/>
            <a:r>
              <a:rPr lang="en-US" dirty="0" smtClean="0"/>
              <a:t>Settings</a:t>
            </a:r>
          </a:p>
          <a:p>
            <a:pPr lvl="1"/>
            <a:r>
              <a:rPr lang="en-US" dirty="0" smtClean="0"/>
              <a:t>Inputs</a:t>
            </a:r>
          </a:p>
          <a:p>
            <a:pPr lvl="1"/>
            <a:r>
              <a:rPr lang="en-US" dirty="0" smtClean="0"/>
              <a:t>Experimental rationale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724276" y="274638"/>
            <a:ext cx="7962523" cy="826789"/>
          </a:xfrm>
        </p:spPr>
        <p:txBody>
          <a:bodyPr/>
          <a:lstStyle/>
          <a:p>
            <a:r>
              <a:rPr lang="en-US" dirty="0" smtClean="0"/>
              <a:t> 6. Use revision control</a:t>
            </a:r>
            <a:endParaRPr lang="en-US" dirty="0"/>
          </a:p>
        </p:txBody>
      </p:sp>
      <p:sp>
        <p:nvSpPr>
          <p:cNvPr id="3" name="Content Placeholder 2"/>
          <p:cNvSpPr>
            <a:spLocks noGrp="1"/>
          </p:cNvSpPr>
          <p:nvPr>
            <p:ph idx="1"/>
          </p:nvPr>
        </p:nvSpPr>
        <p:spPr>
          <a:xfrm>
            <a:off x="457200" y="1827072"/>
            <a:ext cx="8229600" cy="4299091"/>
          </a:xfrm>
        </p:spPr>
        <p:txBody>
          <a:bodyPr>
            <a:normAutofit fontScale="92500" lnSpcReduction="20000"/>
          </a:bodyPr>
          <a:lstStyle/>
          <a:p>
            <a:r>
              <a:rPr lang="en-US" dirty="0" smtClean="0"/>
              <a:t>Use version control:</a:t>
            </a:r>
          </a:p>
          <a:p>
            <a:pPr lvl="1"/>
            <a:r>
              <a:rPr lang="en-US" dirty="0" smtClean="0"/>
              <a:t>Whenever you are on a team</a:t>
            </a:r>
          </a:p>
          <a:p>
            <a:pPr lvl="1"/>
            <a:r>
              <a:rPr lang="en-US" dirty="0" smtClean="0"/>
              <a:t>Whenever your file goes through meaningful revisions </a:t>
            </a:r>
          </a:p>
          <a:p>
            <a:r>
              <a:rPr lang="en-US" dirty="0" smtClean="0"/>
              <a:t>Such a system ensures that </a:t>
            </a:r>
          </a:p>
          <a:p>
            <a:pPr lvl="1"/>
            <a:r>
              <a:rPr lang="en-US" dirty="0" smtClean="0"/>
              <a:t>All versions are stored and numbered</a:t>
            </a:r>
          </a:p>
          <a:p>
            <a:pPr lvl="1"/>
            <a:r>
              <a:rPr lang="en-US" dirty="0" smtClean="0"/>
              <a:t>All information is in a central repository</a:t>
            </a:r>
          </a:p>
          <a:p>
            <a:pPr lvl="1"/>
            <a:r>
              <a:rPr lang="en-US" dirty="0" smtClean="0"/>
              <a:t>Only users with permissions can change the repository </a:t>
            </a:r>
          </a:p>
          <a:p>
            <a:pPr lvl="1"/>
            <a:r>
              <a:rPr lang="en-US" dirty="0" smtClean="0"/>
              <a:t>All information is access-controlled</a:t>
            </a:r>
          </a:p>
          <a:p>
            <a:r>
              <a:rPr lang="en-US" dirty="0" smtClean="0"/>
              <a:t>SVN, </a:t>
            </a:r>
            <a:r>
              <a:rPr lang="en-US" dirty="0" err="1" smtClean="0"/>
              <a:t>git</a:t>
            </a:r>
            <a:r>
              <a:rPr lang="en-US" dirty="0" smtClean="0"/>
              <a:t>, and CVS are some current standards</a:t>
            </a:r>
          </a:p>
          <a:p>
            <a:r>
              <a:rPr lang="en-US" dirty="0" smtClean="0"/>
              <a:t>They work with any kind of text file</a:t>
            </a:r>
            <a:endParaRPr lang="en-US" dirty="0"/>
          </a:p>
        </p:txBody>
      </p:sp>
      <p:sp>
        <p:nvSpPr>
          <p:cNvPr id="4" name="TextBox 3"/>
          <p:cNvSpPr txBox="1"/>
          <p:nvPr/>
        </p:nvSpPr>
        <p:spPr>
          <a:xfrm>
            <a:off x="867654" y="1101427"/>
            <a:ext cx="7645647" cy="646331"/>
          </a:xfrm>
          <a:prstGeom prst="rect">
            <a:avLst/>
          </a:prstGeom>
          <a:noFill/>
        </p:spPr>
        <p:txBody>
          <a:bodyPr wrap="square" rtlCol="0">
            <a:spAutoFit/>
          </a:bodyPr>
          <a:lstStyle/>
          <a:p>
            <a:r>
              <a:rPr lang="en-US" dirty="0" smtClean="0"/>
              <a:t>Using a revision-control system is like having your own archivist to store and retrieve versions.  In fact, its even better than that.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wrong with this picture?</a:t>
            </a:r>
            <a:endParaRPr lang="en-US" dirty="0"/>
          </a:p>
        </p:txBody>
      </p:sp>
      <p:pic>
        <p:nvPicPr>
          <p:cNvPr id="4" name="Picture 3" descr="TiTvfolder.jpg"/>
          <p:cNvPicPr>
            <a:picLocks noChangeAspect="1"/>
          </p:cNvPicPr>
          <p:nvPr/>
        </p:nvPicPr>
        <p:blipFill>
          <a:blip r:embed="rId2"/>
          <a:stretch>
            <a:fillRect/>
          </a:stretch>
        </p:blipFill>
        <p:spPr>
          <a:xfrm>
            <a:off x="1224159" y="1245580"/>
            <a:ext cx="7462642" cy="5485560"/>
          </a:xfrm>
          <a:prstGeom prst="rect">
            <a:avLst/>
          </a:prstGeom>
        </p:spPr>
      </p:pic>
      <p:sp>
        <p:nvSpPr>
          <p:cNvPr id="5" name="Rectangle 4"/>
          <p:cNvSpPr/>
          <p:nvPr/>
        </p:nvSpPr>
        <p:spPr>
          <a:xfrm>
            <a:off x="469070" y="1426464"/>
            <a:ext cx="2585604" cy="1476007"/>
          </a:xfrm>
          <a:prstGeom prst="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Directory listing for a novice programmer working on the script “</a:t>
            </a:r>
            <a:r>
              <a:rPr lang="en-US" dirty="0" err="1" smtClean="0"/>
              <a:t>TiTv.pl</a:t>
            </a: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concepts</a:t>
            </a:r>
            <a:endParaRPr lang="en-US" dirty="0"/>
          </a:p>
        </p:txBody>
      </p:sp>
      <p:sp>
        <p:nvSpPr>
          <p:cNvPr id="3" name="Content Placeholder 2"/>
          <p:cNvSpPr>
            <a:spLocks noGrp="1"/>
          </p:cNvSpPr>
          <p:nvPr>
            <p:ph idx="1"/>
          </p:nvPr>
        </p:nvSpPr>
        <p:spPr/>
        <p:txBody>
          <a:bodyPr/>
          <a:lstStyle/>
          <a:p>
            <a:r>
              <a:rPr lang="en-US" dirty="0" smtClean="0"/>
              <a:t>'Module' - a particular set of files that can be checked out together. </a:t>
            </a:r>
          </a:p>
          <a:p>
            <a:r>
              <a:rPr lang="en-US" dirty="0" smtClean="0"/>
              <a:t>'Repository' - where the server (archivist) keeps records.  You never touch it yourself, but you need to know the path. </a:t>
            </a:r>
          </a:p>
          <a:p>
            <a:r>
              <a:rPr lang="en-US" dirty="0" smtClean="0"/>
              <a:t>'Revision' - A certain version of a file. </a:t>
            </a:r>
          </a:p>
          <a:p>
            <a:r>
              <a:rPr lang="en-US" dirty="0" smtClean="0"/>
              <a:t>'Tag' - A named milestone in the development of a file or module. </a:t>
            </a:r>
          </a:p>
          <a:p>
            <a:r>
              <a:rPr lang="en-US" dirty="0" smtClean="0"/>
              <a:t>'Branch' - A 'fork' of the module. </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usage cycle	</a:t>
            </a:r>
            <a:endParaRPr lang="en-US" dirty="0"/>
          </a:p>
        </p:txBody>
      </p:sp>
      <p:graphicFrame>
        <p:nvGraphicFramePr>
          <p:cNvPr id="4" name="Content Placeholder 3"/>
          <p:cNvGraphicFramePr>
            <a:graphicFrameLocks noGrp="1"/>
          </p:cNvGraphicFramePr>
          <p:nvPr>
            <p:ph idx="1"/>
          </p:nvPr>
        </p:nvGraphicFramePr>
        <p:xfrm>
          <a:off x="729333" y="1516081"/>
          <a:ext cx="8229600" cy="1565444"/>
        </p:xfrm>
        <a:graphic>
          <a:graphicData uri="http://schemas.openxmlformats.org/drawingml/2006/table">
            <a:tbl>
              <a:tblPr firstRow="1" bandRow="1">
                <a:tableStyleId>{5940675A-B579-460E-94D1-54222C63F5DA}</a:tableStyleId>
              </a:tblPr>
              <a:tblGrid>
                <a:gridCol w="3300830"/>
                <a:gridCol w="4928770"/>
              </a:tblGrid>
              <a:tr h="282930">
                <a:tc>
                  <a:txBody>
                    <a:bodyPr/>
                    <a:lstStyle/>
                    <a:p>
                      <a:r>
                        <a:rPr lang="en-US" sz="1400" b="1" dirty="0" err="1" smtClean="0">
                          <a:latin typeface="Monaco"/>
                          <a:cs typeface="Monaco"/>
                        </a:rPr>
                        <a:t>cvs</a:t>
                      </a:r>
                      <a:r>
                        <a:rPr lang="en-US" sz="1400" b="1" dirty="0" smtClean="0">
                          <a:latin typeface="Monaco"/>
                          <a:cs typeface="Monaco"/>
                        </a:rPr>
                        <a:t> update</a:t>
                      </a:r>
                      <a:endParaRPr lang="en-US" sz="1400" b="1" dirty="0">
                        <a:latin typeface="Monaco"/>
                        <a:cs typeface="Monaco"/>
                      </a:endParaRPr>
                    </a:p>
                  </a:txBody>
                  <a:tcPr/>
                </a:tc>
                <a:tc>
                  <a:txBody>
                    <a:bodyPr/>
                    <a:lstStyle/>
                    <a:p>
                      <a:r>
                        <a:rPr lang="en-US" dirty="0" smtClean="0"/>
                        <a:t>#</a:t>
                      </a:r>
                      <a:r>
                        <a:rPr lang="en-US" baseline="0" dirty="0" smtClean="0"/>
                        <a:t> update local copy from repository source</a:t>
                      </a:r>
                      <a:endParaRPr lang="en-US" dirty="0"/>
                    </a:p>
                  </a:txBody>
                  <a:tcPr/>
                </a:tc>
              </a:tr>
              <a:tr h="282930">
                <a:tc>
                  <a:txBody>
                    <a:bodyPr/>
                    <a:lstStyle/>
                    <a:p>
                      <a:endParaRPr lang="en-US" sz="1400" b="1" dirty="0">
                        <a:latin typeface="Monaco"/>
                        <a:cs typeface="Monaco"/>
                      </a:endParaRPr>
                    </a:p>
                  </a:txBody>
                  <a:tcPr/>
                </a:tc>
                <a:tc>
                  <a:txBody>
                    <a:bodyPr/>
                    <a:lstStyle/>
                    <a:p>
                      <a:r>
                        <a:rPr lang="en-US" dirty="0" smtClean="0"/>
                        <a:t># edit </a:t>
                      </a:r>
                      <a:r>
                        <a:rPr lang="en-US" dirty="0" err="1" smtClean="0"/>
                        <a:t>my_prog.pl</a:t>
                      </a:r>
                      <a:endParaRPr lang="en-US" dirty="0"/>
                    </a:p>
                  </a:txBody>
                  <a:tcPr/>
                </a:tc>
              </a:tr>
              <a:tr h="372844">
                <a:tc>
                  <a:txBody>
                    <a:bodyPr/>
                    <a:lstStyle/>
                    <a:p>
                      <a:r>
                        <a:rPr lang="en-US" sz="1400" b="1" dirty="0" err="1" smtClean="0">
                          <a:latin typeface="Monaco"/>
                          <a:cs typeface="Monaco"/>
                        </a:rPr>
                        <a:t>cvs</a:t>
                      </a:r>
                      <a:r>
                        <a:rPr lang="en-US" sz="1400" b="1" dirty="0" smtClean="0">
                          <a:latin typeface="Monaco"/>
                          <a:cs typeface="Monaco"/>
                        </a:rPr>
                        <a:t> diff </a:t>
                      </a:r>
                      <a:r>
                        <a:rPr lang="en-US" sz="1400" b="1" dirty="0" err="1" smtClean="0">
                          <a:latin typeface="Monaco"/>
                          <a:cs typeface="Monaco"/>
                        </a:rPr>
                        <a:t>my_prog.pl</a:t>
                      </a:r>
                      <a:endParaRPr lang="en-US" sz="1400" b="1" dirty="0">
                        <a:latin typeface="Monaco"/>
                        <a:cs typeface="Monaco"/>
                      </a:endParaRPr>
                    </a:p>
                  </a:txBody>
                  <a:tcPr/>
                </a:tc>
                <a:tc>
                  <a:txBody>
                    <a:bodyPr/>
                    <a:lstStyle/>
                    <a:p>
                      <a:r>
                        <a:rPr lang="en-US" dirty="0" smtClean="0"/>
                        <a:t># see my changes as context </a:t>
                      </a:r>
                      <a:r>
                        <a:rPr lang="en-US" dirty="0" err="1" smtClean="0"/>
                        <a:t>diffs</a:t>
                      </a:r>
                      <a:endParaRPr lang="en-US" dirty="0"/>
                    </a:p>
                  </a:txBody>
                  <a:tcPr/>
                </a:tc>
              </a:tr>
              <a:tr h="461080">
                <a:tc>
                  <a:txBody>
                    <a:bodyPr/>
                    <a:lstStyle/>
                    <a:p>
                      <a:r>
                        <a:rPr lang="en-US" sz="1400" b="1" dirty="0" err="1" smtClean="0">
                          <a:latin typeface="Monaco"/>
                          <a:cs typeface="Monaco"/>
                        </a:rPr>
                        <a:t>cvs</a:t>
                      </a:r>
                      <a:r>
                        <a:rPr lang="en-US" sz="1400" b="1" dirty="0" smtClean="0">
                          <a:latin typeface="Monaco"/>
                          <a:cs typeface="Monaco"/>
                        </a:rPr>
                        <a:t> commit </a:t>
                      </a:r>
                      <a:r>
                        <a:rPr lang="en-US" sz="1400" b="1" dirty="0" err="1" smtClean="0">
                          <a:latin typeface="Monaco"/>
                          <a:cs typeface="Monaco"/>
                        </a:rPr>
                        <a:t>my_prog.pl</a:t>
                      </a:r>
                      <a:endParaRPr lang="en-US" sz="1400" b="1" dirty="0">
                        <a:latin typeface="Monaco"/>
                        <a:cs typeface="Monaco"/>
                      </a:endParaRPr>
                    </a:p>
                  </a:txBody>
                  <a:tcPr/>
                </a:tc>
                <a:tc>
                  <a:txBody>
                    <a:bodyPr/>
                    <a:lstStyle/>
                    <a:p>
                      <a:r>
                        <a:rPr lang="en-US" dirty="0" smtClean="0"/>
                        <a:t># commit my changes</a:t>
                      </a:r>
                      <a:r>
                        <a:rPr lang="en-US" baseline="0" dirty="0" smtClean="0"/>
                        <a:t> to repository </a:t>
                      </a:r>
                    </a:p>
                  </a:txBody>
                  <a:tcPr/>
                </a:tc>
              </a:tr>
            </a:tbl>
          </a:graphicData>
        </a:graphic>
      </p:graphicFrame>
      <p:graphicFrame>
        <p:nvGraphicFramePr>
          <p:cNvPr id="7" name="Content Placeholder 3"/>
          <p:cNvGraphicFramePr>
            <a:graphicFrameLocks/>
          </p:cNvGraphicFramePr>
          <p:nvPr/>
        </p:nvGraphicFramePr>
        <p:xfrm>
          <a:off x="729333" y="3757808"/>
          <a:ext cx="8229600" cy="1565444"/>
        </p:xfrm>
        <a:graphic>
          <a:graphicData uri="http://schemas.openxmlformats.org/drawingml/2006/table">
            <a:tbl>
              <a:tblPr firstRow="1" bandRow="1">
                <a:tableStyleId>{5940675A-B579-460E-94D1-54222C63F5DA}</a:tableStyleId>
              </a:tblPr>
              <a:tblGrid>
                <a:gridCol w="3300830"/>
                <a:gridCol w="4928770"/>
              </a:tblGrid>
              <a:tr h="282930">
                <a:tc>
                  <a:txBody>
                    <a:bodyPr/>
                    <a:lstStyle/>
                    <a:p>
                      <a:r>
                        <a:rPr lang="en-US" sz="1400" b="1" dirty="0" err="1" smtClean="0">
                          <a:latin typeface="Monaco"/>
                          <a:cs typeface="Monaco"/>
                        </a:rPr>
                        <a:t>cvs</a:t>
                      </a:r>
                      <a:r>
                        <a:rPr lang="en-US" sz="1400" b="1" dirty="0" smtClean="0">
                          <a:latin typeface="Monaco"/>
                          <a:cs typeface="Monaco"/>
                        </a:rPr>
                        <a:t> update</a:t>
                      </a:r>
                      <a:endParaRPr lang="en-US" sz="1400" b="1" dirty="0">
                        <a:latin typeface="Monaco"/>
                        <a:cs typeface="Monaco"/>
                      </a:endParaRPr>
                    </a:p>
                  </a:txBody>
                  <a:tcPr/>
                </a:tc>
                <a:tc>
                  <a:txBody>
                    <a:bodyPr/>
                    <a:lstStyle/>
                    <a:p>
                      <a:r>
                        <a:rPr lang="en-US" dirty="0" smtClean="0"/>
                        <a:t>#</a:t>
                      </a:r>
                      <a:r>
                        <a:rPr lang="en-US" baseline="0" dirty="0" smtClean="0"/>
                        <a:t> update local copy from repository source</a:t>
                      </a:r>
                      <a:endParaRPr lang="en-US" dirty="0"/>
                    </a:p>
                  </a:txBody>
                  <a:tcPr/>
                </a:tc>
              </a:tr>
              <a:tr h="282930">
                <a:tc>
                  <a:txBody>
                    <a:bodyPr/>
                    <a:lstStyle/>
                    <a:p>
                      <a:endParaRPr lang="en-US" sz="1400" b="1" dirty="0">
                        <a:latin typeface="Monaco"/>
                        <a:cs typeface="Monaco"/>
                      </a:endParaRPr>
                    </a:p>
                  </a:txBody>
                  <a:tcPr/>
                </a:tc>
                <a:tc>
                  <a:txBody>
                    <a:bodyPr/>
                    <a:lstStyle/>
                    <a:p>
                      <a:r>
                        <a:rPr lang="en-US" dirty="0" smtClean="0"/>
                        <a:t># create new file </a:t>
                      </a:r>
                      <a:r>
                        <a:rPr lang="en-US" dirty="0" err="1" smtClean="0"/>
                        <a:t>my_other_prog.pl</a:t>
                      </a:r>
                      <a:endParaRPr lang="en-US" dirty="0"/>
                    </a:p>
                  </a:txBody>
                  <a:tcPr/>
                </a:tc>
              </a:tr>
              <a:tr h="372844">
                <a:tc>
                  <a:txBody>
                    <a:bodyPr/>
                    <a:lstStyle/>
                    <a:p>
                      <a:r>
                        <a:rPr lang="en-US" sz="1400" b="1" dirty="0" err="1" smtClean="0">
                          <a:latin typeface="Monaco"/>
                          <a:cs typeface="Monaco"/>
                        </a:rPr>
                        <a:t>cvs</a:t>
                      </a:r>
                      <a:r>
                        <a:rPr lang="en-US" sz="1400" b="1" dirty="0" smtClean="0">
                          <a:latin typeface="Monaco"/>
                          <a:cs typeface="Monaco"/>
                        </a:rPr>
                        <a:t> add </a:t>
                      </a:r>
                      <a:r>
                        <a:rPr lang="en-US" sz="1400" b="1" dirty="0" err="1" smtClean="0">
                          <a:latin typeface="Monaco"/>
                          <a:cs typeface="Monaco"/>
                        </a:rPr>
                        <a:t>my_other_prog.pl</a:t>
                      </a:r>
                      <a:endParaRPr lang="en-US" sz="1400" b="1" dirty="0">
                        <a:latin typeface="Monaco"/>
                        <a:cs typeface="Monaco"/>
                      </a:endParaRPr>
                    </a:p>
                  </a:txBody>
                  <a:tcPr/>
                </a:tc>
                <a:tc>
                  <a:txBody>
                    <a:bodyPr/>
                    <a:lstStyle/>
                    <a:p>
                      <a:r>
                        <a:rPr lang="en-US" dirty="0" smtClean="0"/>
                        <a:t># tell </a:t>
                      </a:r>
                      <a:r>
                        <a:rPr lang="en-US" dirty="0" err="1" smtClean="0"/>
                        <a:t>cvs</a:t>
                      </a:r>
                      <a:r>
                        <a:rPr lang="en-US" dirty="0" smtClean="0"/>
                        <a:t> to recognize this</a:t>
                      </a:r>
                      <a:r>
                        <a:rPr lang="en-US" baseline="0" dirty="0" smtClean="0"/>
                        <a:t> file</a:t>
                      </a:r>
                      <a:endParaRPr lang="en-US" dirty="0"/>
                    </a:p>
                  </a:txBody>
                  <a:tcPr/>
                </a:tc>
              </a:tr>
              <a:tr h="461080">
                <a:tc>
                  <a:txBody>
                    <a:bodyPr/>
                    <a:lstStyle/>
                    <a:p>
                      <a:r>
                        <a:rPr lang="en-US" sz="1400" b="1" dirty="0" err="1" smtClean="0">
                          <a:latin typeface="Monaco"/>
                          <a:cs typeface="Monaco"/>
                        </a:rPr>
                        <a:t>cvs</a:t>
                      </a:r>
                      <a:r>
                        <a:rPr lang="en-US" sz="1400" b="1" dirty="0" smtClean="0">
                          <a:latin typeface="Monaco"/>
                          <a:cs typeface="Monaco"/>
                        </a:rPr>
                        <a:t> commit </a:t>
                      </a:r>
                      <a:r>
                        <a:rPr lang="en-US" sz="1400" b="1" dirty="0" err="1" smtClean="0">
                          <a:latin typeface="Monaco"/>
                          <a:cs typeface="Monaco"/>
                        </a:rPr>
                        <a:t>my_other_prog.pl</a:t>
                      </a:r>
                      <a:endParaRPr lang="en-US" sz="1400" b="1" dirty="0">
                        <a:latin typeface="Monaco"/>
                        <a:cs typeface="Monaco"/>
                      </a:endParaRPr>
                    </a:p>
                  </a:txBody>
                  <a:tcPr/>
                </a:tc>
                <a:tc>
                  <a:txBody>
                    <a:bodyPr/>
                    <a:lstStyle/>
                    <a:p>
                      <a:r>
                        <a:rPr lang="en-US" dirty="0" smtClean="0"/>
                        <a:t># commit this</a:t>
                      </a:r>
                      <a:r>
                        <a:rPr lang="en-US" baseline="0" dirty="0" smtClean="0"/>
                        <a:t> addition to the repository </a:t>
                      </a:r>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more recommended practices</a:t>
            </a:r>
            <a:endParaRPr lang="en-US" dirty="0"/>
          </a:p>
        </p:txBody>
      </p:sp>
      <p:sp>
        <p:nvSpPr>
          <p:cNvPr id="3" name="Content Placeholder 2"/>
          <p:cNvSpPr>
            <a:spLocks noGrp="1"/>
          </p:cNvSpPr>
          <p:nvPr>
            <p:ph idx="1"/>
          </p:nvPr>
        </p:nvSpPr>
        <p:spPr>
          <a:xfrm>
            <a:off x="261479" y="1426463"/>
            <a:ext cx="8425321" cy="5023729"/>
          </a:xfrm>
        </p:spPr>
        <p:txBody>
          <a:bodyPr>
            <a:normAutofit fontScale="92500" lnSpcReduction="20000"/>
          </a:bodyPr>
          <a:lstStyle/>
          <a:p>
            <a:pPr>
              <a:buNone/>
            </a:pPr>
            <a:r>
              <a:rPr lang="en-US" dirty="0" smtClean="0"/>
              <a:t>7. Make use of prior art</a:t>
            </a:r>
          </a:p>
          <a:p>
            <a:pPr lvl="1"/>
            <a:r>
              <a:rPr lang="en-US" dirty="0" smtClean="0"/>
              <a:t>Bio* libraries (e.g., </a:t>
            </a:r>
            <a:r>
              <a:rPr lang="en-US" dirty="0" err="1" smtClean="0"/>
              <a:t>BioPerl</a:t>
            </a:r>
            <a:r>
              <a:rPr lang="en-US" dirty="0" smtClean="0"/>
              <a:t>)</a:t>
            </a:r>
          </a:p>
          <a:p>
            <a:pPr lvl="1"/>
            <a:r>
              <a:rPr lang="en-US" dirty="0" smtClean="0"/>
              <a:t>Utilities (e.g., </a:t>
            </a:r>
            <a:r>
              <a:rPr lang="en-US" dirty="0" err="1" smtClean="0"/>
              <a:t>Data::Dumper</a:t>
            </a:r>
            <a:r>
              <a:rPr lang="en-US" dirty="0" smtClean="0"/>
              <a:t>, </a:t>
            </a:r>
            <a:r>
              <a:rPr lang="en-US" dirty="0" err="1" smtClean="0"/>
              <a:t>Getopt::Long</a:t>
            </a:r>
            <a:r>
              <a:rPr lang="en-US" dirty="0" smtClean="0"/>
              <a:t>, </a:t>
            </a:r>
            <a:r>
              <a:rPr lang="en-US" dirty="0" err="1" smtClean="0"/>
              <a:t>XML::Simple</a:t>
            </a:r>
            <a:r>
              <a:rPr lang="en-US" dirty="0" smtClean="0"/>
              <a:t>)</a:t>
            </a:r>
          </a:p>
          <a:p>
            <a:pPr>
              <a:buNone/>
            </a:pPr>
            <a:r>
              <a:rPr lang="en-US" dirty="0" smtClean="0"/>
              <a:t>8. Create an installable package</a:t>
            </a:r>
          </a:p>
          <a:p>
            <a:pPr lvl="1"/>
            <a:r>
              <a:rPr lang="en-US" dirty="0" smtClean="0"/>
              <a:t>Include docs, test suite, and sample data </a:t>
            </a:r>
          </a:p>
          <a:p>
            <a:pPr>
              <a:buNone/>
            </a:pPr>
            <a:r>
              <a:rPr lang="en-US" dirty="0" smtClean="0"/>
              <a:t>9. Make your project open source</a:t>
            </a:r>
          </a:p>
          <a:p>
            <a:pPr>
              <a:buNone/>
            </a:pPr>
            <a:r>
              <a:rPr lang="en-US" dirty="0" smtClean="0"/>
              <a:t>10. Set up a project management infrastructure</a:t>
            </a:r>
          </a:p>
          <a:p>
            <a:pPr lvl="1"/>
            <a:r>
              <a:rPr lang="en-US" dirty="0" smtClean="0"/>
              <a:t>Source code repository </a:t>
            </a:r>
          </a:p>
          <a:p>
            <a:pPr lvl="1"/>
            <a:r>
              <a:rPr lang="en-US" dirty="0" smtClean="0"/>
              <a:t>Email lists and user forums </a:t>
            </a:r>
          </a:p>
          <a:p>
            <a:pPr lvl="1"/>
            <a:r>
              <a:rPr lang="en-US" dirty="0" smtClean="0"/>
              <a:t>Web site </a:t>
            </a:r>
          </a:p>
          <a:p>
            <a:pPr lvl="1"/>
            <a:r>
              <a:rPr lang="en-US" dirty="0" smtClean="0"/>
              <a:t>Downloads page </a:t>
            </a:r>
          </a:p>
          <a:p>
            <a:pPr lvl="1"/>
            <a:r>
              <a:rPr lang="en-US" dirty="0" smtClean="0"/>
              <a:t>Bug trackers</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50474"/>
          </a:xfrm>
        </p:spPr>
        <p:txBody>
          <a:bodyPr/>
          <a:lstStyle/>
          <a:p>
            <a:r>
              <a:rPr lang="en-US" dirty="0" smtClean="0"/>
              <a:t>Lesson: CVS, part 1. setup  </a:t>
            </a:r>
            <a:endParaRPr lang="en-US" dirty="0"/>
          </a:p>
        </p:txBody>
      </p:sp>
      <p:sp>
        <p:nvSpPr>
          <p:cNvPr id="3" name="Content Placeholder 2"/>
          <p:cNvSpPr>
            <a:spLocks noGrp="1"/>
          </p:cNvSpPr>
          <p:nvPr>
            <p:ph idx="1"/>
          </p:nvPr>
        </p:nvSpPr>
        <p:spPr>
          <a:xfrm>
            <a:off x="341923" y="3747175"/>
            <a:ext cx="8616462" cy="2467406"/>
          </a:xfrm>
        </p:spPr>
        <p:txBody>
          <a:bodyPr/>
          <a:lstStyle/>
          <a:p>
            <a:pPr>
              <a:buNone/>
            </a:pPr>
            <a:r>
              <a:rPr lang="en-US" sz="1800" dirty="0" smtClean="0">
                <a:solidFill>
                  <a:schemeClr val="tx1">
                    <a:lumMod val="50000"/>
                  </a:schemeClr>
                </a:solidFill>
              </a:rPr>
              <a:t># 1. first lets create a local directory for class materials, with some short-cuts</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chemeClr val="accent2">
                    <a:lumMod val="60000"/>
                    <a:lumOff val="40000"/>
                  </a:schemeClr>
                </a:solidFill>
              </a:rPr>
              <a:t>mkdir</a:t>
            </a:r>
            <a:r>
              <a:rPr lang="en-US" sz="1800" dirty="0" smtClean="0">
                <a:solidFill>
                  <a:schemeClr val="accent2">
                    <a:lumMod val="60000"/>
                    <a:lumOff val="40000"/>
                  </a:schemeClr>
                </a:solidFill>
              </a:rPr>
              <a:t> </a:t>
            </a:r>
            <a:r>
              <a:rPr lang="en-US" sz="1800" dirty="0" smtClean="0"/>
              <a:t>My_CBMG688P</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chemeClr val="accent2">
                    <a:lumMod val="60000"/>
                    <a:lumOff val="40000"/>
                  </a:schemeClr>
                </a:solidFill>
              </a:rPr>
              <a:t>cd</a:t>
            </a:r>
            <a:r>
              <a:rPr lang="en-US" sz="1800" dirty="0" smtClean="0">
                <a:solidFill>
                  <a:schemeClr val="accent2">
                    <a:lumMod val="60000"/>
                    <a:lumOff val="40000"/>
                  </a:schemeClr>
                </a:solidFill>
              </a:rPr>
              <a:t> </a:t>
            </a:r>
            <a:r>
              <a:rPr lang="en-US" sz="1800" dirty="0" smtClean="0"/>
              <a:t>My_CBMG688P</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chemeClr val="accent2">
                    <a:lumMod val="60000"/>
                    <a:lumOff val="40000"/>
                  </a:schemeClr>
                </a:solidFill>
              </a:rPr>
              <a:t>ln</a:t>
            </a:r>
            <a:r>
              <a:rPr lang="en-US" sz="1800" dirty="0" smtClean="0">
                <a:solidFill>
                  <a:schemeClr val="accent2">
                    <a:lumMod val="60000"/>
                    <a:lumOff val="40000"/>
                  </a:schemeClr>
                </a:solidFill>
              </a:rPr>
              <a:t> </a:t>
            </a:r>
            <a:r>
              <a:rPr lang="en-US" sz="1800" dirty="0" smtClean="0"/>
              <a:t>-</a:t>
            </a:r>
            <a:r>
              <a:rPr lang="en-US" sz="1800" dirty="0" err="1" smtClean="0"/>
              <a:t>s</a:t>
            </a:r>
            <a:r>
              <a:rPr lang="en-US" sz="1800" dirty="0" smtClean="0"/>
              <a:t> /afs/glue.umd.edu/class/</a:t>
            </a:r>
            <a:r>
              <a:rPr lang="en-US" sz="1800" dirty="0" smtClean="0"/>
              <a:t>fall2012/</a:t>
            </a:r>
            <a:r>
              <a:rPr lang="en-US" sz="1800" dirty="0" smtClean="0"/>
              <a:t>cbmg/688p/010/public/</a:t>
            </a:r>
            <a:r>
              <a:rPr lang="en-US" sz="1800" dirty="0" smtClean="0"/>
              <a:t>Lab14 Lab14Link</a:t>
            </a:r>
            <a:endParaRPr lang="en-US" sz="1800" dirty="0" smtClean="0"/>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chemeClr val="accent2">
                    <a:lumMod val="60000"/>
                    <a:lumOff val="40000"/>
                  </a:schemeClr>
                </a:solidFill>
              </a:rPr>
              <a:t>ln</a:t>
            </a:r>
            <a:r>
              <a:rPr lang="en-US" sz="1800" dirty="0" smtClean="0">
                <a:solidFill>
                  <a:schemeClr val="accent2">
                    <a:lumMod val="60000"/>
                    <a:lumOff val="40000"/>
                  </a:schemeClr>
                </a:solidFill>
              </a:rPr>
              <a:t> </a:t>
            </a:r>
            <a:r>
              <a:rPr lang="en-US" sz="1800" dirty="0" smtClean="0"/>
              <a:t>–</a:t>
            </a:r>
            <a:r>
              <a:rPr lang="en-US" sz="1800" dirty="0" err="1" smtClean="0"/>
              <a:t>s</a:t>
            </a:r>
            <a:r>
              <a:rPr lang="en-US" sz="1800" dirty="0" smtClean="0"/>
              <a:t> </a:t>
            </a:r>
            <a:r>
              <a:rPr lang="en-US" sz="1800" dirty="0" smtClean="0"/>
              <a:t>Lab14Link</a:t>
            </a:r>
            <a:r>
              <a:rPr lang="en-US" sz="1800" dirty="0" smtClean="0"/>
              <a:t>/Perl </a:t>
            </a:r>
            <a:r>
              <a:rPr lang="en-US" sz="1800" dirty="0" err="1" smtClean="0"/>
              <a:t>class_Perl</a:t>
            </a:r>
            <a:r>
              <a:rPr lang="en-US" sz="1800" dirty="0" smtClean="0"/>
              <a:t> </a:t>
            </a:r>
          </a:p>
          <a:p>
            <a:endParaRPr lang="en-US" dirty="0" err="1" smtClean="0"/>
          </a:p>
        </p:txBody>
      </p:sp>
      <p:sp>
        <p:nvSpPr>
          <p:cNvPr id="5" name="TextBox 4"/>
          <p:cNvSpPr txBox="1"/>
          <p:nvPr/>
        </p:nvSpPr>
        <p:spPr>
          <a:xfrm>
            <a:off x="1182883" y="1681035"/>
            <a:ext cx="5838933" cy="923330"/>
          </a:xfrm>
          <a:prstGeom prst="rect">
            <a:avLst/>
          </a:prstGeom>
          <a:noFill/>
        </p:spPr>
        <p:txBody>
          <a:bodyPr wrap="none" rtlCol="0">
            <a:spAutoFit/>
          </a:bodyPr>
          <a:lstStyle/>
          <a:p>
            <a:r>
              <a:rPr lang="en-US" dirty="0" smtClean="0"/>
              <a:t>To follow the lesson, go</a:t>
            </a:r>
            <a:r>
              <a:rPr lang="en-US" dirty="0" smtClean="0"/>
              <a:t>  </a:t>
            </a:r>
            <a:r>
              <a:rPr lang="en-US" dirty="0" err="1" smtClean="0"/>
              <a:t>github</a:t>
            </a:r>
            <a:r>
              <a:rPr lang="en-US" dirty="0" smtClean="0"/>
              <a:t> and </a:t>
            </a:r>
            <a:r>
              <a:rPr lang="en-US" dirty="0" smtClean="0"/>
              <a:t>open up the lesson plan.  </a:t>
            </a:r>
          </a:p>
          <a:p>
            <a:endParaRPr lang="en-US" dirty="0" smtClean="0"/>
          </a:p>
          <a:p>
            <a:r>
              <a:rPr lang="en-US" dirty="0" smtClean="0"/>
              <a:t>Then you can cut and paste into your terminal.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50474"/>
          </a:xfrm>
        </p:spPr>
        <p:txBody>
          <a:bodyPr/>
          <a:lstStyle/>
          <a:p>
            <a:r>
              <a:rPr kumimoji="0" lang="en-US" sz="3200" kern="1200" spc="-100" baseline="0" dirty="0" smtClean="0">
                <a:solidFill>
                  <a:schemeClr val="tx2">
                    <a:satMod val="200000"/>
                  </a:schemeClr>
                </a:solidFill>
                <a:latin typeface="+mj-lt"/>
                <a:ea typeface="+mj-ea"/>
                <a:cs typeface="+mj-cs"/>
              </a:rPr>
              <a:t>Lesson: CVS, part </a:t>
            </a:r>
            <a:r>
              <a:rPr lang="en-US" dirty="0" smtClean="0"/>
              <a:t>2. initialize</a:t>
            </a:r>
            <a:endParaRPr lang="en-US" dirty="0"/>
          </a:p>
        </p:txBody>
      </p:sp>
      <p:sp>
        <p:nvSpPr>
          <p:cNvPr id="3" name="Content Placeholder 2"/>
          <p:cNvSpPr>
            <a:spLocks noGrp="1"/>
          </p:cNvSpPr>
          <p:nvPr>
            <p:ph idx="1"/>
          </p:nvPr>
        </p:nvSpPr>
        <p:spPr>
          <a:xfrm>
            <a:off x="341923" y="1279769"/>
            <a:ext cx="8616462" cy="1434791"/>
          </a:xfrm>
        </p:spPr>
        <p:txBody>
          <a:bodyPr>
            <a:normAutofit/>
          </a:bodyPr>
          <a:lstStyle/>
          <a:p>
            <a:pPr>
              <a:buNone/>
            </a:pPr>
            <a:r>
              <a:rPr lang="en-US" sz="1800" dirty="0" smtClean="0">
                <a:solidFill>
                  <a:schemeClr val="tx1">
                    <a:lumMod val="50000"/>
                  </a:schemeClr>
                </a:solidFill>
              </a:rPr>
              <a:t># 2. init your CVS (first line) and make it easy to remember (next lines)</a:t>
            </a:r>
          </a:p>
          <a:p>
            <a:pPr>
              <a:buNone/>
            </a:pPr>
            <a:r>
              <a:rPr lang="en-US" sz="1800" dirty="0" err="1" smtClean="0">
                <a:solidFill>
                  <a:schemeClr val="tx1">
                    <a:lumMod val="85000"/>
                  </a:schemeClr>
                </a:solidFill>
              </a:rPr>
              <a:t>unix_prompt</a:t>
            </a:r>
            <a:r>
              <a:rPr lang="en-US" sz="1800" dirty="0" smtClean="0">
                <a:solidFill>
                  <a:schemeClr val="tx1">
                    <a:lumMod val="50000"/>
                  </a:schemeClr>
                </a:solidFill>
              </a:rPr>
              <a:t>$ </a:t>
            </a:r>
            <a:r>
              <a:rPr lang="en-US" sz="1800" dirty="0" err="1" smtClean="0"/>
              <a:t>cvs</a:t>
            </a:r>
            <a:r>
              <a:rPr lang="en-US" sz="1800" dirty="0" smtClean="0"/>
              <a:t> -</a:t>
            </a:r>
            <a:r>
              <a:rPr lang="en-US" sz="1800" dirty="0" err="1" smtClean="0"/>
              <a:t>d</a:t>
            </a:r>
            <a:r>
              <a:rPr lang="en-US" sz="1800" dirty="0" smtClean="0"/>
              <a:t> ~/</a:t>
            </a:r>
            <a:r>
              <a:rPr lang="en-US" sz="1800" dirty="0" err="1" smtClean="0"/>
              <a:t>cvsroot</a:t>
            </a:r>
            <a:r>
              <a:rPr lang="en-US" sz="1800" dirty="0" smtClean="0"/>
              <a:t> init</a:t>
            </a:r>
          </a:p>
          <a:p>
            <a:pPr>
              <a:buNone/>
            </a:pPr>
            <a:endParaRPr lang="en-US" sz="1800" dirty="0" smtClean="0">
              <a:solidFill>
                <a:schemeClr val="tx1">
                  <a:lumMod val="50000"/>
                </a:schemeClr>
              </a:solidFill>
            </a:endParaRPr>
          </a:p>
        </p:txBody>
      </p:sp>
      <p:sp>
        <p:nvSpPr>
          <p:cNvPr id="6" name="TextBox 5"/>
          <p:cNvSpPr txBox="1"/>
          <p:nvPr/>
        </p:nvSpPr>
        <p:spPr>
          <a:xfrm>
            <a:off x="75417" y="3100576"/>
            <a:ext cx="4426663" cy="1200329"/>
          </a:xfrm>
          <a:prstGeom prst="rect">
            <a:avLst/>
          </a:prstGeom>
          <a:noFill/>
          <a:ln>
            <a:solidFill>
              <a:srgbClr val="7FD13B"/>
            </a:solidFill>
          </a:ln>
        </p:spPr>
        <p:txBody>
          <a:bodyPr wrap="none" rtlCol="0">
            <a:spAutoFit/>
          </a:bodyPr>
          <a:lstStyle/>
          <a:p>
            <a:r>
              <a:rPr lang="en-US" dirty="0" smtClean="0"/>
              <a:t>bash users must edit ~/.</a:t>
            </a:r>
            <a:r>
              <a:rPr lang="en-US" dirty="0" err="1" smtClean="0"/>
              <a:t>bash_profile</a:t>
            </a:r>
            <a:r>
              <a:rPr lang="en-US" dirty="0" smtClean="0"/>
              <a:t>, adding:</a:t>
            </a:r>
          </a:p>
          <a:p>
            <a:endParaRPr lang="en-US" dirty="0" smtClean="0"/>
          </a:p>
          <a:p>
            <a:pPr>
              <a:buNone/>
            </a:pPr>
            <a:r>
              <a:rPr lang="en-US" dirty="0" smtClean="0">
                <a:solidFill>
                  <a:schemeClr val="accent2">
                    <a:lumMod val="60000"/>
                    <a:lumOff val="40000"/>
                  </a:schemeClr>
                </a:solidFill>
              </a:rPr>
              <a:t>export CVSROOT=$HOME/</a:t>
            </a:r>
            <a:r>
              <a:rPr lang="en-US" dirty="0" err="1" smtClean="0">
                <a:solidFill>
                  <a:schemeClr val="accent2">
                    <a:lumMod val="60000"/>
                    <a:lumOff val="40000"/>
                  </a:schemeClr>
                </a:solidFill>
              </a:rPr>
              <a:t>cvsroot</a:t>
            </a:r>
            <a:endParaRPr lang="en-US" dirty="0" smtClean="0">
              <a:solidFill>
                <a:schemeClr val="accent2">
                  <a:lumMod val="60000"/>
                  <a:lumOff val="40000"/>
                </a:schemeClr>
              </a:solidFill>
            </a:endParaRPr>
          </a:p>
          <a:p>
            <a:pPr>
              <a:buNone/>
            </a:pPr>
            <a:r>
              <a:rPr lang="en-US" dirty="0" smtClean="0">
                <a:solidFill>
                  <a:schemeClr val="accent2">
                    <a:lumMod val="60000"/>
                    <a:lumOff val="40000"/>
                  </a:schemeClr>
                </a:solidFill>
              </a:rPr>
              <a:t>export CVSEDITOR=</a:t>
            </a:r>
            <a:r>
              <a:rPr lang="en-US" dirty="0" err="1" smtClean="0">
                <a:solidFill>
                  <a:schemeClr val="accent2">
                    <a:lumMod val="60000"/>
                    <a:lumOff val="40000"/>
                  </a:schemeClr>
                </a:solidFill>
              </a:rPr>
              <a:t>emacs</a:t>
            </a:r>
            <a:r>
              <a:rPr lang="en-US" dirty="0" smtClean="0"/>
              <a:t> </a:t>
            </a:r>
            <a:endParaRPr lang="en-US" dirty="0"/>
          </a:p>
        </p:txBody>
      </p:sp>
      <p:sp>
        <p:nvSpPr>
          <p:cNvPr id="7" name="TextBox 6"/>
          <p:cNvSpPr txBox="1"/>
          <p:nvPr/>
        </p:nvSpPr>
        <p:spPr>
          <a:xfrm>
            <a:off x="466434" y="2142941"/>
            <a:ext cx="7863552" cy="646331"/>
          </a:xfrm>
          <a:prstGeom prst="rect">
            <a:avLst/>
          </a:prstGeom>
          <a:noFill/>
        </p:spPr>
        <p:txBody>
          <a:bodyPr wrap="square" rtlCol="0">
            <a:spAutoFit/>
          </a:bodyPr>
          <a:lstStyle/>
          <a:p>
            <a:r>
              <a:rPr lang="en-US" dirty="0" smtClean="0"/>
              <a:t>Now we need to ensure that your shell always knows where to find your CVS repository.  This is done by setting the $CVSROOT environment variable. </a:t>
            </a:r>
            <a:endParaRPr lang="en-US" dirty="0"/>
          </a:p>
        </p:txBody>
      </p:sp>
      <p:sp>
        <p:nvSpPr>
          <p:cNvPr id="8" name="TextBox 7"/>
          <p:cNvSpPr txBox="1"/>
          <p:nvPr/>
        </p:nvSpPr>
        <p:spPr>
          <a:xfrm>
            <a:off x="4877217" y="3100576"/>
            <a:ext cx="4228967" cy="1200329"/>
          </a:xfrm>
          <a:prstGeom prst="rect">
            <a:avLst/>
          </a:prstGeom>
          <a:noFill/>
          <a:ln>
            <a:solidFill>
              <a:srgbClr val="7FD13B"/>
            </a:solidFill>
          </a:ln>
        </p:spPr>
        <p:txBody>
          <a:bodyPr wrap="none" rtlCol="0">
            <a:spAutoFit/>
          </a:bodyPr>
          <a:lstStyle/>
          <a:p>
            <a:r>
              <a:rPr lang="en-US" dirty="0" err="1" smtClean="0"/>
              <a:t>tcsh</a:t>
            </a:r>
            <a:r>
              <a:rPr lang="en-US" dirty="0" smtClean="0"/>
              <a:t> users must edit ~/.</a:t>
            </a:r>
            <a:r>
              <a:rPr lang="en-US" dirty="0" err="1" smtClean="0"/>
              <a:t>cshrc.mine</a:t>
            </a:r>
            <a:r>
              <a:rPr lang="en-US" dirty="0" smtClean="0"/>
              <a:t>, adding:</a:t>
            </a:r>
          </a:p>
          <a:p>
            <a:endParaRPr lang="en-US" dirty="0" smtClean="0"/>
          </a:p>
          <a:p>
            <a:pPr>
              <a:buNone/>
            </a:pPr>
            <a:r>
              <a:rPr lang="en-US" dirty="0" err="1" smtClean="0">
                <a:solidFill>
                  <a:schemeClr val="accent2">
                    <a:lumMod val="60000"/>
                    <a:lumOff val="40000"/>
                  </a:schemeClr>
                </a:solidFill>
              </a:rPr>
              <a:t>setenv</a:t>
            </a:r>
            <a:r>
              <a:rPr lang="en-US" dirty="0" smtClean="0">
                <a:solidFill>
                  <a:schemeClr val="accent2">
                    <a:lumMod val="60000"/>
                    <a:lumOff val="40000"/>
                  </a:schemeClr>
                </a:solidFill>
              </a:rPr>
              <a:t> CVSROOT $HOME/</a:t>
            </a:r>
            <a:r>
              <a:rPr lang="en-US" dirty="0" err="1" smtClean="0">
                <a:solidFill>
                  <a:schemeClr val="accent2">
                    <a:lumMod val="60000"/>
                    <a:lumOff val="40000"/>
                  </a:schemeClr>
                </a:solidFill>
              </a:rPr>
              <a:t>cvsroot</a:t>
            </a:r>
            <a:endParaRPr lang="en-US" dirty="0" smtClean="0">
              <a:solidFill>
                <a:schemeClr val="accent2">
                  <a:lumMod val="60000"/>
                  <a:lumOff val="40000"/>
                </a:schemeClr>
              </a:solidFill>
            </a:endParaRPr>
          </a:p>
          <a:p>
            <a:pPr>
              <a:buNone/>
            </a:pPr>
            <a:r>
              <a:rPr lang="en-US" dirty="0" err="1" smtClean="0">
                <a:solidFill>
                  <a:schemeClr val="accent2">
                    <a:lumMod val="60000"/>
                    <a:lumOff val="40000"/>
                  </a:schemeClr>
                </a:solidFill>
              </a:rPr>
              <a:t>setenv</a:t>
            </a:r>
            <a:r>
              <a:rPr lang="en-US" dirty="0" smtClean="0">
                <a:solidFill>
                  <a:schemeClr val="accent2">
                    <a:lumMod val="60000"/>
                    <a:lumOff val="40000"/>
                  </a:schemeClr>
                </a:solidFill>
              </a:rPr>
              <a:t> </a:t>
            </a:r>
            <a:r>
              <a:rPr lang="en-US" dirty="0" err="1" smtClean="0">
                <a:solidFill>
                  <a:schemeClr val="accent2">
                    <a:lumMod val="60000"/>
                    <a:lumOff val="40000"/>
                  </a:schemeClr>
                </a:solidFill>
              </a:rPr>
              <a:t>CVSEDITORemacs</a:t>
            </a:r>
            <a:endParaRPr lang="en-US" dirty="0" smtClean="0">
              <a:solidFill>
                <a:schemeClr val="accent2">
                  <a:lumMod val="60000"/>
                  <a:lumOff val="40000"/>
                </a:schemeClr>
              </a:solidFill>
            </a:endParaRPr>
          </a:p>
        </p:txBody>
      </p:sp>
      <p:sp>
        <p:nvSpPr>
          <p:cNvPr id="9" name="TextBox 8"/>
          <p:cNvSpPr txBox="1"/>
          <p:nvPr/>
        </p:nvSpPr>
        <p:spPr>
          <a:xfrm>
            <a:off x="2238945" y="5690025"/>
            <a:ext cx="4797595" cy="646331"/>
          </a:xfrm>
          <a:prstGeom prst="rect">
            <a:avLst/>
          </a:prstGeom>
          <a:noFill/>
          <a:ln>
            <a:solidFill>
              <a:srgbClr val="7FD13B"/>
            </a:solidFill>
          </a:ln>
        </p:spPr>
        <p:txBody>
          <a:bodyPr wrap="none" rtlCol="0">
            <a:spAutoFit/>
          </a:bodyPr>
          <a:lstStyle/>
          <a:p>
            <a:pPr>
              <a:buNone/>
            </a:pPr>
            <a:r>
              <a:rPr lang="en-US" dirty="0" err="1" smtClean="0">
                <a:solidFill>
                  <a:schemeClr val="tx1">
                    <a:lumMod val="85000"/>
                  </a:schemeClr>
                </a:solidFill>
              </a:rPr>
              <a:t>unix_prompt</a:t>
            </a:r>
            <a:r>
              <a:rPr lang="en-US" dirty="0" smtClean="0">
                <a:solidFill>
                  <a:schemeClr val="tx1">
                    <a:lumMod val="85000"/>
                  </a:schemeClr>
                </a:solidFill>
              </a:rPr>
              <a:t>$ </a:t>
            </a:r>
            <a:r>
              <a:rPr lang="en-US" dirty="0" smtClean="0">
                <a:solidFill>
                  <a:srgbClr val="FFFFFF"/>
                </a:solidFill>
              </a:rPr>
              <a:t>source </a:t>
            </a:r>
            <a:r>
              <a:rPr lang="en-US" dirty="0" smtClean="0"/>
              <a:t>&lt;</a:t>
            </a:r>
            <a:r>
              <a:rPr lang="en-US" dirty="0" err="1" smtClean="0"/>
              <a:t>the_file_you</a:t>
            </a:r>
            <a:r>
              <a:rPr lang="en-US" dirty="0" smtClean="0"/>
              <a:t> </a:t>
            </a:r>
            <a:r>
              <a:rPr lang="en-US" dirty="0" err="1" smtClean="0"/>
              <a:t>just_edited</a:t>
            </a:r>
            <a:r>
              <a:rPr lang="en-US" dirty="0" smtClean="0"/>
              <a:t>&gt;</a:t>
            </a:r>
          </a:p>
          <a:p>
            <a:pPr>
              <a:buNone/>
            </a:pPr>
            <a:r>
              <a:rPr lang="en-US" dirty="0" err="1" smtClean="0">
                <a:solidFill>
                  <a:srgbClr val="FFFFFF"/>
                </a:solidFill>
              </a:rPr>
              <a:t>u</a:t>
            </a:r>
            <a:r>
              <a:rPr lang="en-US" dirty="0" err="1" smtClean="0">
                <a:solidFill>
                  <a:schemeClr val="tx1">
                    <a:lumMod val="85000"/>
                  </a:schemeClr>
                </a:solidFill>
              </a:rPr>
              <a:t>nix_prompt</a:t>
            </a:r>
            <a:r>
              <a:rPr lang="en-US" dirty="0" smtClean="0">
                <a:solidFill>
                  <a:schemeClr val="tx1">
                    <a:lumMod val="85000"/>
                  </a:schemeClr>
                </a:solidFill>
              </a:rPr>
              <a:t>$ </a:t>
            </a:r>
            <a:r>
              <a:rPr lang="en-US" dirty="0" smtClean="0">
                <a:solidFill>
                  <a:srgbClr val="FFFFFF"/>
                </a:solidFill>
              </a:rPr>
              <a:t>echo $CVSROOT</a:t>
            </a:r>
          </a:p>
        </p:txBody>
      </p:sp>
      <p:cxnSp>
        <p:nvCxnSpPr>
          <p:cNvPr id="11" name="Straight Arrow Connector 10"/>
          <p:cNvCxnSpPr/>
          <p:nvPr/>
        </p:nvCxnSpPr>
        <p:spPr>
          <a:xfrm rot="16200000" flipH="1">
            <a:off x="2695000" y="4637721"/>
            <a:ext cx="673834" cy="6101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flipV="1">
            <a:off x="5403909" y="4605863"/>
            <a:ext cx="759536" cy="6738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Content Placeholder 2"/>
          <p:cNvSpPr>
            <a:spLocks noGrp="1"/>
          </p:cNvSpPr>
          <p:nvPr>
            <p:ph idx="1"/>
          </p:nvPr>
        </p:nvSpPr>
        <p:spPr>
          <a:xfrm>
            <a:off x="620804" y="1232759"/>
            <a:ext cx="8065996" cy="5431537"/>
          </a:xfrm>
        </p:spPr>
        <p:txBody>
          <a:bodyPr>
            <a:normAutofit fontScale="62500" lnSpcReduction="20000"/>
          </a:bodyPr>
          <a:lstStyle/>
          <a:p>
            <a:r>
              <a:rPr lang="en-US" dirty="0" smtClean="0"/>
              <a:t>Molecular &amp; evolutionary  biologist</a:t>
            </a:r>
          </a:p>
          <a:p>
            <a:pPr lvl="1"/>
            <a:r>
              <a:rPr lang="en-US" dirty="0" smtClean="0"/>
              <a:t>No formal training in programming or computer science</a:t>
            </a:r>
            <a:endParaRPr lang="en-US" dirty="0" smtClean="0"/>
          </a:p>
          <a:p>
            <a:r>
              <a:rPr lang="en-US" dirty="0" smtClean="0"/>
              <a:t>20 years </a:t>
            </a:r>
            <a:r>
              <a:rPr lang="en-US" dirty="0" smtClean="0"/>
              <a:t>experience as computational biologist</a:t>
            </a:r>
          </a:p>
          <a:p>
            <a:pPr lvl="1"/>
            <a:r>
              <a:rPr lang="en-US" dirty="0" smtClean="0"/>
              <a:t>Computer-based research published in Science, Nature, PNAS, MBE, Genetics</a:t>
            </a:r>
          </a:p>
          <a:p>
            <a:r>
              <a:rPr lang="en-US" dirty="0" smtClean="0"/>
              <a:t>Experience developing various types of software </a:t>
            </a:r>
          </a:p>
          <a:p>
            <a:pPr lvl="1"/>
            <a:r>
              <a:rPr lang="en-US" dirty="0" smtClean="0"/>
              <a:t>Heavy-duty Monte Carlo simulation of evolution (C, C++)</a:t>
            </a:r>
          </a:p>
          <a:p>
            <a:pPr lvl="1"/>
            <a:r>
              <a:rPr lang="en-US" dirty="0" smtClean="0"/>
              <a:t>Automated analysis pipeline with DB (Perl, R, SQL)</a:t>
            </a:r>
          </a:p>
          <a:p>
            <a:pPr lvl="1"/>
            <a:r>
              <a:rPr lang="en-US" dirty="0" smtClean="0"/>
              <a:t>Web-based user application (JavaScript,  Perl)</a:t>
            </a:r>
          </a:p>
          <a:p>
            <a:pPr lvl="1"/>
            <a:r>
              <a:rPr lang="en-US" dirty="0" smtClean="0"/>
              <a:t>Utilities and disposable scripts (Perl, R)</a:t>
            </a:r>
          </a:p>
          <a:p>
            <a:pPr lvl="1"/>
            <a:r>
              <a:rPr lang="en-US" dirty="0" err="1" smtClean="0"/>
              <a:t>Cyberinfrastructure</a:t>
            </a:r>
            <a:r>
              <a:rPr lang="en-US" dirty="0" smtClean="0"/>
              <a:t> such as </a:t>
            </a:r>
            <a:r>
              <a:rPr lang="en-US" dirty="0" err="1" smtClean="0"/>
              <a:t>ontologies</a:t>
            </a:r>
            <a:r>
              <a:rPr lang="en-US" dirty="0" smtClean="0"/>
              <a:t> and formats (Perl, OWL, XML)</a:t>
            </a:r>
          </a:p>
          <a:p>
            <a:r>
              <a:rPr lang="en-US" dirty="0" smtClean="0"/>
              <a:t>Experience with different project types as leader or participant: </a:t>
            </a:r>
          </a:p>
          <a:p>
            <a:pPr lvl="1"/>
            <a:r>
              <a:rPr lang="en-US" dirty="0" smtClean="0"/>
              <a:t>Single developer</a:t>
            </a:r>
          </a:p>
          <a:p>
            <a:pPr lvl="1"/>
            <a:r>
              <a:rPr lang="en-US" dirty="0" smtClean="0"/>
              <a:t>Local development team</a:t>
            </a:r>
          </a:p>
          <a:p>
            <a:pPr lvl="1"/>
            <a:r>
              <a:rPr lang="en-US" dirty="0" smtClean="0"/>
              <a:t>Distributed development  team </a:t>
            </a:r>
          </a:p>
          <a:p>
            <a:pPr lvl="1"/>
            <a:r>
              <a:rPr lang="en-US" dirty="0" smtClean="0"/>
              <a:t>Agile-programming “</a:t>
            </a:r>
            <a:r>
              <a:rPr lang="en-US" dirty="0" err="1" smtClean="0"/>
              <a:t>hackathons</a:t>
            </a:r>
            <a:r>
              <a:rPr lang="en-US" dirty="0" smtClean="0"/>
              <a:t>” </a:t>
            </a:r>
          </a:p>
          <a:p>
            <a:r>
              <a:rPr lang="en-US" dirty="0" smtClean="0"/>
              <a:t>But (and I think this is typical) . . . </a:t>
            </a:r>
          </a:p>
          <a:p>
            <a:pPr lvl="1"/>
            <a:r>
              <a:rPr lang="en-US" dirty="0" smtClean="0"/>
              <a:t>Only 5 publications focused on software products or designs</a:t>
            </a:r>
          </a:p>
          <a:p>
            <a:pPr lvl="1"/>
            <a:r>
              <a:rPr lang="en-US" dirty="0" smtClean="0"/>
              <a:t>No product ever used by more than a few dozen people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50474"/>
          </a:xfrm>
        </p:spPr>
        <p:txBody>
          <a:bodyPr/>
          <a:lstStyle/>
          <a:p>
            <a:r>
              <a:rPr kumimoji="0" lang="en-US" sz="3200" kern="1200" spc="-100" baseline="0" dirty="0" smtClean="0">
                <a:solidFill>
                  <a:schemeClr val="tx2">
                    <a:satMod val="200000"/>
                  </a:schemeClr>
                </a:solidFill>
                <a:latin typeface="+mj-lt"/>
                <a:ea typeface="+mj-ea"/>
                <a:cs typeface="+mj-cs"/>
              </a:rPr>
              <a:t>Lesson: CVS, part </a:t>
            </a:r>
            <a:r>
              <a:rPr lang="en-US" dirty="0" smtClean="0"/>
              <a:t>3. import module</a:t>
            </a:r>
            <a:endParaRPr lang="en-US" dirty="0"/>
          </a:p>
        </p:txBody>
      </p:sp>
      <p:sp>
        <p:nvSpPr>
          <p:cNvPr id="3" name="Content Placeholder 2"/>
          <p:cNvSpPr>
            <a:spLocks noGrp="1"/>
          </p:cNvSpPr>
          <p:nvPr>
            <p:ph idx="1"/>
          </p:nvPr>
        </p:nvSpPr>
        <p:spPr>
          <a:xfrm>
            <a:off x="341923" y="1279769"/>
            <a:ext cx="8616462" cy="2618154"/>
          </a:xfrm>
        </p:spPr>
        <p:txBody>
          <a:bodyPr>
            <a:normAutofit/>
          </a:bodyPr>
          <a:lstStyle/>
          <a:p>
            <a:pPr>
              <a:buNone/>
            </a:pPr>
            <a:r>
              <a:rPr lang="en-US" sz="1800" dirty="0" smtClean="0">
                <a:solidFill>
                  <a:schemeClr val="tx1">
                    <a:lumMod val="50000"/>
                  </a:schemeClr>
                </a:solidFill>
              </a:rPr>
              <a:t># 3. now we are ready to create a project using the class files</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rgbClr val="FFFFFF"/>
                </a:solidFill>
              </a:rPr>
              <a:t>cd</a:t>
            </a:r>
            <a:r>
              <a:rPr lang="en-US" sz="1800" dirty="0" smtClean="0">
                <a:solidFill>
                  <a:srgbClr val="FFFFFF"/>
                </a:solidFill>
              </a:rPr>
              <a:t> </a:t>
            </a:r>
            <a:r>
              <a:rPr lang="en-US" sz="1800" dirty="0" smtClean="0"/>
              <a:t>My_CBMG688P</a:t>
            </a:r>
            <a:r>
              <a:rPr lang="en-US" sz="1800" dirty="0" smtClean="0">
                <a:solidFill>
                  <a:srgbClr val="FFFFFF"/>
                </a:solidFill>
              </a:rPr>
              <a:t>; </a:t>
            </a:r>
            <a:r>
              <a:rPr lang="en-US" sz="1800" dirty="0" err="1" smtClean="0">
                <a:solidFill>
                  <a:srgbClr val="FFFFFF"/>
                </a:solidFill>
              </a:rPr>
              <a:t>mkdir</a:t>
            </a:r>
            <a:r>
              <a:rPr lang="en-US" sz="1800" dirty="0" smtClean="0">
                <a:solidFill>
                  <a:srgbClr val="FFFFFF"/>
                </a:solidFill>
              </a:rPr>
              <a:t> </a:t>
            </a:r>
            <a:r>
              <a:rPr lang="en-US" sz="1800" dirty="0" err="1" smtClean="0">
                <a:solidFill>
                  <a:srgbClr val="FFFFFF"/>
                </a:solidFill>
              </a:rPr>
              <a:t>my_cvs</a:t>
            </a:r>
            <a:r>
              <a:rPr lang="en-US" sz="1800" dirty="0" smtClean="0">
                <a:solidFill>
                  <a:srgbClr val="FFFFFF"/>
                </a:solidFill>
              </a:rPr>
              <a:t> </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rgbClr val="FFFFFF"/>
                </a:solidFill>
              </a:rPr>
              <a:t>cd</a:t>
            </a:r>
            <a:r>
              <a:rPr lang="en-US" sz="1800" dirty="0" smtClean="0">
                <a:solidFill>
                  <a:srgbClr val="FFFFFF"/>
                </a:solidFill>
              </a:rPr>
              <a:t> </a:t>
            </a:r>
            <a:r>
              <a:rPr lang="en-US" sz="1800" dirty="0" err="1" smtClean="0">
                <a:solidFill>
                  <a:srgbClr val="FFFFFF"/>
                </a:solidFill>
              </a:rPr>
              <a:t>my_cvs</a:t>
            </a:r>
            <a:r>
              <a:rPr lang="en-US" sz="1800" dirty="0" smtClean="0">
                <a:solidFill>
                  <a:srgbClr val="FFFFFF"/>
                </a:solidFill>
              </a:rPr>
              <a:t>; </a:t>
            </a:r>
            <a:r>
              <a:rPr lang="en-US" sz="1800" dirty="0" smtClean="0">
                <a:solidFill>
                  <a:schemeClr val="tx1">
                    <a:lumMod val="50000"/>
                  </a:schemeClr>
                </a:solidFill>
              </a:rPr>
              <a:t> </a:t>
            </a:r>
            <a:r>
              <a:rPr lang="en-US" sz="1800" dirty="0" err="1" smtClean="0">
                <a:solidFill>
                  <a:srgbClr val="FFFFFF"/>
                </a:solidFill>
              </a:rPr>
              <a:t>mkdir</a:t>
            </a:r>
            <a:r>
              <a:rPr lang="en-US" sz="1800" dirty="0" smtClean="0">
                <a:solidFill>
                  <a:srgbClr val="FFFFFF"/>
                </a:solidFill>
              </a:rPr>
              <a:t> Perl </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smtClean="0">
                <a:solidFill>
                  <a:srgbClr val="FFFFFF"/>
                </a:solidFill>
              </a:rPr>
              <a:t>cp ../</a:t>
            </a:r>
            <a:r>
              <a:rPr lang="en-US" sz="1800" dirty="0" err="1" smtClean="0">
                <a:solidFill>
                  <a:srgbClr val="FFFFFF"/>
                </a:solidFill>
              </a:rPr>
              <a:t>class_Perl</a:t>
            </a:r>
            <a:r>
              <a:rPr lang="en-US" sz="1800" dirty="0" smtClean="0">
                <a:solidFill>
                  <a:srgbClr val="FFFFFF"/>
                </a:solidFill>
              </a:rPr>
              <a:t>/*.pl Perl</a:t>
            </a:r>
          </a:p>
          <a:p>
            <a:pPr>
              <a:buNone/>
            </a:pPr>
            <a:r>
              <a:rPr lang="en-US" sz="1800" dirty="0" err="1" smtClean="0">
                <a:solidFill>
                  <a:schemeClr val="tx1">
                    <a:lumMod val="50000"/>
                  </a:schemeClr>
                </a:solidFill>
              </a:rPr>
              <a:t>unix_prompt</a:t>
            </a:r>
            <a:r>
              <a:rPr lang="en-US" sz="1800" dirty="0" smtClean="0">
                <a:solidFill>
                  <a:schemeClr val="tx1">
                    <a:lumMod val="50000"/>
                  </a:schemeClr>
                </a:solidFill>
              </a:rPr>
              <a:t>$ </a:t>
            </a:r>
            <a:r>
              <a:rPr lang="en-US" sz="1800" dirty="0" err="1" smtClean="0">
                <a:solidFill>
                  <a:srgbClr val="FFFFFF"/>
                </a:solidFill>
              </a:rPr>
              <a:t>cvs</a:t>
            </a:r>
            <a:r>
              <a:rPr lang="en-US" sz="1800" dirty="0" smtClean="0">
                <a:solidFill>
                  <a:srgbClr val="FFFFFF"/>
                </a:solidFill>
              </a:rPr>
              <a:t> import -</a:t>
            </a:r>
            <a:r>
              <a:rPr lang="en-US" sz="1800" dirty="0" err="1" smtClean="0">
                <a:solidFill>
                  <a:srgbClr val="FFFFFF"/>
                </a:solidFill>
              </a:rPr>
              <a:t>m</a:t>
            </a:r>
            <a:r>
              <a:rPr lang="en-US" sz="1800" dirty="0" smtClean="0">
                <a:solidFill>
                  <a:srgbClr val="FFFFFF"/>
                </a:solidFill>
              </a:rPr>
              <a:t> </a:t>
            </a:r>
            <a:r>
              <a:rPr lang="en-US" sz="1800" dirty="0" smtClean="0">
                <a:solidFill>
                  <a:srgbClr val="FFFFFF"/>
                </a:solidFill>
              </a:rPr>
              <a:t>"</a:t>
            </a:r>
            <a:r>
              <a:rPr lang="en-US" sz="1800" dirty="0" smtClean="0"/>
              <a:t>My_CBMG688P</a:t>
            </a:r>
            <a:r>
              <a:rPr lang="en-US" sz="1800" dirty="0" smtClean="0">
                <a:solidFill>
                  <a:schemeClr val="tx1">
                    <a:lumMod val="85000"/>
                  </a:schemeClr>
                </a:solidFill>
              </a:rPr>
              <a:t> </a:t>
            </a:r>
            <a:r>
              <a:rPr lang="en-US" sz="1800" dirty="0" smtClean="0">
                <a:solidFill>
                  <a:schemeClr val="tx1">
                    <a:lumMod val="85000"/>
                  </a:schemeClr>
                </a:solidFill>
              </a:rPr>
              <a:t>code</a:t>
            </a:r>
            <a:r>
              <a:rPr lang="en-US" sz="1800" dirty="0" smtClean="0">
                <a:solidFill>
                  <a:srgbClr val="FFFFFF"/>
                </a:solidFill>
              </a:rPr>
              <a:t>" </a:t>
            </a:r>
            <a:r>
              <a:rPr lang="en-US" sz="1800" dirty="0" err="1" smtClean="0">
                <a:solidFill>
                  <a:srgbClr val="FFFFFF"/>
                </a:solidFill>
              </a:rPr>
              <a:t>my_cvs</a:t>
            </a:r>
            <a:r>
              <a:rPr lang="en-US" sz="1800" dirty="0" smtClean="0">
                <a:solidFill>
                  <a:srgbClr val="FFFFFF"/>
                </a:solidFill>
              </a:rPr>
              <a:t> </a:t>
            </a:r>
            <a:r>
              <a:rPr lang="en-US" sz="1800" dirty="0" smtClean="0">
                <a:solidFill>
                  <a:schemeClr val="accent2">
                    <a:lumMod val="75000"/>
                  </a:schemeClr>
                </a:solidFill>
              </a:rPr>
              <a:t>`</a:t>
            </a:r>
            <a:r>
              <a:rPr lang="en-US" sz="1800" dirty="0" err="1" smtClean="0">
                <a:solidFill>
                  <a:schemeClr val="accent2">
                    <a:lumMod val="75000"/>
                  </a:schemeClr>
                </a:solidFill>
              </a:rPr>
              <a:t>whoami</a:t>
            </a:r>
            <a:r>
              <a:rPr lang="en-US" sz="1800" dirty="0" smtClean="0">
                <a:solidFill>
                  <a:schemeClr val="accent2">
                    <a:lumMod val="75000"/>
                  </a:schemeClr>
                </a:solidFill>
              </a:rPr>
              <a:t>` </a:t>
            </a:r>
            <a:r>
              <a:rPr lang="en-US" sz="1800" dirty="0" smtClean="0">
                <a:solidFill>
                  <a:srgbClr val="FFFFFF"/>
                </a:solidFill>
              </a:rPr>
              <a:t>initial</a:t>
            </a:r>
            <a:endParaRPr lang="en-US" dirty="0" smtClean="0">
              <a:solidFill>
                <a:srgbClr val="FFFFFF"/>
              </a:solidFill>
            </a:endParaRPr>
          </a:p>
        </p:txBody>
      </p:sp>
      <p:sp>
        <p:nvSpPr>
          <p:cNvPr id="6" name="TextBox 5"/>
          <p:cNvSpPr txBox="1"/>
          <p:nvPr/>
        </p:nvSpPr>
        <p:spPr>
          <a:xfrm>
            <a:off x="474784" y="3592952"/>
            <a:ext cx="2286841" cy="2585323"/>
          </a:xfrm>
          <a:prstGeom prst="rect">
            <a:avLst/>
          </a:prstGeom>
          <a:noFill/>
          <a:ln>
            <a:solidFill>
              <a:srgbClr val="7FD13B"/>
            </a:solidFill>
          </a:ln>
        </p:spPr>
        <p:txBody>
          <a:bodyPr wrap="none" rtlCol="0">
            <a:spAutoFit/>
          </a:bodyPr>
          <a:lstStyle/>
          <a:p>
            <a:r>
              <a:rPr lang="en-US" dirty="0" smtClean="0"/>
              <a:t>My_CBMG688P</a:t>
            </a:r>
            <a:endParaRPr lang="en-US" dirty="0" smtClean="0">
              <a:solidFill>
                <a:srgbClr val="FFFFFF"/>
              </a:solidFill>
            </a:endParaRPr>
          </a:p>
          <a:p>
            <a:pPr lvl="1"/>
            <a:r>
              <a:rPr lang="en-US" i="1" dirty="0" smtClean="0">
                <a:solidFill>
                  <a:srgbClr val="FFFFFF"/>
                </a:solidFill>
              </a:rPr>
              <a:t>Lab14Link</a:t>
            </a:r>
          </a:p>
          <a:p>
            <a:pPr lvl="1"/>
            <a:r>
              <a:rPr lang="en-US" i="1" dirty="0" err="1" smtClean="0">
                <a:solidFill>
                  <a:srgbClr val="FFFFFF"/>
                </a:solidFill>
              </a:rPr>
              <a:t>class_Perl</a:t>
            </a:r>
            <a:endParaRPr lang="en-US" i="1" dirty="0" smtClean="0">
              <a:solidFill>
                <a:srgbClr val="FFFFFF"/>
              </a:solidFill>
            </a:endParaRPr>
          </a:p>
          <a:p>
            <a:pPr lvl="1"/>
            <a:r>
              <a:rPr lang="en-US" dirty="0" err="1" smtClean="0">
                <a:solidFill>
                  <a:srgbClr val="FFFFFF"/>
                </a:solidFill>
              </a:rPr>
              <a:t>my_cvs</a:t>
            </a:r>
            <a:endParaRPr lang="en-US" dirty="0" smtClean="0">
              <a:solidFill>
                <a:srgbClr val="FFFFFF"/>
              </a:solidFill>
            </a:endParaRPr>
          </a:p>
          <a:p>
            <a:pPr lvl="2"/>
            <a:r>
              <a:rPr lang="en-US" dirty="0" smtClean="0">
                <a:solidFill>
                  <a:srgbClr val="FFFFFF"/>
                </a:solidFill>
              </a:rPr>
              <a:t>Perl</a:t>
            </a:r>
          </a:p>
          <a:p>
            <a:pPr lvl="3"/>
            <a:r>
              <a:rPr lang="en-US" dirty="0" err="1" smtClean="0">
                <a:solidFill>
                  <a:srgbClr val="FFFFFF"/>
                </a:solidFill>
              </a:rPr>
              <a:t>args.pl</a:t>
            </a:r>
            <a:endParaRPr lang="en-US" dirty="0" smtClean="0">
              <a:solidFill>
                <a:srgbClr val="FFFFFF"/>
              </a:solidFill>
            </a:endParaRPr>
          </a:p>
          <a:p>
            <a:pPr lvl="3"/>
            <a:r>
              <a:rPr lang="en-US" dirty="0" err="1" smtClean="0">
                <a:solidFill>
                  <a:srgbClr val="FFFFFF"/>
                </a:solidFill>
              </a:rPr>
              <a:t>array.pl</a:t>
            </a:r>
            <a:endParaRPr lang="en-US" dirty="0" smtClean="0">
              <a:solidFill>
                <a:srgbClr val="FFFFFF"/>
              </a:solidFill>
            </a:endParaRPr>
          </a:p>
          <a:p>
            <a:pPr lvl="3"/>
            <a:r>
              <a:rPr lang="en-US" dirty="0" err="1" smtClean="0">
                <a:solidFill>
                  <a:srgbClr val="FFFFFF"/>
                </a:solidFill>
              </a:rPr>
              <a:t>die.pl</a:t>
            </a:r>
            <a:endParaRPr lang="en-US" dirty="0" smtClean="0">
              <a:solidFill>
                <a:srgbClr val="FFFFFF"/>
              </a:solidFill>
            </a:endParaRPr>
          </a:p>
          <a:p>
            <a:pPr lvl="3"/>
            <a:r>
              <a:rPr lang="en-US" dirty="0" err="1" smtClean="0">
                <a:solidFill>
                  <a:srgbClr val="FFFFFF"/>
                </a:solidFill>
              </a:rPr>
              <a:t>first.pl</a:t>
            </a:r>
            <a:endParaRPr lang="en-US" dirty="0" smtClean="0">
              <a:solidFill>
                <a:srgbClr val="FFFFFF"/>
              </a:solidFill>
            </a:endParaRPr>
          </a:p>
        </p:txBody>
      </p:sp>
      <p:grpSp>
        <p:nvGrpSpPr>
          <p:cNvPr id="9" name="Group 8"/>
          <p:cNvGrpSpPr/>
          <p:nvPr/>
        </p:nvGrpSpPr>
        <p:grpSpPr>
          <a:xfrm>
            <a:off x="3473249" y="3592952"/>
            <a:ext cx="4125409" cy="3139321"/>
            <a:chOff x="3585308" y="3897923"/>
            <a:chExt cx="4125409" cy="3139321"/>
          </a:xfrm>
        </p:grpSpPr>
        <p:sp>
          <p:nvSpPr>
            <p:cNvPr id="7" name="Right Arrow 6"/>
            <p:cNvSpPr/>
            <p:nvPr/>
          </p:nvSpPr>
          <p:spPr>
            <a:xfrm>
              <a:off x="3585308" y="4855308"/>
              <a:ext cx="1504461" cy="22469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5423876" y="3897923"/>
              <a:ext cx="2286841" cy="3139321"/>
            </a:xfrm>
            <a:prstGeom prst="rect">
              <a:avLst/>
            </a:prstGeom>
            <a:noFill/>
            <a:ln>
              <a:solidFill>
                <a:srgbClr val="7FD13B"/>
              </a:solidFill>
            </a:ln>
          </p:spPr>
          <p:txBody>
            <a:bodyPr wrap="none" rtlCol="0">
              <a:spAutoFit/>
            </a:bodyPr>
            <a:lstStyle/>
            <a:p>
              <a:r>
                <a:rPr lang="en-US" dirty="0" smtClean="0"/>
                <a:t>My_CBMG688P</a:t>
              </a:r>
              <a:endParaRPr lang="en-US" dirty="0" smtClean="0">
                <a:solidFill>
                  <a:srgbClr val="FFFFFF"/>
                </a:solidFill>
              </a:endParaRPr>
            </a:p>
            <a:p>
              <a:pPr lvl="1"/>
              <a:r>
                <a:rPr lang="en-US" i="1" dirty="0" smtClean="0">
                  <a:solidFill>
                    <a:srgbClr val="FFFFFF"/>
                  </a:solidFill>
                </a:rPr>
                <a:t>Lab14Link</a:t>
              </a:r>
            </a:p>
            <a:p>
              <a:pPr lvl="1"/>
              <a:r>
                <a:rPr lang="en-US" i="1" dirty="0" err="1" smtClean="0">
                  <a:solidFill>
                    <a:srgbClr val="FFFFFF"/>
                  </a:solidFill>
                </a:rPr>
                <a:t>class_Perl</a:t>
              </a:r>
              <a:endParaRPr lang="en-US" i="1" dirty="0" smtClean="0">
                <a:solidFill>
                  <a:srgbClr val="FFFFFF"/>
                </a:solidFill>
              </a:endParaRPr>
            </a:p>
            <a:p>
              <a:pPr lvl="1"/>
              <a:r>
                <a:rPr lang="en-US" dirty="0" err="1" smtClean="0">
                  <a:solidFill>
                    <a:srgbClr val="FFFFFF"/>
                  </a:solidFill>
                </a:rPr>
                <a:t>my_cvs</a:t>
              </a:r>
              <a:endParaRPr lang="en-US" dirty="0" smtClean="0">
                <a:solidFill>
                  <a:srgbClr val="FFFFFF"/>
                </a:solidFill>
              </a:endParaRPr>
            </a:p>
            <a:p>
              <a:pPr lvl="2"/>
              <a:r>
                <a:rPr lang="en-US" dirty="0" smtClean="0">
                  <a:solidFill>
                    <a:schemeClr val="accent2">
                      <a:lumMod val="60000"/>
                      <a:lumOff val="40000"/>
                    </a:schemeClr>
                  </a:solidFill>
                </a:rPr>
                <a:t>CVS</a:t>
              </a:r>
            </a:p>
            <a:p>
              <a:pPr lvl="2"/>
              <a:r>
                <a:rPr lang="en-US" dirty="0" smtClean="0">
                  <a:solidFill>
                    <a:srgbClr val="FFFFFF"/>
                  </a:solidFill>
                </a:rPr>
                <a:t>Perl</a:t>
              </a:r>
            </a:p>
            <a:p>
              <a:pPr lvl="3"/>
              <a:r>
                <a:rPr lang="en-US" dirty="0" smtClean="0">
                  <a:solidFill>
                    <a:schemeClr val="accent2">
                      <a:lumMod val="60000"/>
                      <a:lumOff val="40000"/>
                    </a:schemeClr>
                  </a:solidFill>
                </a:rPr>
                <a:t>CVS</a:t>
              </a:r>
            </a:p>
            <a:p>
              <a:pPr lvl="3"/>
              <a:r>
                <a:rPr lang="en-US" dirty="0" err="1" smtClean="0">
                  <a:solidFill>
                    <a:srgbClr val="FFFFFF"/>
                  </a:solidFill>
                </a:rPr>
                <a:t>args.pl</a:t>
              </a:r>
              <a:endParaRPr lang="en-US" dirty="0" smtClean="0">
                <a:solidFill>
                  <a:srgbClr val="FFFFFF"/>
                </a:solidFill>
              </a:endParaRPr>
            </a:p>
            <a:p>
              <a:pPr lvl="3"/>
              <a:r>
                <a:rPr lang="en-US" dirty="0" err="1" smtClean="0">
                  <a:solidFill>
                    <a:srgbClr val="FFFFFF"/>
                  </a:solidFill>
                </a:rPr>
                <a:t>array.pl</a:t>
              </a:r>
              <a:endParaRPr lang="en-US" dirty="0" smtClean="0">
                <a:solidFill>
                  <a:srgbClr val="FFFFFF"/>
                </a:solidFill>
              </a:endParaRPr>
            </a:p>
            <a:p>
              <a:pPr lvl="3"/>
              <a:r>
                <a:rPr lang="en-US" dirty="0" err="1" smtClean="0">
                  <a:solidFill>
                    <a:srgbClr val="FFFFFF"/>
                  </a:solidFill>
                </a:rPr>
                <a:t>die.pl</a:t>
              </a:r>
              <a:endParaRPr lang="en-US" dirty="0" smtClean="0">
                <a:solidFill>
                  <a:srgbClr val="FFFFFF"/>
                </a:solidFill>
              </a:endParaRPr>
            </a:p>
            <a:p>
              <a:pPr lvl="3"/>
              <a:r>
                <a:rPr lang="en-US" dirty="0" err="1" smtClean="0">
                  <a:solidFill>
                    <a:srgbClr val="FFFFFF"/>
                  </a:solidFill>
                </a:rPr>
                <a:t>first.pl</a:t>
              </a:r>
              <a:endParaRPr lang="en-US" dirty="0" smtClean="0">
                <a:solidFill>
                  <a:srgbClr val="FFFFFF"/>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385994" y="512064"/>
            <a:ext cx="8300806" cy="679782"/>
          </a:xfrm>
        </p:spPr>
        <p:txBody>
          <a:bodyPr/>
          <a:lstStyle/>
          <a:p>
            <a:r>
              <a:rPr kumimoji="0" lang="en-US" sz="3200" kern="1200" spc="-100" baseline="0" dirty="0" smtClean="0">
                <a:solidFill>
                  <a:schemeClr val="tx2">
                    <a:satMod val="200000"/>
                  </a:schemeClr>
                </a:solidFill>
                <a:latin typeface="+mj-lt"/>
                <a:ea typeface="+mj-ea"/>
                <a:cs typeface="+mj-cs"/>
              </a:rPr>
              <a:t>Lesson: CVS, part </a:t>
            </a:r>
            <a:r>
              <a:rPr lang="en-US" dirty="0" smtClean="0"/>
              <a:t>4. manage revisions</a:t>
            </a:r>
            <a:endParaRPr lang="en-US" dirty="0"/>
          </a:p>
        </p:txBody>
      </p:sp>
      <p:sp>
        <p:nvSpPr>
          <p:cNvPr id="3" name="Content Placeholder 2"/>
          <p:cNvSpPr>
            <a:spLocks noGrp="1"/>
          </p:cNvSpPr>
          <p:nvPr>
            <p:ph idx="1"/>
          </p:nvPr>
        </p:nvSpPr>
        <p:spPr/>
        <p:txBody>
          <a:bodyPr/>
          <a:lstStyle/>
          <a:p>
            <a:r>
              <a:rPr lang="en-US" dirty="0" smtClean="0"/>
              <a:t>Add a new file </a:t>
            </a:r>
          </a:p>
          <a:p>
            <a:pPr lvl="1"/>
            <a:r>
              <a:rPr lang="en-US" dirty="0" smtClean="0"/>
              <a:t>“</a:t>
            </a:r>
            <a:r>
              <a:rPr lang="en-US" dirty="0" smtClean="0">
                <a:solidFill>
                  <a:srgbClr val="F273AF"/>
                </a:solidFill>
              </a:rPr>
              <a:t>add</a:t>
            </a:r>
            <a:r>
              <a:rPr lang="en-US" dirty="0" smtClean="0"/>
              <a:t>” the file name </a:t>
            </a:r>
          </a:p>
          <a:p>
            <a:pPr lvl="1"/>
            <a:r>
              <a:rPr lang="en-US" dirty="0" smtClean="0"/>
              <a:t>“</a:t>
            </a:r>
            <a:r>
              <a:rPr lang="en-US" dirty="0" smtClean="0">
                <a:solidFill>
                  <a:srgbClr val="F273AF"/>
                </a:solidFill>
              </a:rPr>
              <a:t>commit</a:t>
            </a:r>
            <a:r>
              <a:rPr lang="en-US" dirty="0" smtClean="0"/>
              <a:t>” the initial version </a:t>
            </a:r>
          </a:p>
          <a:p>
            <a:r>
              <a:rPr lang="en-US" dirty="0" smtClean="0"/>
              <a:t>Edit a file (just edit)</a:t>
            </a:r>
          </a:p>
          <a:p>
            <a:r>
              <a:rPr lang="en-US" dirty="0" smtClean="0"/>
              <a:t>“</a:t>
            </a:r>
            <a:r>
              <a:rPr lang="en-US" dirty="0" smtClean="0">
                <a:solidFill>
                  <a:srgbClr val="F273AF"/>
                </a:solidFill>
              </a:rPr>
              <a:t>diff</a:t>
            </a:r>
            <a:r>
              <a:rPr lang="en-US" dirty="0" smtClean="0"/>
              <a:t>” a file</a:t>
            </a:r>
          </a:p>
          <a:p>
            <a:r>
              <a:rPr lang="en-US" dirty="0" smtClean="0"/>
              <a:t>“</a:t>
            </a:r>
            <a:r>
              <a:rPr lang="en-US" dirty="0" smtClean="0">
                <a:solidFill>
                  <a:srgbClr val="F273AF"/>
                </a:solidFill>
              </a:rPr>
              <a:t>update</a:t>
            </a:r>
            <a:r>
              <a:rPr lang="en-US" dirty="0" smtClean="0"/>
              <a:t>” a file</a:t>
            </a:r>
          </a:p>
          <a:p>
            <a:endParaRPr lang="en-US" dirty="0" smtClean="0"/>
          </a:p>
        </p:txBody>
      </p:sp>
      <p:sp>
        <p:nvSpPr>
          <p:cNvPr id="4" name="TextBox 3"/>
          <p:cNvSpPr txBox="1"/>
          <p:nvPr/>
        </p:nvSpPr>
        <p:spPr>
          <a:xfrm>
            <a:off x="1408557" y="1192796"/>
            <a:ext cx="4861502" cy="369332"/>
          </a:xfrm>
          <a:prstGeom prst="rect">
            <a:avLst/>
          </a:prstGeom>
          <a:noFill/>
        </p:spPr>
        <p:txBody>
          <a:bodyPr wrap="none" rtlCol="0">
            <a:spAutoFit/>
          </a:bodyPr>
          <a:lstStyle/>
          <a:p>
            <a:r>
              <a:rPr lang="en-US" dirty="0" smtClean="0"/>
              <a:t>Now we are ready to use CVS to manage versions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679782"/>
          </a:xfrm>
        </p:spPr>
        <p:txBody>
          <a:bodyPr/>
          <a:lstStyle/>
          <a:p>
            <a:r>
              <a:rPr lang="en-US" dirty="0" smtClean="0"/>
              <a:t>Lesson:</a:t>
            </a:r>
            <a:r>
              <a:rPr lang="en-US" baseline="0" dirty="0" smtClean="0"/>
              <a:t> st</a:t>
            </a:r>
            <a:r>
              <a:rPr lang="en-US" dirty="0" smtClean="0"/>
              <a:t>amping your output  </a:t>
            </a:r>
            <a:endParaRPr lang="en-US" dirty="0"/>
          </a:p>
        </p:txBody>
      </p:sp>
      <p:sp>
        <p:nvSpPr>
          <p:cNvPr id="3" name="Content Placeholder 2"/>
          <p:cNvSpPr>
            <a:spLocks noGrp="1"/>
          </p:cNvSpPr>
          <p:nvPr>
            <p:ph idx="1"/>
          </p:nvPr>
        </p:nvSpPr>
        <p:spPr/>
        <p:txBody>
          <a:bodyPr/>
          <a:lstStyle/>
          <a:p>
            <a:r>
              <a:rPr lang="en-US" dirty="0" smtClean="0"/>
              <a:t>Stamping with the code revision</a:t>
            </a:r>
          </a:p>
          <a:p>
            <a:pPr lvl="1"/>
            <a:r>
              <a:rPr lang="en-US" sz="2400" dirty="0" smtClean="0">
                <a:latin typeface="Monaco"/>
                <a:cs typeface="Monaco"/>
              </a:rPr>
              <a:t>my $version = ‘$Id$’; </a:t>
            </a:r>
            <a:r>
              <a:rPr lang="en-US" sz="2400" dirty="0" smtClean="0">
                <a:solidFill>
                  <a:schemeClr val="tx1">
                    <a:lumMod val="75000"/>
                  </a:schemeClr>
                </a:solidFill>
                <a:latin typeface="Monaco"/>
                <a:cs typeface="Monaco"/>
              </a:rPr>
              <a:t># single-quotes</a:t>
            </a:r>
          </a:p>
          <a:p>
            <a:r>
              <a:rPr lang="en-US" dirty="0" smtClean="0"/>
              <a:t>Stamping with the date</a:t>
            </a:r>
          </a:p>
          <a:p>
            <a:pPr lvl="1"/>
            <a:r>
              <a:rPr lang="en-US" sz="2400" dirty="0" smtClean="0">
                <a:latin typeface="Monaco"/>
                <a:cs typeface="Monaco"/>
              </a:rPr>
              <a:t>my $date = `date`; </a:t>
            </a:r>
            <a:r>
              <a:rPr lang="en-US" sz="2400" dirty="0" smtClean="0">
                <a:solidFill>
                  <a:srgbClr val="BFBFBF"/>
                </a:solidFill>
                <a:latin typeface="Monaco"/>
                <a:cs typeface="Monaco"/>
              </a:rPr>
              <a:t># back-ticks</a:t>
            </a:r>
          </a:p>
          <a:p>
            <a:r>
              <a:rPr lang="en-US" dirty="0" smtClean="0"/>
              <a:t>Stamping with the computer &amp; OS</a:t>
            </a:r>
          </a:p>
          <a:p>
            <a:pPr lvl="1"/>
            <a:r>
              <a:rPr lang="en-US" sz="2400" dirty="0" smtClean="0">
                <a:latin typeface="Monaco"/>
                <a:cs typeface="Monaco"/>
              </a:rPr>
              <a:t>my $system = `</a:t>
            </a:r>
            <a:r>
              <a:rPr lang="en-US" sz="2400" dirty="0" err="1" smtClean="0">
                <a:latin typeface="Monaco"/>
                <a:cs typeface="Monaco"/>
              </a:rPr>
              <a:t>uname</a:t>
            </a:r>
            <a:r>
              <a:rPr lang="en-US" sz="2400" dirty="0" smtClean="0">
                <a:latin typeface="Monaco"/>
                <a:cs typeface="Monaco"/>
              </a:rPr>
              <a:t> -a`; </a:t>
            </a:r>
            <a:r>
              <a:rPr lang="en-US" sz="2400" dirty="0" smtClean="0">
                <a:solidFill>
                  <a:srgbClr val="BFBFBF"/>
                </a:solidFill>
                <a:latin typeface="Monaco"/>
                <a:cs typeface="Monaco"/>
              </a:rPr>
              <a:t># back-ticks</a:t>
            </a:r>
            <a:endParaRPr lang="en-US" sz="2400" dirty="0" smtClean="0">
              <a:latin typeface="Monaco"/>
              <a:cs typeface="Monaco"/>
            </a:endParaRP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512064"/>
            <a:ext cx="8238549" cy="679782"/>
          </a:xfrm>
        </p:spPr>
        <p:txBody>
          <a:bodyPr/>
          <a:lstStyle/>
          <a:p>
            <a:r>
              <a:rPr lang="en-US" dirty="0" smtClean="0"/>
              <a:t>Lesson:</a:t>
            </a:r>
            <a:r>
              <a:rPr lang="en-US" baseline="0" dirty="0" smtClean="0"/>
              <a:t> </a:t>
            </a:r>
            <a:r>
              <a:rPr lang="en-US" baseline="0" dirty="0" err="1" smtClean="0"/>
              <a:t>Getopt</a:t>
            </a:r>
            <a:r>
              <a:rPr lang="en-US" baseline="0" dirty="0" smtClean="0"/>
              <a:t> command-line interface</a:t>
            </a:r>
            <a:endParaRPr lang="en-US" dirty="0"/>
          </a:p>
        </p:txBody>
      </p:sp>
      <p:sp>
        <p:nvSpPr>
          <p:cNvPr id="3" name="Content Placeholder 2"/>
          <p:cNvSpPr>
            <a:spLocks noGrp="1"/>
          </p:cNvSpPr>
          <p:nvPr>
            <p:ph idx="1"/>
          </p:nvPr>
        </p:nvSpPr>
        <p:spPr/>
        <p:txBody>
          <a:bodyPr>
            <a:normAutofit/>
          </a:bodyPr>
          <a:lstStyle/>
          <a:p>
            <a:endParaRPr lang="en-US" sz="2400" dirty="0" smtClean="0">
              <a:latin typeface="Corbel"/>
              <a:cs typeface="Corbe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48251" y="512064"/>
            <a:ext cx="8238549" cy="679782"/>
          </a:xfrm>
        </p:spPr>
        <p:txBody>
          <a:bodyPr/>
          <a:lstStyle/>
          <a:p>
            <a:r>
              <a:rPr lang="en-US" dirty="0" smtClean="0"/>
              <a:t>Lesson: documentation (POD)</a:t>
            </a:r>
            <a:endParaRPr lang="en-US" dirty="0"/>
          </a:p>
        </p:txBody>
      </p:sp>
      <p:pic>
        <p:nvPicPr>
          <p:cNvPr id="4" name="Picture 3"/>
          <p:cNvPicPr>
            <a:picLocks noChangeAspect="1"/>
          </p:cNvPicPr>
          <p:nvPr/>
        </p:nvPicPr>
        <p:blipFill>
          <a:blip r:embed="rId2"/>
          <a:stretch>
            <a:fillRect/>
          </a:stretch>
        </p:blipFill>
        <p:spPr>
          <a:xfrm>
            <a:off x="1135450" y="1318846"/>
            <a:ext cx="7133910" cy="6544959"/>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list of best practices</a:t>
            </a:r>
            <a:endParaRPr lang="en-US" dirty="0"/>
          </a:p>
        </p:txBody>
      </p:sp>
      <p:sp>
        <p:nvSpPr>
          <p:cNvPr id="3" name="Content Placeholder 2"/>
          <p:cNvSpPr>
            <a:spLocks noGrp="1"/>
          </p:cNvSpPr>
          <p:nvPr>
            <p:ph idx="1"/>
          </p:nvPr>
        </p:nvSpPr>
        <p:spPr>
          <a:xfrm>
            <a:off x="540858" y="1426464"/>
            <a:ext cx="8145942" cy="4871288"/>
          </a:xfrm>
        </p:spPr>
        <p:txBody>
          <a:bodyPr>
            <a:normAutofit fontScale="92500" lnSpcReduction="10000"/>
          </a:bodyPr>
          <a:lstStyle/>
          <a:p>
            <a:pPr marL="582930" indent="-514350">
              <a:buFont typeface="+mj-lt"/>
              <a:buAutoNum type="arabicPeriod"/>
            </a:pPr>
            <a:r>
              <a:rPr lang="en-US" dirty="0" smtClean="0"/>
              <a:t>Interface, interface, interface</a:t>
            </a:r>
          </a:p>
          <a:p>
            <a:pPr marL="582930" indent="-514350">
              <a:buFont typeface="+mj-lt"/>
              <a:buAutoNum type="arabicPeriod"/>
            </a:pPr>
            <a:r>
              <a:rPr lang="en-US" dirty="0" smtClean="0">
                <a:solidFill>
                  <a:srgbClr val="F273AF"/>
                </a:solidFill>
              </a:rPr>
              <a:t>Modularize</a:t>
            </a:r>
          </a:p>
          <a:p>
            <a:pPr marL="582930" indent="-514350">
              <a:buFont typeface="+mj-lt"/>
              <a:buAutoNum type="arabicPeriod"/>
            </a:pPr>
            <a:r>
              <a:rPr lang="en-US" dirty="0" smtClean="0">
                <a:solidFill>
                  <a:srgbClr val="F273AF"/>
                </a:solidFill>
              </a:rPr>
              <a:t>Write code to be understood</a:t>
            </a:r>
          </a:p>
          <a:p>
            <a:pPr marL="582930" indent="-514350">
              <a:buFont typeface="+mj-lt"/>
              <a:buAutoNum type="arabicPeriod"/>
            </a:pPr>
            <a:r>
              <a:rPr lang="en-US" dirty="0" smtClean="0"/>
              <a:t>Write tests and trap errors </a:t>
            </a:r>
          </a:p>
          <a:p>
            <a:pPr marL="582930" indent="-514350">
              <a:buFont typeface="+mj-lt"/>
              <a:buAutoNum type="arabicPeriod"/>
            </a:pPr>
            <a:r>
              <a:rPr lang="en-US" dirty="0" smtClean="0">
                <a:solidFill>
                  <a:schemeClr val="accent2">
                    <a:lumMod val="60000"/>
                    <a:lumOff val="40000"/>
                  </a:schemeClr>
                </a:solidFill>
              </a:rPr>
              <a:t>Stamp your output</a:t>
            </a:r>
          </a:p>
          <a:p>
            <a:pPr marL="582930" indent="-514350">
              <a:buFont typeface="+mj-lt"/>
              <a:buAutoNum type="arabicPeriod"/>
            </a:pPr>
            <a:r>
              <a:rPr lang="en-US" dirty="0" smtClean="0">
                <a:solidFill>
                  <a:srgbClr val="F273AF"/>
                </a:solidFill>
              </a:rPr>
              <a:t>Use revision control</a:t>
            </a:r>
          </a:p>
          <a:p>
            <a:pPr marL="582930" indent="-514350">
              <a:buFont typeface="+mj-lt"/>
              <a:buAutoNum type="arabicPeriod"/>
            </a:pPr>
            <a:r>
              <a:rPr lang="en-US" dirty="0" smtClean="0">
                <a:solidFill>
                  <a:srgbClr val="F273AF"/>
                </a:solidFill>
              </a:rPr>
              <a:t>Make use of prior art</a:t>
            </a:r>
          </a:p>
          <a:p>
            <a:pPr marL="582930" indent="-514350">
              <a:buFont typeface="+mj-lt"/>
              <a:buAutoNum type="arabicPeriod"/>
            </a:pPr>
            <a:r>
              <a:rPr lang="en-US" dirty="0" smtClean="0"/>
              <a:t>Create an installable package</a:t>
            </a:r>
          </a:p>
          <a:p>
            <a:pPr marL="582930" indent="-514350">
              <a:buFont typeface="+mj-lt"/>
              <a:buAutoNum type="arabicPeriod"/>
            </a:pPr>
            <a:r>
              <a:rPr lang="en-US" dirty="0" smtClean="0"/>
              <a:t>Make your project open source</a:t>
            </a:r>
          </a:p>
          <a:p>
            <a:pPr marL="582930" indent="-514350">
              <a:buFont typeface="+mj-lt"/>
              <a:buAutoNum type="arabicPeriod"/>
            </a:pPr>
            <a:r>
              <a:rPr lang="en-US" dirty="0" smtClean="0"/>
              <a:t>Set up a project management infrastructure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things I’ve noticed</a:t>
            </a:r>
            <a:endParaRPr lang="en-US" dirty="0"/>
          </a:p>
        </p:txBody>
      </p:sp>
      <p:sp>
        <p:nvSpPr>
          <p:cNvPr id="3" name="Content Placeholder 2"/>
          <p:cNvSpPr>
            <a:spLocks noGrp="1"/>
          </p:cNvSpPr>
          <p:nvPr>
            <p:ph idx="1"/>
          </p:nvPr>
        </p:nvSpPr>
        <p:spPr>
          <a:xfrm>
            <a:off x="410308" y="1289538"/>
            <a:ext cx="8276492" cy="5228316"/>
          </a:xfrm>
        </p:spPr>
        <p:txBody>
          <a:bodyPr>
            <a:normAutofit fontScale="70000" lnSpcReduction="20000"/>
          </a:bodyPr>
          <a:lstStyle/>
          <a:p>
            <a:r>
              <a:rPr lang="en-US" dirty="0" smtClean="0"/>
              <a:t>The typical scientific software product:</a:t>
            </a:r>
          </a:p>
          <a:p>
            <a:pPr lvl="1"/>
            <a:r>
              <a:rPr lang="en-US" dirty="0" smtClean="0"/>
              <a:t>is supposed to do one thing</a:t>
            </a:r>
            <a:r>
              <a:rPr lang="en-US" dirty="0" smtClean="0">
                <a:solidFill>
                  <a:schemeClr val="accent2">
                    <a:lumMod val="60000"/>
                    <a:lumOff val="40000"/>
                  </a:schemeClr>
                </a:solidFill>
              </a:rPr>
              <a:t> </a:t>
            </a:r>
            <a:r>
              <a:rPr lang="en-US" dirty="0" smtClean="0"/>
              <a:t>accurately and reproducibly</a:t>
            </a:r>
          </a:p>
          <a:p>
            <a:pPr lvl="1"/>
            <a:r>
              <a:rPr lang="en-US" dirty="0" smtClean="0"/>
              <a:t>Has one or a few users </a:t>
            </a:r>
          </a:p>
          <a:p>
            <a:pPr lvl="1"/>
            <a:r>
              <a:rPr lang="en-US" dirty="0" smtClean="0"/>
              <a:t>Has a short (project-specific) lifespan </a:t>
            </a:r>
          </a:p>
          <a:p>
            <a:pPr lvl="1"/>
            <a:r>
              <a:rPr lang="en-US" dirty="0" smtClean="0"/>
              <a:t>Not optimized for performance (doesn’t need to be)</a:t>
            </a:r>
          </a:p>
          <a:p>
            <a:pPr lvl="1"/>
            <a:r>
              <a:rPr lang="en-US" dirty="0" smtClean="0"/>
              <a:t>Not robust to diverse conditions of use</a:t>
            </a:r>
          </a:p>
          <a:p>
            <a:pPr lvl="1"/>
            <a:r>
              <a:rPr lang="en-US" dirty="0" smtClean="0"/>
              <a:t>Poorly documented</a:t>
            </a:r>
          </a:p>
          <a:p>
            <a:r>
              <a:rPr lang="en-US" dirty="0" smtClean="0"/>
              <a:t>The typical scientific developer role</a:t>
            </a:r>
          </a:p>
          <a:p>
            <a:pPr lvl="1"/>
            <a:r>
              <a:rPr lang="en-US" dirty="0" smtClean="0"/>
              <a:t>Informal part-time (~40 %) w0rk (</a:t>
            </a:r>
            <a:r>
              <a:rPr lang="en-US" dirty="0" err="1" smtClean="0"/>
              <a:t>Hannay</a:t>
            </a:r>
            <a:r>
              <a:rPr lang="en-US" dirty="0" smtClean="0"/>
              <a:t>, et al., 2009)</a:t>
            </a:r>
          </a:p>
          <a:p>
            <a:pPr lvl="2"/>
            <a:r>
              <a:rPr lang="en-US" dirty="0" smtClean="0"/>
              <a:t>Not funded or resourced as a software developer</a:t>
            </a:r>
          </a:p>
          <a:p>
            <a:pPr lvl="2"/>
            <a:r>
              <a:rPr lang="en-US" dirty="0" smtClean="0"/>
              <a:t>Not managed as a software developer</a:t>
            </a:r>
          </a:p>
          <a:p>
            <a:pPr lvl="1"/>
            <a:r>
              <a:rPr lang="en-US" dirty="0" smtClean="0"/>
              <a:t>Project-specific scope</a:t>
            </a:r>
          </a:p>
          <a:p>
            <a:r>
              <a:rPr lang="en-US" dirty="0" smtClean="0"/>
              <a:t>The typical scientific programmer </a:t>
            </a:r>
          </a:p>
          <a:p>
            <a:pPr lvl="1"/>
            <a:r>
              <a:rPr lang="en-US" dirty="0" smtClean="0"/>
              <a:t>Not highly trained in programming</a:t>
            </a:r>
          </a:p>
          <a:p>
            <a:pPr lvl="1"/>
            <a:r>
              <a:rPr lang="en-US" dirty="0" smtClean="0"/>
              <a:t>Works alone; or in a loosely organized community </a:t>
            </a:r>
          </a:p>
          <a:p>
            <a:pPr lvl="1"/>
            <a:r>
              <a:rPr lang="en-US" dirty="0" smtClean="0"/>
              <a:t>Has skills in high demand for  technician or post-doc jobs *</a:t>
            </a:r>
          </a:p>
          <a:p>
            <a:pPr lvl="1"/>
            <a:r>
              <a:rPr lang="en-US" dirty="0" smtClean="0"/>
              <a:t>Values programming beyond its tangible rewards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99222" y="323754"/>
            <a:ext cx="8740885" cy="1827373"/>
          </a:xfrm>
        </p:spPr>
        <p:txBody>
          <a:bodyPr/>
          <a:lstStyle/>
          <a:p>
            <a:r>
              <a:rPr lang="en-US" dirty="0" smtClean="0"/>
              <a:t>Best practices</a:t>
            </a:r>
            <a:endParaRPr lang="en-US" dirty="0"/>
          </a:p>
        </p:txBody>
      </p:sp>
      <p:sp>
        <p:nvSpPr>
          <p:cNvPr id="4" name="Content Placeholder 3"/>
          <p:cNvSpPr>
            <a:spLocks noGrp="1"/>
          </p:cNvSpPr>
          <p:nvPr>
            <p:ph idx="1"/>
          </p:nvPr>
        </p:nvSpPr>
        <p:spPr>
          <a:xfrm>
            <a:off x="532610" y="1783560"/>
            <a:ext cx="8154190" cy="4572000"/>
          </a:xfrm>
        </p:spPr>
        <p:txBody>
          <a:bodyPr/>
          <a:lstStyle/>
          <a:p>
            <a:r>
              <a:rPr lang="en-US" dirty="0" smtClean="0"/>
              <a:t>Don’t let the perfect be the enemy of the good</a:t>
            </a:r>
          </a:p>
          <a:p>
            <a:r>
              <a:rPr lang="en-US" dirty="0" smtClean="0"/>
              <a:t>Invest effort strategically, depending on what kind of software you are </a:t>
            </a:r>
            <a:r>
              <a:rPr lang="en-US" dirty="0" err="1" smtClean="0"/>
              <a:t>developig</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68923" y="512064"/>
            <a:ext cx="8217877" cy="914400"/>
          </a:xfrm>
        </p:spPr>
        <p:txBody>
          <a:bodyPr/>
          <a:lstStyle/>
          <a:p>
            <a:r>
              <a:rPr lang="en-US" dirty="0" smtClean="0"/>
              <a:t>Efficiently investing effort in best</a:t>
            </a:r>
            <a:r>
              <a:rPr lang="en-US" dirty="0" smtClean="0"/>
              <a:t> </a:t>
            </a:r>
            <a:r>
              <a:rPr lang="en-US" dirty="0" smtClean="0"/>
              <a:t>practices</a:t>
            </a:r>
            <a:endParaRPr lang="en-US" dirty="0"/>
          </a:p>
        </p:txBody>
      </p:sp>
      <p:graphicFrame>
        <p:nvGraphicFramePr>
          <p:cNvPr id="4" name="Content Placeholder 3"/>
          <p:cNvGraphicFramePr>
            <a:graphicFrameLocks noGrp="1"/>
          </p:cNvGraphicFramePr>
          <p:nvPr>
            <p:ph idx="1"/>
          </p:nvPr>
        </p:nvGraphicFramePr>
        <p:xfrm>
          <a:off x="267846" y="1784350"/>
          <a:ext cx="3789617" cy="4007858"/>
        </p:xfrm>
        <a:graphic>
          <a:graphicData uri="http://schemas.openxmlformats.org/drawingml/2006/diagram">
            <a: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249615" y="1148242"/>
            <a:ext cx="4681697" cy="1477328"/>
          </a:xfrm>
          <a:prstGeom prst="rect">
            <a:avLst/>
          </a:prstGeom>
          <a:noFill/>
          <a:ln>
            <a:solidFill>
              <a:srgbClr val="7FD13B"/>
            </a:solidFill>
          </a:ln>
        </p:spPr>
        <p:txBody>
          <a:bodyPr wrap="square" rtlCol="0">
            <a:spAutoFit/>
          </a:bodyPr>
          <a:lstStyle/>
          <a:p>
            <a:r>
              <a:rPr lang="en-US" dirty="0" smtClean="0"/>
              <a:t>It works for me today, with my files, on my system.  My project is the only use-case.  I don’t care about other users or the future.</a:t>
            </a:r>
          </a:p>
          <a:p>
            <a:pPr marL="342900" indent="-342900">
              <a:buFont typeface="Arial"/>
              <a:buChar char="•"/>
            </a:pPr>
            <a:r>
              <a:rPr lang="en-US" dirty="0" smtClean="0"/>
              <a:t>Provenance (versioning, stamping)</a:t>
            </a:r>
          </a:p>
          <a:p>
            <a:pPr marL="342900" indent="-342900">
              <a:buFont typeface="Arial"/>
              <a:buChar char="•"/>
            </a:pPr>
            <a:r>
              <a:rPr lang="en-US" dirty="0" smtClean="0"/>
              <a:t>Accuracy (testing)</a:t>
            </a:r>
            <a:endParaRPr lang="en-US" dirty="0"/>
          </a:p>
        </p:txBody>
      </p:sp>
      <p:sp>
        <p:nvSpPr>
          <p:cNvPr id="6" name="TextBox 5"/>
          <p:cNvSpPr txBox="1"/>
          <p:nvPr/>
        </p:nvSpPr>
        <p:spPr>
          <a:xfrm>
            <a:off x="4611077" y="2772616"/>
            <a:ext cx="4320235" cy="1754327"/>
          </a:xfrm>
          <a:prstGeom prst="rect">
            <a:avLst/>
          </a:prstGeom>
          <a:noFill/>
          <a:ln>
            <a:solidFill>
              <a:srgbClr val="7FD13B"/>
            </a:solidFill>
          </a:ln>
        </p:spPr>
        <p:txBody>
          <a:bodyPr wrap="square" rtlCol="0">
            <a:spAutoFit/>
          </a:bodyPr>
          <a:lstStyle/>
          <a:p>
            <a:r>
              <a:rPr lang="en-US" dirty="0" smtClean="0"/>
              <a:t>My tool is useful to others.  I might want to re-use or build on it. I want to allow others to validate my results. </a:t>
            </a:r>
          </a:p>
          <a:p>
            <a:pPr marL="342900" indent="-342900">
              <a:buFont typeface="Arial"/>
              <a:buChar char="•"/>
            </a:pPr>
            <a:r>
              <a:rPr lang="en-US" dirty="0" smtClean="0"/>
              <a:t>Clean interfaces</a:t>
            </a:r>
          </a:p>
          <a:p>
            <a:pPr marL="342900" indent="-342900">
              <a:buFont typeface="Arial"/>
              <a:buChar char="•"/>
            </a:pPr>
            <a:r>
              <a:rPr lang="en-US" dirty="0" smtClean="0"/>
              <a:t>Modularity</a:t>
            </a:r>
          </a:p>
          <a:p>
            <a:pPr marL="342900" indent="-342900">
              <a:buFont typeface="Arial"/>
              <a:buChar char="•"/>
            </a:pPr>
            <a:r>
              <a:rPr lang="en-US" dirty="0" smtClean="0"/>
              <a:t>Documentation</a:t>
            </a:r>
          </a:p>
        </p:txBody>
      </p:sp>
      <p:sp>
        <p:nvSpPr>
          <p:cNvPr id="7" name="Rectangle 6"/>
          <p:cNvSpPr/>
          <p:nvPr/>
        </p:nvSpPr>
        <p:spPr>
          <a:xfrm>
            <a:off x="4418925" y="4915045"/>
            <a:ext cx="4541965" cy="1754327"/>
          </a:xfrm>
          <a:prstGeom prst="rect">
            <a:avLst/>
          </a:prstGeom>
          <a:ln>
            <a:solidFill>
              <a:srgbClr val="7FD13B"/>
            </a:solidFill>
          </a:ln>
        </p:spPr>
        <p:txBody>
          <a:bodyPr wrap="square">
            <a:spAutoFit/>
          </a:bodyPr>
          <a:lstStyle/>
          <a:p>
            <a:r>
              <a:rPr lang="en-US" dirty="0" smtClean="0"/>
              <a:t>My package has hundreds of users.  Some colleagues als0 work on the code with me.  Maybe I could get funding for this? </a:t>
            </a:r>
          </a:p>
          <a:p>
            <a:pPr marL="342900" indent="-342900">
              <a:buFont typeface="Arial"/>
              <a:buChar char="•"/>
            </a:pPr>
            <a:r>
              <a:rPr lang="en-US" dirty="0" smtClean="0"/>
              <a:t>Installable package with test data</a:t>
            </a:r>
          </a:p>
          <a:p>
            <a:pPr marL="342900" indent="-342900">
              <a:buFont typeface="Arial"/>
              <a:buChar char="•"/>
            </a:pPr>
            <a:r>
              <a:rPr lang="en-US" dirty="0" smtClean="0"/>
              <a:t>OS license</a:t>
            </a:r>
          </a:p>
          <a:p>
            <a:pPr marL="342900" indent="-342900">
              <a:buFont typeface="Arial"/>
              <a:buChar char="•"/>
            </a:pPr>
            <a:r>
              <a:rPr lang="en-US" dirty="0" smtClean="0"/>
              <a:t>Project management infrastructure</a:t>
            </a:r>
          </a:p>
        </p:txBody>
      </p:sp>
      <p:cxnSp>
        <p:nvCxnSpPr>
          <p:cNvPr id="9" name="Straight Arrow Connector 8"/>
          <p:cNvCxnSpPr/>
          <p:nvPr/>
        </p:nvCxnSpPr>
        <p:spPr>
          <a:xfrm rot="10800000" flipV="1">
            <a:off x="2400194" y="1426463"/>
            <a:ext cx="1849422" cy="6641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0800000" flipV="1">
            <a:off x="2400195" y="3409461"/>
            <a:ext cx="2210883" cy="6197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10800000">
            <a:off x="2540001" y="4708208"/>
            <a:ext cx="1849351" cy="1084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199222" y="323755"/>
            <a:ext cx="8740885" cy="914400"/>
          </a:xfrm>
        </p:spPr>
        <p:txBody>
          <a:bodyPr/>
          <a:lstStyle/>
          <a:p>
            <a:r>
              <a:rPr lang="en-US" dirty="0" smtClean="0"/>
              <a:t>Given what scientific programmers actually do, best practices should . . . </a:t>
            </a:r>
            <a:endParaRPr lang="en-US" dirty="0"/>
          </a:p>
        </p:txBody>
      </p:sp>
      <p:sp>
        <p:nvSpPr>
          <p:cNvPr id="3" name="Content Placeholder 2"/>
          <p:cNvSpPr>
            <a:spLocks noGrp="1"/>
          </p:cNvSpPr>
          <p:nvPr>
            <p:ph idx="1"/>
          </p:nvPr>
        </p:nvSpPr>
        <p:spPr>
          <a:xfrm>
            <a:off x="914400" y="1426463"/>
            <a:ext cx="7772400" cy="5213247"/>
          </a:xfrm>
        </p:spPr>
        <p:txBody>
          <a:bodyPr>
            <a:normAutofit fontScale="70000" lnSpcReduction="20000"/>
          </a:bodyPr>
          <a:lstStyle/>
          <a:p>
            <a:r>
              <a:rPr lang="en-US" dirty="0" smtClean="0"/>
              <a:t>Focus primarily on project-relevant goals</a:t>
            </a:r>
          </a:p>
          <a:p>
            <a:pPr lvl="1"/>
            <a:r>
              <a:rPr lang="en-US" dirty="0" smtClean="0"/>
              <a:t>Accuracy and robustness</a:t>
            </a:r>
          </a:p>
          <a:p>
            <a:pPr lvl="2"/>
            <a:r>
              <a:rPr lang="en-US" dirty="0" smtClean="0"/>
              <a:t>Testing</a:t>
            </a:r>
          </a:p>
          <a:p>
            <a:pPr lvl="2"/>
            <a:r>
              <a:rPr lang="en-US" dirty="0" smtClean="0"/>
              <a:t>More testing</a:t>
            </a:r>
          </a:p>
          <a:p>
            <a:pPr lvl="1"/>
            <a:r>
              <a:rPr lang="en-US" dirty="0" smtClean="0"/>
              <a:t>Provenance</a:t>
            </a:r>
          </a:p>
          <a:p>
            <a:pPr lvl="2"/>
            <a:r>
              <a:rPr lang="en-US" dirty="0" smtClean="0"/>
              <a:t>Revision control</a:t>
            </a:r>
          </a:p>
          <a:p>
            <a:pPr lvl="2"/>
            <a:r>
              <a:rPr lang="en-US" dirty="0" smtClean="0"/>
              <a:t>Output stamps </a:t>
            </a:r>
          </a:p>
          <a:p>
            <a:r>
              <a:rPr lang="en-US" dirty="0" smtClean="0"/>
              <a:t>And secondarily on  software as re-useable product</a:t>
            </a:r>
          </a:p>
          <a:p>
            <a:pPr lvl="1"/>
            <a:r>
              <a:rPr lang="en-US" dirty="0" smtClean="0"/>
              <a:t>Interoperability</a:t>
            </a:r>
          </a:p>
          <a:p>
            <a:pPr lvl="2"/>
            <a:r>
              <a:rPr lang="en-US" dirty="0" smtClean="0"/>
              <a:t>Standard interfaces</a:t>
            </a:r>
          </a:p>
          <a:p>
            <a:pPr lvl="2"/>
            <a:r>
              <a:rPr lang="en-US" dirty="0" smtClean="0"/>
              <a:t>Robustness in diverse environments</a:t>
            </a:r>
          </a:p>
          <a:p>
            <a:pPr lvl="1"/>
            <a:r>
              <a:rPr lang="en-US" dirty="0" smtClean="0"/>
              <a:t>Accessibility to other users like yourself</a:t>
            </a:r>
          </a:p>
          <a:p>
            <a:pPr lvl="2"/>
            <a:r>
              <a:rPr lang="en-US" dirty="0" smtClean="0"/>
              <a:t>Readability </a:t>
            </a:r>
          </a:p>
          <a:p>
            <a:pPr lvl="2"/>
            <a:r>
              <a:rPr lang="en-US" dirty="0" smtClean="0"/>
              <a:t>Documentation</a:t>
            </a:r>
          </a:p>
          <a:p>
            <a:pPr lvl="2"/>
            <a:r>
              <a:rPr lang="en-US" dirty="0" smtClean="0"/>
              <a:t>Open-source license</a:t>
            </a:r>
          </a:p>
          <a:p>
            <a:pPr lvl="1"/>
            <a:r>
              <a:rPr lang="en-US" dirty="0" smtClean="0"/>
              <a:t>Maintainability </a:t>
            </a:r>
          </a:p>
          <a:p>
            <a:pPr lvl="2"/>
            <a:r>
              <a:rPr lang="en-US" dirty="0" smtClean="0"/>
              <a:t>Revision control</a:t>
            </a:r>
          </a:p>
          <a:p>
            <a:pPr lvl="2"/>
            <a:r>
              <a:rPr lang="en-US" dirty="0" smtClean="0"/>
              <a:t>Readability </a:t>
            </a:r>
          </a:p>
          <a:p>
            <a:pPr lvl="2"/>
            <a:r>
              <a:rPr lang="en-US" dirty="0" smtClean="0"/>
              <a:t>Community project infrastructure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list of best practices</a:t>
            </a:r>
            <a:endParaRPr lang="en-US" dirty="0"/>
          </a:p>
        </p:txBody>
      </p:sp>
      <p:sp>
        <p:nvSpPr>
          <p:cNvPr id="3" name="Content Placeholder 2"/>
          <p:cNvSpPr>
            <a:spLocks noGrp="1"/>
          </p:cNvSpPr>
          <p:nvPr>
            <p:ph idx="1"/>
          </p:nvPr>
        </p:nvSpPr>
        <p:spPr>
          <a:xfrm>
            <a:off x="540858" y="1426464"/>
            <a:ext cx="8145942" cy="4871288"/>
          </a:xfrm>
        </p:spPr>
        <p:txBody>
          <a:bodyPr>
            <a:normAutofit fontScale="92500" lnSpcReduction="10000"/>
          </a:bodyPr>
          <a:lstStyle/>
          <a:p>
            <a:pPr marL="582930" indent="-514350">
              <a:buFont typeface="+mj-lt"/>
              <a:buAutoNum type="arabicPeriod"/>
            </a:pPr>
            <a:r>
              <a:rPr lang="en-US" dirty="0" smtClean="0">
                <a:solidFill>
                  <a:srgbClr val="F273AF"/>
                </a:solidFill>
              </a:rPr>
              <a:t>Interface, interface, interface</a:t>
            </a:r>
          </a:p>
          <a:p>
            <a:pPr marL="582930" indent="-514350">
              <a:buFont typeface="+mj-lt"/>
              <a:buAutoNum type="arabicPeriod"/>
            </a:pPr>
            <a:r>
              <a:rPr lang="en-US" dirty="0" smtClean="0">
                <a:solidFill>
                  <a:srgbClr val="F273AF"/>
                </a:solidFill>
              </a:rPr>
              <a:t>Modularize</a:t>
            </a:r>
          </a:p>
          <a:p>
            <a:pPr marL="582930" indent="-514350">
              <a:buFont typeface="+mj-lt"/>
              <a:buAutoNum type="arabicPeriod"/>
            </a:pPr>
            <a:r>
              <a:rPr lang="en-US" dirty="0" smtClean="0">
                <a:solidFill>
                  <a:srgbClr val="F273AF"/>
                </a:solidFill>
              </a:rPr>
              <a:t>Write code to be understood</a:t>
            </a:r>
          </a:p>
          <a:p>
            <a:pPr marL="582930" indent="-514350">
              <a:buFont typeface="+mj-lt"/>
              <a:buAutoNum type="arabicPeriod"/>
            </a:pPr>
            <a:r>
              <a:rPr lang="en-US" dirty="0" smtClean="0"/>
              <a:t>Write tests and trap errors </a:t>
            </a:r>
          </a:p>
          <a:p>
            <a:pPr marL="582930" indent="-514350">
              <a:buFont typeface="+mj-lt"/>
              <a:buAutoNum type="arabicPeriod"/>
            </a:pPr>
            <a:r>
              <a:rPr lang="en-US" dirty="0" smtClean="0">
                <a:solidFill>
                  <a:schemeClr val="accent2">
                    <a:lumMod val="60000"/>
                    <a:lumOff val="40000"/>
                  </a:schemeClr>
                </a:solidFill>
              </a:rPr>
              <a:t>Stamp your output</a:t>
            </a:r>
          </a:p>
          <a:p>
            <a:pPr marL="582930" indent="-514350">
              <a:buFont typeface="+mj-lt"/>
              <a:buAutoNum type="arabicPeriod"/>
            </a:pPr>
            <a:r>
              <a:rPr lang="en-US" dirty="0" smtClean="0">
                <a:solidFill>
                  <a:srgbClr val="F273AF"/>
                </a:solidFill>
              </a:rPr>
              <a:t>Use revision control</a:t>
            </a:r>
          </a:p>
          <a:p>
            <a:pPr marL="582930" indent="-514350">
              <a:buFont typeface="+mj-lt"/>
              <a:buAutoNum type="arabicPeriod"/>
            </a:pPr>
            <a:r>
              <a:rPr lang="en-US" dirty="0" smtClean="0">
                <a:solidFill>
                  <a:srgbClr val="F273AF"/>
                </a:solidFill>
              </a:rPr>
              <a:t>Make use of prior art</a:t>
            </a:r>
          </a:p>
          <a:p>
            <a:pPr marL="582930" indent="-514350">
              <a:buFont typeface="+mj-lt"/>
              <a:buAutoNum type="arabicPeriod"/>
            </a:pPr>
            <a:r>
              <a:rPr lang="en-US" dirty="0" smtClean="0"/>
              <a:t>Create an installable package</a:t>
            </a:r>
          </a:p>
          <a:p>
            <a:pPr marL="582930" indent="-514350">
              <a:buFont typeface="+mj-lt"/>
              <a:buAutoNum type="arabicPeriod"/>
            </a:pPr>
            <a:r>
              <a:rPr lang="en-US" dirty="0" smtClean="0"/>
              <a:t>Make your project open source</a:t>
            </a:r>
          </a:p>
          <a:p>
            <a:pPr marL="582930" indent="-514350">
              <a:buFont typeface="+mj-lt"/>
              <a:buAutoNum type="arabicPeriod"/>
            </a:pPr>
            <a:r>
              <a:rPr lang="en-US" dirty="0" smtClean="0"/>
              <a:t>Set up a project management infrastructure</a:t>
            </a: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p>
            <a:r>
              <a:rPr lang="en-US" dirty="0" smtClean="0"/>
              <a:t>1. Interface,</a:t>
            </a:r>
            <a:r>
              <a:rPr lang="en-US" baseline="0" dirty="0" smtClean="0"/>
              <a:t> interface, interface</a:t>
            </a:r>
            <a:endParaRPr lang="en-US" dirty="0"/>
          </a:p>
        </p:txBody>
      </p:sp>
      <p:sp>
        <p:nvSpPr>
          <p:cNvPr id="3" name="Content Placeholder 2"/>
          <p:cNvSpPr>
            <a:spLocks noGrp="1"/>
          </p:cNvSpPr>
          <p:nvPr>
            <p:ph idx="1"/>
          </p:nvPr>
        </p:nvSpPr>
        <p:spPr>
          <a:xfrm>
            <a:off x="186771" y="1257662"/>
            <a:ext cx="8500029" cy="5304599"/>
          </a:xfrm>
        </p:spPr>
        <p:txBody>
          <a:bodyPr>
            <a:normAutofit lnSpcReduction="10000"/>
          </a:bodyPr>
          <a:lstStyle/>
          <a:p>
            <a:r>
              <a:rPr lang="en-US" dirty="0" smtClean="0"/>
              <a:t>Write your interfaces first</a:t>
            </a:r>
          </a:p>
          <a:p>
            <a:r>
              <a:rPr lang="en-US" dirty="0" smtClean="0"/>
              <a:t>Learn to use standard interfaces</a:t>
            </a:r>
          </a:p>
          <a:p>
            <a:pPr lvl="1"/>
            <a:r>
              <a:rPr lang="en-US" dirty="0" smtClean="0"/>
              <a:t>Command-line with GNU-style long options</a:t>
            </a:r>
          </a:p>
          <a:p>
            <a:pPr lvl="1"/>
            <a:r>
              <a:rPr lang="en-US" dirty="0" smtClean="0"/>
              <a:t>Data interfaces like SQL</a:t>
            </a:r>
          </a:p>
          <a:p>
            <a:pPr lvl="1"/>
            <a:r>
              <a:rPr lang="en-US" dirty="0" smtClean="0"/>
              <a:t>File formats</a:t>
            </a:r>
          </a:p>
          <a:p>
            <a:pPr lvl="2"/>
            <a:r>
              <a:rPr lang="en-US" dirty="0" smtClean="0"/>
              <a:t>if possible, domain-specific formats (e.g., FASTA, NEXUS)</a:t>
            </a:r>
          </a:p>
          <a:p>
            <a:pPr lvl="2"/>
            <a:r>
              <a:rPr lang="en-US" dirty="0" smtClean="0"/>
              <a:t>if not, flexible &amp; auto-</a:t>
            </a:r>
            <a:r>
              <a:rPr lang="en-US" dirty="0" err="1" smtClean="0"/>
              <a:t>parseable</a:t>
            </a:r>
            <a:r>
              <a:rPr lang="en-US" dirty="0" smtClean="0"/>
              <a:t> formats like </a:t>
            </a:r>
          </a:p>
          <a:p>
            <a:pPr lvl="3"/>
            <a:r>
              <a:rPr lang="en-US" dirty="0" smtClean="0"/>
              <a:t>XML files </a:t>
            </a:r>
          </a:p>
          <a:p>
            <a:pPr lvl="3"/>
            <a:r>
              <a:rPr lang="en-US" dirty="0" smtClean="0"/>
              <a:t>CSV files</a:t>
            </a:r>
          </a:p>
          <a:p>
            <a:pPr lvl="3"/>
            <a:r>
              <a:rPr lang="en-US" dirty="0" smtClean="0"/>
              <a:t>SQL command files</a:t>
            </a:r>
          </a:p>
          <a:p>
            <a:pPr lvl="3"/>
            <a:r>
              <a:rPr lang="en-US" dirty="0" smtClean="0"/>
              <a:t>Perl dump files</a:t>
            </a:r>
          </a:p>
          <a:p>
            <a:pPr lvl="2"/>
            <a:r>
              <a:rPr lang="en-US" dirty="0" smtClean="0"/>
              <a:t>Think twice before inventing another ad hoc text format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p>
            <a:r>
              <a:rPr lang="en-US" dirty="0" smtClean="0"/>
              <a:t>2. Modularize</a:t>
            </a:r>
            <a:endParaRPr lang="en-US" dirty="0"/>
          </a:p>
        </p:txBody>
      </p:sp>
      <p:sp>
        <p:nvSpPr>
          <p:cNvPr id="3" name="Content Placeholder 2"/>
          <p:cNvSpPr>
            <a:spLocks noGrp="1"/>
          </p:cNvSpPr>
          <p:nvPr>
            <p:ph idx="1"/>
          </p:nvPr>
        </p:nvSpPr>
        <p:spPr>
          <a:xfrm>
            <a:off x="914400" y="1426464"/>
            <a:ext cx="7772400" cy="4734575"/>
          </a:xfrm>
        </p:spPr>
        <p:txBody>
          <a:bodyPr>
            <a:normAutofit/>
          </a:bodyPr>
          <a:lstStyle/>
          <a:p>
            <a:r>
              <a:rPr lang="en-US" dirty="0" smtClean="0"/>
              <a:t>Modular code facilitates</a:t>
            </a:r>
          </a:p>
          <a:p>
            <a:pPr lvl="1"/>
            <a:r>
              <a:rPr lang="en-US" dirty="0" smtClean="0"/>
              <a:t>Readability </a:t>
            </a:r>
          </a:p>
          <a:p>
            <a:pPr lvl="1"/>
            <a:r>
              <a:rPr lang="en-US" dirty="0" smtClean="0"/>
              <a:t>Debugging </a:t>
            </a:r>
          </a:p>
          <a:p>
            <a:pPr lvl="1"/>
            <a:r>
              <a:rPr lang="en-US" dirty="0" smtClean="0"/>
              <a:t>Documenting code</a:t>
            </a:r>
          </a:p>
          <a:p>
            <a:pPr lvl="1"/>
            <a:r>
              <a:rPr lang="en-US" dirty="0" smtClean="0"/>
              <a:t>Reusing code </a:t>
            </a:r>
          </a:p>
          <a:p>
            <a:pPr lvl="1"/>
            <a:r>
              <a:rPr lang="en-US" dirty="0" smtClean="0"/>
              <a:t>Refactoring code</a:t>
            </a:r>
          </a:p>
          <a:p>
            <a:pPr lvl="1"/>
            <a:r>
              <a:rPr lang="en-US" dirty="0" smtClean="0"/>
              <a:t>Writing effective traps and tests</a:t>
            </a:r>
          </a:p>
          <a:p>
            <a:r>
              <a:rPr lang="en-US" sz="3200" dirty="0" smtClean="0"/>
              <a:t>Break main flow into subroutines</a:t>
            </a:r>
          </a:p>
          <a:p>
            <a:pPr lvl="0"/>
            <a:r>
              <a:rPr lang="en-US" sz="3200" dirty="0" smtClean="0"/>
              <a:t>Put re-useable subroutines in a library</a:t>
            </a:r>
          </a:p>
        </p:txBody>
      </p:sp>
      <p:sp>
        <p:nvSpPr>
          <p:cNvPr id="4" name="Content Placeholder 2"/>
          <p:cNvSpPr txBox="1">
            <a:spLocks/>
          </p:cNvSpPr>
          <p:nvPr/>
        </p:nvSpPr>
        <p:spPr>
          <a:xfrm>
            <a:off x="914400" y="4474442"/>
            <a:ext cx="7772400" cy="1540028"/>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Metro.thmx</Template>
  <TotalTime>7477</TotalTime>
  <Words>1939</Words>
  <Application>Microsoft Macintosh PowerPoint</Application>
  <PresentationFormat>On-screen Show (4:3)</PresentationFormat>
  <Paragraphs>289</Paragraphs>
  <Slides>25</Slides>
  <Notes>11</Notes>
  <HiddenSlides>0</HiddenSlides>
  <MMClips>0</MMClips>
  <ScaleCrop>false</ScaleCrop>
  <HeadingPairs>
    <vt:vector size="4" baseType="variant">
      <vt:variant>
        <vt:lpstr>Design Template</vt:lpstr>
      </vt:variant>
      <vt:variant>
        <vt:i4>1</vt:i4>
      </vt:variant>
      <vt:variant>
        <vt:lpstr>Slide Titles</vt:lpstr>
      </vt:variant>
      <vt:variant>
        <vt:i4>25</vt:i4>
      </vt:variant>
    </vt:vector>
  </HeadingPairs>
  <TitlesOfParts>
    <vt:vector size="26" baseType="lpstr">
      <vt:lpstr>Metro</vt:lpstr>
      <vt:lpstr>Best practices for scientific programmers</vt:lpstr>
      <vt:lpstr>My background</vt:lpstr>
      <vt:lpstr>Some things I’ve noticed</vt:lpstr>
      <vt:lpstr>Best practices</vt:lpstr>
      <vt:lpstr>Efficiently investing effort in best practices</vt:lpstr>
      <vt:lpstr>Given what scientific programmers actually do, best practices should . . . </vt:lpstr>
      <vt:lpstr>A list of best practices</vt:lpstr>
      <vt:lpstr>1. Interface, interface, interface</vt:lpstr>
      <vt:lpstr>2. Modularize</vt:lpstr>
      <vt:lpstr>3. Write code to be understood</vt:lpstr>
      <vt:lpstr>4. Write tests and trap errors</vt:lpstr>
      <vt:lpstr>5. Stamp your output</vt:lpstr>
      <vt:lpstr> 6. Use revision control</vt:lpstr>
      <vt:lpstr>What’s wrong with this picture?</vt:lpstr>
      <vt:lpstr>Version control concepts</vt:lpstr>
      <vt:lpstr>Typical usage cycle </vt:lpstr>
      <vt:lpstr>4 more recommended practices</vt:lpstr>
      <vt:lpstr>Lesson: CVS, part 1. setup  </vt:lpstr>
      <vt:lpstr>Lesson: CVS, part 2. initialize</vt:lpstr>
      <vt:lpstr>Lesson: CVS, part 3. import module</vt:lpstr>
      <vt:lpstr>Lesson: CVS, part 4. manage revisions</vt:lpstr>
      <vt:lpstr>Lesson: stamping your output  </vt:lpstr>
      <vt:lpstr>Lesson: Getopt command-line interface</vt:lpstr>
      <vt:lpstr>Lesson: documentation (POD)</vt:lpstr>
      <vt:lpstr>A list of best practices</vt:lpstr>
    </vt:vector>
  </TitlesOfParts>
  <Company>CARB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practices for scientific programmers</dc:title>
  <dc:creator>Arlin Stoltzfus</dc:creator>
  <cp:lastModifiedBy>Arlin Stoltzfus</cp:lastModifiedBy>
  <cp:revision>25</cp:revision>
  <dcterms:created xsi:type="dcterms:W3CDTF">2012-12-10T14:30:51Z</dcterms:created>
  <dcterms:modified xsi:type="dcterms:W3CDTF">2012-12-10T18:08:38Z</dcterms:modified>
</cp:coreProperties>
</file>