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7" r:id="rId2"/>
    <p:sldId id="256" r:id="rId3"/>
    <p:sldId id="282" r:id="rId4"/>
    <p:sldId id="291" r:id="rId5"/>
    <p:sldId id="286" r:id="rId6"/>
    <p:sldId id="287" r:id="rId7"/>
    <p:sldId id="273" r:id="rId8"/>
    <p:sldId id="274" r:id="rId9"/>
    <p:sldId id="288" r:id="rId10"/>
    <p:sldId id="289" r:id="rId11"/>
    <p:sldId id="292" r:id="rId12"/>
    <p:sldId id="264" r:id="rId13"/>
    <p:sldId id="265" r:id="rId14"/>
    <p:sldId id="279" r:id="rId15"/>
    <p:sldId id="280" r:id="rId16"/>
    <p:sldId id="268" r:id="rId17"/>
    <p:sldId id="281" r:id="rId18"/>
    <p:sldId id="294" r:id="rId19"/>
    <p:sldId id="284" r:id="rId20"/>
    <p:sldId id="285" r:id="rId21"/>
    <p:sldId id="269" r:id="rId22"/>
    <p:sldId id="297" r:id="rId23"/>
    <p:sldId id="296" r:id="rId24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677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68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90304" y="2437082"/>
            <a:ext cx="14307390" cy="391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1" i="0">
                <a:solidFill>
                  <a:srgbClr val="45677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07-Mar-22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0" b="1" i="0">
                <a:solidFill>
                  <a:srgbClr val="45677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07-Mar-22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0" b="1" i="0">
                <a:solidFill>
                  <a:srgbClr val="45677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07-Mar-22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0" b="1" i="0">
                <a:solidFill>
                  <a:srgbClr val="45677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07-Mar-22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A0C6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07-Mar-22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55232" y="1510783"/>
            <a:ext cx="11177535" cy="132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0" b="1" i="0">
                <a:solidFill>
                  <a:srgbClr val="45677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07-Mar-22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eb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mac-os-x-structure" TargetMode="External"/><Relationship Id="rId3" Type="http://schemas.openxmlformats.org/officeDocument/2006/relationships/hyperlink" Target="https://www.besanttechnologies.com/what-is-ios" TargetMode="External"/><Relationship Id="rId7" Type="http://schemas.openxmlformats.org/officeDocument/2006/relationships/hyperlink" Target="https://www.itrelease.com/2019/10/what-are-advantages-and-disadvantages-of-macos/" TargetMode="External"/><Relationship Id="rId12" Type="http://schemas.openxmlformats.org/officeDocument/2006/relationships/hyperlink" Target="https://en.wikipedia.org/wiki/MacOS" TargetMode="External"/><Relationship Id="rId2" Type="http://schemas.openxmlformats.org/officeDocument/2006/relationships/hyperlink" Target="https://www.c-sharpcorner.com/UploadFile/d49768/core-os-layer-in-iphone/#:~:text=The%20Core%20OS%20Layer%20is,file%20system%20handling%20and%20thread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OS" TargetMode="External"/><Relationship Id="rId11" Type="http://schemas.openxmlformats.org/officeDocument/2006/relationships/hyperlink" Target="https://en.wikipedia.org/wiki/MacOS_version_history" TargetMode="External"/><Relationship Id="rId5" Type="http://schemas.openxmlformats.org/officeDocument/2006/relationships/hyperlink" Target="https://www.slideshare.net/PalanikumarM2/hybrid-mobile-app-70585133" TargetMode="External"/><Relationship Id="rId10" Type="http://schemas.openxmlformats.org/officeDocument/2006/relationships/hyperlink" Target="https://newbedev.com/cocoa-versus-cocoa-touch-what-is-the-difference" TargetMode="External"/><Relationship Id="rId4" Type="http://schemas.openxmlformats.org/officeDocument/2006/relationships/hyperlink" Target="https://medium.com/@anuradhs/ios-architecture-a2169dad8067" TargetMode="External"/><Relationship Id="rId9" Type="http://schemas.openxmlformats.org/officeDocument/2006/relationships/hyperlink" Target="https://support.apple.com/en-gb/HT201260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en.wikipedia.org/wiki/Mac_OS_X_10.0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AC98-2563-45F5-9F4D-A44B54E57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7701"/>
            <a:ext cx="16306800" cy="2215991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4000" dirty="0" smtClean="0"/>
              <a:t>The University of </a:t>
            </a:r>
            <a:r>
              <a:rPr lang="en-US" sz="4000" dirty="0" err="1" smtClean="0"/>
              <a:t>Prishtina</a:t>
            </a:r>
            <a:r>
              <a:rPr lang="en-US" sz="4000" dirty="0" smtClean="0"/>
              <a:t> “Hasan </a:t>
            </a:r>
            <a:r>
              <a:rPr lang="en-US" sz="4000" dirty="0" err="1" smtClean="0"/>
              <a:t>Prishtina</a:t>
            </a:r>
            <a:r>
              <a:rPr lang="en-US" sz="4000" dirty="0" smtClean="0"/>
              <a:t>”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The </a:t>
            </a:r>
            <a:r>
              <a:rPr lang="en-US" sz="4000" dirty="0" smtClean="0"/>
              <a:t>Faculty </a:t>
            </a:r>
            <a:r>
              <a:rPr lang="en-US" sz="4000" dirty="0"/>
              <a:t>of Electrical and Computer Engineering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2D2FA-31D1-40FB-93A5-073A6C473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6591300"/>
            <a:ext cx="17526000" cy="2923877"/>
          </a:xfrm>
        </p:spPr>
        <p:txBody>
          <a:bodyPr/>
          <a:lstStyle/>
          <a:p>
            <a:pPr algn="l"/>
            <a:r>
              <a:rPr lang="en-US" sz="3800" b="1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Course: </a:t>
            </a:r>
            <a:r>
              <a:rPr lang="en-US" sz="3800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Operating Systems</a:t>
            </a:r>
            <a:endParaRPr lang="en-US" sz="3800" dirty="0">
              <a:solidFill>
                <a:srgbClr val="45677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3800" b="1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Topic:</a:t>
            </a:r>
            <a:r>
              <a:rPr lang="en-US" sz="3800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8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Hybrid </a:t>
            </a:r>
            <a:r>
              <a:rPr lang="en-US" sz="3800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Operating </a:t>
            </a:r>
            <a:r>
              <a:rPr lang="en-US" sz="38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3800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ystems</a:t>
            </a:r>
          </a:p>
          <a:p>
            <a:pPr algn="l"/>
            <a:endParaRPr lang="en-US" sz="3800" dirty="0">
              <a:solidFill>
                <a:srgbClr val="45677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800" b="1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Worked</a:t>
            </a:r>
            <a:r>
              <a:rPr lang="en-US" sz="3800" b="1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3800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800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Fortesa</a:t>
            </a:r>
            <a:r>
              <a:rPr lang="en-US" sz="38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800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Mujaj</a:t>
            </a:r>
            <a:r>
              <a:rPr lang="en-US" sz="38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Alberiana </a:t>
            </a:r>
            <a:r>
              <a:rPr lang="en-US" sz="3800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Tofaj</a:t>
            </a:r>
            <a:r>
              <a:rPr lang="en-US" sz="38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sz="3800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3800" b="1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Professor</a:t>
            </a:r>
            <a:r>
              <a:rPr lang="en-US" sz="3800" b="1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38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Prof. Dr. </a:t>
            </a:r>
            <a:r>
              <a:rPr lang="en-US" sz="3800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Artan</a:t>
            </a:r>
            <a:r>
              <a:rPr lang="en-US" sz="38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800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Mazrekaj</a:t>
            </a:r>
            <a:endParaRPr lang="en-US" sz="3800" dirty="0">
              <a:solidFill>
                <a:srgbClr val="45677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8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sz="3800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Veranda </a:t>
            </a:r>
            <a:r>
              <a:rPr lang="en-US" sz="3800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Blakaj</a:t>
            </a:r>
            <a:r>
              <a:rPr lang="en-US" sz="38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Arlinda </a:t>
            </a:r>
            <a:r>
              <a:rPr lang="en-US" sz="3800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Kastrati</a:t>
            </a:r>
            <a:endParaRPr lang="en-US" sz="3800" dirty="0">
              <a:solidFill>
                <a:srgbClr val="45677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85E3A4-3414-42DF-8901-ECA609124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023" y="2705100"/>
            <a:ext cx="3087377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66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A4E01-9677-40F5-9B41-E6ACDDFA1D06}"/>
              </a:ext>
            </a:extLst>
          </p:cNvPr>
          <p:cNvSpPr txBox="1">
            <a:spLocks/>
          </p:cNvSpPr>
          <p:nvPr/>
        </p:nvSpPr>
        <p:spPr>
          <a:xfrm>
            <a:off x="3505200" y="571500"/>
            <a:ext cx="11303767" cy="130805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500" b="1" kern="0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Versions of </a:t>
            </a:r>
            <a:r>
              <a:rPr lang="en-US" sz="8500" b="1" kern="0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8500" b="1" kern="0" dirty="0" err="1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acOS</a:t>
            </a:r>
            <a:endParaRPr lang="en-US" sz="8500" b="1" kern="0" dirty="0">
              <a:solidFill>
                <a:srgbClr val="45677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36CB4-BA2A-4EC8-8126-DA14AA3FDC96}"/>
              </a:ext>
            </a:extLst>
          </p:cNvPr>
          <p:cNvSpPr txBox="1">
            <a:spLocks/>
          </p:cNvSpPr>
          <p:nvPr/>
        </p:nvSpPr>
        <p:spPr>
          <a:xfrm>
            <a:off x="914400" y="2247901"/>
            <a:ext cx="8504855" cy="787115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200" kern="0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 X 10.0: Cheetah - 24 March 2001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200" kern="0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 X 10.1: Puma - 25 September 2001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200" kern="0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 X 10.2: Jaguar - 24 August 2002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200" kern="0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 X 10.3 Panther (Pinot) - 24 October 2003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200" kern="0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 X 10.4 Tiger (Merlot) - 29 April 2005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200" kern="0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[OS X 10.4.4 Tiger (Chardonnay)]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200" kern="0" dirty="0" err="1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macOS</a:t>
            </a:r>
            <a:r>
              <a:rPr lang="en-US" sz="3200" kern="0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10.12: Sierra (Fuji) - 20 September 2016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200" kern="0" dirty="0" err="1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macOS</a:t>
            </a:r>
            <a:r>
              <a:rPr lang="en-US" sz="3200" kern="0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10.13: High Sierra (Lobo) - 25 September 2017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200" kern="0" dirty="0" err="1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macOS</a:t>
            </a:r>
            <a:r>
              <a:rPr lang="en-US" sz="3200" kern="0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10.14: Mojave (Liberty) - 24 September 2018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200" kern="0" dirty="0" err="1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macOS</a:t>
            </a:r>
            <a:r>
              <a:rPr lang="en-US" sz="3200" kern="0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10.15: Catalina (Jazz) - 7 October 2019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200" kern="0" dirty="0" err="1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macOS</a:t>
            </a:r>
            <a:r>
              <a:rPr lang="en-US" sz="3200" kern="0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11: Big Sur - 12 November 2020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200" kern="0" dirty="0" err="1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macOS</a:t>
            </a:r>
            <a:r>
              <a:rPr lang="en-US" sz="3200" kern="0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12: Monterey - 25 October 2021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kern="0" dirty="0">
              <a:solidFill>
                <a:sysClr val="windowText" lastClr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7D253B-EBC0-47EE-A7A8-BC3215AE8F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3009900"/>
            <a:ext cx="8089085" cy="455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52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633851"/>
            <a:ext cx="13463905" cy="1333698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 marR="5080" algn="ctr">
              <a:lnSpc>
                <a:spcPts val="9300"/>
              </a:lnSpc>
              <a:spcBef>
                <a:spcPts val="1100"/>
              </a:spcBef>
            </a:pPr>
            <a:r>
              <a:rPr spc="-220" dirty="0" smtClean="0"/>
              <a:t>i</a:t>
            </a:r>
            <a:r>
              <a:rPr lang="en-US" spc="-220" dirty="0" smtClean="0"/>
              <a:t>OS</a:t>
            </a:r>
            <a:endParaRPr spc="-610" dirty="0"/>
          </a:p>
        </p:txBody>
      </p:sp>
      <p:sp>
        <p:nvSpPr>
          <p:cNvPr id="3" name="TextBox 2"/>
          <p:cNvSpPr txBox="1"/>
          <p:nvPr/>
        </p:nvSpPr>
        <p:spPr>
          <a:xfrm>
            <a:off x="1208689" y="3983923"/>
            <a:ext cx="79353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Based on </a:t>
            </a:r>
            <a:r>
              <a:rPr lang="en-US" sz="3200" b="1" dirty="0" err="1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MacOS</a:t>
            </a:r>
            <a:endParaRPr lang="en-US" sz="3200" b="1" dirty="0" smtClean="0">
              <a:solidFill>
                <a:srgbClr val="45677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3200" b="1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Published</a:t>
            </a:r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29 June </a:t>
            </a:r>
            <a:r>
              <a:rPr lang="en-US" sz="3200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2007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3200" b="1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</a:t>
            </a:r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place in the world after </a:t>
            </a:r>
            <a:r>
              <a:rPr lang="en-US" sz="3200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3200" b="1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Latest version</a:t>
            </a:r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iOS 15 (</a:t>
            </a:r>
            <a:r>
              <a:rPr lang="en-US" sz="3200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September20</a:t>
            </a:r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2021</a:t>
            </a:r>
            <a:r>
              <a:rPr lang="en-US" sz="3200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sz="3200" dirty="0">
              <a:solidFill>
                <a:srgbClr val="45677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0" r="5367"/>
          <a:stretch/>
        </p:blipFill>
        <p:spPr>
          <a:xfrm>
            <a:off x="9601200" y="2493052"/>
            <a:ext cx="7968161" cy="57055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08688" y="8095461"/>
            <a:ext cx="924122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the </a:t>
            </a:r>
            <a:r>
              <a:rPr lang="en-US" sz="3200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 </a:t>
            </a:r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three other operating systems produced by Apple: </a:t>
            </a:r>
            <a:r>
              <a:rPr lang="en-US" sz="3200" b="1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TvOS</a:t>
            </a:r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3200" b="1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WatchOS</a:t>
            </a:r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2493052"/>
            <a:ext cx="93831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iOS is a mobile operating system created and developed by Apple Inc. </a:t>
            </a:r>
            <a:r>
              <a:rPr lang="en-US" sz="3200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was created </a:t>
            </a:r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exclusively for Apple devices: </a:t>
            </a:r>
            <a:r>
              <a:rPr lang="en-US" sz="3200" b="1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iPhone</a:t>
            </a:r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3200" b="1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iPad</a:t>
            </a:r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029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81400" y="800100"/>
            <a:ext cx="11177270" cy="13208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What does iOS do?</a:t>
            </a:r>
            <a:endParaRPr spc="-610" dirty="0"/>
          </a:p>
        </p:txBody>
      </p:sp>
      <p:sp>
        <p:nvSpPr>
          <p:cNvPr id="19" name="TextBox 18"/>
          <p:cNvSpPr txBox="1"/>
          <p:nvPr/>
        </p:nvSpPr>
        <p:spPr>
          <a:xfrm>
            <a:off x="1371600" y="2628900"/>
            <a:ext cx="861060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3200" b="1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iOS</a:t>
            </a:r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operating system is a type of software that manages all aspects of the iPhone and iPad devices ensuring that the hardware and software of the device can interact.</a:t>
            </a:r>
          </a:p>
          <a:p>
            <a:endParaRPr lang="en-US" sz="3200" dirty="0">
              <a:solidFill>
                <a:srgbClr val="45677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also manages many processes that run such as: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Interaction with applications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Security system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Battery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Back-up file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Regularly update etc.</a:t>
            </a:r>
          </a:p>
          <a:p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2476500"/>
            <a:ext cx="6654866" cy="665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9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7765" y="657955"/>
            <a:ext cx="9932519" cy="1332416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 marR="5080">
              <a:lnSpc>
                <a:spcPts val="9310"/>
              </a:lnSpc>
              <a:spcBef>
                <a:spcPts val="1090"/>
              </a:spcBef>
            </a:pPr>
            <a:r>
              <a:rPr lang="en-US" dirty="0"/>
              <a:t>iOS Architecture</a:t>
            </a:r>
            <a:endParaRPr spc="-610" dirty="0"/>
          </a:p>
        </p:txBody>
      </p:sp>
      <p:sp>
        <p:nvSpPr>
          <p:cNvPr id="5" name="TextBox 4"/>
          <p:cNvSpPr txBox="1"/>
          <p:nvPr/>
        </p:nvSpPr>
        <p:spPr>
          <a:xfrm>
            <a:off x="9677400" y="3794665"/>
            <a:ext cx="792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layer with which most applications interact.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77400" y="5080561"/>
            <a:ext cx="67475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layer which contains media services: audio, video or graphics.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77400" y="6188126"/>
            <a:ext cx="883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layer which in addition to the above services offers cloud computing, databases, etc.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94025" y="7504369"/>
            <a:ext cx="80838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layer which offers low-level services which deal with hardware and networks.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2494030"/>
            <a:ext cx="1028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Based on UNIX-like OS (Darwin form) iOS has 4 layers: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14700"/>
            <a:ext cx="8522248" cy="586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9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0" y="571500"/>
            <a:ext cx="11843794" cy="1332416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 marR="5080">
              <a:lnSpc>
                <a:spcPts val="9310"/>
              </a:lnSpc>
              <a:spcBef>
                <a:spcPts val="1090"/>
              </a:spcBef>
            </a:pPr>
            <a:r>
              <a:rPr lang="en-US" dirty="0"/>
              <a:t>iOS Architecture…</a:t>
            </a:r>
            <a:endParaRPr spc="-61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62"/>
          <a:stretch/>
        </p:blipFill>
        <p:spPr>
          <a:xfrm>
            <a:off x="914400" y="2476500"/>
            <a:ext cx="7301355" cy="68521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2476500"/>
            <a:ext cx="6934200" cy="685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0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723900"/>
            <a:ext cx="17516614" cy="13208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Advantages vs Disadvantages   </a:t>
            </a:r>
            <a:endParaRPr spc="-610" dirty="0"/>
          </a:p>
        </p:txBody>
      </p:sp>
      <p:sp>
        <p:nvSpPr>
          <p:cNvPr id="14" name="TextBox 13"/>
          <p:cNvSpPr txBox="1"/>
          <p:nvPr/>
        </p:nvSpPr>
        <p:spPr>
          <a:xfrm>
            <a:off x="1219200" y="3619500"/>
            <a:ext cx="8686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Simple Interface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Multitasking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Multi-language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Picture Quality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Performance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 security(</a:t>
            </a:r>
            <a:r>
              <a:rPr lang="en-US" sz="3200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FaceID,Passcode,TouchID</a:t>
            </a:r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)etc.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430000" y="3654829"/>
            <a:ext cx="54864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Very Pricey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Open Source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Battery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Customization etc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71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9400" y="723900"/>
            <a:ext cx="6400800" cy="1339469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 marR="5080">
              <a:lnSpc>
                <a:spcPts val="9350"/>
              </a:lnSpc>
              <a:spcBef>
                <a:spcPts val="1045"/>
              </a:spcBef>
            </a:pPr>
            <a:r>
              <a:rPr lang="en-US" sz="8500" b="1" spc="-550" dirty="0">
                <a:solidFill>
                  <a:srgbClr val="456773"/>
                </a:solidFill>
                <a:latin typeface="Tahoma"/>
                <a:cs typeface="Tahoma"/>
              </a:rPr>
              <a:t>iOS Versions</a:t>
            </a:r>
            <a:endParaRPr sz="8500" dirty="0">
              <a:latin typeface="Tahoma"/>
              <a:cs typeface="Tahom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7"/>
          <a:stretch/>
        </p:blipFill>
        <p:spPr>
          <a:xfrm>
            <a:off x="152400" y="114300"/>
            <a:ext cx="8991600" cy="10020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44200" y="3009900"/>
            <a:ext cx="6096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Multitasking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Social Media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iCloud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In-App Purchase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Game Center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Notification Center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Bluetooth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Camera Integration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Location Services etc.</a:t>
            </a:r>
          </a:p>
        </p:txBody>
      </p:sp>
    </p:spTree>
    <p:extLst>
      <p:ext uri="{BB962C8B-B14F-4D97-AF65-F5344CB8AC3E}">
        <p14:creationId xmlns:p14="http://schemas.microsoft.com/office/powerpoint/2010/main" val="335960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4800" y="723900"/>
            <a:ext cx="9932519" cy="1332416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 marR="5080" algn="ctr">
              <a:lnSpc>
                <a:spcPts val="9310"/>
              </a:lnSpc>
              <a:spcBef>
                <a:spcPts val="1090"/>
              </a:spcBef>
            </a:pPr>
            <a:r>
              <a:rPr lang="en-US" dirty="0"/>
              <a:t>iOS Latest Version</a:t>
            </a:r>
            <a:endParaRPr spc="-61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8153400" y="2705100"/>
          <a:ext cx="8458200" cy="67143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229100">
                  <a:extLst>
                    <a:ext uri="{9D8B030D-6E8A-4147-A177-3AD203B41FA5}">
                      <a16:colId xmlns:a16="http://schemas.microsoft.com/office/drawing/2014/main" val="286318471"/>
                    </a:ext>
                  </a:extLst>
                </a:gridCol>
                <a:gridCol w="4229100">
                  <a:extLst>
                    <a:ext uri="{9D8B030D-6E8A-4147-A177-3AD203B41FA5}">
                      <a16:colId xmlns:a16="http://schemas.microsoft.com/office/drawing/2014/main" val="2493703026"/>
                    </a:ext>
                  </a:extLst>
                </a:gridCol>
              </a:tblGrid>
              <a:tr h="559525"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rgbClr val="45677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iPhone 13</a:t>
                      </a:r>
                      <a:endParaRPr lang="en-US" sz="2400" b="0" i="0" kern="1200" dirty="0">
                        <a:solidFill>
                          <a:srgbClr val="45677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rgbClr val="45677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iPhone XS</a:t>
                      </a:r>
                      <a:r>
                        <a:rPr lang="en-US" sz="2400" b="0" kern="1200" baseline="0" dirty="0">
                          <a:solidFill>
                            <a:srgbClr val="45677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400" b="0" kern="1200" dirty="0">
                          <a:solidFill>
                            <a:srgbClr val="45677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Max</a:t>
                      </a:r>
                      <a:endParaRPr lang="en-US" sz="2400" b="0" i="0" kern="1200" dirty="0">
                        <a:solidFill>
                          <a:srgbClr val="45677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8909230"/>
                  </a:ext>
                </a:extLst>
              </a:tr>
              <a:tr h="559525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45677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iPhone 13 mini</a:t>
                      </a:r>
                      <a:endParaRPr lang="en-US" sz="2400" b="0" i="0" kern="1200" dirty="0">
                        <a:solidFill>
                          <a:srgbClr val="45677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rgbClr val="45677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iPhone XR</a:t>
                      </a:r>
                      <a:endParaRPr lang="en-US" sz="2400" b="0" i="0" kern="1200" dirty="0">
                        <a:solidFill>
                          <a:srgbClr val="45677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85092558"/>
                  </a:ext>
                </a:extLst>
              </a:tr>
              <a:tr h="559525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45677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iPhone 13 Pro</a:t>
                      </a:r>
                      <a:endParaRPr lang="en-US" sz="2400" b="0" i="0" kern="1200" dirty="0">
                        <a:solidFill>
                          <a:srgbClr val="45677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rgbClr val="45677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iPhone X</a:t>
                      </a:r>
                      <a:endParaRPr lang="en-US" sz="2400" b="0" i="0" kern="1200" dirty="0">
                        <a:solidFill>
                          <a:srgbClr val="45677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52745"/>
                  </a:ext>
                </a:extLst>
              </a:tr>
              <a:tr h="559525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45677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iPhone 13 Pro Max</a:t>
                      </a:r>
                      <a:endParaRPr lang="en-US" sz="2400" b="0" i="0" kern="1200" dirty="0">
                        <a:solidFill>
                          <a:srgbClr val="45677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45677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iPhone 8</a:t>
                      </a:r>
                      <a:endParaRPr lang="en-US" sz="2400" b="0" i="0" kern="1200" dirty="0">
                        <a:solidFill>
                          <a:srgbClr val="45677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612603"/>
                  </a:ext>
                </a:extLst>
              </a:tr>
              <a:tr h="559525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45677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iPhone 12</a:t>
                      </a:r>
                      <a:endParaRPr lang="en-US" sz="2400" b="0" i="0" kern="1200" dirty="0">
                        <a:solidFill>
                          <a:srgbClr val="45677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45677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iPhone 8 Plus</a:t>
                      </a:r>
                      <a:endParaRPr lang="en-US" sz="2400" b="0" i="0" kern="1200" dirty="0">
                        <a:solidFill>
                          <a:srgbClr val="45677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820612"/>
                  </a:ext>
                </a:extLst>
              </a:tr>
              <a:tr h="559525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45677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iPhone 12 mini</a:t>
                      </a:r>
                      <a:endParaRPr lang="en-US" sz="2400" b="0" i="0" kern="1200" dirty="0">
                        <a:solidFill>
                          <a:srgbClr val="45677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45677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iPhone 7</a:t>
                      </a:r>
                      <a:endParaRPr lang="en-US" sz="2400" b="0" i="0" kern="1200" dirty="0">
                        <a:solidFill>
                          <a:srgbClr val="45677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998290"/>
                  </a:ext>
                </a:extLst>
              </a:tr>
              <a:tr h="559525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45677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iPhone 12 Pro</a:t>
                      </a:r>
                      <a:endParaRPr lang="en-US" sz="2400" b="0" i="0" kern="1200" dirty="0">
                        <a:solidFill>
                          <a:srgbClr val="45677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45677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iPhone 7 Plus</a:t>
                      </a:r>
                      <a:endParaRPr lang="en-US" sz="2400" b="0" i="0" kern="1200" dirty="0">
                        <a:solidFill>
                          <a:srgbClr val="45677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318262"/>
                  </a:ext>
                </a:extLst>
              </a:tr>
              <a:tr h="559525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45677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iPhone 12 Pro Max</a:t>
                      </a:r>
                      <a:endParaRPr lang="en-US" sz="2400" b="0" i="0" kern="1200" dirty="0">
                        <a:solidFill>
                          <a:srgbClr val="45677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45677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iPhone 6s</a:t>
                      </a:r>
                      <a:endParaRPr lang="en-US" sz="2400" b="0" i="0" kern="1200" dirty="0">
                        <a:solidFill>
                          <a:srgbClr val="45677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964280"/>
                  </a:ext>
                </a:extLst>
              </a:tr>
              <a:tr h="559525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45677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iPhone 11</a:t>
                      </a:r>
                      <a:endParaRPr lang="en-US" sz="2400" b="0" i="0" kern="1200" dirty="0">
                        <a:solidFill>
                          <a:srgbClr val="45677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45677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iPhone 6s Plus</a:t>
                      </a:r>
                      <a:endParaRPr lang="en-US" sz="2400" b="0" i="0" kern="1200" dirty="0">
                        <a:solidFill>
                          <a:srgbClr val="45677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924573"/>
                  </a:ext>
                </a:extLst>
              </a:tr>
              <a:tr h="559525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45677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iPhone 11 Pro</a:t>
                      </a:r>
                      <a:endParaRPr lang="en-US" sz="2400" b="0" i="0" kern="1200" dirty="0">
                        <a:solidFill>
                          <a:srgbClr val="45677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45677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iPhone SE (1st generation)</a:t>
                      </a:r>
                      <a:endParaRPr lang="en-US" sz="2400" b="0" i="0" kern="1200" dirty="0">
                        <a:solidFill>
                          <a:srgbClr val="45677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679301"/>
                  </a:ext>
                </a:extLst>
              </a:tr>
              <a:tr h="559525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45677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iPhone 11 Pro Max</a:t>
                      </a:r>
                      <a:endParaRPr lang="en-US" sz="2400" b="0" i="0" kern="1200" dirty="0">
                        <a:solidFill>
                          <a:srgbClr val="45677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45677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iPhone SE (2nd generation)</a:t>
                      </a:r>
                      <a:endParaRPr lang="en-US" sz="2400" b="0" i="0" kern="1200" dirty="0">
                        <a:solidFill>
                          <a:srgbClr val="45677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289826"/>
                  </a:ext>
                </a:extLst>
              </a:tr>
              <a:tr h="559525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45677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iPhone XS</a:t>
                      </a:r>
                      <a:endParaRPr lang="en-US" sz="2400" b="0" i="0" kern="1200" dirty="0">
                        <a:solidFill>
                          <a:srgbClr val="45677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rgbClr val="45677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iPod touch (7th generation)</a:t>
                      </a:r>
                      <a:endParaRPr lang="en-US" sz="2400" b="0" i="0" kern="1200" dirty="0">
                        <a:solidFill>
                          <a:srgbClr val="45677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539357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5406" y="2552700"/>
            <a:ext cx="5747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latest version of the iOS mobile operating system is </a:t>
            </a:r>
            <a:r>
              <a:rPr lang="en-US" sz="3200" b="1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iOS 15 </a:t>
            </a:r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supports these Apple devices :</a:t>
            </a:r>
          </a:p>
        </p:txBody>
      </p:sp>
    </p:spTree>
    <p:extLst>
      <p:ext uri="{BB962C8B-B14F-4D97-AF65-F5344CB8AC3E}">
        <p14:creationId xmlns:p14="http://schemas.microsoft.com/office/powerpoint/2010/main" val="305317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800100"/>
            <a:ext cx="11177535" cy="1308050"/>
          </a:xfrm>
        </p:spPr>
        <p:txBody>
          <a:bodyPr/>
          <a:lstStyle/>
          <a:p>
            <a:pPr lvl="0"/>
            <a:r>
              <a:rPr lang="sq-A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ndroid</a:t>
            </a:r>
            <a:r>
              <a:rPr lang="sq-A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q-A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</a:t>
            </a:r>
            <a:endParaRPr lang="en-US" dirty="0"/>
          </a:p>
        </p:txBody>
      </p:sp>
      <p:sp>
        <p:nvSpPr>
          <p:cNvPr id="3" name="object 5"/>
          <p:cNvSpPr txBox="1"/>
          <p:nvPr/>
        </p:nvSpPr>
        <p:spPr>
          <a:xfrm>
            <a:off x="1447800" y="2552700"/>
            <a:ext cx="15621000" cy="63607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5473"/>
              </a:lnSpc>
            </a:pPr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 is an open source and Linux-based </a:t>
            </a:r>
            <a:r>
              <a:rPr lang="en-US" sz="3200" b="1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Operating System</a:t>
            </a:r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for mobile devices such as smartphones and tablet computers. </a:t>
            </a:r>
            <a:endParaRPr lang="en-US" sz="3200" dirty="0" smtClean="0">
              <a:solidFill>
                <a:srgbClr val="45677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5473"/>
              </a:lnSpc>
            </a:pPr>
            <a:endParaRPr lang="sq-AL" sz="3200" dirty="0">
              <a:solidFill>
                <a:srgbClr val="45677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indent="-571500">
              <a:lnSpc>
                <a:spcPts val="5473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 was developed  by the Open Handset Alliance.</a:t>
            </a:r>
          </a:p>
          <a:p>
            <a:pPr marL="571500" indent="-571500">
              <a:lnSpc>
                <a:spcPts val="5473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source code for Android is available under free and open source software licenses.</a:t>
            </a:r>
          </a:p>
          <a:p>
            <a:pPr marL="571500" indent="-571500">
              <a:lnSpc>
                <a:spcPts val="5473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Android's source code has been used as the basis of different ecosystems, most notably that of Google which is associated with a suite of proprietary software called Google Mobile Services (GMS).</a:t>
            </a:r>
          </a:p>
        </p:txBody>
      </p:sp>
    </p:spTree>
    <p:extLst>
      <p:ext uri="{BB962C8B-B14F-4D97-AF65-F5344CB8AC3E}">
        <p14:creationId xmlns:p14="http://schemas.microsoft.com/office/powerpoint/2010/main" val="3076709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4549796" y="723668"/>
            <a:ext cx="10210800" cy="13208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8500" b="1" kern="0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Android?</a:t>
            </a:r>
            <a:endParaRPr lang="en-US" sz="8500" b="1" kern="0" spc="-610" dirty="0">
              <a:solidFill>
                <a:srgbClr val="45677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5ABC0C09-3612-4936-AB19-61709D5F3B7F}"/>
              </a:ext>
            </a:extLst>
          </p:cNvPr>
          <p:cNvGrpSpPr/>
          <p:nvPr/>
        </p:nvGrpSpPr>
        <p:grpSpPr>
          <a:xfrm>
            <a:off x="6744320" y="7240307"/>
            <a:ext cx="2613901" cy="1228422"/>
            <a:chOff x="0" y="0"/>
            <a:chExt cx="2446217" cy="129968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DF66D3F8-19C2-4955-84E3-A1668AA335CB}"/>
                </a:ext>
              </a:extLst>
            </p:cNvPr>
            <p:cNvSpPr/>
            <p:nvPr/>
          </p:nvSpPr>
          <p:spPr>
            <a:xfrm>
              <a:off x="92710" y="293370"/>
              <a:ext cx="2340807" cy="993617"/>
            </a:xfrm>
            <a:custGeom>
              <a:avLst/>
              <a:gdLst/>
              <a:ahLst/>
              <a:cxnLst/>
              <a:rect l="l" t="t" r="r" b="b"/>
              <a:pathLst>
                <a:path w="2340807" h="993617">
                  <a:moveTo>
                    <a:pt x="0" y="939007"/>
                  </a:moveTo>
                  <a:lnTo>
                    <a:pt x="0" y="993617"/>
                  </a:lnTo>
                  <a:lnTo>
                    <a:pt x="2340807" y="993617"/>
                  </a:lnTo>
                  <a:lnTo>
                    <a:pt x="2340807" y="54610"/>
                  </a:lnTo>
                  <a:lnTo>
                    <a:pt x="2286197" y="0"/>
                  </a:lnTo>
                  <a:lnTo>
                    <a:pt x="2286197" y="939007"/>
                  </a:lnTo>
                  <a:close/>
                </a:path>
              </a:pathLst>
            </a:custGeom>
            <a:solidFill>
              <a:srgbClr val="FE959A"/>
            </a:solidFill>
          </p:spPr>
        </p:sp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27F16C9A-1508-448B-BB77-30970A4725AB}"/>
                </a:ext>
              </a:extLst>
            </p:cNvPr>
            <p:cNvSpPr/>
            <p:nvPr/>
          </p:nvSpPr>
          <p:spPr>
            <a:xfrm>
              <a:off x="6350" y="11430"/>
              <a:ext cx="2366207" cy="1208247"/>
            </a:xfrm>
            <a:custGeom>
              <a:avLst/>
              <a:gdLst/>
              <a:ahLst/>
              <a:cxnLst/>
              <a:rect l="l" t="t" r="r" b="b"/>
              <a:pathLst>
                <a:path w="2366207" h="1208247">
                  <a:moveTo>
                    <a:pt x="2095697" y="0"/>
                  </a:moveTo>
                  <a:lnTo>
                    <a:pt x="0" y="1270"/>
                  </a:lnTo>
                  <a:lnTo>
                    <a:pt x="0" y="1208247"/>
                  </a:lnTo>
                  <a:lnTo>
                    <a:pt x="2364937" y="1208247"/>
                  </a:lnTo>
                  <a:lnTo>
                    <a:pt x="2366207" y="2667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5F5E3ED1-2B3D-405A-8485-2907E7451615}"/>
                </a:ext>
              </a:extLst>
            </p:cNvPr>
            <p:cNvSpPr/>
            <p:nvPr/>
          </p:nvSpPr>
          <p:spPr>
            <a:xfrm>
              <a:off x="0" y="0"/>
              <a:ext cx="2446217" cy="1299687"/>
            </a:xfrm>
            <a:custGeom>
              <a:avLst/>
              <a:gdLst/>
              <a:ahLst/>
              <a:cxnLst/>
              <a:rect l="l" t="t" r="r" b="b"/>
              <a:pathLst>
                <a:path w="2446217" h="1299687">
                  <a:moveTo>
                    <a:pt x="2378907" y="275590"/>
                  </a:moveTo>
                  <a:lnTo>
                    <a:pt x="2378907" y="275590"/>
                  </a:lnTo>
                  <a:lnTo>
                    <a:pt x="2377637" y="274320"/>
                  </a:lnTo>
                  <a:lnTo>
                    <a:pt x="2241747" y="138430"/>
                  </a:lnTo>
                  <a:lnTo>
                    <a:pt x="2174437" y="71120"/>
                  </a:lnTo>
                  <a:lnTo>
                    <a:pt x="2103317" y="0"/>
                  </a:lnTo>
                  <a:lnTo>
                    <a:pt x="0" y="0"/>
                  </a:lnTo>
                  <a:lnTo>
                    <a:pt x="0" y="1232377"/>
                  </a:lnTo>
                  <a:lnTo>
                    <a:pt x="80010" y="1232377"/>
                  </a:lnTo>
                  <a:lnTo>
                    <a:pt x="80010" y="1299687"/>
                  </a:lnTo>
                  <a:lnTo>
                    <a:pt x="2446217" y="1299687"/>
                  </a:lnTo>
                  <a:lnTo>
                    <a:pt x="2446217" y="342900"/>
                  </a:lnTo>
                  <a:lnTo>
                    <a:pt x="2378907" y="275590"/>
                  </a:lnTo>
                  <a:close/>
                  <a:moveTo>
                    <a:pt x="2107127" y="21590"/>
                  </a:moveTo>
                  <a:lnTo>
                    <a:pt x="2232857" y="146050"/>
                  </a:lnTo>
                  <a:lnTo>
                    <a:pt x="2357317" y="270510"/>
                  </a:lnTo>
                  <a:lnTo>
                    <a:pt x="2107127" y="270510"/>
                  </a:lnTo>
                  <a:lnTo>
                    <a:pt x="2107127" y="21590"/>
                  </a:lnTo>
                  <a:close/>
                  <a:moveTo>
                    <a:pt x="12700" y="1219677"/>
                  </a:moveTo>
                  <a:lnTo>
                    <a:pt x="12700" y="12700"/>
                  </a:lnTo>
                  <a:lnTo>
                    <a:pt x="2094427" y="12700"/>
                  </a:lnTo>
                  <a:lnTo>
                    <a:pt x="2094427" y="278130"/>
                  </a:lnTo>
                  <a:cubicBezTo>
                    <a:pt x="2094427" y="281940"/>
                    <a:pt x="2096967" y="284480"/>
                    <a:pt x="2100777" y="284480"/>
                  </a:cubicBezTo>
                  <a:lnTo>
                    <a:pt x="2366207" y="284480"/>
                  </a:lnTo>
                  <a:lnTo>
                    <a:pt x="2366207" y="1219677"/>
                  </a:lnTo>
                  <a:lnTo>
                    <a:pt x="12700" y="1219677"/>
                  </a:lnTo>
                  <a:close/>
                  <a:moveTo>
                    <a:pt x="2433517" y="1286987"/>
                  </a:moveTo>
                  <a:lnTo>
                    <a:pt x="92710" y="1286987"/>
                  </a:lnTo>
                  <a:lnTo>
                    <a:pt x="92710" y="1232377"/>
                  </a:lnTo>
                  <a:lnTo>
                    <a:pt x="2378907" y="1232377"/>
                  </a:lnTo>
                  <a:lnTo>
                    <a:pt x="2378907" y="293370"/>
                  </a:lnTo>
                  <a:lnTo>
                    <a:pt x="2433517" y="347980"/>
                  </a:lnTo>
                  <a:lnTo>
                    <a:pt x="2433517" y="1286987"/>
                  </a:lnTo>
                  <a:close/>
                </a:path>
              </a:pathLst>
            </a:custGeom>
            <a:solidFill>
              <a:srgbClr val="1C270C"/>
            </a:solidFill>
          </p:spPr>
        </p:sp>
      </p:grpSp>
      <p:grpSp>
        <p:nvGrpSpPr>
          <p:cNvPr id="7" name="Group 3">
            <a:extLst>
              <a:ext uri="{FF2B5EF4-FFF2-40B4-BE49-F238E27FC236}">
                <a16:creationId xmlns:a16="http://schemas.microsoft.com/office/drawing/2014/main" id="{437F1C22-98DE-4976-BB4C-B826A0BB1168}"/>
              </a:ext>
            </a:extLst>
          </p:cNvPr>
          <p:cNvGrpSpPr/>
          <p:nvPr/>
        </p:nvGrpSpPr>
        <p:grpSpPr>
          <a:xfrm>
            <a:off x="6744320" y="3187191"/>
            <a:ext cx="2602230" cy="1355609"/>
            <a:chOff x="0" y="0"/>
            <a:chExt cx="2446217" cy="1299687"/>
          </a:xfrm>
        </p:grpSpPr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D196929C-F7C6-4EB0-8777-8527D4FED6CC}"/>
                </a:ext>
              </a:extLst>
            </p:cNvPr>
            <p:cNvSpPr/>
            <p:nvPr/>
          </p:nvSpPr>
          <p:spPr>
            <a:xfrm>
              <a:off x="92710" y="293370"/>
              <a:ext cx="2340807" cy="993617"/>
            </a:xfrm>
            <a:custGeom>
              <a:avLst/>
              <a:gdLst/>
              <a:ahLst/>
              <a:cxnLst/>
              <a:rect l="l" t="t" r="r" b="b"/>
              <a:pathLst>
                <a:path w="2340807" h="993617">
                  <a:moveTo>
                    <a:pt x="0" y="939007"/>
                  </a:moveTo>
                  <a:lnTo>
                    <a:pt x="0" y="993617"/>
                  </a:lnTo>
                  <a:lnTo>
                    <a:pt x="2340807" y="993617"/>
                  </a:lnTo>
                  <a:lnTo>
                    <a:pt x="2340807" y="54610"/>
                  </a:lnTo>
                  <a:lnTo>
                    <a:pt x="2286197" y="0"/>
                  </a:lnTo>
                  <a:lnTo>
                    <a:pt x="2286197" y="939007"/>
                  </a:lnTo>
                  <a:close/>
                </a:path>
              </a:pathLst>
            </a:custGeom>
            <a:solidFill>
              <a:srgbClr val="FE959A"/>
            </a:solidFill>
          </p:spPr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23C60E1A-C967-4032-A6A7-D0D08A1300F1}"/>
                </a:ext>
              </a:extLst>
            </p:cNvPr>
            <p:cNvSpPr/>
            <p:nvPr/>
          </p:nvSpPr>
          <p:spPr>
            <a:xfrm>
              <a:off x="6350" y="11430"/>
              <a:ext cx="2366207" cy="1208247"/>
            </a:xfrm>
            <a:custGeom>
              <a:avLst/>
              <a:gdLst/>
              <a:ahLst/>
              <a:cxnLst/>
              <a:rect l="l" t="t" r="r" b="b"/>
              <a:pathLst>
                <a:path w="2366207" h="1208247">
                  <a:moveTo>
                    <a:pt x="2095697" y="0"/>
                  </a:moveTo>
                  <a:lnTo>
                    <a:pt x="0" y="1270"/>
                  </a:lnTo>
                  <a:lnTo>
                    <a:pt x="0" y="1208247"/>
                  </a:lnTo>
                  <a:lnTo>
                    <a:pt x="2364937" y="1208247"/>
                  </a:lnTo>
                  <a:lnTo>
                    <a:pt x="2366207" y="2667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D1D011EE-32B6-487C-A310-8EDD853830AE}"/>
                </a:ext>
              </a:extLst>
            </p:cNvPr>
            <p:cNvSpPr/>
            <p:nvPr/>
          </p:nvSpPr>
          <p:spPr>
            <a:xfrm>
              <a:off x="0" y="0"/>
              <a:ext cx="2446217" cy="1299687"/>
            </a:xfrm>
            <a:custGeom>
              <a:avLst/>
              <a:gdLst/>
              <a:ahLst/>
              <a:cxnLst/>
              <a:rect l="l" t="t" r="r" b="b"/>
              <a:pathLst>
                <a:path w="2446217" h="1299687">
                  <a:moveTo>
                    <a:pt x="2378907" y="275590"/>
                  </a:moveTo>
                  <a:lnTo>
                    <a:pt x="2378907" y="275590"/>
                  </a:lnTo>
                  <a:lnTo>
                    <a:pt x="2377637" y="274320"/>
                  </a:lnTo>
                  <a:lnTo>
                    <a:pt x="2241747" y="138430"/>
                  </a:lnTo>
                  <a:lnTo>
                    <a:pt x="2174437" y="71120"/>
                  </a:lnTo>
                  <a:lnTo>
                    <a:pt x="2103317" y="0"/>
                  </a:lnTo>
                  <a:lnTo>
                    <a:pt x="0" y="0"/>
                  </a:lnTo>
                  <a:lnTo>
                    <a:pt x="0" y="1232377"/>
                  </a:lnTo>
                  <a:lnTo>
                    <a:pt x="80010" y="1232377"/>
                  </a:lnTo>
                  <a:lnTo>
                    <a:pt x="80010" y="1299687"/>
                  </a:lnTo>
                  <a:lnTo>
                    <a:pt x="2446217" y="1299687"/>
                  </a:lnTo>
                  <a:lnTo>
                    <a:pt x="2446217" y="342900"/>
                  </a:lnTo>
                  <a:lnTo>
                    <a:pt x="2378907" y="275590"/>
                  </a:lnTo>
                  <a:close/>
                  <a:moveTo>
                    <a:pt x="2107127" y="21590"/>
                  </a:moveTo>
                  <a:lnTo>
                    <a:pt x="2232857" y="146050"/>
                  </a:lnTo>
                  <a:lnTo>
                    <a:pt x="2357317" y="270510"/>
                  </a:lnTo>
                  <a:lnTo>
                    <a:pt x="2107127" y="270510"/>
                  </a:lnTo>
                  <a:lnTo>
                    <a:pt x="2107127" y="21590"/>
                  </a:lnTo>
                  <a:close/>
                  <a:moveTo>
                    <a:pt x="12700" y="1219677"/>
                  </a:moveTo>
                  <a:lnTo>
                    <a:pt x="12700" y="12700"/>
                  </a:lnTo>
                  <a:lnTo>
                    <a:pt x="2094427" y="12700"/>
                  </a:lnTo>
                  <a:lnTo>
                    <a:pt x="2094427" y="278130"/>
                  </a:lnTo>
                  <a:cubicBezTo>
                    <a:pt x="2094427" y="281940"/>
                    <a:pt x="2096967" y="284480"/>
                    <a:pt x="2100777" y="284480"/>
                  </a:cubicBezTo>
                  <a:lnTo>
                    <a:pt x="2366207" y="284480"/>
                  </a:lnTo>
                  <a:lnTo>
                    <a:pt x="2366207" y="1219677"/>
                  </a:lnTo>
                  <a:lnTo>
                    <a:pt x="12700" y="1219677"/>
                  </a:lnTo>
                  <a:close/>
                  <a:moveTo>
                    <a:pt x="2433517" y="1286987"/>
                  </a:moveTo>
                  <a:lnTo>
                    <a:pt x="92710" y="1286987"/>
                  </a:lnTo>
                  <a:lnTo>
                    <a:pt x="92710" y="1232377"/>
                  </a:lnTo>
                  <a:lnTo>
                    <a:pt x="2378907" y="1232377"/>
                  </a:lnTo>
                  <a:lnTo>
                    <a:pt x="2378907" y="293370"/>
                  </a:lnTo>
                  <a:lnTo>
                    <a:pt x="2433517" y="347980"/>
                  </a:lnTo>
                  <a:lnTo>
                    <a:pt x="2433517" y="1286987"/>
                  </a:lnTo>
                  <a:close/>
                </a:path>
              </a:pathLst>
            </a:custGeom>
            <a:solidFill>
              <a:srgbClr val="1C270C"/>
            </a:solidFill>
          </p:spPr>
        </p:sp>
      </p:grpSp>
      <p:grpSp>
        <p:nvGrpSpPr>
          <p:cNvPr id="11" name="Group 3">
            <a:extLst>
              <a:ext uri="{FF2B5EF4-FFF2-40B4-BE49-F238E27FC236}">
                <a16:creationId xmlns:a16="http://schemas.microsoft.com/office/drawing/2014/main" id="{1ADCCE24-0AFA-4002-AF98-F46090EAD784}"/>
              </a:ext>
            </a:extLst>
          </p:cNvPr>
          <p:cNvGrpSpPr/>
          <p:nvPr/>
        </p:nvGrpSpPr>
        <p:grpSpPr>
          <a:xfrm>
            <a:off x="6787946" y="5337784"/>
            <a:ext cx="2602230" cy="1228422"/>
            <a:chOff x="0" y="0"/>
            <a:chExt cx="2446217" cy="1299687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C2E01743-085F-48B0-BB5B-A70FE1DAA815}"/>
                </a:ext>
              </a:extLst>
            </p:cNvPr>
            <p:cNvSpPr/>
            <p:nvPr/>
          </p:nvSpPr>
          <p:spPr>
            <a:xfrm>
              <a:off x="92710" y="293370"/>
              <a:ext cx="2340807" cy="993617"/>
            </a:xfrm>
            <a:custGeom>
              <a:avLst/>
              <a:gdLst/>
              <a:ahLst/>
              <a:cxnLst/>
              <a:rect l="l" t="t" r="r" b="b"/>
              <a:pathLst>
                <a:path w="2340807" h="993617">
                  <a:moveTo>
                    <a:pt x="0" y="939007"/>
                  </a:moveTo>
                  <a:lnTo>
                    <a:pt x="0" y="993617"/>
                  </a:lnTo>
                  <a:lnTo>
                    <a:pt x="2340807" y="993617"/>
                  </a:lnTo>
                  <a:lnTo>
                    <a:pt x="2340807" y="54610"/>
                  </a:lnTo>
                  <a:lnTo>
                    <a:pt x="2286197" y="0"/>
                  </a:lnTo>
                  <a:lnTo>
                    <a:pt x="2286197" y="939007"/>
                  </a:lnTo>
                  <a:close/>
                </a:path>
              </a:pathLst>
            </a:custGeom>
            <a:solidFill>
              <a:srgbClr val="FE959A"/>
            </a:solidFill>
          </p:spPr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DAC90FD-EDE8-4F0D-9987-DF5B40355C2D}"/>
                </a:ext>
              </a:extLst>
            </p:cNvPr>
            <p:cNvSpPr/>
            <p:nvPr/>
          </p:nvSpPr>
          <p:spPr>
            <a:xfrm>
              <a:off x="6350" y="11430"/>
              <a:ext cx="2366207" cy="1208247"/>
            </a:xfrm>
            <a:custGeom>
              <a:avLst/>
              <a:gdLst/>
              <a:ahLst/>
              <a:cxnLst/>
              <a:rect l="l" t="t" r="r" b="b"/>
              <a:pathLst>
                <a:path w="2366207" h="1208247">
                  <a:moveTo>
                    <a:pt x="2095697" y="0"/>
                  </a:moveTo>
                  <a:lnTo>
                    <a:pt x="0" y="1270"/>
                  </a:lnTo>
                  <a:lnTo>
                    <a:pt x="0" y="1208247"/>
                  </a:lnTo>
                  <a:lnTo>
                    <a:pt x="2364937" y="1208247"/>
                  </a:lnTo>
                  <a:lnTo>
                    <a:pt x="2366207" y="2667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E0B742B-8D1D-42C3-BC1A-F3D72F978421}"/>
                </a:ext>
              </a:extLst>
            </p:cNvPr>
            <p:cNvSpPr/>
            <p:nvPr/>
          </p:nvSpPr>
          <p:spPr>
            <a:xfrm>
              <a:off x="0" y="0"/>
              <a:ext cx="2446217" cy="1299687"/>
            </a:xfrm>
            <a:custGeom>
              <a:avLst/>
              <a:gdLst/>
              <a:ahLst/>
              <a:cxnLst/>
              <a:rect l="l" t="t" r="r" b="b"/>
              <a:pathLst>
                <a:path w="2446217" h="1299687">
                  <a:moveTo>
                    <a:pt x="2378907" y="275590"/>
                  </a:moveTo>
                  <a:lnTo>
                    <a:pt x="2378907" y="275590"/>
                  </a:lnTo>
                  <a:lnTo>
                    <a:pt x="2377637" y="274320"/>
                  </a:lnTo>
                  <a:lnTo>
                    <a:pt x="2241747" y="138430"/>
                  </a:lnTo>
                  <a:lnTo>
                    <a:pt x="2174437" y="71120"/>
                  </a:lnTo>
                  <a:lnTo>
                    <a:pt x="2103317" y="0"/>
                  </a:lnTo>
                  <a:lnTo>
                    <a:pt x="0" y="0"/>
                  </a:lnTo>
                  <a:lnTo>
                    <a:pt x="0" y="1232377"/>
                  </a:lnTo>
                  <a:lnTo>
                    <a:pt x="80010" y="1232377"/>
                  </a:lnTo>
                  <a:lnTo>
                    <a:pt x="80010" y="1299687"/>
                  </a:lnTo>
                  <a:lnTo>
                    <a:pt x="2446217" y="1299687"/>
                  </a:lnTo>
                  <a:lnTo>
                    <a:pt x="2446217" y="342900"/>
                  </a:lnTo>
                  <a:lnTo>
                    <a:pt x="2378907" y="275590"/>
                  </a:lnTo>
                  <a:close/>
                  <a:moveTo>
                    <a:pt x="2107127" y="21590"/>
                  </a:moveTo>
                  <a:lnTo>
                    <a:pt x="2232857" y="146050"/>
                  </a:lnTo>
                  <a:lnTo>
                    <a:pt x="2357317" y="270510"/>
                  </a:lnTo>
                  <a:lnTo>
                    <a:pt x="2107127" y="270510"/>
                  </a:lnTo>
                  <a:lnTo>
                    <a:pt x="2107127" y="21590"/>
                  </a:lnTo>
                  <a:close/>
                  <a:moveTo>
                    <a:pt x="12700" y="1219677"/>
                  </a:moveTo>
                  <a:lnTo>
                    <a:pt x="12700" y="12700"/>
                  </a:lnTo>
                  <a:lnTo>
                    <a:pt x="2094427" y="12700"/>
                  </a:lnTo>
                  <a:lnTo>
                    <a:pt x="2094427" y="278130"/>
                  </a:lnTo>
                  <a:cubicBezTo>
                    <a:pt x="2094427" y="281940"/>
                    <a:pt x="2096967" y="284480"/>
                    <a:pt x="2100777" y="284480"/>
                  </a:cubicBezTo>
                  <a:lnTo>
                    <a:pt x="2366207" y="284480"/>
                  </a:lnTo>
                  <a:lnTo>
                    <a:pt x="2366207" y="1219677"/>
                  </a:lnTo>
                  <a:lnTo>
                    <a:pt x="12700" y="1219677"/>
                  </a:lnTo>
                  <a:close/>
                  <a:moveTo>
                    <a:pt x="2433517" y="1286987"/>
                  </a:moveTo>
                  <a:lnTo>
                    <a:pt x="92710" y="1286987"/>
                  </a:lnTo>
                  <a:lnTo>
                    <a:pt x="92710" y="1232377"/>
                  </a:lnTo>
                  <a:lnTo>
                    <a:pt x="2378907" y="1232377"/>
                  </a:lnTo>
                  <a:lnTo>
                    <a:pt x="2378907" y="293370"/>
                  </a:lnTo>
                  <a:lnTo>
                    <a:pt x="2433517" y="347980"/>
                  </a:lnTo>
                  <a:lnTo>
                    <a:pt x="2433517" y="1286987"/>
                  </a:lnTo>
                  <a:close/>
                </a:path>
              </a:pathLst>
            </a:custGeom>
            <a:solidFill>
              <a:srgbClr val="1C270C"/>
            </a:solidFill>
          </p:spPr>
        </p:sp>
      </p:grpSp>
      <p:grpSp>
        <p:nvGrpSpPr>
          <p:cNvPr id="15" name="Group 3">
            <a:extLst>
              <a:ext uri="{FF2B5EF4-FFF2-40B4-BE49-F238E27FC236}">
                <a16:creationId xmlns:a16="http://schemas.microsoft.com/office/drawing/2014/main" id="{A1F7D73B-97DB-4439-A4BA-45FFD0CCC666}"/>
              </a:ext>
            </a:extLst>
          </p:cNvPr>
          <p:cNvGrpSpPr/>
          <p:nvPr/>
        </p:nvGrpSpPr>
        <p:grpSpPr>
          <a:xfrm>
            <a:off x="3808785" y="8548150"/>
            <a:ext cx="3026271" cy="1540545"/>
            <a:chOff x="0" y="0"/>
            <a:chExt cx="2446217" cy="1299687"/>
          </a:xfrm>
        </p:grpSpPr>
        <p:sp>
          <p:nvSpPr>
            <p:cNvPr id="16" name="Freeform 4">
              <a:extLst>
                <a:ext uri="{FF2B5EF4-FFF2-40B4-BE49-F238E27FC236}">
                  <a16:creationId xmlns:a16="http://schemas.microsoft.com/office/drawing/2014/main" id="{503B4CEB-3455-428F-86C0-127767128ED8}"/>
                </a:ext>
              </a:extLst>
            </p:cNvPr>
            <p:cNvSpPr/>
            <p:nvPr/>
          </p:nvSpPr>
          <p:spPr>
            <a:xfrm>
              <a:off x="92710" y="293370"/>
              <a:ext cx="2340807" cy="993617"/>
            </a:xfrm>
            <a:custGeom>
              <a:avLst/>
              <a:gdLst/>
              <a:ahLst/>
              <a:cxnLst/>
              <a:rect l="l" t="t" r="r" b="b"/>
              <a:pathLst>
                <a:path w="2340807" h="993617">
                  <a:moveTo>
                    <a:pt x="0" y="939007"/>
                  </a:moveTo>
                  <a:lnTo>
                    <a:pt x="0" y="993617"/>
                  </a:lnTo>
                  <a:lnTo>
                    <a:pt x="2340807" y="993617"/>
                  </a:lnTo>
                  <a:lnTo>
                    <a:pt x="2340807" y="54610"/>
                  </a:lnTo>
                  <a:lnTo>
                    <a:pt x="2286197" y="0"/>
                  </a:lnTo>
                  <a:lnTo>
                    <a:pt x="2286197" y="939007"/>
                  </a:lnTo>
                  <a:close/>
                </a:path>
              </a:pathLst>
            </a:custGeom>
            <a:solidFill>
              <a:srgbClr val="FE959A"/>
            </a:solidFill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85E5C616-7869-4AA0-AA4F-7561118733E8}"/>
                </a:ext>
              </a:extLst>
            </p:cNvPr>
            <p:cNvSpPr/>
            <p:nvPr/>
          </p:nvSpPr>
          <p:spPr>
            <a:xfrm>
              <a:off x="6350" y="11430"/>
              <a:ext cx="2366207" cy="1208247"/>
            </a:xfrm>
            <a:custGeom>
              <a:avLst/>
              <a:gdLst/>
              <a:ahLst/>
              <a:cxnLst/>
              <a:rect l="l" t="t" r="r" b="b"/>
              <a:pathLst>
                <a:path w="2366207" h="1208247">
                  <a:moveTo>
                    <a:pt x="2095697" y="0"/>
                  </a:moveTo>
                  <a:lnTo>
                    <a:pt x="0" y="1270"/>
                  </a:lnTo>
                  <a:lnTo>
                    <a:pt x="0" y="1208247"/>
                  </a:lnTo>
                  <a:lnTo>
                    <a:pt x="2364937" y="1208247"/>
                  </a:lnTo>
                  <a:lnTo>
                    <a:pt x="2366207" y="2667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8827F67-E41A-4587-A929-722C98473428}"/>
                </a:ext>
              </a:extLst>
            </p:cNvPr>
            <p:cNvSpPr/>
            <p:nvPr/>
          </p:nvSpPr>
          <p:spPr>
            <a:xfrm>
              <a:off x="0" y="0"/>
              <a:ext cx="2446217" cy="1299687"/>
            </a:xfrm>
            <a:custGeom>
              <a:avLst/>
              <a:gdLst/>
              <a:ahLst/>
              <a:cxnLst/>
              <a:rect l="l" t="t" r="r" b="b"/>
              <a:pathLst>
                <a:path w="2446217" h="1299687">
                  <a:moveTo>
                    <a:pt x="2378907" y="275590"/>
                  </a:moveTo>
                  <a:lnTo>
                    <a:pt x="2378907" y="275590"/>
                  </a:lnTo>
                  <a:lnTo>
                    <a:pt x="2377637" y="274320"/>
                  </a:lnTo>
                  <a:lnTo>
                    <a:pt x="2241747" y="138430"/>
                  </a:lnTo>
                  <a:lnTo>
                    <a:pt x="2174437" y="71120"/>
                  </a:lnTo>
                  <a:lnTo>
                    <a:pt x="2103317" y="0"/>
                  </a:lnTo>
                  <a:lnTo>
                    <a:pt x="0" y="0"/>
                  </a:lnTo>
                  <a:lnTo>
                    <a:pt x="0" y="1232377"/>
                  </a:lnTo>
                  <a:lnTo>
                    <a:pt x="80010" y="1232377"/>
                  </a:lnTo>
                  <a:lnTo>
                    <a:pt x="80010" y="1299687"/>
                  </a:lnTo>
                  <a:lnTo>
                    <a:pt x="2446217" y="1299687"/>
                  </a:lnTo>
                  <a:lnTo>
                    <a:pt x="2446217" y="342900"/>
                  </a:lnTo>
                  <a:lnTo>
                    <a:pt x="2378907" y="275590"/>
                  </a:lnTo>
                  <a:close/>
                  <a:moveTo>
                    <a:pt x="2107127" y="21590"/>
                  </a:moveTo>
                  <a:lnTo>
                    <a:pt x="2232857" y="146050"/>
                  </a:lnTo>
                  <a:lnTo>
                    <a:pt x="2357317" y="270510"/>
                  </a:lnTo>
                  <a:lnTo>
                    <a:pt x="2107127" y="270510"/>
                  </a:lnTo>
                  <a:lnTo>
                    <a:pt x="2107127" y="21590"/>
                  </a:lnTo>
                  <a:close/>
                  <a:moveTo>
                    <a:pt x="12700" y="1219677"/>
                  </a:moveTo>
                  <a:lnTo>
                    <a:pt x="12700" y="12700"/>
                  </a:lnTo>
                  <a:lnTo>
                    <a:pt x="2094427" y="12700"/>
                  </a:lnTo>
                  <a:lnTo>
                    <a:pt x="2094427" y="278130"/>
                  </a:lnTo>
                  <a:cubicBezTo>
                    <a:pt x="2094427" y="281940"/>
                    <a:pt x="2096967" y="284480"/>
                    <a:pt x="2100777" y="284480"/>
                  </a:cubicBezTo>
                  <a:lnTo>
                    <a:pt x="2366207" y="284480"/>
                  </a:lnTo>
                  <a:lnTo>
                    <a:pt x="2366207" y="1219677"/>
                  </a:lnTo>
                  <a:lnTo>
                    <a:pt x="12700" y="1219677"/>
                  </a:lnTo>
                  <a:close/>
                  <a:moveTo>
                    <a:pt x="2433517" y="1286987"/>
                  </a:moveTo>
                  <a:lnTo>
                    <a:pt x="92710" y="1286987"/>
                  </a:lnTo>
                  <a:lnTo>
                    <a:pt x="92710" y="1232377"/>
                  </a:lnTo>
                  <a:lnTo>
                    <a:pt x="2378907" y="1232377"/>
                  </a:lnTo>
                  <a:lnTo>
                    <a:pt x="2378907" y="293370"/>
                  </a:lnTo>
                  <a:lnTo>
                    <a:pt x="2433517" y="347980"/>
                  </a:lnTo>
                  <a:lnTo>
                    <a:pt x="2433517" y="1286987"/>
                  </a:lnTo>
                  <a:close/>
                </a:path>
              </a:pathLst>
            </a:custGeom>
            <a:solidFill>
              <a:srgbClr val="1C270C"/>
            </a:solidFill>
          </p:spPr>
        </p:sp>
      </p:grpSp>
      <p:pic>
        <p:nvPicPr>
          <p:cNvPr id="19" name="Picture 31">
            <a:extLst>
              <a:ext uri="{FF2B5EF4-FFF2-40B4-BE49-F238E27FC236}">
                <a16:creationId xmlns:a16="http://schemas.microsoft.com/office/drawing/2014/main" id="{D0C1DB88-80F6-462E-84AE-4BFAB1D27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3602647" y="4232427"/>
            <a:ext cx="2566639" cy="303581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5E45B78-F8C2-4A20-9C70-92DE2569C788}"/>
              </a:ext>
            </a:extLst>
          </p:cNvPr>
          <p:cNvSpPr txBox="1"/>
          <p:nvPr/>
        </p:nvSpPr>
        <p:spPr>
          <a:xfrm>
            <a:off x="746650" y="5490330"/>
            <a:ext cx="22645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sq-AL" sz="2000" dirty="0">
              <a:solidFill>
                <a:srgbClr val="45677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AD697A-CD07-45D7-A290-A466E470D67B}"/>
              </a:ext>
            </a:extLst>
          </p:cNvPr>
          <p:cNvSpPr txBox="1"/>
          <p:nvPr/>
        </p:nvSpPr>
        <p:spPr>
          <a:xfrm>
            <a:off x="3968599" y="8979447"/>
            <a:ext cx="22190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q-AL" sz="2000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Rich</a:t>
            </a:r>
            <a:r>
              <a:rPr lang="sq-AL" sz="20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q-AL" sz="2000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Development</a:t>
            </a:r>
            <a:r>
              <a:rPr lang="sq-AL" sz="20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q-AL" sz="2000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Enviroment</a:t>
            </a:r>
            <a:endParaRPr lang="sq-AL" sz="2000" dirty="0">
              <a:solidFill>
                <a:srgbClr val="45677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6DC0ED-FA55-43C7-8414-5E3484F728C7}"/>
              </a:ext>
            </a:extLst>
          </p:cNvPr>
          <p:cNvSpPr txBox="1"/>
          <p:nvPr/>
        </p:nvSpPr>
        <p:spPr>
          <a:xfrm>
            <a:off x="6920261" y="7479379"/>
            <a:ext cx="24464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q-AL" sz="2000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Higher</a:t>
            </a:r>
            <a:r>
              <a:rPr lang="sq-AL" sz="20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q-AL" sz="2000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Success</a:t>
            </a:r>
            <a:r>
              <a:rPr lang="sq-AL" sz="20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q-AL" sz="2000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Ratio</a:t>
            </a:r>
            <a:endParaRPr lang="sq-AL" sz="2000" dirty="0">
              <a:solidFill>
                <a:srgbClr val="45677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85C284-E843-4B5A-ADE0-B4C28CC2586F}"/>
              </a:ext>
            </a:extLst>
          </p:cNvPr>
          <p:cNvSpPr txBox="1"/>
          <p:nvPr/>
        </p:nvSpPr>
        <p:spPr>
          <a:xfrm>
            <a:off x="6886569" y="5627041"/>
            <a:ext cx="27686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q-AL" sz="2000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Reduced</a:t>
            </a:r>
            <a:r>
              <a:rPr lang="sq-AL" sz="20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q-AL" sz="2000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</a:t>
            </a:r>
            <a:r>
              <a:rPr lang="sq-AL" sz="20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q-AL" sz="2000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sq-AL" sz="20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q-AL" sz="2000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Development</a:t>
            </a:r>
            <a:endParaRPr lang="sq-AL" sz="2000" dirty="0">
              <a:solidFill>
                <a:srgbClr val="45677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2971E7-0ED9-4112-9850-A9A98FA44E76}"/>
              </a:ext>
            </a:extLst>
          </p:cNvPr>
          <p:cNvSpPr txBox="1"/>
          <p:nvPr/>
        </p:nvSpPr>
        <p:spPr>
          <a:xfrm>
            <a:off x="7043284" y="3487249"/>
            <a:ext cx="23816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q-AL" sz="2000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</a:t>
            </a:r>
            <a:r>
              <a:rPr lang="sq-AL" sz="20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q-AL" sz="2000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</a:t>
            </a:r>
            <a:r>
              <a:rPr lang="sq-AL" sz="20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q-AL" sz="2000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Integration</a:t>
            </a:r>
            <a:endParaRPr lang="sq-AL" sz="2000" dirty="0">
              <a:solidFill>
                <a:srgbClr val="45677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5" name="Group 3">
            <a:extLst>
              <a:ext uri="{FF2B5EF4-FFF2-40B4-BE49-F238E27FC236}">
                <a16:creationId xmlns:a16="http://schemas.microsoft.com/office/drawing/2014/main" id="{9A0ED592-4069-488A-86A0-E99497FDCFB8}"/>
              </a:ext>
            </a:extLst>
          </p:cNvPr>
          <p:cNvGrpSpPr/>
          <p:nvPr/>
        </p:nvGrpSpPr>
        <p:grpSpPr>
          <a:xfrm>
            <a:off x="381000" y="2933700"/>
            <a:ext cx="2784829" cy="1355609"/>
            <a:chOff x="0" y="0"/>
            <a:chExt cx="2446217" cy="1299687"/>
          </a:xfrm>
        </p:grpSpPr>
        <p:sp>
          <p:nvSpPr>
            <p:cNvPr id="26" name="Freeform 4">
              <a:extLst>
                <a:ext uri="{FF2B5EF4-FFF2-40B4-BE49-F238E27FC236}">
                  <a16:creationId xmlns:a16="http://schemas.microsoft.com/office/drawing/2014/main" id="{7573EA7A-54C7-4990-B7FB-C342A2510C3A}"/>
                </a:ext>
              </a:extLst>
            </p:cNvPr>
            <p:cNvSpPr/>
            <p:nvPr/>
          </p:nvSpPr>
          <p:spPr>
            <a:xfrm>
              <a:off x="92710" y="293370"/>
              <a:ext cx="2340807" cy="993617"/>
            </a:xfrm>
            <a:custGeom>
              <a:avLst/>
              <a:gdLst/>
              <a:ahLst/>
              <a:cxnLst/>
              <a:rect l="l" t="t" r="r" b="b"/>
              <a:pathLst>
                <a:path w="2340807" h="993617">
                  <a:moveTo>
                    <a:pt x="0" y="939007"/>
                  </a:moveTo>
                  <a:lnTo>
                    <a:pt x="0" y="993617"/>
                  </a:lnTo>
                  <a:lnTo>
                    <a:pt x="2340807" y="993617"/>
                  </a:lnTo>
                  <a:lnTo>
                    <a:pt x="2340807" y="54610"/>
                  </a:lnTo>
                  <a:lnTo>
                    <a:pt x="2286197" y="0"/>
                  </a:lnTo>
                  <a:lnTo>
                    <a:pt x="2286197" y="939007"/>
                  </a:lnTo>
                  <a:close/>
                </a:path>
              </a:pathLst>
            </a:custGeom>
            <a:solidFill>
              <a:srgbClr val="FE959A"/>
            </a:solidFill>
          </p:spPr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DFCDDE28-14C5-46B8-BAEE-7A8ED6B59C71}"/>
                </a:ext>
              </a:extLst>
            </p:cNvPr>
            <p:cNvSpPr/>
            <p:nvPr/>
          </p:nvSpPr>
          <p:spPr>
            <a:xfrm>
              <a:off x="6350" y="11431"/>
              <a:ext cx="2366207" cy="1170008"/>
            </a:xfrm>
            <a:custGeom>
              <a:avLst/>
              <a:gdLst/>
              <a:ahLst/>
              <a:cxnLst/>
              <a:rect l="l" t="t" r="r" b="b"/>
              <a:pathLst>
                <a:path w="2366207" h="1208247">
                  <a:moveTo>
                    <a:pt x="2095697" y="0"/>
                  </a:moveTo>
                  <a:lnTo>
                    <a:pt x="0" y="1270"/>
                  </a:lnTo>
                  <a:lnTo>
                    <a:pt x="0" y="1208247"/>
                  </a:lnTo>
                  <a:lnTo>
                    <a:pt x="2364937" y="1208247"/>
                  </a:lnTo>
                  <a:lnTo>
                    <a:pt x="2366207" y="266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algn="ctr"/>
              <a:endParaRPr lang="en-US" sz="20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sq-AL" sz="2000" dirty="0" smtClean="0">
                  <a:solidFill>
                    <a:srgbClr val="456773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Open </a:t>
              </a:r>
              <a:r>
                <a:rPr lang="sq-AL" sz="2000" dirty="0">
                  <a:solidFill>
                    <a:srgbClr val="456773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Source</a:t>
              </a:r>
            </a:p>
            <a:p>
              <a:endParaRPr lang="en-US" sz="20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D6BF3007-D6B3-49D3-8724-50E13781460D}"/>
                </a:ext>
              </a:extLst>
            </p:cNvPr>
            <p:cNvSpPr/>
            <p:nvPr/>
          </p:nvSpPr>
          <p:spPr>
            <a:xfrm>
              <a:off x="0" y="0"/>
              <a:ext cx="2446217" cy="1299687"/>
            </a:xfrm>
            <a:custGeom>
              <a:avLst/>
              <a:gdLst/>
              <a:ahLst/>
              <a:cxnLst/>
              <a:rect l="l" t="t" r="r" b="b"/>
              <a:pathLst>
                <a:path w="2446217" h="1299687">
                  <a:moveTo>
                    <a:pt x="2378907" y="275590"/>
                  </a:moveTo>
                  <a:lnTo>
                    <a:pt x="2378907" y="275590"/>
                  </a:lnTo>
                  <a:lnTo>
                    <a:pt x="2377637" y="274320"/>
                  </a:lnTo>
                  <a:lnTo>
                    <a:pt x="2241747" y="138430"/>
                  </a:lnTo>
                  <a:lnTo>
                    <a:pt x="2174437" y="71120"/>
                  </a:lnTo>
                  <a:lnTo>
                    <a:pt x="2103317" y="0"/>
                  </a:lnTo>
                  <a:lnTo>
                    <a:pt x="0" y="0"/>
                  </a:lnTo>
                  <a:lnTo>
                    <a:pt x="0" y="1232377"/>
                  </a:lnTo>
                  <a:lnTo>
                    <a:pt x="80010" y="1232377"/>
                  </a:lnTo>
                  <a:lnTo>
                    <a:pt x="80010" y="1299687"/>
                  </a:lnTo>
                  <a:lnTo>
                    <a:pt x="2446217" y="1299687"/>
                  </a:lnTo>
                  <a:lnTo>
                    <a:pt x="2446217" y="342900"/>
                  </a:lnTo>
                  <a:lnTo>
                    <a:pt x="2378907" y="275590"/>
                  </a:lnTo>
                  <a:close/>
                  <a:moveTo>
                    <a:pt x="2107127" y="21590"/>
                  </a:moveTo>
                  <a:lnTo>
                    <a:pt x="2232857" y="146050"/>
                  </a:lnTo>
                  <a:lnTo>
                    <a:pt x="2357317" y="270510"/>
                  </a:lnTo>
                  <a:lnTo>
                    <a:pt x="2107127" y="270510"/>
                  </a:lnTo>
                  <a:lnTo>
                    <a:pt x="2107127" y="21590"/>
                  </a:lnTo>
                  <a:close/>
                  <a:moveTo>
                    <a:pt x="12700" y="1219677"/>
                  </a:moveTo>
                  <a:lnTo>
                    <a:pt x="12700" y="12700"/>
                  </a:lnTo>
                  <a:lnTo>
                    <a:pt x="2094427" y="12700"/>
                  </a:lnTo>
                  <a:lnTo>
                    <a:pt x="2094427" y="278130"/>
                  </a:lnTo>
                  <a:cubicBezTo>
                    <a:pt x="2094427" y="281940"/>
                    <a:pt x="2096967" y="284480"/>
                    <a:pt x="2100777" y="284480"/>
                  </a:cubicBezTo>
                  <a:lnTo>
                    <a:pt x="2366207" y="284480"/>
                  </a:lnTo>
                  <a:lnTo>
                    <a:pt x="2366207" y="1219677"/>
                  </a:lnTo>
                  <a:lnTo>
                    <a:pt x="12700" y="1219677"/>
                  </a:lnTo>
                  <a:close/>
                  <a:moveTo>
                    <a:pt x="2433517" y="1286987"/>
                  </a:moveTo>
                  <a:lnTo>
                    <a:pt x="92710" y="1286987"/>
                  </a:lnTo>
                  <a:lnTo>
                    <a:pt x="92710" y="1232377"/>
                  </a:lnTo>
                  <a:lnTo>
                    <a:pt x="2378907" y="1232377"/>
                  </a:lnTo>
                  <a:lnTo>
                    <a:pt x="2378907" y="293370"/>
                  </a:lnTo>
                  <a:lnTo>
                    <a:pt x="2433517" y="347980"/>
                  </a:lnTo>
                  <a:lnTo>
                    <a:pt x="2433517" y="1286987"/>
                  </a:lnTo>
                  <a:close/>
                </a:path>
              </a:pathLst>
            </a:custGeom>
            <a:solidFill>
              <a:srgbClr val="1C270C"/>
            </a:solidFill>
          </p:spPr>
        </p:sp>
      </p:grpSp>
      <p:grpSp>
        <p:nvGrpSpPr>
          <p:cNvPr id="29" name="Group 3">
            <a:extLst>
              <a:ext uri="{FF2B5EF4-FFF2-40B4-BE49-F238E27FC236}">
                <a16:creationId xmlns:a16="http://schemas.microsoft.com/office/drawing/2014/main" id="{20C2415F-919A-40D0-A7EF-9031231C03AF}"/>
              </a:ext>
            </a:extLst>
          </p:cNvPr>
          <p:cNvGrpSpPr/>
          <p:nvPr/>
        </p:nvGrpSpPr>
        <p:grpSpPr>
          <a:xfrm>
            <a:off x="402977" y="7206594"/>
            <a:ext cx="2779626" cy="1185506"/>
            <a:chOff x="0" y="0"/>
            <a:chExt cx="2446217" cy="1299687"/>
          </a:xfrm>
        </p:grpSpPr>
        <p:sp>
          <p:nvSpPr>
            <p:cNvPr id="30" name="Freeform 4">
              <a:extLst>
                <a:ext uri="{FF2B5EF4-FFF2-40B4-BE49-F238E27FC236}">
                  <a16:creationId xmlns:a16="http://schemas.microsoft.com/office/drawing/2014/main" id="{2658ED87-58E3-4B92-B917-F512D9201C07}"/>
                </a:ext>
              </a:extLst>
            </p:cNvPr>
            <p:cNvSpPr/>
            <p:nvPr/>
          </p:nvSpPr>
          <p:spPr>
            <a:xfrm>
              <a:off x="92710" y="293370"/>
              <a:ext cx="2340807" cy="993617"/>
            </a:xfrm>
            <a:custGeom>
              <a:avLst/>
              <a:gdLst/>
              <a:ahLst/>
              <a:cxnLst/>
              <a:rect l="l" t="t" r="r" b="b"/>
              <a:pathLst>
                <a:path w="2340807" h="993617">
                  <a:moveTo>
                    <a:pt x="0" y="939007"/>
                  </a:moveTo>
                  <a:lnTo>
                    <a:pt x="0" y="993617"/>
                  </a:lnTo>
                  <a:lnTo>
                    <a:pt x="2340807" y="993617"/>
                  </a:lnTo>
                  <a:lnTo>
                    <a:pt x="2340807" y="54610"/>
                  </a:lnTo>
                  <a:lnTo>
                    <a:pt x="2286197" y="0"/>
                  </a:lnTo>
                  <a:lnTo>
                    <a:pt x="2286197" y="939007"/>
                  </a:lnTo>
                  <a:close/>
                </a:path>
              </a:pathLst>
            </a:custGeom>
            <a:solidFill>
              <a:srgbClr val="FE959A"/>
            </a:solidFill>
          </p:spPr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58FEF2DF-5BA8-4A57-A133-2BBD3383C74E}"/>
                </a:ext>
              </a:extLst>
            </p:cNvPr>
            <p:cNvSpPr/>
            <p:nvPr/>
          </p:nvSpPr>
          <p:spPr>
            <a:xfrm>
              <a:off x="6350" y="11430"/>
              <a:ext cx="2366207" cy="1208247"/>
            </a:xfrm>
            <a:custGeom>
              <a:avLst/>
              <a:gdLst/>
              <a:ahLst/>
              <a:cxnLst/>
              <a:rect l="l" t="t" r="r" b="b"/>
              <a:pathLst>
                <a:path w="2366207" h="1208247">
                  <a:moveTo>
                    <a:pt x="2095697" y="0"/>
                  </a:moveTo>
                  <a:lnTo>
                    <a:pt x="0" y="1270"/>
                  </a:lnTo>
                  <a:lnTo>
                    <a:pt x="0" y="1208247"/>
                  </a:lnTo>
                  <a:lnTo>
                    <a:pt x="2364937" y="1208247"/>
                  </a:lnTo>
                  <a:lnTo>
                    <a:pt x="2366207" y="266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sz="20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r>
                <a:rPr lang="en-US" sz="2000" dirty="0">
                  <a:solidFill>
                    <a:srgbClr val="456773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sq-AL" sz="2000" dirty="0" err="1">
                  <a:solidFill>
                    <a:srgbClr val="456773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Increased</a:t>
              </a:r>
              <a:r>
                <a:rPr lang="sq-AL" sz="2000" dirty="0">
                  <a:solidFill>
                    <a:srgbClr val="456773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Marketing</a:t>
              </a:r>
            </a:p>
            <a:p>
              <a:endParaRPr lang="en-US" sz="20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5D69A1EC-0ADF-486E-9E1A-501011B96266}"/>
                </a:ext>
              </a:extLst>
            </p:cNvPr>
            <p:cNvSpPr/>
            <p:nvPr/>
          </p:nvSpPr>
          <p:spPr>
            <a:xfrm>
              <a:off x="0" y="0"/>
              <a:ext cx="2446217" cy="1299687"/>
            </a:xfrm>
            <a:custGeom>
              <a:avLst/>
              <a:gdLst/>
              <a:ahLst/>
              <a:cxnLst/>
              <a:rect l="l" t="t" r="r" b="b"/>
              <a:pathLst>
                <a:path w="2446217" h="1299687">
                  <a:moveTo>
                    <a:pt x="2378907" y="275590"/>
                  </a:moveTo>
                  <a:lnTo>
                    <a:pt x="2378907" y="275590"/>
                  </a:lnTo>
                  <a:lnTo>
                    <a:pt x="2377637" y="274320"/>
                  </a:lnTo>
                  <a:lnTo>
                    <a:pt x="2241747" y="138430"/>
                  </a:lnTo>
                  <a:lnTo>
                    <a:pt x="2174437" y="71120"/>
                  </a:lnTo>
                  <a:lnTo>
                    <a:pt x="2103317" y="0"/>
                  </a:lnTo>
                  <a:lnTo>
                    <a:pt x="0" y="0"/>
                  </a:lnTo>
                  <a:lnTo>
                    <a:pt x="0" y="1232377"/>
                  </a:lnTo>
                  <a:lnTo>
                    <a:pt x="80010" y="1232377"/>
                  </a:lnTo>
                  <a:lnTo>
                    <a:pt x="80010" y="1299687"/>
                  </a:lnTo>
                  <a:lnTo>
                    <a:pt x="2446217" y="1299687"/>
                  </a:lnTo>
                  <a:lnTo>
                    <a:pt x="2446217" y="342900"/>
                  </a:lnTo>
                  <a:lnTo>
                    <a:pt x="2378907" y="275590"/>
                  </a:lnTo>
                  <a:close/>
                  <a:moveTo>
                    <a:pt x="2107127" y="21590"/>
                  </a:moveTo>
                  <a:lnTo>
                    <a:pt x="2232857" y="146050"/>
                  </a:lnTo>
                  <a:lnTo>
                    <a:pt x="2357317" y="270510"/>
                  </a:lnTo>
                  <a:lnTo>
                    <a:pt x="2107127" y="270510"/>
                  </a:lnTo>
                  <a:lnTo>
                    <a:pt x="2107127" y="21590"/>
                  </a:lnTo>
                  <a:close/>
                  <a:moveTo>
                    <a:pt x="12700" y="1219677"/>
                  </a:moveTo>
                  <a:lnTo>
                    <a:pt x="12700" y="12700"/>
                  </a:lnTo>
                  <a:lnTo>
                    <a:pt x="2094427" y="12700"/>
                  </a:lnTo>
                  <a:lnTo>
                    <a:pt x="2094427" y="278130"/>
                  </a:lnTo>
                  <a:cubicBezTo>
                    <a:pt x="2094427" y="281940"/>
                    <a:pt x="2096967" y="284480"/>
                    <a:pt x="2100777" y="284480"/>
                  </a:cubicBezTo>
                  <a:lnTo>
                    <a:pt x="2366207" y="284480"/>
                  </a:lnTo>
                  <a:lnTo>
                    <a:pt x="2366207" y="1219677"/>
                  </a:lnTo>
                  <a:lnTo>
                    <a:pt x="12700" y="1219677"/>
                  </a:lnTo>
                  <a:close/>
                  <a:moveTo>
                    <a:pt x="2433517" y="1286987"/>
                  </a:moveTo>
                  <a:lnTo>
                    <a:pt x="92710" y="1286987"/>
                  </a:lnTo>
                  <a:lnTo>
                    <a:pt x="92710" y="1232377"/>
                  </a:lnTo>
                  <a:lnTo>
                    <a:pt x="2378907" y="1232377"/>
                  </a:lnTo>
                  <a:lnTo>
                    <a:pt x="2378907" y="293370"/>
                  </a:lnTo>
                  <a:lnTo>
                    <a:pt x="2433517" y="347980"/>
                  </a:lnTo>
                  <a:lnTo>
                    <a:pt x="2433517" y="1286987"/>
                  </a:lnTo>
                  <a:close/>
                </a:path>
              </a:pathLst>
            </a:custGeom>
            <a:solidFill>
              <a:srgbClr val="1C270C"/>
            </a:solidFill>
          </p:spPr>
        </p:sp>
      </p:grpSp>
      <p:grpSp>
        <p:nvGrpSpPr>
          <p:cNvPr id="33" name="Group 3">
            <a:extLst>
              <a:ext uri="{FF2B5EF4-FFF2-40B4-BE49-F238E27FC236}">
                <a16:creationId xmlns:a16="http://schemas.microsoft.com/office/drawing/2014/main" id="{C3D3FEFE-D3CC-4FA0-8424-CAD3BCC4F3F0}"/>
              </a:ext>
            </a:extLst>
          </p:cNvPr>
          <p:cNvGrpSpPr/>
          <p:nvPr/>
        </p:nvGrpSpPr>
        <p:grpSpPr>
          <a:xfrm>
            <a:off x="317095" y="5299052"/>
            <a:ext cx="2779626" cy="1185506"/>
            <a:chOff x="0" y="0"/>
            <a:chExt cx="2446217" cy="1299687"/>
          </a:xfrm>
        </p:grpSpPr>
        <p:sp>
          <p:nvSpPr>
            <p:cNvPr id="34" name="Freeform 4">
              <a:extLst>
                <a:ext uri="{FF2B5EF4-FFF2-40B4-BE49-F238E27FC236}">
                  <a16:creationId xmlns:a16="http://schemas.microsoft.com/office/drawing/2014/main" id="{A302B444-3636-4973-AE30-C9F3CA309BAB}"/>
                </a:ext>
              </a:extLst>
            </p:cNvPr>
            <p:cNvSpPr/>
            <p:nvPr/>
          </p:nvSpPr>
          <p:spPr>
            <a:xfrm>
              <a:off x="92710" y="293370"/>
              <a:ext cx="2340807" cy="993617"/>
            </a:xfrm>
            <a:custGeom>
              <a:avLst/>
              <a:gdLst/>
              <a:ahLst/>
              <a:cxnLst/>
              <a:rect l="l" t="t" r="r" b="b"/>
              <a:pathLst>
                <a:path w="2340807" h="993617">
                  <a:moveTo>
                    <a:pt x="0" y="939007"/>
                  </a:moveTo>
                  <a:lnTo>
                    <a:pt x="0" y="993617"/>
                  </a:lnTo>
                  <a:lnTo>
                    <a:pt x="2340807" y="993617"/>
                  </a:lnTo>
                  <a:lnTo>
                    <a:pt x="2340807" y="54610"/>
                  </a:lnTo>
                  <a:lnTo>
                    <a:pt x="2286197" y="0"/>
                  </a:lnTo>
                  <a:lnTo>
                    <a:pt x="2286197" y="939007"/>
                  </a:lnTo>
                  <a:close/>
                </a:path>
              </a:pathLst>
            </a:custGeom>
            <a:solidFill>
              <a:srgbClr val="FE959A"/>
            </a:solidFill>
          </p:spPr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571B7FFE-310D-4521-B8DD-2B18605B3C68}"/>
                </a:ext>
              </a:extLst>
            </p:cNvPr>
            <p:cNvSpPr/>
            <p:nvPr/>
          </p:nvSpPr>
          <p:spPr>
            <a:xfrm>
              <a:off x="6350" y="11430"/>
              <a:ext cx="2366207" cy="1208247"/>
            </a:xfrm>
            <a:custGeom>
              <a:avLst/>
              <a:gdLst/>
              <a:ahLst/>
              <a:cxnLst/>
              <a:rect l="l" t="t" r="r" b="b"/>
              <a:pathLst>
                <a:path w="2366207" h="1208247">
                  <a:moveTo>
                    <a:pt x="2095697" y="0"/>
                  </a:moveTo>
                  <a:lnTo>
                    <a:pt x="0" y="1270"/>
                  </a:lnTo>
                  <a:lnTo>
                    <a:pt x="0" y="1208247"/>
                  </a:lnTo>
                  <a:lnTo>
                    <a:pt x="2364937" y="1208247"/>
                  </a:lnTo>
                  <a:lnTo>
                    <a:pt x="2366207" y="2667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3EFD24B7-8304-4BF3-A409-4423022F857C}"/>
                </a:ext>
              </a:extLst>
            </p:cNvPr>
            <p:cNvSpPr/>
            <p:nvPr/>
          </p:nvSpPr>
          <p:spPr>
            <a:xfrm>
              <a:off x="0" y="0"/>
              <a:ext cx="2446217" cy="1299687"/>
            </a:xfrm>
            <a:custGeom>
              <a:avLst/>
              <a:gdLst/>
              <a:ahLst/>
              <a:cxnLst/>
              <a:rect l="l" t="t" r="r" b="b"/>
              <a:pathLst>
                <a:path w="2446217" h="1299687">
                  <a:moveTo>
                    <a:pt x="2378907" y="275590"/>
                  </a:moveTo>
                  <a:lnTo>
                    <a:pt x="2378907" y="275590"/>
                  </a:lnTo>
                  <a:lnTo>
                    <a:pt x="2377637" y="274320"/>
                  </a:lnTo>
                  <a:lnTo>
                    <a:pt x="2241747" y="138430"/>
                  </a:lnTo>
                  <a:lnTo>
                    <a:pt x="2174437" y="71120"/>
                  </a:lnTo>
                  <a:lnTo>
                    <a:pt x="2103317" y="0"/>
                  </a:lnTo>
                  <a:lnTo>
                    <a:pt x="0" y="0"/>
                  </a:lnTo>
                  <a:lnTo>
                    <a:pt x="0" y="1232377"/>
                  </a:lnTo>
                  <a:lnTo>
                    <a:pt x="80010" y="1232377"/>
                  </a:lnTo>
                  <a:lnTo>
                    <a:pt x="80010" y="1299687"/>
                  </a:lnTo>
                  <a:lnTo>
                    <a:pt x="2446217" y="1299687"/>
                  </a:lnTo>
                  <a:lnTo>
                    <a:pt x="2446217" y="342900"/>
                  </a:lnTo>
                  <a:lnTo>
                    <a:pt x="2378907" y="275590"/>
                  </a:lnTo>
                  <a:close/>
                  <a:moveTo>
                    <a:pt x="2107127" y="21590"/>
                  </a:moveTo>
                  <a:lnTo>
                    <a:pt x="2232857" y="146050"/>
                  </a:lnTo>
                  <a:lnTo>
                    <a:pt x="2357317" y="270510"/>
                  </a:lnTo>
                  <a:lnTo>
                    <a:pt x="2107127" y="270510"/>
                  </a:lnTo>
                  <a:lnTo>
                    <a:pt x="2107127" y="21590"/>
                  </a:lnTo>
                  <a:close/>
                  <a:moveTo>
                    <a:pt x="12700" y="1219677"/>
                  </a:moveTo>
                  <a:lnTo>
                    <a:pt x="12700" y="12700"/>
                  </a:lnTo>
                  <a:lnTo>
                    <a:pt x="2094427" y="12700"/>
                  </a:lnTo>
                  <a:lnTo>
                    <a:pt x="2094427" y="278130"/>
                  </a:lnTo>
                  <a:cubicBezTo>
                    <a:pt x="2094427" y="281940"/>
                    <a:pt x="2096967" y="284480"/>
                    <a:pt x="2100777" y="284480"/>
                  </a:cubicBezTo>
                  <a:lnTo>
                    <a:pt x="2366207" y="284480"/>
                  </a:lnTo>
                  <a:lnTo>
                    <a:pt x="2366207" y="1219677"/>
                  </a:lnTo>
                  <a:lnTo>
                    <a:pt x="12700" y="1219677"/>
                  </a:lnTo>
                  <a:close/>
                  <a:moveTo>
                    <a:pt x="2433517" y="1286987"/>
                  </a:moveTo>
                  <a:lnTo>
                    <a:pt x="92710" y="1286987"/>
                  </a:lnTo>
                  <a:lnTo>
                    <a:pt x="92710" y="1232377"/>
                  </a:lnTo>
                  <a:lnTo>
                    <a:pt x="2378907" y="1232377"/>
                  </a:lnTo>
                  <a:lnTo>
                    <a:pt x="2378907" y="293370"/>
                  </a:lnTo>
                  <a:lnTo>
                    <a:pt x="2433517" y="347980"/>
                  </a:lnTo>
                  <a:lnTo>
                    <a:pt x="2433517" y="1286987"/>
                  </a:lnTo>
                  <a:close/>
                </a:path>
              </a:pathLst>
            </a:custGeom>
            <a:solidFill>
              <a:srgbClr val="1C270C"/>
            </a:solidFill>
          </p:spPr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2D9ABC4-CC64-4B5D-B0B8-D569AA61BB5E}"/>
              </a:ext>
            </a:extLst>
          </p:cNvPr>
          <p:cNvSpPr txBox="1"/>
          <p:nvPr/>
        </p:nvSpPr>
        <p:spPr>
          <a:xfrm>
            <a:off x="367808" y="5382608"/>
            <a:ext cx="219342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q-AL" sz="2000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Larger</a:t>
            </a:r>
            <a:r>
              <a:rPr lang="sq-AL" sz="20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q-AL" sz="2000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Developer</a:t>
            </a:r>
            <a:r>
              <a:rPr lang="sq-AL" sz="20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q-AL" sz="2000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en-US" sz="20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q-AL" sz="20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q-AL" sz="2000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Community</a:t>
            </a:r>
            <a:r>
              <a:rPr lang="sq-AL" sz="20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q-AL" sz="2000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Reach</a:t>
            </a:r>
            <a:endParaRPr lang="sq-AL" sz="2000" dirty="0">
              <a:solidFill>
                <a:srgbClr val="45677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60D9A1-8335-42E7-9587-FF77C1DFB443}"/>
              </a:ext>
            </a:extLst>
          </p:cNvPr>
          <p:cNvSpPr txBox="1"/>
          <p:nvPr/>
        </p:nvSpPr>
        <p:spPr>
          <a:xfrm>
            <a:off x="11377960" y="3054943"/>
            <a:ext cx="32524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q-AL" sz="3200" b="1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</a:t>
            </a:r>
            <a:r>
              <a:rPr lang="en-US" sz="3200" b="1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3200" b="1" dirty="0">
              <a:solidFill>
                <a:srgbClr val="45677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E0FA6D-B2A4-45D4-AA07-0EAA578A2014}"/>
              </a:ext>
            </a:extLst>
          </p:cNvPr>
          <p:cNvSpPr txBox="1"/>
          <p:nvPr/>
        </p:nvSpPr>
        <p:spPr>
          <a:xfrm>
            <a:off x="11377960" y="3925668"/>
            <a:ext cx="4724400" cy="3618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ts val="5473"/>
              </a:lnSpc>
              <a:buFont typeface="Wingdings" panose="05000000000000000000" pitchFamily="2" charset="2"/>
              <a:buChar char="§"/>
            </a:pPr>
            <a:r>
              <a:rPr lang="sq-AL" sz="3200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Beautiful</a:t>
            </a:r>
            <a:r>
              <a:rPr lang="sq-AL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UI</a:t>
            </a:r>
          </a:p>
          <a:p>
            <a:pPr marL="571500" indent="-571500">
              <a:lnSpc>
                <a:spcPts val="5473"/>
              </a:lnSpc>
              <a:buFont typeface="Wingdings" panose="05000000000000000000" pitchFamily="2" charset="2"/>
              <a:buChar char="§"/>
            </a:pPr>
            <a:r>
              <a:rPr lang="sq-AL" sz="3200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Storage-SQLite</a:t>
            </a:r>
            <a:endParaRPr lang="sq-AL" sz="3200" dirty="0">
              <a:solidFill>
                <a:srgbClr val="45677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indent="-571500">
              <a:lnSpc>
                <a:spcPts val="5473"/>
              </a:lnSpc>
              <a:buFont typeface="Wingdings" panose="05000000000000000000" pitchFamily="2" charset="2"/>
              <a:buChar char="§"/>
            </a:pPr>
            <a:r>
              <a:rPr lang="sq-AL" sz="3200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Multi-touch</a:t>
            </a:r>
            <a:endParaRPr lang="sq-AL" sz="3200" dirty="0">
              <a:solidFill>
                <a:srgbClr val="45677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indent="-571500">
              <a:lnSpc>
                <a:spcPts val="5473"/>
              </a:lnSpc>
              <a:buFont typeface="Wingdings" panose="05000000000000000000" pitchFamily="2" charset="2"/>
              <a:buChar char="§"/>
            </a:pPr>
            <a:r>
              <a:rPr lang="sq-AL" sz="3200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Multi-tasking</a:t>
            </a:r>
            <a:endParaRPr lang="sq-AL" sz="3200" dirty="0">
              <a:solidFill>
                <a:srgbClr val="45677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indent="-571500">
              <a:lnSpc>
                <a:spcPts val="5473"/>
              </a:lnSpc>
              <a:buFont typeface="Wingdings" panose="05000000000000000000" pitchFamily="2" charset="2"/>
              <a:buChar char="§"/>
            </a:pPr>
            <a:r>
              <a:rPr lang="sq-AL" sz="3200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Resizable</a:t>
            </a:r>
            <a:r>
              <a:rPr lang="sq-AL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q-AL" sz="3200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Widgets</a:t>
            </a:r>
            <a:endParaRPr lang="sq-AL" sz="3200" dirty="0">
              <a:solidFill>
                <a:srgbClr val="45677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507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571500" indent="-571500">
              <a:lnSpc>
                <a:spcPts val="5473"/>
              </a:lnSpc>
              <a:buFont typeface="Wingdings" panose="05000000000000000000" pitchFamily="2" charset="2"/>
              <a:buChar char="Ø"/>
            </a:pPr>
            <a:endParaRPr lang="sq-AL" sz="1800" dirty="0">
              <a:solidFill>
                <a:srgbClr val="2E2562"/>
              </a:solidFill>
              <a:latin typeface="Brixton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5200" y="582854"/>
            <a:ext cx="10134601" cy="1370888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sq-A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ntroduction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600" y="2095500"/>
            <a:ext cx="7391400" cy="712246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71500" indent="-571500">
              <a:lnSpc>
                <a:spcPts val="5473"/>
              </a:lnSpc>
              <a:buFont typeface="Wingdings" panose="05000000000000000000" pitchFamily="2" charset="2"/>
              <a:buChar char="§"/>
            </a:pPr>
            <a:r>
              <a:rPr lang="sq-AL" sz="3200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Hybrid</a:t>
            </a:r>
            <a:r>
              <a:rPr lang="sq-AL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q-AL" sz="3200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Operating</a:t>
            </a:r>
            <a:r>
              <a:rPr lang="sq-AL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q-AL" sz="3200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</a:t>
            </a:r>
            <a:endParaRPr lang="sq-AL" sz="3200" dirty="0">
              <a:solidFill>
                <a:srgbClr val="45677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96F5C2-558D-49D8-9440-1FC3EF3FCFD6}"/>
              </a:ext>
            </a:extLst>
          </p:cNvPr>
          <p:cNvSpPr txBox="1"/>
          <p:nvPr/>
        </p:nvSpPr>
        <p:spPr>
          <a:xfrm>
            <a:off x="1981200" y="2933700"/>
            <a:ext cx="5105400" cy="2485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5473"/>
              </a:lnSpc>
              <a:buFont typeface="Wingdings" panose="05000000000000000000" pitchFamily="2" charset="2"/>
              <a:buChar char="Ø"/>
            </a:pPr>
            <a:r>
              <a:rPr lang="sq-AL" sz="3200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Performance</a:t>
            </a:r>
            <a:endParaRPr lang="sq-AL" sz="3200" dirty="0">
              <a:solidFill>
                <a:srgbClr val="45677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indent="-571500">
              <a:lnSpc>
                <a:spcPts val="5473"/>
              </a:lnSpc>
              <a:buFont typeface="Wingdings" panose="05000000000000000000" pitchFamily="2" charset="2"/>
              <a:buChar char="Ø"/>
            </a:pPr>
            <a:r>
              <a:rPr lang="sq-AL" sz="3200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Security</a:t>
            </a:r>
            <a:endParaRPr lang="sq-AL" sz="3200" dirty="0">
              <a:solidFill>
                <a:srgbClr val="45677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indent="-571500">
              <a:lnSpc>
                <a:spcPts val="5473"/>
              </a:lnSpc>
              <a:buFont typeface="Wingdings" panose="05000000000000000000" pitchFamily="2" charset="2"/>
              <a:buChar char="Ø"/>
            </a:pPr>
            <a:r>
              <a:rPr lang="sq-AL" sz="3200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Usability</a:t>
            </a:r>
            <a:endParaRPr lang="sq-AL" sz="3200" dirty="0">
              <a:solidFill>
                <a:srgbClr val="45677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A10E24-C3A9-448D-B5DA-AB09491E05E5}"/>
              </a:ext>
            </a:extLst>
          </p:cNvPr>
          <p:cNvSpPr txBox="1"/>
          <p:nvPr/>
        </p:nvSpPr>
        <p:spPr>
          <a:xfrm>
            <a:off x="1219200" y="5981700"/>
            <a:ext cx="13716000" cy="211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5473"/>
              </a:lnSpc>
              <a:buFont typeface="Wingdings" panose="05000000000000000000" pitchFamily="2" charset="2"/>
              <a:buChar char="§"/>
            </a:pPr>
            <a:r>
              <a:rPr lang="sq-AL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sq-AL" sz="3200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Hybrid</a:t>
            </a:r>
            <a:r>
              <a:rPr lang="sq-AL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q-AL" sz="3200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Operating</a:t>
            </a:r>
            <a:r>
              <a:rPr lang="sq-AL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q-AL" sz="3200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</a:t>
            </a:r>
            <a:r>
              <a:rPr lang="sq-AL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q-AL" sz="3200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</a:t>
            </a:r>
            <a:r>
              <a:rPr lang="sq-AL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q-AL" sz="3200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allow</a:t>
            </a:r>
            <a:r>
              <a:rPr lang="sq-AL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q-AL" sz="3200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</a:t>
            </a:r>
            <a:r>
              <a:rPr lang="sq-AL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q-AL" sz="3200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operating</a:t>
            </a:r>
            <a:r>
              <a:rPr lang="sq-AL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q-AL" sz="3200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</a:t>
            </a:r>
            <a:r>
              <a:rPr lang="sq-AL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</a:t>
            </a:r>
            <a:r>
              <a:rPr lang="sq-AL" sz="3200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fulfil</a:t>
            </a:r>
            <a:r>
              <a:rPr lang="sq-AL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q-AL" sz="3200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</a:t>
            </a:r>
            <a:r>
              <a:rPr lang="sq-AL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set </a:t>
            </a:r>
            <a:r>
              <a:rPr lang="sq-AL" sz="3200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sq-AL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q-AL" sz="3200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requirements</a:t>
            </a:r>
            <a:r>
              <a:rPr lang="sq-AL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q-AL" sz="3200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sq-AL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</a:t>
            </a:r>
            <a:r>
              <a:rPr lang="sq-AL" sz="3200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</a:t>
            </a:r>
            <a:r>
              <a:rPr lang="sq-AL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q-AL" sz="3200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operating</a:t>
            </a:r>
            <a:r>
              <a:rPr lang="sq-AL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q-AL" sz="3200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</a:t>
            </a:r>
            <a:r>
              <a:rPr lang="sq-AL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</a:t>
            </a:r>
            <a:r>
              <a:rPr lang="sq-AL" sz="3200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fulfil</a:t>
            </a:r>
            <a:r>
              <a:rPr lang="sq-AL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</a:t>
            </a:r>
            <a:r>
              <a:rPr lang="sq-AL" sz="3200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</a:t>
            </a:r>
            <a:r>
              <a:rPr lang="sq-AL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075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609600" y="876300"/>
            <a:ext cx="17297400" cy="1051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8090"/>
              </a:lnSpc>
              <a:spcBef>
                <a:spcPct val="0"/>
              </a:spcBef>
            </a:pPr>
            <a:r>
              <a:rPr lang="sq-AL" sz="8500" b="1" kern="0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8500" b="1" kern="0" dirty="0" err="1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ndroid</a:t>
            </a:r>
            <a:r>
              <a:rPr lang="en-US" sz="8500" b="1" kern="0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Architecture</a:t>
            </a:r>
            <a:endParaRPr lang="en-US" sz="8500" b="1" kern="0" dirty="0">
              <a:solidFill>
                <a:srgbClr val="45677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2044" y="3269822"/>
            <a:ext cx="73279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>
                <a:solidFill>
                  <a:srgbClr val="456773"/>
                </a:solidFill>
                <a:latin typeface="Tahoma"/>
                <a:cs typeface="Tahoma"/>
              </a:rPr>
              <a:t>Briefly</a:t>
            </a:r>
            <a:r>
              <a:rPr sz="3000" spc="-340" dirty="0">
                <a:solidFill>
                  <a:srgbClr val="456773"/>
                </a:solidFill>
                <a:latin typeface="Tahoma"/>
                <a:cs typeface="Tahoma"/>
              </a:rPr>
              <a:t> </a:t>
            </a:r>
            <a:r>
              <a:rPr sz="3000" spc="-30" dirty="0">
                <a:solidFill>
                  <a:srgbClr val="456773"/>
                </a:solidFill>
                <a:latin typeface="Tahoma"/>
                <a:cs typeface="Tahoma"/>
              </a:rPr>
              <a:t>elaborate</a:t>
            </a:r>
            <a:r>
              <a:rPr sz="3000" spc="-335" dirty="0">
                <a:solidFill>
                  <a:srgbClr val="456773"/>
                </a:solidFill>
                <a:latin typeface="Tahoma"/>
                <a:cs typeface="Tahoma"/>
              </a:rPr>
              <a:t> </a:t>
            </a:r>
            <a:r>
              <a:rPr sz="3000" spc="-20" dirty="0">
                <a:solidFill>
                  <a:srgbClr val="456773"/>
                </a:solidFill>
                <a:latin typeface="Tahoma"/>
                <a:cs typeface="Tahoma"/>
              </a:rPr>
              <a:t>on</a:t>
            </a:r>
            <a:r>
              <a:rPr sz="3000" spc="-335" dirty="0">
                <a:solidFill>
                  <a:srgbClr val="456773"/>
                </a:solidFill>
                <a:latin typeface="Tahoma"/>
                <a:cs typeface="Tahoma"/>
              </a:rPr>
              <a:t> </a:t>
            </a:r>
            <a:r>
              <a:rPr sz="3000" spc="-45" dirty="0">
                <a:solidFill>
                  <a:srgbClr val="456773"/>
                </a:solidFill>
                <a:latin typeface="Tahoma"/>
                <a:cs typeface="Tahoma"/>
              </a:rPr>
              <a:t>what</a:t>
            </a:r>
            <a:r>
              <a:rPr sz="3000" spc="-340" dirty="0">
                <a:solidFill>
                  <a:srgbClr val="456773"/>
                </a:solidFill>
                <a:latin typeface="Tahoma"/>
                <a:cs typeface="Tahoma"/>
              </a:rPr>
              <a:t> </a:t>
            </a:r>
            <a:r>
              <a:rPr sz="3000" spc="-50" dirty="0">
                <a:solidFill>
                  <a:srgbClr val="456773"/>
                </a:solidFill>
                <a:latin typeface="Tahoma"/>
                <a:cs typeface="Tahoma"/>
              </a:rPr>
              <a:t>you</a:t>
            </a:r>
            <a:r>
              <a:rPr sz="3000" spc="-335" dirty="0">
                <a:solidFill>
                  <a:srgbClr val="456773"/>
                </a:solidFill>
                <a:latin typeface="Tahoma"/>
                <a:cs typeface="Tahoma"/>
              </a:rPr>
              <a:t> </a:t>
            </a:r>
            <a:r>
              <a:rPr sz="3000" spc="-40" dirty="0">
                <a:solidFill>
                  <a:srgbClr val="456773"/>
                </a:solidFill>
                <a:latin typeface="Tahoma"/>
                <a:cs typeface="Tahoma"/>
              </a:rPr>
              <a:t>want</a:t>
            </a:r>
            <a:r>
              <a:rPr sz="3000" spc="-335" dirty="0">
                <a:solidFill>
                  <a:srgbClr val="456773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456773"/>
                </a:solidFill>
                <a:latin typeface="Tahoma"/>
                <a:cs typeface="Tahoma"/>
              </a:rPr>
              <a:t>to</a:t>
            </a:r>
            <a:r>
              <a:rPr sz="3000" spc="-340" dirty="0">
                <a:solidFill>
                  <a:srgbClr val="456773"/>
                </a:solidFill>
                <a:latin typeface="Tahoma"/>
                <a:cs typeface="Tahoma"/>
              </a:rPr>
              <a:t> </a:t>
            </a:r>
            <a:r>
              <a:rPr sz="3000" spc="-55" dirty="0">
                <a:solidFill>
                  <a:srgbClr val="456773"/>
                </a:solidFill>
                <a:latin typeface="Tahoma"/>
                <a:cs typeface="Tahoma"/>
              </a:rPr>
              <a:t>discuss.</a:t>
            </a:r>
            <a:endParaRPr sz="3000">
              <a:latin typeface="Tahoma"/>
              <a:cs typeface="Tahom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03E94E-9F96-4118-8993-BAFA6E7E9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171700"/>
            <a:ext cx="9247801" cy="750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62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1676400" y="647700"/>
            <a:ext cx="14621294" cy="1205458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825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q-AL" sz="8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85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ndroid</a:t>
            </a:r>
            <a:r>
              <a:rPr lang="en-US" sz="8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Evolution</a:t>
            </a:r>
            <a:endParaRPr kumimoji="0" lang="en-US" sz="8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6047" y="7581900"/>
            <a:ext cx="8001000" cy="13208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Android 1.0 home screen in HTC Dream device  and its rudimentary web browser (not yet called Chrome).</a:t>
            </a:r>
          </a:p>
        </p:txBody>
      </p:sp>
      <p:pic>
        <p:nvPicPr>
          <p:cNvPr id="5" name="Picture 7" descr="A close up of electronics&#10;&#10;Description generated with very high confidence">
            <a:extLst>
              <a:ext uri="{FF2B5EF4-FFF2-40B4-BE49-F238E27FC236}">
                <a16:creationId xmlns:a16="http://schemas.microsoft.com/office/drawing/2014/main" id="{73E63E7D-4A5B-4340-AF1A-5C9563953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810246"/>
            <a:ext cx="6169188" cy="4203801"/>
          </a:xfrm>
          <a:prstGeom prst="rect">
            <a:avLst/>
          </a:prstGeom>
        </p:spPr>
      </p:pic>
      <p:pic>
        <p:nvPicPr>
          <p:cNvPr id="6" name="Picture 9" descr="A picture containing photo, food, different, several&#10;&#10;Description generated with very high confidence">
            <a:extLst>
              <a:ext uri="{FF2B5EF4-FFF2-40B4-BE49-F238E27FC236}">
                <a16:creationId xmlns:a16="http://schemas.microsoft.com/office/drawing/2014/main" id="{07D3FEE1-98FB-46DA-8C0D-EECD954C5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6307" y="2788865"/>
            <a:ext cx="6045008" cy="42229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7D22A7-F236-4FDB-9FFB-1F2D5546A64B}"/>
              </a:ext>
            </a:extLst>
          </p:cNvPr>
          <p:cNvSpPr txBox="1"/>
          <p:nvPr/>
        </p:nvSpPr>
        <p:spPr>
          <a:xfrm>
            <a:off x="9829800" y="7505700"/>
            <a:ext cx="8001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 9 introduced a short-lived setup for getting around phones with a mix of both gestures and buttons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8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571500" indent="-571500">
              <a:lnSpc>
                <a:spcPts val="5473"/>
              </a:lnSpc>
              <a:buFont typeface="Wingdings" panose="05000000000000000000" pitchFamily="2" charset="2"/>
              <a:buChar char="Ø"/>
            </a:pPr>
            <a:endParaRPr lang="sq-AL" sz="1800" dirty="0">
              <a:solidFill>
                <a:srgbClr val="2E2562"/>
              </a:solidFill>
              <a:latin typeface="Brixton Sans"/>
            </a:endParaRPr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990600" y="723900"/>
            <a:ext cx="5867400" cy="1332416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 marR="5080">
              <a:lnSpc>
                <a:spcPts val="9310"/>
              </a:lnSpc>
              <a:spcBef>
                <a:spcPts val="1090"/>
              </a:spcBef>
            </a:pPr>
            <a:r>
              <a:rPr spc="-520" dirty="0"/>
              <a:t> </a:t>
            </a:r>
            <a:r>
              <a:rPr dirty="0"/>
              <a:t>R</a:t>
            </a:r>
            <a:r>
              <a:rPr lang="en-US" dirty="0"/>
              <a:t>eference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2558177"/>
            <a:ext cx="16306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https://www.c-sharpcorner.com/UploadFile/d49768/core-os-layer-in-iphone/#:~:text=The%20Core%20OS%20Layer%20is,file%20system%20handling%20and%20threads</a:t>
            </a:r>
            <a:r>
              <a:rPr lang="en-US" sz="24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sz="24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https://www.besanttechnologies.com/what-is-ios</a:t>
            </a:r>
            <a:endParaRPr lang="en-US" sz="2400" dirty="0">
              <a:solidFill>
                <a:srgbClr val="45677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https://medium.com/@anuradhs/ios-architecture-a2169dad8067</a:t>
            </a:r>
            <a:endParaRPr lang="en-US" sz="2400" dirty="0">
              <a:solidFill>
                <a:srgbClr val="45677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https://www.slideshare.net/PalanikumarM2/hybrid-mobile-app-70585133</a:t>
            </a:r>
            <a:endParaRPr lang="en-US" sz="2400" dirty="0">
              <a:solidFill>
                <a:srgbClr val="45677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6"/>
              </a:rPr>
              <a:t>https://en.wikipedia.org/wiki/IOS</a:t>
            </a:r>
            <a:endParaRPr lang="en-US" sz="2400" dirty="0">
              <a:solidFill>
                <a:srgbClr val="45677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7"/>
              </a:rPr>
              <a:t>https://www.itrelease.com/2019/10/what-are-advantages-and-disadvantages-of-macos/</a:t>
            </a:r>
            <a:endParaRPr lang="en-US" sz="2400" dirty="0">
              <a:solidFill>
                <a:srgbClr val="45677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8"/>
              </a:rPr>
              <a:t>https://www.tutorialspoint.com/mac-os-x-structure</a:t>
            </a:r>
            <a:endParaRPr lang="en-US" sz="2400" dirty="0">
              <a:solidFill>
                <a:srgbClr val="45677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9"/>
              </a:rPr>
              <a:t>https://support.apple.com/en-gb/HT201260</a:t>
            </a:r>
            <a:endParaRPr lang="en-US" sz="2400" dirty="0">
              <a:solidFill>
                <a:srgbClr val="45677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10"/>
              </a:rPr>
              <a:t>https://newbedev.com/cocoa-versus-cocoa-touch-what-is-the-difference</a:t>
            </a:r>
            <a:endParaRPr lang="en-US" sz="2400" dirty="0">
              <a:solidFill>
                <a:srgbClr val="45677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11"/>
              </a:rPr>
              <a:t>https://en.wikipedia.org/wiki/MacOS_version_history</a:t>
            </a:r>
            <a:endParaRPr lang="en-US" sz="2400" dirty="0">
              <a:solidFill>
                <a:srgbClr val="45677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12"/>
              </a:rPr>
              <a:t>https://en.wikipedia.org/wiki/MacOS</a:t>
            </a:r>
            <a:endParaRPr lang="en-US" sz="2400" dirty="0">
              <a:solidFill>
                <a:srgbClr val="45677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45677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0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571500" indent="-571500">
              <a:lnSpc>
                <a:spcPts val="5473"/>
              </a:lnSpc>
              <a:buFont typeface="Wingdings" panose="05000000000000000000" pitchFamily="2" charset="2"/>
              <a:buChar char="Ø"/>
            </a:pPr>
            <a:endParaRPr lang="sq-AL" sz="1800" dirty="0">
              <a:solidFill>
                <a:srgbClr val="2E2562"/>
              </a:solidFill>
              <a:latin typeface="Brixton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8400" y="3779832"/>
            <a:ext cx="145542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00" b="1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 for your time!</a:t>
            </a:r>
            <a:endParaRPr lang="en-US" sz="8500" b="1" dirty="0">
              <a:solidFill>
                <a:srgbClr val="45677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85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/>
          <p:nvPr/>
        </p:nvSpPr>
        <p:spPr>
          <a:xfrm>
            <a:off x="990600" y="800100"/>
            <a:ext cx="161544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sq-AL" sz="8500" b="1" dirty="0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en-US" sz="8500" b="1" dirty="0" err="1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eatures</a:t>
            </a:r>
            <a:r>
              <a:rPr lang="en-US" sz="85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8500" b="1" dirty="0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Hybrid OS</a:t>
            </a:r>
            <a:endParaRPr lang="en-US" sz="8500" b="1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81AA8F-4B1C-41F2-AEF6-D8212D10B981}"/>
              </a:ext>
            </a:extLst>
          </p:cNvPr>
          <p:cNvSpPr txBox="1"/>
          <p:nvPr/>
        </p:nvSpPr>
        <p:spPr>
          <a:xfrm>
            <a:off x="1447800" y="2857500"/>
            <a:ext cx="13258800" cy="6011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5473"/>
              </a:lnSpc>
              <a:buFont typeface="Wingdings" panose="05000000000000000000" pitchFamily="2" charset="2"/>
              <a:buChar char="§"/>
            </a:pPr>
            <a:r>
              <a:rPr lang="sq-AL" sz="32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</a:t>
            </a:r>
            <a:r>
              <a:rPr lang="sq-AL" sz="3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OS </a:t>
            </a:r>
            <a:r>
              <a:rPr lang="sq-AL" sz="32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</a:t>
            </a:r>
            <a:r>
              <a:rPr lang="sq-AL" sz="3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q-AL" sz="32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execute</a:t>
            </a:r>
            <a:r>
              <a:rPr lang="sq-AL" sz="3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q-AL" sz="32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</a:t>
            </a:r>
            <a:r>
              <a:rPr lang="sq-AL" sz="3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sq-AL" sz="32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</a:t>
            </a:r>
            <a:r>
              <a:rPr lang="sq-AL" sz="3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q-AL" sz="32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device</a:t>
            </a:r>
            <a:r>
              <a:rPr lang="sq-AL" sz="3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571500" indent="-571500">
              <a:lnSpc>
                <a:spcPts val="5473"/>
              </a:lnSpc>
              <a:buFont typeface="Wingdings" panose="05000000000000000000" pitchFamily="2" charset="2"/>
              <a:buChar char="§"/>
            </a:pPr>
            <a:r>
              <a:rPr lang="sq-AL" sz="32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</a:t>
            </a:r>
            <a:r>
              <a:rPr lang="sq-AL" sz="3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OS </a:t>
            </a:r>
            <a:r>
              <a:rPr lang="sq-AL" sz="32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</a:t>
            </a:r>
            <a:r>
              <a:rPr lang="sq-AL" sz="3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sq-AL" sz="32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</a:t>
            </a:r>
            <a:r>
              <a:rPr lang="sq-AL" sz="3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q-AL" sz="32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</a:t>
            </a:r>
            <a:r>
              <a:rPr lang="sq-AL" sz="3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q-AL" sz="32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</a:t>
            </a:r>
            <a:r>
              <a:rPr lang="sq-AL" sz="3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q-AL" sz="32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r>
              <a:rPr lang="sq-AL" sz="3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sq-AL" sz="32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full-fledged</a:t>
            </a:r>
            <a:r>
              <a:rPr lang="sq-AL" sz="3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OS </a:t>
            </a:r>
            <a:r>
              <a:rPr lang="sq-AL" sz="32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sq-AL" sz="3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sq-AL" sz="32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lightweight</a:t>
            </a:r>
            <a:r>
              <a:rPr lang="sq-AL" sz="3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OS.</a:t>
            </a:r>
          </a:p>
          <a:p>
            <a:pPr marL="571500" indent="-571500">
              <a:lnSpc>
                <a:spcPts val="5473"/>
              </a:lnSpc>
              <a:buFont typeface="Wingdings" panose="05000000000000000000" pitchFamily="2" charset="2"/>
              <a:buChar char="§"/>
            </a:pPr>
            <a:r>
              <a:rPr lang="sq-AL" sz="32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</a:t>
            </a:r>
            <a:r>
              <a:rPr lang="sq-AL" sz="3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q-AL" sz="32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sq-AL" sz="3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</a:t>
            </a:r>
            <a:r>
              <a:rPr lang="sq-AL" sz="32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ways</a:t>
            </a:r>
            <a:r>
              <a:rPr lang="sq-AL" sz="3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</a:t>
            </a:r>
            <a:r>
              <a:rPr lang="sq-AL" sz="32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</a:t>
            </a:r>
            <a:r>
              <a:rPr lang="sq-AL" sz="3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</a:t>
            </a:r>
            <a:r>
              <a:rPr lang="sq-AL" sz="32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</a:t>
            </a:r>
            <a:r>
              <a:rPr lang="sq-AL" sz="3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OS </a:t>
            </a:r>
            <a:r>
              <a:rPr lang="sq-AL" sz="32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lang="sq-AL" sz="3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</a:t>
            </a:r>
            <a:r>
              <a:rPr lang="sq-AL" sz="32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bootstrap</a:t>
            </a:r>
            <a:r>
              <a:rPr lang="sq-AL" sz="3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</a:t>
            </a:r>
            <a:r>
              <a:rPr lang="sq-AL" sz="32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</a:t>
            </a:r>
            <a:r>
              <a:rPr lang="sq-AL" sz="3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OS </a:t>
            </a:r>
            <a:r>
              <a:rPr lang="sq-AL" sz="32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</a:t>
            </a:r>
            <a:r>
              <a:rPr lang="sq-AL" sz="3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all the </a:t>
            </a:r>
            <a:r>
              <a:rPr lang="sq-AL" sz="32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</a:t>
            </a:r>
            <a:r>
              <a:rPr lang="sq-AL" sz="3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q-AL" sz="32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resources</a:t>
            </a:r>
            <a:r>
              <a:rPr lang="sq-AL" sz="3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571500" indent="-571500">
              <a:lnSpc>
                <a:spcPts val="5473"/>
              </a:lnSpc>
              <a:buFont typeface="Wingdings" panose="05000000000000000000" pitchFamily="2" charset="2"/>
              <a:buChar char="§"/>
            </a:pPr>
            <a:r>
              <a:rPr lang="sq-AL" sz="32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Another</a:t>
            </a:r>
            <a:r>
              <a:rPr lang="sq-AL" sz="3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q-AL" sz="32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</a:t>
            </a:r>
            <a:r>
              <a:rPr lang="sq-AL" sz="3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q-AL" sz="32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lang="sq-AL" sz="3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sq-AL" sz="32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hypervisors</a:t>
            </a:r>
            <a:r>
              <a:rPr lang="sq-AL" sz="3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571500" indent="-571500">
              <a:lnSpc>
                <a:spcPts val="5473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Both the operating systems in the hybrid environment may be aware of the other operating system and share resources with each other.</a:t>
            </a:r>
            <a:endParaRPr lang="sq-AL" sz="32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82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2878" y="3160936"/>
            <a:ext cx="5461000" cy="3718326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 marR="5080">
              <a:lnSpc>
                <a:spcPts val="9310"/>
              </a:lnSpc>
              <a:spcBef>
                <a:spcPts val="1095"/>
              </a:spcBef>
            </a:pPr>
            <a:r>
              <a:rPr lang="en-US" sz="8500" b="1" dirty="0" smtClean="0">
                <a:solidFill>
                  <a:srgbClr val="456773"/>
                </a:solidFill>
                <a:latin typeface="Tahoma"/>
                <a:cs typeface="Tahoma"/>
              </a:rPr>
              <a:t>Hybrid Operating Systems</a:t>
            </a:r>
            <a:endParaRPr sz="8500" dirty="0">
              <a:solidFill>
                <a:srgbClr val="456773"/>
              </a:solidFill>
              <a:latin typeface="Tahoma"/>
              <a:cs typeface="Tahoma"/>
            </a:endParaRPr>
          </a:p>
        </p:txBody>
      </p:sp>
      <p:sp>
        <p:nvSpPr>
          <p:cNvPr id="3" name="object 4"/>
          <p:cNvSpPr txBox="1">
            <a:spLocks/>
          </p:cNvSpPr>
          <p:nvPr/>
        </p:nvSpPr>
        <p:spPr>
          <a:xfrm>
            <a:off x="11033437" y="2851132"/>
            <a:ext cx="4389816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spcBef>
                <a:spcPts val="100"/>
              </a:spcBef>
            </a:pPr>
            <a:r>
              <a:rPr lang="en-US" sz="5000" b="1" kern="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Apple </a:t>
            </a:r>
            <a:r>
              <a:rPr lang="en-US" sz="5000" b="1" kern="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MacOS</a:t>
            </a:r>
            <a:endParaRPr lang="en-US" sz="5000" b="1" kern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object 5"/>
          <p:cNvSpPr txBox="1"/>
          <p:nvPr/>
        </p:nvSpPr>
        <p:spPr>
          <a:xfrm>
            <a:off x="11061146" y="4183652"/>
            <a:ext cx="4121785" cy="2695610"/>
          </a:xfrm>
          <a:prstGeom prst="rect">
            <a:avLst/>
          </a:prstGeom>
        </p:spPr>
        <p:txBody>
          <a:bodyPr vert="horz" wrap="square" lIns="0" tIns="269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0"/>
              </a:spcBef>
            </a:pPr>
            <a:r>
              <a:rPr lang="en-US" sz="5000" b="1" dirty="0" smtClean="0">
                <a:solidFill>
                  <a:schemeClr val="bg1"/>
                </a:solidFill>
                <a:latin typeface="Tahoma"/>
                <a:cs typeface="Tahoma"/>
              </a:rPr>
              <a:t>iOS</a:t>
            </a:r>
          </a:p>
          <a:p>
            <a:pPr marL="12700">
              <a:lnSpc>
                <a:spcPct val="100000"/>
              </a:lnSpc>
              <a:spcBef>
                <a:spcPts val="2120"/>
              </a:spcBef>
            </a:pPr>
            <a:endParaRPr sz="5000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endParaRPr sz="300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994" y="5372319"/>
            <a:ext cx="2915057" cy="8383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14041" y="5896133"/>
            <a:ext cx="36278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</a:t>
            </a:r>
            <a:endParaRPr lang="en-US" sz="5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069448" y="2705100"/>
            <a:ext cx="0" cy="5105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075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B8D6E-C307-4E37-953D-36855F2FC482}"/>
              </a:ext>
            </a:extLst>
          </p:cNvPr>
          <p:cNvSpPr txBox="1">
            <a:spLocks/>
          </p:cNvSpPr>
          <p:nvPr/>
        </p:nvSpPr>
        <p:spPr>
          <a:xfrm>
            <a:off x="1066800" y="571500"/>
            <a:ext cx="15580520" cy="130805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500" b="1" kern="0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Apple </a:t>
            </a:r>
            <a:r>
              <a:rPr lang="en-US" sz="8500" b="1" kern="0" dirty="0" err="1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8500" b="1" kern="0" dirty="0" err="1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acOS</a:t>
            </a:r>
            <a:endParaRPr lang="en-US" sz="8500" b="1" kern="0" dirty="0">
              <a:solidFill>
                <a:srgbClr val="45677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BC214-A93F-49B2-A995-5A514ACFB233}"/>
              </a:ext>
            </a:extLst>
          </p:cNvPr>
          <p:cNvSpPr txBox="1">
            <a:spLocks/>
          </p:cNvSpPr>
          <p:nvPr/>
        </p:nvSpPr>
        <p:spPr>
          <a:xfrm>
            <a:off x="772107" y="3848100"/>
            <a:ext cx="16484811" cy="273921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kern="0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Macintosh Operating System </a:t>
            </a:r>
            <a:r>
              <a:rPr lang="en-US" sz="3200" kern="0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3200" kern="0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3200" kern="0" dirty="0" err="1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acOS</a:t>
            </a:r>
            <a:r>
              <a:rPr lang="en-US" sz="3200" kern="0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kern="0" dirty="0" smtClean="0">
              <a:solidFill>
                <a:srgbClr val="45677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kern="0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Introduced In 1984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kern="0" dirty="0" smtClean="0">
              <a:solidFill>
                <a:srgbClr val="45677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kern="0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Similar to Windows or Linux OS</a:t>
            </a:r>
          </a:p>
          <a:p>
            <a:endParaRPr lang="en-US" kern="0" dirty="0">
              <a:solidFill>
                <a:sysClr val="windowText" lastClr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64801-4C6D-4A27-B12B-9C1122226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514" y="3162300"/>
            <a:ext cx="8880410" cy="555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87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A05ED-B213-472E-9136-1DC96E36F234}"/>
              </a:ext>
            </a:extLst>
          </p:cNvPr>
          <p:cNvSpPr txBox="1">
            <a:spLocks/>
          </p:cNvSpPr>
          <p:nvPr/>
        </p:nvSpPr>
        <p:spPr>
          <a:xfrm>
            <a:off x="3352800" y="647700"/>
            <a:ext cx="11532367" cy="130805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500" b="1" kern="0" dirty="0" err="1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8500" b="1" kern="0" dirty="0" err="1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acOS</a:t>
            </a:r>
            <a:r>
              <a:rPr lang="en-US" sz="8500" b="1" kern="0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 </a:t>
            </a:r>
            <a:endParaRPr lang="en-US" sz="8500" b="1" kern="0" dirty="0">
              <a:solidFill>
                <a:srgbClr val="45677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1A575-1D49-4A3B-8F4E-55678473C29E}"/>
              </a:ext>
            </a:extLst>
          </p:cNvPr>
          <p:cNvSpPr txBox="1">
            <a:spLocks/>
          </p:cNvSpPr>
          <p:nvPr/>
        </p:nvSpPr>
        <p:spPr>
          <a:xfrm>
            <a:off x="1447800" y="3390900"/>
            <a:ext cx="15809119" cy="3447098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kern="0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Hybrid structure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kern="0" dirty="0" smtClean="0">
              <a:solidFill>
                <a:srgbClr val="45677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kern="0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 version </a:t>
            </a:r>
            <a:r>
              <a:rPr lang="en-US" sz="3200" u="sng" kern="0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 tooltip="Mac OS X 10.0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Mac OS X 10.0</a:t>
            </a:r>
            <a:r>
              <a:rPr lang="en-US" sz="3200" kern="0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March 2001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kern="0" dirty="0" smtClean="0">
              <a:solidFill>
                <a:srgbClr val="45677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kern="0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Latest version Mac OS 12, October 2021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kern="0" dirty="0" smtClean="0">
              <a:solidFill>
                <a:srgbClr val="45677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kern="0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39 system languages available</a:t>
            </a:r>
            <a:endParaRPr lang="en-US" sz="3200" kern="0" dirty="0">
              <a:solidFill>
                <a:srgbClr val="45677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07DFB4-67CA-4F25-A9BE-48F88A9104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042" y="3205820"/>
            <a:ext cx="7109877" cy="426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1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2FA6D-761F-483F-82C5-55A4D0FC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647700"/>
            <a:ext cx="11913367" cy="1308050"/>
          </a:xfrm>
        </p:spPr>
        <p:txBody>
          <a:bodyPr/>
          <a:lstStyle/>
          <a:p>
            <a:pPr algn="ctr"/>
            <a:r>
              <a:rPr lang="en-US" dirty="0" err="1"/>
              <a:t>M</a:t>
            </a:r>
            <a:r>
              <a:rPr lang="en-US" dirty="0" err="1" smtClean="0"/>
              <a:t>acOS</a:t>
            </a:r>
            <a:r>
              <a:rPr lang="en-US" dirty="0" smtClean="0"/>
              <a:t> </a:t>
            </a:r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DD4AF-D8D0-4C5A-BC65-1A5169061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3612278"/>
            <a:ext cx="6629400" cy="3231654"/>
          </a:xfrm>
        </p:spPr>
        <p:txBody>
          <a:bodyPr/>
          <a:lstStyle/>
          <a:p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Layers of macOS structure:</a:t>
            </a:r>
          </a:p>
          <a:p>
            <a:endParaRPr lang="en-US" sz="3200" dirty="0">
              <a:solidFill>
                <a:srgbClr val="45677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Core OS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Graphics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Applications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Interface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F6F93-5CF2-4C6E-B6C1-FDC78E53D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781300"/>
            <a:ext cx="10702832" cy="60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4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C63F5-BDDE-4010-9032-026970EEF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503851"/>
            <a:ext cx="14173200" cy="1308050"/>
          </a:xfrm>
        </p:spPr>
        <p:txBody>
          <a:bodyPr/>
          <a:lstStyle/>
          <a:p>
            <a:pPr algn="ctr"/>
            <a:r>
              <a:rPr lang="en-US" dirty="0" err="1"/>
              <a:t>M</a:t>
            </a:r>
            <a:r>
              <a:rPr lang="en-US" dirty="0" err="1" smtClean="0"/>
              <a:t>acOS</a:t>
            </a:r>
            <a:r>
              <a:rPr lang="en-US" dirty="0" smtClean="0"/>
              <a:t> </a:t>
            </a:r>
            <a:r>
              <a:rPr lang="en-US" dirty="0"/>
              <a:t>structure…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7AC0FA-80C6-4D07-92D5-740CFC5B8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324100"/>
            <a:ext cx="7565283" cy="7149194"/>
          </a:xfrm>
        </p:spPr>
      </p:pic>
    </p:spTree>
    <p:extLst>
      <p:ext uri="{BB962C8B-B14F-4D97-AF65-F5344CB8AC3E}">
        <p14:creationId xmlns:p14="http://schemas.microsoft.com/office/powerpoint/2010/main" val="343831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BE32A-4D8F-4E47-B61F-323E63D4F4A1}"/>
              </a:ext>
            </a:extLst>
          </p:cNvPr>
          <p:cNvSpPr txBox="1">
            <a:spLocks/>
          </p:cNvSpPr>
          <p:nvPr/>
        </p:nvSpPr>
        <p:spPr>
          <a:xfrm>
            <a:off x="685800" y="604799"/>
            <a:ext cx="17373600" cy="130805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kern="0" dirty="0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8500" b="1" kern="0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Advantages vs </a:t>
            </a:r>
            <a:r>
              <a:rPr lang="en-US" sz="8500" b="1" kern="0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Disadvantages </a:t>
            </a:r>
            <a:endParaRPr lang="en-US" sz="8500" b="1" kern="0" dirty="0">
              <a:solidFill>
                <a:srgbClr val="45677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00" y="3314700"/>
            <a:ext cx="8686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>
              <a:solidFill>
                <a:srgbClr val="45677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kern="0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Fewer </a:t>
            </a:r>
            <a:r>
              <a:rPr lang="en-US" sz="3200" kern="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virus </a:t>
            </a:r>
            <a:r>
              <a:rPr lang="en-US" sz="3200" kern="0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attacks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kern="0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Good </a:t>
            </a:r>
            <a:r>
              <a:rPr lang="en-US" sz="3200" kern="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 support </a:t>
            </a:r>
            <a:endParaRPr lang="en-US" sz="3200" kern="0" dirty="0" smtClean="0">
              <a:solidFill>
                <a:srgbClr val="45677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kern="0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Similar </a:t>
            </a:r>
            <a:r>
              <a:rPr lang="en-US" sz="3200" kern="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GUI for all the </a:t>
            </a:r>
            <a:r>
              <a:rPr lang="en-US" sz="3200" kern="0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products: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kern="0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Performance </a:t>
            </a:r>
            <a:r>
              <a:rPr lang="en-US" sz="3200" kern="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long life </a:t>
            </a:r>
            <a:endParaRPr lang="en-US" sz="3200" kern="0" dirty="0" smtClean="0">
              <a:solidFill>
                <a:srgbClr val="45677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kern="0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</a:t>
            </a:r>
            <a:r>
              <a:rPr lang="en-US" sz="3200" kern="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apps </a:t>
            </a:r>
            <a:endParaRPr lang="en-US" sz="3200" kern="0" dirty="0" smtClean="0">
              <a:solidFill>
                <a:srgbClr val="45677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kern="0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</a:t>
            </a:r>
            <a:r>
              <a:rPr lang="en-US" sz="3200" kern="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NTFS and </a:t>
            </a:r>
            <a:r>
              <a:rPr lang="en-US" sz="3200" kern="0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kern="0" dirty="0" smtClean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</a:t>
            </a:r>
            <a:r>
              <a:rPr lang="en-US" sz="3200" kern="0" dirty="0">
                <a:solidFill>
                  <a:srgbClr val="4567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 Windows</a:t>
            </a:r>
          </a:p>
          <a:p>
            <a:endParaRPr lang="en-US" sz="3200" dirty="0">
              <a:solidFill>
                <a:srgbClr val="45677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613669" y="3807142"/>
            <a:ext cx="86868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Expensive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Fewer 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games and software </a:t>
            </a:r>
            <a:endParaRPr lang="en-US" sz="3200" dirty="0" smtClean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hardware customization </a:t>
            </a:r>
            <a:endParaRPr lang="en-US" sz="3200" dirty="0" smtClean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Windows 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cannot read the </a:t>
            </a:r>
            <a:r>
              <a:rPr lang="en-US" sz="3200" dirty="0" err="1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MacOS</a:t>
            </a: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</a:t>
            </a: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Less 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hardware used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kern="0" dirty="0">
              <a:solidFill>
                <a:srgbClr val="45677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3200" dirty="0">
              <a:solidFill>
                <a:srgbClr val="45677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70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795</Words>
  <Application>Microsoft Office PowerPoint</Application>
  <PresentationFormat>Custom</PresentationFormat>
  <Paragraphs>186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Brixton Sans</vt:lpstr>
      <vt:lpstr>Calibri</vt:lpstr>
      <vt:lpstr>Tahoma</vt:lpstr>
      <vt:lpstr>Times New Roman</vt:lpstr>
      <vt:lpstr>Wingdings</vt:lpstr>
      <vt:lpstr>Office Theme</vt:lpstr>
      <vt:lpstr>The University of Prishtina “Hasan Prishtina”  The Faculty of Electrical and Computer Engineering </vt:lpstr>
      <vt:lpstr>Introduction</vt:lpstr>
      <vt:lpstr>PowerPoint Presentation</vt:lpstr>
      <vt:lpstr>PowerPoint Presentation</vt:lpstr>
      <vt:lpstr>PowerPoint Presentation</vt:lpstr>
      <vt:lpstr>PowerPoint Presentation</vt:lpstr>
      <vt:lpstr>MacOS structure</vt:lpstr>
      <vt:lpstr>MacOS structure…</vt:lpstr>
      <vt:lpstr>PowerPoint Presentation</vt:lpstr>
      <vt:lpstr>PowerPoint Presentation</vt:lpstr>
      <vt:lpstr>iOS</vt:lpstr>
      <vt:lpstr>What does iOS do?</vt:lpstr>
      <vt:lpstr>iOS Architecture</vt:lpstr>
      <vt:lpstr>iOS Architecture…</vt:lpstr>
      <vt:lpstr>Advantages vs Disadvantages   </vt:lpstr>
      <vt:lpstr>PowerPoint Presentation</vt:lpstr>
      <vt:lpstr>iOS Latest Version</vt:lpstr>
      <vt:lpstr>Android OS</vt:lpstr>
      <vt:lpstr>PowerPoint Presentation</vt:lpstr>
      <vt:lpstr>PowerPoint Presentation</vt:lpstr>
      <vt:lpstr>Android Evolution</vt:lpstr>
      <vt:lpstr> 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macOS</dc:title>
  <dc:creator>Alberiana</dc:creator>
  <cp:lastModifiedBy>a</cp:lastModifiedBy>
  <cp:revision>10</cp:revision>
  <dcterms:created xsi:type="dcterms:W3CDTF">2021-12-05T23:21:13Z</dcterms:created>
  <dcterms:modified xsi:type="dcterms:W3CDTF">2022-03-07T13:10:06Z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2021-12-05T00:00:00Z</vt:filetime>
  </property>
</Properties>
</file>