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57" r:id="rId2"/>
    <p:sldId id="475" r:id="rId3"/>
    <p:sldId id="678" r:id="rId4"/>
    <p:sldId id="676" r:id="rId5"/>
    <p:sldId id="677" r:id="rId6"/>
    <p:sldId id="679" r:id="rId7"/>
    <p:sldId id="666" r:id="rId8"/>
    <p:sldId id="683" r:id="rId9"/>
    <p:sldId id="685" r:id="rId10"/>
    <p:sldId id="684" r:id="rId11"/>
    <p:sldId id="686" r:id="rId12"/>
    <p:sldId id="669" r:id="rId13"/>
    <p:sldId id="668" r:id="rId14"/>
    <p:sldId id="670" r:id="rId15"/>
    <p:sldId id="680" r:id="rId16"/>
    <p:sldId id="682" r:id="rId17"/>
    <p:sldId id="674" r:id="rId18"/>
    <p:sldId id="665" r:id="rId19"/>
  </p:sldIdLst>
  <p:sldSz cx="9144000" cy="6858000" type="screen4x3"/>
  <p:notesSz cx="6669088" cy="97536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HY헤드라인M" pitchFamily="18" charset="-127"/>
        <a:ea typeface="HY헤드라인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3E1BB"/>
    <a:srgbClr val="45816E"/>
    <a:srgbClr val="86CB7B"/>
    <a:srgbClr val="66FF33"/>
    <a:srgbClr val="FFFF99"/>
    <a:srgbClr val="CCECFF"/>
    <a:srgbClr val="FF6600"/>
    <a:srgbClr val="33CCFF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67" autoAdjust="0"/>
    <p:restoredTop sz="96645" autoAdjust="0"/>
  </p:normalViewPr>
  <p:slideViewPr>
    <p:cSldViewPr>
      <p:cViewPr varScale="1">
        <p:scale>
          <a:sx n="69" d="100"/>
          <a:sy n="69" d="100"/>
        </p:scale>
        <p:origin x="82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kumimoji="1" lang="en-US" altLang="ko-KR" sz="2000" b="0" i="0" u="none" strike="noStrike" kern="1200" spc="0" baseline="0" dirty="0" smtClean="0">
                <a:solidFill>
                  <a:schemeClr val="accent2"/>
                </a:solidFill>
                <a:latin typeface="Traditional Arabic" pitchFamily="2" charset="-78"/>
                <a:ea typeface="HY헤드라인M" pitchFamily="18" charset="-127"/>
                <a:cs typeface="Traditional Arabic" pitchFamily="2" charset="-78"/>
              </a:defRPr>
            </a:pPr>
            <a:r>
              <a:rPr kumimoji="1" lang="en-US" altLang="ko-KR" sz="2000" kern="1200" dirty="0" smtClean="0">
                <a:solidFill>
                  <a:schemeClr val="accent2"/>
                </a:solidFill>
                <a:latin typeface="Traditional Arabic" pitchFamily="2" charset="-78"/>
                <a:ea typeface="HY헤드라인M" pitchFamily="18" charset="-127"/>
                <a:cs typeface="Traditional Arabic" pitchFamily="2" charset="-78"/>
              </a:rPr>
              <a:t>2,023 Downloads from 83 countries (01/03/2013~07/01/2013)</a:t>
            </a:r>
          </a:p>
        </c:rich>
      </c:tx>
      <c:layout>
        <c:manualLayout>
          <c:xMode val="edge"/>
          <c:yMode val="edge"/>
          <c:x val="0.15520483377077865"/>
          <c:y val="1.5794264982166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kumimoji="1" lang="en-US" altLang="ko-KR" sz="2000" b="0" i="0" u="none" strike="noStrike" kern="1200" spc="0" baseline="0" dirty="0" smtClean="0">
              <a:solidFill>
                <a:schemeClr val="accent2"/>
              </a:solidFill>
              <a:latin typeface="Traditional Arabic" pitchFamily="2" charset="-78"/>
              <a:ea typeface="HY헤드라인M" pitchFamily="18" charset="-127"/>
              <a:cs typeface="Traditional Arabic" pitchFamily="2" charset="-78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Sheet1!$B$1:$B$83</c:f>
              <c:strCache>
                <c:ptCount val="83"/>
                <c:pt idx="0">
                  <c:v>United States</c:v>
                </c:pt>
                <c:pt idx="1">
                  <c:v>United Kingdom</c:v>
                </c:pt>
                <c:pt idx="2">
                  <c:v>Korea</c:v>
                </c:pt>
                <c:pt idx="3">
                  <c:v>Germany</c:v>
                </c:pt>
                <c:pt idx="4">
                  <c:v>India</c:v>
                </c:pt>
                <c:pt idx="5">
                  <c:v>Turkey</c:v>
                </c:pt>
                <c:pt idx="6">
                  <c:v>Mexico</c:v>
                </c:pt>
                <c:pt idx="7">
                  <c:v>Australia</c:v>
                </c:pt>
                <c:pt idx="8">
                  <c:v>Italy</c:v>
                </c:pt>
                <c:pt idx="9">
                  <c:v>Spain</c:v>
                </c:pt>
                <c:pt idx="10">
                  <c:v>France</c:v>
                </c:pt>
                <c:pt idx="11">
                  <c:v>Netherlands</c:v>
                </c:pt>
                <c:pt idx="12">
                  <c:v>United Arab Emirates</c:v>
                </c:pt>
                <c:pt idx="13">
                  <c:v>Japan</c:v>
                </c:pt>
                <c:pt idx="14">
                  <c:v>Greece</c:v>
                </c:pt>
                <c:pt idx="15">
                  <c:v>Pakistan</c:v>
                </c:pt>
                <c:pt idx="16">
                  <c:v>Canada</c:v>
                </c:pt>
                <c:pt idx="17">
                  <c:v>Brazil</c:v>
                </c:pt>
                <c:pt idx="18">
                  <c:v>Malaysia</c:v>
                </c:pt>
                <c:pt idx="19">
                  <c:v>Colombia</c:v>
                </c:pt>
                <c:pt idx="20">
                  <c:v>Indonesia</c:v>
                </c:pt>
                <c:pt idx="21">
                  <c:v>Russia</c:v>
                </c:pt>
                <c:pt idx="22">
                  <c:v>China</c:v>
                </c:pt>
                <c:pt idx="23">
                  <c:v>Poland</c:v>
                </c:pt>
                <c:pt idx="24">
                  <c:v>Chile</c:v>
                </c:pt>
                <c:pt idx="25">
                  <c:v>Georgia</c:v>
                </c:pt>
                <c:pt idx="26">
                  <c:v>Ivory Coast</c:v>
                </c:pt>
                <c:pt idx="27">
                  <c:v>Oman</c:v>
                </c:pt>
                <c:pt idx="28">
                  <c:v>Finland</c:v>
                </c:pt>
                <c:pt idx="29">
                  <c:v>Tunisia</c:v>
                </c:pt>
                <c:pt idx="30">
                  <c:v>Viet Nam</c:v>
                </c:pt>
                <c:pt idx="31">
                  <c:v>South Africa</c:v>
                </c:pt>
                <c:pt idx="32">
                  <c:v>Ghana</c:v>
                </c:pt>
                <c:pt idx="33">
                  <c:v>Belgium</c:v>
                </c:pt>
                <c:pt idx="34">
                  <c:v>Qatar</c:v>
                </c:pt>
                <c:pt idx="35">
                  <c:v>Anonymous Proxy</c:v>
                </c:pt>
                <c:pt idx="36">
                  <c:v>Iran</c:v>
                </c:pt>
                <c:pt idx="37">
                  <c:v>Senegal</c:v>
                </c:pt>
                <c:pt idx="38">
                  <c:v>Puerto Rico</c:v>
                </c:pt>
                <c:pt idx="39">
                  <c:v>New Zealand</c:v>
                </c:pt>
                <c:pt idx="40">
                  <c:v>Thailand</c:v>
                </c:pt>
                <c:pt idx="41">
                  <c:v>Switzerland</c:v>
                </c:pt>
                <c:pt idx="42">
                  <c:v>Portugal</c:v>
                </c:pt>
                <c:pt idx="43">
                  <c:v>Ethiopia</c:v>
                </c:pt>
                <c:pt idx="44">
                  <c:v>Argentina</c:v>
                </c:pt>
                <c:pt idx="45">
                  <c:v>Bolivia</c:v>
                </c:pt>
                <c:pt idx="46">
                  <c:v>Cameroon</c:v>
                </c:pt>
                <c:pt idx="47">
                  <c:v>Peru</c:v>
                </c:pt>
                <c:pt idx="48">
                  <c:v>Slovenia</c:v>
                </c:pt>
                <c:pt idx="49">
                  <c:v>Sri Lanka</c:v>
                </c:pt>
                <c:pt idx="50">
                  <c:v>Sudan</c:v>
                </c:pt>
                <c:pt idx="51">
                  <c:v>Hungary</c:v>
                </c:pt>
                <c:pt idx="52">
                  <c:v>Lebanon</c:v>
                </c:pt>
                <c:pt idx="53">
                  <c:v>Uganda</c:v>
                </c:pt>
                <c:pt idx="54">
                  <c:v>Estonia</c:v>
                </c:pt>
                <c:pt idx="55">
                  <c:v>Botswana</c:v>
                </c:pt>
                <c:pt idx="56">
                  <c:v>Bangladesh</c:v>
                </c:pt>
                <c:pt idx="57">
                  <c:v>Nigeria</c:v>
                </c:pt>
                <c:pt idx="58">
                  <c:v>Burkina Faso</c:v>
                </c:pt>
                <c:pt idx="59">
                  <c:v>Taiwan</c:v>
                </c:pt>
                <c:pt idx="60">
                  <c:v>Ireland</c:v>
                </c:pt>
                <c:pt idx="61">
                  <c:v>Czech Republic</c:v>
                </c:pt>
                <c:pt idx="62">
                  <c:v>Saudi Arabia</c:v>
                </c:pt>
                <c:pt idx="63">
                  <c:v>Denmark</c:v>
                </c:pt>
                <c:pt idx="64">
                  <c:v>Mauritius</c:v>
                </c:pt>
                <c:pt idx="65">
                  <c:v>Romania</c:v>
                </c:pt>
                <c:pt idx="66">
                  <c:v>Togo</c:v>
                </c:pt>
                <c:pt idx="67">
                  <c:v>Kenya</c:v>
                </c:pt>
                <c:pt idx="68">
                  <c:v>Algeria</c:v>
                </c:pt>
                <c:pt idx="69">
                  <c:v>Singapore</c:v>
                </c:pt>
                <c:pt idx="70">
                  <c:v>Sweden</c:v>
                </c:pt>
                <c:pt idx="71">
                  <c:v>Luxembourg</c:v>
                </c:pt>
                <c:pt idx="72">
                  <c:v>Norway</c:v>
                </c:pt>
                <c:pt idx="73">
                  <c:v>Jamaica</c:v>
                </c:pt>
                <c:pt idx="74">
                  <c:v>Morocco</c:v>
                </c:pt>
                <c:pt idx="75">
                  <c:v>Uruguay</c:v>
                </c:pt>
                <c:pt idx="76">
                  <c:v>Austria</c:v>
                </c:pt>
                <c:pt idx="77">
                  <c:v>Cayman Islands</c:v>
                </c:pt>
                <c:pt idx="78">
                  <c:v>Ukraine</c:v>
                </c:pt>
                <c:pt idx="79">
                  <c:v>Croatia</c:v>
                </c:pt>
                <c:pt idx="80">
                  <c:v>Hong Kong</c:v>
                </c:pt>
                <c:pt idx="81">
                  <c:v>Albania</c:v>
                </c:pt>
                <c:pt idx="82">
                  <c:v>Egypt</c:v>
                </c:pt>
              </c:strCache>
            </c:strRef>
          </c:cat>
          <c:val>
            <c:numRef>
              <c:f>Sheet1!$C$1:$C$83</c:f>
              <c:numCache>
                <c:formatCode>General</c:formatCode>
                <c:ptCount val="83"/>
                <c:pt idx="0">
                  <c:v>231</c:v>
                </c:pt>
                <c:pt idx="1">
                  <c:v>216</c:v>
                </c:pt>
                <c:pt idx="2">
                  <c:v>137</c:v>
                </c:pt>
                <c:pt idx="3">
                  <c:v>87</c:v>
                </c:pt>
                <c:pt idx="4">
                  <c:v>82</c:v>
                </c:pt>
                <c:pt idx="5">
                  <c:v>68</c:v>
                </c:pt>
                <c:pt idx="6">
                  <c:v>67</c:v>
                </c:pt>
                <c:pt idx="7">
                  <c:v>62</c:v>
                </c:pt>
                <c:pt idx="8">
                  <c:v>60</c:v>
                </c:pt>
                <c:pt idx="9">
                  <c:v>57</c:v>
                </c:pt>
                <c:pt idx="10">
                  <c:v>55</c:v>
                </c:pt>
                <c:pt idx="11">
                  <c:v>51</c:v>
                </c:pt>
                <c:pt idx="12">
                  <c:v>51</c:v>
                </c:pt>
                <c:pt idx="13">
                  <c:v>47</c:v>
                </c:pt>
                <c:pt idx="14">
                  <c:v>44</c:v>
                </c:pt>
                <c:pt idx="15">
                  <c:v>39</c:v>
                </c:pt>
                <c:pt idx="16">
                  <c:v>35</c:v>
                </c:pt>
                <c:pt idx="17">
                  <c:v>32</c:v>
                </c:pt>
                <c:pt idx="18">
                  <c:v>30</c:v>
                </c:pt>
                <c:pt idx="19">
                  <c:v>29</c:v>
                </c:pt>
                <c:pt idx="20">
                  <c:v>28</c:v>
                </c:pt>
                <c:pt idx="21">
                  <c:v>25</c:v>
                </c:pt>
                <c:pt idx="22">
                  <c:v>24</c:v>
                </c:pt>
                <c:pt idx="23">
                  <c:v>22</c:v>
                </c:pt>
                <c:pt idx="24">
                  <c:v>21</c:v>
                </c:pt>
                <c:pt idx="25">
                  <c:v>19</c:v>
                </c:pt>
                <c:pt idx="26">
                  <c:v>19</c:v>
                </c:pt>
                <c:pt idx="27">
                  <c:v>19</c:v>
                </c:pt>
                <c:pt idx="28">
                  <c:v>19</c:v>
                </c:pt>
                <c:pt idx="29">
                  <c:v>19</c:v>
                </c:pt>
                <c:pt idx="30">
                  <c:v>18</c:v>
                </c:pt>
                <c:pt idx="31">
                  <c:v>17</c:v>
                </c:pt>
                <c:pt idx="32">
                  <c:v>15</c:v>
                </c:pt>
                <c:pt idx="33">
                  <c:v>14</c:v>
                </c:pt>
                <c:pt idx="34">
                  <c:v>13</c:v>
                </c:pt>
                <c:pt idx="35">
                  <c:v>12</c:v>
                </c:pt>
                <c:pt idx="36">
                  <c:v>12</c:v>
                </c:pt>
                <c:pt idx="37">
                  <c:v>12</c:v>
                </c:pt>
                <c:pt idx="38">
                  <c:v>10</c:v>
                </c:pt>
                <c:pt idx="39">
                  <c:v>10</c:v>
                </c:pt>
                <c:pt idx="40">
                  <c:v>9</c:v>
                </c:pt>
                <c:pt idx="41">
                  <c:v>9</c:v>
                </c:pt>
                <c:pt idx="42">
                  <c:v>9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7</c:v>
                </c:pt>
                <c:pt idx="49">
                  <c:v>7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6</c:v>
                </c:pt>
                <c:pt idx="55">
                  <c:v>6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5</c:v>
                </c:pt>
                <c:pt idx="60">
                  <c:v>4</c:v>
                </c:pt>
                <c:pt idx="61">
                  <c:v>4</c:v>
                </c:pt>
                <c:pt idx="62">
                  <c:v>4</c:v>
                </c:pt>
                <c:pt idx="63">
                  <c:v>4</c:v>
                </c:pt>
                <c:pt idx="64">
                  <c:v>4</c:v>
                </c:pt>
                <c:pt idx="65">
                  <c:v>4</c:v>
                </c:pt>
                <c:pt idx="66">
                  <c:v>4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71780368"/>
        <c:axId val="-1471779280"/>
      </c:barChart>
      <c:catAx>
        <c:axId val="-147178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471779280"/>
        <c:crosses val="autoZero"/>
        <c:auto val="1"/>
        <c:lblAlgn val="ctr"/>
        <c:lblOffset val="100"/>
        <c:noMultiLvlLbl val="0"/>
      </c:catAx>
      <c:valAx>
        <c:axId val="-147177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471780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31838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32325"/>
            <a:ext cx="5335588" cy="438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465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264650"/>
            <a:ext cx="288925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2071685-C772-48BF-B1FC-F7FB241204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8270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3F7DF-1F5D-4336-B738-D918485BE42C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4633913"/>
            <a:ext cx="4891088" cy="4387850"/>
          </a:xfrm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24660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071685-C772-48BF-B1FC-F7FB24120492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082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r="13220" b="13826"/>
          <a:stretch>
            <a:fillRect/>
          </a:stretch>
        </p:blipFill>
        <p:spPr bwMode="auto">
          <a:xfrm>
            <a:off x="3952875" y="1389063"/>
            <a:ext cx="5180013" cy="5468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Line 3"/>
          <p:cNvSpPr>
            <a:spLocks noChangeShapeType="1"/>
          </p:cNvSpPr>
          <p:nvPr userDrawn="1"/>
        </p:nvSpPr>
        <p:spPr bwMode="auto">
          <a:xfrm>
            <a:off x="539750" y="2895600"/>
            <a:ext cx="792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8C595-B1AF-454E-A590-7026CF6E3B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CF67E-9587-48A2-BE88-0AC0051007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07570-9AC7-47F0-99B4-38705407A7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5E33D-78A9-43E0-91C3-1B70A84499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F3674-60E9-4EF4-9B16-85A3A08A65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BCBBB-4189-4F93-9FA3-87CFB94A6E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4C77A-0C20-4B3A-B5FC-C1EB474FCE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35E64-1AF4-4B9E-9FCA-6014D08137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8DFCC-B5ED-4CEA-8AFD-0CCF605B64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D6220-FB2A-4DDA-9CBB-ACE7B6E637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553200"/>
            <a:ext cx="661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>
              <a:defRPr/>
            </a:pPr>
            <a:fld id="{83D53C54-F795-4FE6-86B5-327FB40589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7411" name="Text Box 3"/>
          <p:cNvSpPr txBox="1">
            <a:spLocks noChangeArrowheads="1"/>
          </p:cNvSpPr>
          <p:nvPr userDrawn="1"/>
        </p:nvSpPr>
        <p:spPr bwMode="auto">
          <a:xfrm>
            <a:off x="388938" y="88900"/>
            <a:ext cx="4976812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512" tIns="36512" rIns="36512" bIns="36512"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  <a:defRPr/>
            </a:pPr>
            <a:endParaRPr lang="ko-KR" altLang="ko-KR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2" name="Rectangle 4"/>
          <p:cNvSpPr>
            <a:spLocks noChangeArrowheads="1"/>
          </p:cNvSpPr>
          <p:nvPr userDrawn="1"/>
        </p:nvSpPr>
        <p:spPr bwMode="auto">
          <a:xfrm flipV="1">
            <a:off x="-3175" y="627063"/>
            <a:ext cx="9145588" cy="53975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B2B2B2">
                  <a:alpha val="58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 l="14766" t="11816" r="67513" b="83757"/>
          <a:stretch>
            <a:fillRect/>
          </a:stretch>
        </p:blipFill>
        <p:spPr bwMode="auto">
          <a:xfrm>
            <a:off x="7470775" y="6453188"/>
            <a:ext cx="16637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split orient="vert"/>
  </p:transition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521306" y="3645024"/>
            <a:ext cx="3833101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800" b="1" dirty="0" smtClean="0">
                <a:solidFill>
                  <a:srgbClr val="000066"/>
                </a:solidFill>
                <a:latin typeface="Traditional Arabic" pitchFamily="2" charset="-78"/>
                <a:cs typeface="Traditional Arabic" pitchFamily="2" charset="-78"/>
              </a:rPr>
              <a:t>July 18-19, 2013</a:t>
            </a:r>
            <a:endParaRPr kumimoji="0" lang="en-US" altLang="ko-KR" sz="1800" b="1" dirty="0">
              <a:solidFill>
                <a:srgbClr val="000066"/>
              </a:solidFill>
              <a:latin typeface="Traditional Arabic" pitchFamily="2" charset="-78"/>
              <a:cs typeface="Traditional Arabic" pitchFamily="2" charset="-78"/>
            </a:endParaRPr>
          </a:p>
          <a:p>
            <a:pPr>
              <a:spcBef>
                <a:spcPct val="50000"/>
              </a:spcBef>
              <a:defRPr/>
            </a:pPr>
            <a:r>
              <a:rPr kumimoji="0" lang="en-US" altLang="ko-KR" sz="1800" b="1" dirty="0" smtClean="0">
                <a:solidFill>
                  <a:srgbClr val="000066"/>
                </a:solidFill>
                <a:latin typeface="Traditional Arabic" pitchFamily="2" charset="-78"/>
                <a:cs typeface="Traditional Arabic" pitchFamily="2" charset="-78"/>
              </a:rPr>
              <a:t>2013 New Orleans </a:t>
            </a:r>
            <a:r>
              <a:rPr kumimoji="0" lang="en-US" altLang="ko-KR" sz="1800" b="1" dirty="0" err="1">
                <a:solidFill>
                  <a:srgbClr val="000066"/>
                </a:solidFill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kumimoji="0" lang="en-US" altLang="ko-KR" sz="1800" b="1" dirty="0">
                <a:solidFill>
                  <a:srgbClr val="000066"/>
                </a:solidFill>
                <a:latin typeface="Traditional Arabic" pitchFamily="2" charset="-78"/>
                <a:cs typeface="Traditional Arabic" pitchFamily="2" charset="-78"/>
              </a:rPr>
              <a:t> Conference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09538" y="2401082"/>
            <a:ext cx="8893175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atinLnBrk="0">
              <a:defRPr/>
            </a:pPr>
            <a:r>
              <a:rPr kumimoji="0" lang="en-US" altLang="ko-KR" sz="2800" b="1" dirty="0" smtClean="0">
                <a:solidFill>
                  <a:schemeClr val="accent6"/>
                </a:solidFill>
                <a:latin typeface="Traditional Arabic" pitchFamily="2" charset="-78"/>
                <a:cs typeface="Traditional Arabic" pitchFamily="2" charset="-78"/>
              </a:rPr>
              <a:t>Mathematical Optimization in </a:t>
            </a:r>
            <a:r>
              <a:rPr kumimoji="0" lang="en-US" altLang="ko-KR" sz="2800" b="1" dirty="0" err="1" smtClean="0">
                <a:solidFill>
                  <a:schemeClr val="accent6"/>
                </a:solidFill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kumimoji="0" lang="en-US" altLang="ko-KR" sz="2800" b="1" dirty="0" smtClean="0">
                <a:solidFill>
                  <a:schemeClr val="accent6"/>
                </a:solidFill>
                <a:latin typeface="Traditional Arabic" pitchFamily="2" charset="-78"/>
                <a:cs typeface="Traditional Arabic" pitchFamily="2" charset="-78"/>
              </a:rPr>
              <a:t>: LP and MILP</a:t>
            </a:r>
            <a:endParaRPr kumimoji="0" lang="ko-KR" altLang="en-US" sz="2800" b="1" dirty="0">
              <a:solidFill>
                <a:schemeClr val="accent6"/>
              </a:solidFill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622300" y="5324373"/>
            <a:ext cx="7621588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latinLnBrk="0">
              <a:defRPr/>
            </a:pPr>
            <a:r>
              <a:rPr kumimoji="0" lang="en-US" altLang="ko-KR" sz="1800" b="1" dirty="0" smtClean="0">
                <a:solidFill>
                  <a:srgbClr val="7030A0"/>
                </a:solidFill>
                <a:latin typeface="Traditional Arabic" pitchFamily="2" charset="-78"/>
                <a:cs typeface="Traditional Arabic" pitchFamily="2" charset="-78"/>
              </a:rPr>
              <a:t>Choonjoo Lee</a:t>
            </a:r>
          </a:p>
          <a:p>
            <a:pPr latinLnBrk="0">
              <a:defRPr/>
            </a:pPr>
            <a:r>
              <a:rPr kumimoji="0" lang="en-US" altLang="ko-KR" sz="1800" b="1" dirty="0" smtClean="0">
                <a:solidFill>
                  <a:srgbClr val="7030A0"/>
                </a:solidFill>
                <a:latin typeface="Traditional Arabic" pitchFamily="2" charset="-78"/>
                <a:cs typeface="Traditional Arabic" pitchFamily="2" charset="-78"/>
              </a:rPr>
              <a:t>Korea National Defense University</a:t>
            </a:r>
          </a:p>
          <a:p>
            <a:pPr latinLnBrk="0">
              <a:defRPr/>
            </a:pPr>
            <a:r>
              <a:rPr kumimoji="0" lang="en-US" altLang="ko-KR" sz="1800" b="1" dirty="0" smtClean="0">
                <a:solidFill>
                  <a:srgbClr val="7030A0"/>
                </a:solidFill>
                <a:latin typeface="Traditional Arabic" pitchFamily="2" charset="-78"/>
                <a:cs typeface="Traditional Arabic" pitchFamily="2" charset="-78"/>
              </a:rPr>
              <a:t>bloom.rampike@gmail.com</a:t>
            </a:r>
            <a:endParaRPr kumimoji="0" lang="ko-KR" altLang="en-US" sz="1800" b="1" dirty="0">
              <a:solidFill>
                <a:srgbClr val="7030A0"/>
              </a:solidFill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13439" y="5075892"/>
            <a:ext cx="410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1800" b="1" dirty="0" smtClean="0">
                <a:solidFill>
                  <a:srgbClr val="0066FF"/>
                </a:solidFill>
                <a:latin typeface="HY헤드라인M"/>
                <a:ea typeface="HY헤드라인M"/>
                <a:cs typeface="Traditional Arabic" pitchFamily="2" charset="-78"/>
              </a:rPr>
              <a:t>☆</a:t>
            </a:r>
            <a:endParaRPr lang="ko-KR" alt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866591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II. 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Taxonomy of Mathematical 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Optimization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07950" y="879103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Solution Techniques for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 Mathematical Optimization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476067"/>
            <a:ext cx="88924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Optimization algorithms(fixed steps): Simplex algorithm, variants of Simplex, …</a:t>
            </a:r>
          </a:p>
          <a:p>
            <a:pPr algn="l">
              <a:lnSpc>
                <a:spcPct val="200000"/>
              </a:lnSpc>
            </a:pP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Iterative methods(converged solution): Newton’s method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, Interior point methods,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                                                   Finite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difference,  Numerical analysis, Gradient descent, Ellipsoid method, …</a:t>
            </a:r>
          </a:p>
          <a:p>
            <a:pPr algn="l">
              <a:lnSpc>
                <a:spcPct val="200000"/>
              </a:lnSpc>
            </a:pP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Heuristics(approximated solution): </a:t>
            </a:r>
            <a:r>
              <a:rPr lang="en-US" altLang="ko-KR" dirty="0" err="1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Nelder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-Mead </a:t>
            </a:r>
            <a:r>
              <a:rPr lang="en-US" altLang="ko-KR" dirty="0" err="1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simplicial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heuristic, Genetic algorithm,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Differential Search algorithm, Dynamic relaxation, …</a:t>
            </a:r>
            <a:endParaRPr lang="ko-KR" altLang="en-US" dirty="0">
              <a:solidFill>
                <a:schemeClr val="accent2"/>
              </a:solidFill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6053226"/>
            <a:ext cx="45869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Source: Park, S(2001), Wikipedia</a:t>
            </a:r>
            <a:endParaRPr lang="ko-KR" altLang="en-US" dirty="0">
              <a:latin typeface="Traditional Arabic" pitchFamily="2" charset="-78"/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13262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866591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II. 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Taxonomy of Mathematical 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Optimization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07950" y="879103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Mathematical Optimization Codes in </a:t>
            </a:r>
            <a:r>
              <a:rPr lang="en-US" altLang="ko-KR" sz="2400" dirty="0" err="1" smtClean="0">
                <a:latin typeface="Traditional Arabic" pitchFamily="2" charset="-78"/>
                <a:cs typeface="Traditional Arabic" pitchFamily="2" charset="-78"/>
              </a:rPr>
              <a:t>Stata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340768"/>
            <a:ext cx="8892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❍ optimize( ) : Mata’s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function; 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finds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coefficients (b</a:t>
            </a:r>
            <a:r>
              <a:rPr lang="en-US" altLang="ko-KR" baseline="-250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1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, b</a:t>
            </a:r>
            <a:r>
              <a:rPr lang="en-US" altLang="ko-KR" baseline="-250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2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,…, </a:t>
            </a:r>
            <a:r>
              <a:rPr lang="en-US" altLang="ko-KR" dirty="0" err="1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b</a:t>
            </a:r>
            <a:r>
              <a:rPr lang="en-US" altLang="ko-KR" baseline="-25000" dirty="0" err="1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m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) that maximize or minimize f (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p</a:t>
            </a:r>
            <a:r>
              <a:rPr lang="en-US" altLang="ko-KR" baseline="-250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1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, p</a:t>
            </a:r>
            <a:r>
              <a:rPr lang="en-US" altLang="ko-KR" baseline="-250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2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,…,p</a:t>
            </a:r>
            <a:r>
              <a:rPr lang="en-US" altLang="ko-KR" baseline="-250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m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), where p</a:t>
            </a:r>
            <a:r>
              <a:rPr lang="en-US" altLang="ko-KR" baseline="-25000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i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= X</a:t>
            </a:r>
            <a:r>
              <a:rPr lang="en-US" altLang="ko-KR" baseline="-25000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i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b</a:t>
            </a:r>
            <a:r>
              <a:rPr lang="en-US" altLang="ko-KR" baseline="-250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i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err="1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moptimize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( ) : Mata’s and </a:t>
            </a:r>
            <a:r>
              <a:rPr lang="en-US" altLang="ko-KR" dirty="0" err="1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Stata’s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premier optimization routine; the routine used by most of the official optimization-based estimators implemented in </a:t>
            </a:r>
            <a:r>
              <a:rPr lang="en-US" altLang="ko-KR" dirty="0" err="1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.</a:t>
            </a:r>
          </a:p>
          <a:p>
            <a:pPr algn="l">
              <a:lnSpc>
                <a:spcPct val="200000"/>
              </a:lnSpc>
            </a:pP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ml( ) 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: </a:t>
            </a:r>
            <a:r>
              <a:rPr lang="en-US" altLang="ko-KR" dirty="0" err="1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Stata’s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command; provides 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most of the capabilities of Mata’s </a:t>
            </a:r>
            <a:r>
              <a:rPr lang="en-US" altLang="ko-KR" dirty="0" err="1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moptimize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(), and ml is easier to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use; 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ml uses </a:t>
            </a:r>
            <a:r>
              <a:rPr lang="en-US" altLang="ko-KR" dirty="0" err="1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moptimize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() to perform the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optimization.</a:t>
            </a:r>
            <a:endParaRPr lang="en-US" altLang="ko-KR" dirty="0">
              <a:solidFill>
                <a:schemeClr val="accent2"/>
              </a:solidFill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3" y="5445224"/>
            <a:ext cx="86046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b="1" dirty="0">
                <a:solidFill>
                  <a:srgbClr val="0066FF"/>
                </a:solidFill>
                <a:latin typeface="Traditional Arabic" pitchFamily="2" charset="-78"/>
                <a:cs typeface="Traditional Arabic" pitchFamily="2" charset="-78"/>
              </a:rPr>
              <a:t>☞ </a:t>
            </a:r>
            <a:r>
              <a:rPr lang="en-US" altLang="ko-KR" b="1" dirty="0" err="1" smtClean="0">
                <a:solidFill>
                  <a:srgbClr val="0066FF"/>
                </a:solidFill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lang="en-US" altLang="ko-KR" b="1" dirty="0">
                <a:solidFill>
                  <a:srgbClr val="0066FF"/>
                </a:solidFill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b="1" dirty="0" smtClean="0">
                <a:solidFill>
                  <a:srgbClr val="0066FF"/>
                </a:solidFill>
                <a:latin typeface="Traditional Arabic" pitchFamily="2" charset="-78"/>
                <a:cs typeface="Traditional Arabic" pitchFamily="2" charset="-78"/>
              </a:rPr>
              <a:t>focused on Quadratic, Stochastic programming; Iterative(numerical</a:t>
            </a:r>
            <a:r>
              <a:rPr lang="en-US" altLang="ko-KR" b="1" dirty="0">
                <a:solidFill>
                  <a:srgbClr val="0066FF"/>
                </a:solidFill>
                <a:latin typeface="Traditional Arabic" pitchFamily="2" charset="-78"/>
                <a:cs typeface="Traditional Arabic" pitchFamily="2" charset="-78"/>
              </a:rPr>
              <a:t>), </a:t>
            </a:r>
            <a:r>
              <a:rPr lang="en-US" altLang="ko-KR" b="1" dirty="0" smtClean="0">
                <a:solidFill>
                  <a:srgbClr val="0066FF"/>
                </a:solidFill>
                <a:latin typeface="Traditional Arabic" pitchFamily="2" charset="-78"/>
                <a:cs typeface="Traditional Arabic" pitchFamily="2" charset="-78"/>
              </a:rPr>
              <a:t>Stochastic, Parametric methods</a:t>
            </a:r>
            <a:endParaRPr lang="ko-KR" altLang="en-US" b="1" dirty="0">
              <a:solidFill>
                <a:srgbClr val="0066FF"/>
              </a:solidFill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2272" y="5013176"/>
            <a:ext cx="33791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Source: </a:t>
            </a:r>
            <a:r>
              <a:rPr lang="en-US" altLang="ko-KR" dirty="0" err="1" smtClean="0"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, [M-5] p.617</a:t>
            </a:r>
            <a:endParaRPr lang="ko-KR" altLang="en-US" dirty="0">
              <a:latin typeface="Traditional Arabic" pitchFamily="2" charset="-78"/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512619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107950" y="765175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T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he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User Written Command “</a:t>
            </a:r>
            <a:r>
              <a:rPr lang="en-US" altLang="ko-KR" sz="2400" dirty="0" err="1" smtClean="0">
                <a:latin typeface="Traditional Arabic" pitchFamily="2" charset="-78"/>
                <a:cs typeface="Traditional Arabic" pitchFamily="2" charset="-78"/>
              </a:rPr>
              <a:t>lp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”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1520" y="1196752"/>
            <a:ext cx="889248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sz="28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Optimization Problem</a:t>
            </a:r>
            <a:endParaRPr lang="en-US" altLang="ko-KR" sz="2800" dirty="0" smtClean="0">
              <a:solidFill>
                <a:schemeClr val="accent2"/>
              </a:solidFill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6721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III. User-written LP and MILP in </a:t>
            </a:r>
            <a:r>
              <a:rPr lang="en-US" altLang="ko-KR" sz="2800" b="1" dirty="0" err="1" smtClean="0"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 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37401"/>
              </p:ext>
            </p:extLst>
          </p:nvPr>
        </p:nvGraphicFramePr>
        <p:xfrm>
          <a:off x="683568" y="4586436"/>
          <a:ext cx="7776864" cy="186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6144"/>
                <a:gridCol w="1296144"/>
                <a:gridCol w="1296144"/>
                <a:gridCol w="1296144"/>
                <a:gridCol w="1296144"/>
                <a:gridCol w="1296144"/>
              </a:tblGrid>
              <a:tr h="33123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x1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x2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x3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x4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rel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rhs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170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=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&lt;=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&lt;=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1237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&lt;=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ko-KR" sz="2400" kern="1200" dirty="0">
                          <a:solidFill>
                            <a:schemeClr val="tx1"/>
                          </a:solidFill>
                          <a:latin typeface="Traditional Arabic" pitchFamily="2" charset="-78"/>
                          <a:ea typeface="HY헤드라인M" pitchFamily="18" charset="-127"/>
                          <a:cs typeface="Traditional Arabic" pitchFamily="2" charset="-78"/>
                        </a:rPr>
                        <a:t>117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5682" y="1916832"/>
                <a:ext cx="5809732" cy="1958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Max</m:t>
                      </m:r>
                      <m: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 40</m:t>
                      </m:r>
                      <m:r>
                        <m:rPr>
                          <m:sty m:val="p"/>
                        </m:rP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x</m:t>
                      </m:r>
                      <m:r>
                        <a:rPr lang="en-US" altLang="ko-KR" sz="320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1</m:t>
                      </m:r>
                      <m: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+50</m:t>
                      </m:r>
                      <m:r>
                        <m:rPr>
                          <m:sty m:val="p"/>
                        </m:rP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x</m:t>
                      </m:r>
                      <m:r>
                        <a:rPr lang="en-US" altLang="ko-KR" sz="320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2</m:t>
                      </m:r>
                      <m: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+80</m:t>
                      </m:r>
                      <m:r>
                        <m:rPr>
                          <m:sty m:val="p"/>
                        </m:rP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x</m:t>
                      </m:r>
                      <m:r>
                        <a:rPr lang="en-US" altLang="ko-KR" sz="320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3</m:t>
                      </m:r>
                      <m: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+170</m:t>
                      </m:r>
                      <m:r>
                        <m:rPr>
                          <m:sty m:val="p"/>
                        </m:rP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x</m:t>
                      </m:r>
                      <m:r>
                        <a:rPr lang="en-US" altLang="ko-KR" sz="320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4</m:t>
                      </m:r>
                    </m:oMath>
                  </m:oMathPara>
                </a14:m>
                <a:endParaRPr lang="en-US" altLang="ko-KR" sz="3200" baseline="-25000" dirty="0">
                  <a:solidFill>
                    <a:schemeClr val="tx1"/>
                  </a:solidFill>
                  <a:latin typeface="Traditional Arabic" pitchFamily="2" charset="-78"/>
                  <a:cs typeface="Traditional Arabic" pitchFamily="2" charset="-78"/>
                </a:endParaRPr>
              </a:p>
              <a:p>
                <a:r>
                  <a:rPr lang="en-US" altLang="ko-KR" sz="3200" dirty="0" err="1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s.t.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 x</a:t>
                </a:r>
                <a:r>
                  <a:rPr lang="en-US" altLang="ko-KR" sz="3200" baseline="-250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1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+8x</a:t>
                </a:r>
                <a:r>
                  <a:rPr lang="en-US" altLang="ko-KR" sz="3200" baseline="-250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2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+2x</a:t>
                </a:r>
                <a:r>
                  <a:rPr lang="en-US" altLang="ko-KR" sz="3200" baseline="-250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3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+x</a:t>
                </a:r>
                <a:r>
                  <a:rPr lang="en-US" altLang="ko-KR" sz="3200" baseline="-250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4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 ≤ 50</a:t>
                </a: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9x</a:t>
                </a:r>
                <a:r>
                  <a:rPr lang="en-US" altLang="ko-KR" sz="3200" baseline="-250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1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+x</a:t>
                </a:r>
                <a:r>
                  <a:rPr lang="en-US" altLang="ko-KR" sz="3200" baseline="-250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2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+5x</a:t>
                </a:r>
                <a:r>
                  <a:rPr lang="en-US" altLang="ko-KR" sz="3200" baseline="-250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3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+3x</a:t>
                </a:r>
                <a:r>
                  <a:rPr lang="en-US" altLang="ko-KR" sz="3200" baseline="-250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4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 ≤ 70</a:t>
                </a: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7x</a:t>
                </a:r>
                <a:r>
                  <a:rPr lang="en-US" altLang="ko-KR" sz="3200" baseline="-250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1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+7x</a:t>
                </a:r>
                <a:r>
                  <a:rPr lang="en-US" altLang="ko-KR" sz="3200" baseline="-250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2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+4x</a:t>
                </a:r>
                <a:r>
                  <a:rPr lang="en-US" altLang="ko-KR" sz="3200" baseline="-250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3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+x</a:t>
                </a:r>
                <a:r>
                  <a:rPr lang="en-US" altLang="ko-KR" sz="3200" baseline="-250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4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 ≤ 117</a:t>
                </a:r>
                <a:endParaRPr lang="ko-KR" altLang="en-US" sz="3200" dirty="0">
                  <a:solidFill>
                    <a:schemeClr val="tx1"/>
                  </a:solidFill>
                  <a:latin typeface="Traditional Arabic" pitchFamily="2" charset="-78"/>
                  <a:cs typeface="Traditional Arabic" pitchFamily="2" charset="-78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82" y="1916832"/>
                <a:ext cx="5809732" cy="1958421"/>
              </a:xfrm>
              <a:prstGeom prst="rect">
                <a:avLst/>
              </a:prstGeom>
              <a:blipFill rotWithShape="0"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251520" y="3789040"/>
            <a:ext cx="889248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sz="28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Data Input in </a:t>
            </a:r>
            <a:r>
              <a:rPr lang="en-US" altLang="ko-KR" sz="2800" dirty="0" err="1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Stata</a:t>
            </a:r>
            <a:endParaRPr lang="en-US" altLang="ko-KR" sz="2800" dirty="0" smtClean="0">
              <a:solidFill>
                <a:schemeClr val="accent2"/>
              </a:solidFill>
              <a:latin typeface="Traditional Arabic" pitchFamily="2" charset="-78"/>
              <a:cs typeface="Traditional Arabic" pitchFamily="2" charset="-78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6721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III. User-written LP and MILP in </a:t>
            </a:r>
            <a:r>
              <a:rPr lang="en-US" altLang="ko-KR" sz="2800" b="1" dirty="0" err="1" smtClean="0"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 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107950" y="879103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The User Written Command “</a:t>
            </a:r>
            <a:r>
              <a:rPr lang="en-US" altLang="ko-KR" sz="2400" dirty="0" err="1" smtClean="0">
                <a:latin typeface="Traditional Arabic" pitchFamily="2" charset="-78"/>
                <a:cs typeface="Traditional Arabic" pitchFamily="2" charset="-78"/>
              </a:rPr>
              <a:t>lp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”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1520" y="1304037"/>
            <a:ext cx="889248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Program Syntax</a:t>
            </a:r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214313" y="1922587"/>
            <a:ext cx="8572500" cy="4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3400" marR="0" lvl="1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lp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varlists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 [if]  [in]  [using/] [,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 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rel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(</a:t>
            </a: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varname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)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 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rhs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(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varname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) min max 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intvars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(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varlist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) tol1(real) tol2(real) </a:t>
            </a:r>
            <a:r>
              <a:rPr kumimoji="0" lang="en-US" altLang="ko-KR" sz="2800" b="0" i="0" u="sng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s</a:t>
            </a:r>
            <a:r>
              <a:rPr kumimoji="0" lang="en-US" altLang="ko-KR" sz="28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av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ing(</a:t>
            </a:r>
            <a:r>
              <a:rPr kumimoji="0" lang="en-US" altLang="ko-KR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filename</a:t>
            </a:r>
            <a:r>
              <a:rPr kumimoji="0" lang="en-US" altLang="ko-K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)]</a:t>
            </a:r>
          </a:p>
          <a:p>
            <a:pPr marL="533400" marR="0" lvl="1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ko-KR" sz="2400" dirty="0" err="1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rel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(</a:t>
            </a:r>
            <a:r>
              <a:rPr kumimoji="0" lang="en-US" altLang="ko-KR" sz="2400" i="1" dirty="0" err="1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varname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) specifies the variable with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 the relationship symbols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. The default option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 is rel.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aditional Arabic" pitchFamily="2" charset="-78"/>
              <a:ea typeface="맑은 고딕"/>
              <a:cs typeface="Traditional Arabic" pitchFamily="2" charset="-78"/>
            </a:endParaRPr>
          </a:p>
          <a:p>
            <a:pPr marL="533400" marR="0" lvl="1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rhs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(</a:t>
            </a:r>
            <a:r>
              <a:rPr kumimoji="0" lang="en-US" altLang="ko-KR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varname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) specifies the variable with constants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 in the right hand side of equation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. The default option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 is </a:t>
            </a:r>
            <a:r>
              <a:rPr kumimoji="0" lang="en-US" altLang="ko-KR" sz="2400" dirty="0" err="1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rhs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.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aditional Arabic" pitchFamily="2" charset="-78"/>
              <a:ea typeface="맑은 고딕"/>
              <a:cs typeface="Traditional Arabic" pitchFamily="2" charset="-78"/>
            </a:endParaRPr>
          </a:p>
          <a:p>
            <a:pPr marL="533400" marR="0" lvl="1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min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and </a:t>
            </a: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max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 are case sensitive.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 min(max) is </a:t>
            </a: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to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minimize(maximize) the objective function.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aditional Arabic" pitchFamily="2" charset="-78"/>
              <a:ea typeface="맑은 고딕"/>
              <a:cs typeface="Traditional Arabic" pitchFamily="2" charset="-78"/>
            </a:endParaRPr>
          </a:p>
          <a:p>
            <a:pPr marL="533400" marR="0" lvl="1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intvars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(</a:t>
            </a:r>
            <a:r>
              <a:rPr kumimoji="0" lang="en-US" altLang="ko-KR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varlist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) specifies variables</a:t>
            </a:r>
            <a:r>
              <a:rPr kumimoji="0" lang="en-US" altLang="ko-KR" sz="2400" dirty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 </a:t>
            </a: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with integer value.</a:t>
            </a:r>
          </a:p>
          <a:p>
            <a:pPr marL="533400" marR="0" lvl="1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tol1(real) sets the tolerance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 of pivoting value. The default value is 1e-14. </a:t>
            </a: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tol2(real) sets the tolerance of matrix inverse. The default value is 2.22e-12.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aditional Arabic" pitchFamily="2" charset="-78"/>
              <a:ea typeface="맑은 고딕"/>
              <a:cs typeface="Traditional Arabic" pitchFamily="2" charset="-78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504056" y="4437112"/>
            <a:ext cx="8460432" cy="864096"/>
          </a:xfrm>
          <a:prstGeom prst="rect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4056" y="2020778"/>
            <a:ext cx="8639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Traditional Arabic" pitchFamily="2" charset="-78"/>
                <a:cs typeface="Traditional Arabic" pitchFamily="2" charset="-78"/>
              </a:rPr>
              <a:t>. </a:t>
            </a:r>
            <a:r>
              <a:rPr lang="en-US" altLang="ko-KR" dirty="0" err="1" smtClean="0">
                <a:latin typeface="Traditional Arabic" pitchFamily="2" charset="-78"/>
                <a:cs typeface="Traditional Arabic" pitchFamily="2" charset="-78"/>
              </a:rPr>
              <a:t>lp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dirty="0">
                <a:latin typeface="Traditional Arabic" pitchFamily="2" charset="-78"/>
                <a:cs typeface="Traditional Arabic" pitchFamily="2" charset="-78"/>
              </a:rPr>
              <a:t>x1 x2 x3 x4,max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88032" y="1316668"/>
            <a:ext cx="702027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Result: </a:t>
            </a:r>
            <a:r>
              <a:rPr lang="en-US" altLang="ko-KR" sz="2400" dirty="0" err="1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lp</a:t>
            </a: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with maximization option.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950" y="951111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The User Written Command “</a:t>
            </a:r>
            <a:r>
              <a:rPr lang="en-US" altLang="ko-KR" sz="2400" dirty="0" err="1" smtClean="0">
                <a:latin typeface="Traditional Arabic" pitchFamily="2" charset="-78"/>
                <a:cs typeface="Traditional Arabic" pitchFamily="2" charset="-78"/>
              </a:rPr>
              <a:t>lp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” for LP problem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6721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III. User-written LP and MILP in </a:t>
            </a:r>
            <a:r>
              <a:rPr lang="en-US" altLang="ko-KR" sz="2800" b="1" dirty="0" err="1" smtClean="0"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 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7951"/>
          <a:stretch/>
        </p:blipFill>
        <p:spPr>
          <a:xfrm>
            <a:off x="611560" y="2655771"/>
            <a:ext cx="8416418" cy="2573429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 bwMode="auto">
          <a:xfrm>
            <a:off x="395536" y="5085184"/>
            <a:ext cx="8568952" cy="1008112"/>
          </a:xfrm>
          <a:prstGeom prst="rect">
            <a:avLst/>
          </a:prstGeom>
          <a:noFill/>
          <a:ln w="9525" cap="flat" cmpd="sng" algn="ctr">
            <a:solidFill>
              <a:srgbClr val="00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4056" y="1876762"/>
            <a:ext cx="5724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>
                <a:latin typeface="Traditional Arabic" pitchFamily="2" charset="-78"/>
                <a:cs typeface="Traditional Arabic" pitchFamily="2" charset="-78"/>
              </a:rPr>
              <a:t>. </a:t>
            </a:r>
            <a:r>
              <a:rPr lang="en-US" altLang="ko-KR" dirty="0" err="1" smtClean="0">
                <a:latin typeface="Traditional Arabic" pitchFamily="2" charset="-78"/>
                <a:cs typeface="Traditional Arabic" pitchFamily="2" charset="-78"/>
              </a:rPr>
              <a:t>lp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dirty="0">
                <a:latin typeface="Traditional Arabic" pitchFamily="2" charset="-78"/>
                <a:cs typeface="Traditional Arabic" pitchFamily="2" charset="-78"/>
              </a:rPr>
              <a:t>x1 x2 x3 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x4,max </a:t>
            </a:r>
            <a:r>
              <a:rPr lang="en-US" altLang="ko-KR" dirty="0" err="1" smtClean="0">
                <a:latin typeface="Traditional Arabic" pitchFamily="2" charset="-78"/>
                <a:cs typeface="Traditional Arabic" pitchFamily="2" charset="-78"/>
              </a:rPr>
              <a:t>intvars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(x4)</a:t>
            </a:r>
            <a:endParaRPr lang="en-US" altLang="ko-KR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8032" y="1172652"/>
            <a:ext cx="7020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Result: </a:t>
            </a:r>
            <a:r>
              <a:rPr lang="en-US" altLang="ko-KR" sz="2400" dirty="0" err="1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lp</a:t>
            </a: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with </a:t>
            </a:r>
            <a:r>
              <a:rPr lang="en-US" altLang="ko-KR" sz="2400" dirty="0" err="1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intvars</a:t>
            </a: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(x4) option.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950" y="909191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The User Written Command “</a:t>
            </a:r>
            <a:r>
              <a:rPr lang="en-US" altLang="ko-KR" sz="2400" dirty="0" err="1" smtClean="0">
                <a:latin typeface="Traditional Arabic" pitchFamily="2" charset="-78"/>
                <a:cs typeface="Traditional Arabic" pitchFamily="2" charset="-78"/>
              </a:rPr>
              <a:t>lp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” for MILP problem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6721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III. User-written LP and MILP in </a:t>
            </a:r>
            <a:r>
              <a:rPr lang="en-US" altLang="ko-KR" sz="2800" b="1" dirty="0" err="1" smtClean="0"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 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67126"/>
          <a:stretch/>
        </p:blipFill>
        <p:spPr>
          <a:xfrm>
            <a:off x="619406" y="2132856"/>
            <a:ext cx="8352928" cy="38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0391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88032" y="1308824"/>
            <a:ext cx="87484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The </a:t>
            </a: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code is not </a:t>
            </a: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complete yet and waits for your upgrade. </a:t>
            </a: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And there are plenty of rooms to play and </a:t>
            </a: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work for users.</a:t>
            </a:r>
            <a:endParaRPr lang="en-US" altLang="ko-KR" sz="2400" dirty="0">
              <a:solidFill>
                <a:schemeClr val="accent2"/>
              </a:solidFill>
              <a:latin typeface="Traditional Arabic" pitchFamily="2" charset="-78"/>
              <a:cs typeface="Traditional Arabic" pitchFamily="2" charset="-78"/>
            </a:endParaRPr>
          </a:p>
          <a:p>
            <a:pPr algn="l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sz="2400" dirty="0" err="1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lp</a:t>
            </a: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code using optimization algorithm is </a:t>
            </a:r>
            <a:r>
              <a:rPr lang="en-US" altLang="ko-KR" sz="2400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available at      </a:t>
            </a:r>
            <a:r>
              <a:rPr lang="ko-KR" altLang="en-US" sz="2400" dirty="0" smtClean="0">
                <a:latin typeface="Traditional Arabic" pitchFamily="2" charset="-78"/>
                <a:cs typeface="Traditional Arabic" pitchFamily="2" charset="-78"/>
              </a:rPr>
              <a:t>https</a:t>
            </a:r>
            <a:r>
              <a:rPr lang="ko-KR" altLang="en-US" sz="2400" dirty="0">
                <a:latin typeface="Traditional Arabic" pitchFamily="2" charset="-78"/>
                <a:cs typeface="Traditional Arabic" pitchFamily="2" charset="-78"/>
              </a:rPr>
              <a:t>://sourceforge.net/projects/deas</a:t>
            </a:r>
            <a:r>
              <a:rPr lang="ko-KR" altLang="en-US" sz="2400" dirty="0" smtClean="0">
                <a:latin typeface="Traditional Arabic" pitchFamily="2" charset="-78"/>
                <a:cs typeface="Traditional Arabic" pitchFamily="2" charset="-78"/>
              </a:rPr>
              <a:t>/</a:t>
            </a:r>
            <a:endParaRPr lang="en-US" altLang="ko-KR" sz="2400" dirty="0" smtClean="0">
              <a:solidFill>
                <a:schemeClr val="accent2"/>
              </a:solidFill>
              <a:latin typeface="Traditional Arabic" pitchFamily="2" charset="-78"/>
              <a:cs typeface="Traditional Arabic" pitchFamily="2" charset="-78"/>
            </a:endParaRPr>
          </a:p>
          <a:p>
            <a:pPr algn="l">
              <a:lnSpc>
                <a:spcPct val="150000"/>
              </a:lnSpc>
            </a:pPr>
            <a:endParaRPr lang="en-US" altLang="ko-KR" sz="2400" dirty="0" smtClean="0">
              <a:solidFill>
                <a:schemeClr val="accent2"/>
              </a:solidFill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950" y="879103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Remarks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6721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III. User-written LP and MILP in </a:t>
            </a:r>
            <a:r>
              <a:rPr lang="en-US" altLang="ko-KR" sz="2800" b="1" dirty="0" err="1" smtClean="0"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 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583437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429766" y="116632"/>
            <a:ext cx="7598618" cy="63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References</a:t>
            </a:r>
            <a:endParaRPr kumimoji="0" lang="ko-KR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aditional Arabic" pitchFamily="2" charset="-78"/>
              <a:ea typeface="맑은 고딕"/>
              <a:cs typeface="Traditional Arabic" pitchFamily="2" charset="-78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85750" y="1052736"/>
            <a:ext cx="85725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Lee</a:t>
            </a: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, C.(2012). “Allocative Efficiency Analysis using DEA in Stata”,San12 </a:t>
            </a:r>
            <a:r>
              <a:rPr kumimoji="0" lang="en-US" altLang="ko-KR" sz="2400" dirty="0" err="1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Stata</a:t>
            </a: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 Conference.</a:t>
            </a:r>
          </a:p>
          <a:p>
            <a:pPr marL="342900" marR="0" lvl="0" indent="-34290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Lee, C.(2011). “</a:t>
            </a:r>
            <a:r>
              <a:rPr kumimoji="0" lang="en-US" altLang="ko-KR" sz="2400" dirty="0" err="1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Malmquist</a:t>
            </a: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 Productivity Analysis using DEA Frontier in </a:t>
            </a:r>
            <a:r>
              <a:rPr kumimoji="0" lang="en-US" altLang="ko-KR" sz="2400" dirty="0" err="1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Stata</a:t>
            </a: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”, Chicago11 </a:t>
            </a:r>
            <a:r>
              <a:rPr kumimoji="0" lang="en-US" altLang="ko-KR" sz="2400" dirty="0" err="1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Stata</a:t>
            </a: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 Conference.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aditional Arabic" pitchFamily="2" charset="-78"/>
              <a:ea typeface="맑은 고딕"/>
              <a:cs typeface="Traditional Arabic" pitchFamily="2" charset="-78"/>
            </a:endParaRPr>
          </a:p>
          <a:p>
            <a:pPr marL="342900" indent="-342900" algn="l">
              <a:lnSpc>
                <a:spcPct val="130000"/>
              </a:lnSpc>
              <a:buFont typeface="Arial" charset="0"/>
              <a:buChar char="•"/>
              <a:defRPr/>
            </a:pPr>
            <a:r>
              <a:rPr kumimoji="0" lang="en-US" altLang="ko-KR" sz="2400" dirty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Ji, Y., &amp; Lee, C. (2010). “Data Envelopment Analysis”, The </a:t>
            </a:r>
            <a:r>
              <a:rPr kumimoji="0" lang="en-US" altLang="ko-KR" sz="2400" dirty="0" err="1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Stata</a:t>
            </a:r>
            <a:r>
              <a:rPr kumimoji="0" lang="en-US" altLang="ko-KR" sz="2400" dirty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 Journal,  10(no.2), pp.267-280.</a:t>
            </a:r>
          </a:p>
          <a:p>
            <a:pPr marL="342900" marR="0" lvl="0" indent="-34290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Lee</a:t>
            </a: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, C. (2010). “An Efficient Data Envelopment Analysis with a large Data Set in </a:t>
            </a:r>
            <a:r>
              <a:rPr kumimoji="0" lang="en-US" altLang="ko-KR" sz="2400" dirty="0" err="1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Stata</a:t>
            </a: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”, BOS10 </a:t>
            </a:r>
            <a:r>
              <a:rPr kumimoji="0" lang="en-US" altLang="ko-KR" sz="2400" dirty="0" err="1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Stata</a:t>
            </a:r>
            <a:r>
              <a:rPr kumimoji="0" lang="en-US" altLang="ko-KR" sz="2400" dirty="0" smtClean="0">
                <a:solidFill>
                  <a:sysClr val="windowText" lastClr="000000"/>
                </a:solidFill>
                <a:latin typeface="Traditional Arabic" pitchFamily="2" charset="-78"/>
                <a:ea typeface="맑은 고딕"/>
                <a:cs typeface="Traditional Arabic" pitchFamily="2" charset="-78"/>
              </a:rPr>
              <a:t> Conference.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raditional Arabic" pitchFamily="2" charset="-78"/>
              <a:ea typeface="맑은 고딕"/>
              <a:cs typeface="Traditional Arabic" pitchFamily="2" charset="-78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Lee, C., &amp; 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Ji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, Y. (2009). “Data Envelopment Analysis in 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Stata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”, DC09 </a:t>
            </a:r>
            <a:r>
              <a:rPr kumimoji="0" lang="en-US" altLang="ko-K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Stata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raditional Arabic" pitchFamily="2" charset="-78"/>
                <a:ea typeface="맑은 고딕"/>
                <a:cs typeface="Traditional Arabic" pitchFamily="2" charset="-78"/>
              </a:rPr>
              <a:t> Conference.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4" name="WordArt 4"/>
          <p:cNvSpPr>
            <a:spLocks noChangeArrowheads="1" noChangeShapeType="1" noTextEdit="1"/>
          </p:cNvSpPr>
          <p:nvPr/>
        </p:nvSpPr>
        <p:spPr bwMode="gray">
          <a:xfrm>
            <a:off x="1144588" y="2243138"/>
            <a:ext cx="7356475" cy="147161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17500"/>
              </a:avLst>
            </a:prstTxWarp>
          </a:bodyPr>
          <a:lstStyle/>
          <a:p>
            <a:r>
              <a:rPr lang="en-US" altLang="ko-KR" sz="3600" b="1" kern="10" dirty="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latin typeface="Traditional Arabic" pitchFamily="2" charset="-78"/>
                <a:cs typeface="Traditional Arabic" pitchFamily="2" charset="-78"/>
              </a:rPr>
              <a:t>Thank You !</a:t>
            </a:r>
            <a:endParaRPr lang="ko-KR" altLang="en-US" sz="3600" b="1" kern="10" dirty="0">
              <a:ln w="3810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2700000" algn="ctr" rotWithShape="0">
                  <a:srgbClr val="868686">
                    <a:alpha val="50000"/>
                  </a:srgbClr>
                </a:outerShdw>
              </a:effectLst>
              <a:latin typeface="Traditional Arabic" pitchFamily="2" charset="-78"/>
              <a:cs typeface="Traditional Arabic" pitchFamily="2" charset="-78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1"/>
          <p:cNvSpPr>
            <a:spLocks noChangeArrowheads="1"/>
          </p:cNvSpPr>
          <p:nvPr/>
        </p:nvSpPr>
        <p:spPr bwMode="auto">
          <a:xfrm>
            <a:off x="1365746" y="2996952"/>
            <a:ext cx="7238702" cy="645219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wrap="none" lIns="414000" anchor="ctr"/>
          <a:lstStyle/>
          <a:p>
            <a:pPr algn="l">
              <a:lnSpc>
                <a:spcPct val="80000"/>
              </a:lnSpc>
            </a:pPr>
            <a:r>
              <a:rPr lang="en-US" altLang="ko-KR" sz="3200" dirty="0" smtClean="0">
                <a:latin typeface="Traditional Arabic" pitchFamily="2" charset="-78"/>
                <a:cs typeface="Traditional Arabic" pitchFamily="2" charset="-78"/>
              </a:rPr>
              <a:t>Taxonomy of Mathematical </a:t>
            </a:r>
            <a:r>
              <a:rPr lang="en-US" altLang="ko-KR" sz="3200" dirty="0">
                <a:latin typeface="Traditional Arabic" pitchFamily="2" charset="-78"/>
                <a:cs typeface="Traditional Arabic" pitchFamily="2" charset="-78"/>
              </a:rPr>
              <a:t>Optimization</a:t>
            </a:r>
            <a:endParaRPr lang="ko-KR" altLang="en-US" sz="3200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846263" y="260350"/>
            <a:ext cx="25812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en-US" altLang="ko-KR" sz="2800" b="1" dirty="0" smtClean="0">
                <a:solidFill>
                  <a:schemeClr val="tx2"/>
                </a:solidFill>
                <a:latin typeface="Traditional Arabic" pitchFamily="2" charset="-78"/>
                <a:ea typeface="굴림" pitchFamily="50" charset="-127"/>
                <a:cs typeface="Traditional Arabic" pitchFamily="2" charset="-78"/>
              </a:rPr>
              <a:t>CONTENTS </a:t>
            </a:r>
            <a:endParaRPr lang="en-US" altLang="ko-KR" sz="2800" b="1" dirty="0">
              <a:solidFill>
                <a:schemeClr val="tx2"/>
              </a:solidFill>
              <a:latin typeface="Traditional Arabic" pitchFamily="2" charset="-78"/>
              <a:ea typeface="굴림" pitchFamily="50" charset="-127"/>
              <a:cs typeface="Traditional Arabic" pitchFamily="2" charset="-78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984250" y="6237288"/>
            <a:ext cx="796925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25" name="AutoShape 31"/>
          <p:cNvSpPr>
            <a:spLocks noChangeArrowheads="1"/>
          </p:cNvSpPr>
          <p:nvPr/>
        </p:nvSpPr>
        <p:spPr bwMode="auto">
          <a:xfrm>
            <a:off x="1141339" y="1700808"/>
            <a:ext cx="7463109" cy="645194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wrap="none" lIns="414000" anchor="ctr"/>
          <a:lstStyle/>
          <a:p>
            <a:pPr algn="l">
              <a:lnSpc>
                <a:spcPct val="80000"/>
              </a:lnSpc>
            </a:pPr>
            <a:r>
              <a:rPr lang="en-US" altLang="ko-KR" sz="3200" dirty="0">
                <a:latin typeface="Traditional Arabic" pitchFamily="2" charset="-78"/>
                <a:cs typeface="Traditional Arabic" pitchFamily="2" charset="-78"/>
              </a:rPr>
              <a:t>  </a:t>
            </a:r>
            <a:r>
              <a:rPr lang="en-US" altLang="ko-KR" sz="3200" dirty="0" smtClean="0">
                <a:latin typeface="Traditional Arabic" pitchFamily="2" charset="-78"/>
                <a:cs typeface="Traditional Arabic" pitchFamily="2" charset="-78"/>
              </a:rPr>
              <a:t>Motivation</a:t>
            </a:r>
            <a:endParaRPr lang="ko-KR" altLang="en-US" sz="3200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314400" name="Oval 32"/>
          <p:cNvSpPr>
            <a:spLocks noChangeArrowheads="1"/>
          </p:cNvSpPr>
          <p:nvPr/>
        </p:nvSpPr>
        <p:spPr bwMode="auto">
          <a:xfrm>
            <a:off x="755576" y="1663551"/>
            <a:ext cx="868363" cy="792163"/>
          </a:xfrm>
          <a:prstGeom prst="ellipse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r>
              <a:rPr kumimoji="0" lang="en-US" altLang="ko-KR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ditional Arabic" pitchFamily="2" charset="-78"/>
                <a:cs typeface="Traditional Arabic" pitchFamily="2" charset="-78"/>
              </a:rPr>
              <a:t>I</a:t>
            </a:r>
          </a:p>
        </p:txBody>
      </p:sp>
      <p:sp>
        <p:nvSpPr>
          <p:cNvPr id="314406" name="Oval 38"/>
          <p:cNvSpPr>
            <a:spLocks noChangeArrowheads="1"/>
          </p:cNvSpPr>
          <p:nvPr/>
        </p:nvSpPr>
        <p:spPr bwMode="auto">
          <a:xfrm>
            <a:off x="765101" y="2925614"/>
            <a:ext cx="849313" cy="792162"/>
          </a:xfrm>
          <a:prstGeom prst="ellipse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r>
              <a:rPr kumimoji="0" lang="en-US" altLang="ko-KR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ditional Arabic" pitchFamily="2" charset="-78"/>
                <a:cs typeface="Traditional Arabic" pitchFamily="2" charset="-78"/>
              </a:rPr>
              <a:t>II</a:t>
            </a:r>
          </a:p>
        </p:txBody>
      </p:sp>
      <p:sp>
        <p:nvSpPr>
          <p:cNvPr id="5129" name="AutoShape 46"/>
          <p:cNvSpPr>
            <a:spLocks noChangeArrowheads="1"/>
          </p:cNvSpPr>
          <p:nvPr/>
        </p:nvSpPr>
        <p:spPr bwMode="auto">
          <a:xfrm>
            <a:off x="1362824" y="4292351"/>
            <a:ext cx="7264127" cy="648817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28575">
            <a:solidFill>
              <a:srgbClr val="BBE0E3"/>
            </a:solidFill>
            <a:round/>
            <a:headEnd/>
            <a:tailEnd/>
          </a:ln>
        </p:spPr>
        <p:txBody>
          <a:bodyPr wrap="none" lIns="414000" anchor="ctr"/>
          <a:lstStyle/>
          <a:p>
            <a:pPr algn="l">
              <a:lnSpc>
                <a:spcPct val="7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ko-KR" sz="3200" dirty="0">
                <a:latin typeface="Traditional Arabic" pitchFamily="2" charset="-78"/>
                <a:cs typeface="Traditional Arabic" pitchFamily="2" charset="-78"/>
              </a:rPr>
              <a:t>User-written LP and MILP in </a:t>
            </a:r>
            <a:r>
              <a:rPr lang="en-US" altLang="ko-KR" sz="3200" dirty="0" err="1" smtClean="0">
                <a:latin typeface="Traditional Arabic" pitchFamily="2" charset="-78"/>
                <a:cs typeface="Traditional Arabic" pitchFamily="2" charset="-78"/>
              </a:rPr>
              <a:t>Stata</a:t>
            </a:r>
            <a:endParaRPr lang="ko-KR" altLang="en-US" sz="3200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314415" name="Oval 47"/>
          <p:cNvSpPr>
            <a:spLocks noChangeArrowheads="1"/>
          </p:cNvSpPr>
          <p:nvPr/>
        </p:nvSpPr>
        <p:spPr bwMode="auto">
          <a:xfrm>
            <a:off x="765101" y="4221014"/>
            <a:ext cx="849313" cy="792162"/>
          </a:xfrm>
          <a:prstGeom prst="ellipse">
            <a:avLst/>
          </a:prstGeom>
          <a:solidFill>
            <a:srgbClr val="BBE0E3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r>
              <a:rPr kumimoji="0" lang="en-US" altLang="ko-KR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raditional Arabic" pitchFamily="2" charset="-78"/>
                <a:cs typeface="Traditional Arabic" pitchFamily="2" charset="-78"/>
              </a:rPr>
              <a:t>III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107950" y="765175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Why use </a:t>
            </a:r>
            <a:r>
              <a:rPr lang="en-US" altLang="ko-KR" sz="2400" dirty="0" err="1" smtClean="0"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?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866591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I. Motivation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1124744"/>
            <a:ext cx="5616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Fast, accurate, and easy to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use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Broad 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suite of statistical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features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Complete 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data-management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facilities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Publication-quality graphics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Responsive 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and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extensible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Matrix programming—Mata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Cross-platform compatible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Complete 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documentation and other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publications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Technical 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support and learning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resources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Widely used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Affordable</a:t>
            </a: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ea typeface="바탕" panose="02030600000101010101" pitchFamily="18" charset="-127"/>
                <a:cs typeface="Traditional Arabic" pitchFamily="2" charset="-78"/>
              </a:rPr>
              <a:t>√ </a:t>
            </a:r>
            <a:r>
              <a:rPr lang="en-US" altLang="ko-KR" b="1" dirty="0" smtClean="0">
                <a:solidFill>
                  <a:srgbClr val="00B050"/>
                </a:solidFill>
                <a:latin typeface="Traditional Arabic" pitchFamily="2" charset="-78"/>
                <a:cs typeface="Traditional Arabic" pitchFamily="2" charset="-78"/>
              </a:rPr>
              <a:t>Rooms for user to </a:t>
            </a:r>
            <a:r>
              <a:rPr lang="en-US" altLang="ko-KR" b="1" dirty="0" smtClean="0">
                <a:solidFill>
                  <a:srgbClr val="00B050"/>
                </a:solidFill>
                <a:latin typeface="Traditional Arabic" pitchFamily="2" charset="-78"/>
                <a:cs typeface="Traditional Arabic" pitchFamily="2" charset="-78"/>
              </a:rPr>
              <a:t>play</a:t>
            </a:r>
            <a:endParaRPr lang="ko-KR" altLang="en-US" b="1" dirty="0">
              <a:solidFill>
                <a:srgbClr val="00B050"/>
              </a:solidFill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07904" y="5877272"/>
            <a:ext cx="4248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raditional Arabic" pitchFamily="2" charset="-78"/>
                <a:cs typeface="Traditional Arabic" pitchFamily="2" charset="-78"/>
              </a:rPr>
              <a:t>http://www.stata.com/why-use-stata/</a:t>
            </a:r>
            <a:endParaRPr lang="ko-KR" altLang="en-US" dirty="0">
              <a:latin typeface="Traditional Arabic" pitchFamily="2" charset="-78"/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2741545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16832"/>
            <a:ext cx="6912768" cy="41948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7544" y="6165304"/>
            <a:ext cx="72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DEA 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downloads(application 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of mathematical optimization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.</a:t>
            </a:r>
          </a:p>
          <a:p>
            <a:r>
              <a:rPr lang="en-US" altLang="ko-KR" dirty="0" smtClean="0">
                <a:latin typeface="Traditional Arabic" pitchFamily="2" charset="-78"/>
                <a:ea typeface="바탕" panose="02030600000101010101" pitchFamily="18" charset="-127"/>
                <a:cs typeface="Traditional Arabic" pitchFamily="2" charset="-78"/>
              </a:rPr>
              <a:t>※</a:t>
            </a:r>
            <a:r>
              <a:rPr lang="en-US" altLang="ko-KR" dirty="0" err="1" smtClean="0">
                <a:latin typeface="Traditional Arabic" pitchFamily="2" charset="-78"/>
                <a:ea typeface="바탕" panose="02030600000101010101" pitchFamily="18" charset="-127"/>
                <a:cs typeface="Traditional Arabic" pitchFamily="2" charset="-78"/>
              </a:rPr>
              <a:t>Stata</a:t>
            </a:r>
            <a:r>
              <a:rPr lang="en-US" altLang="ko-KR" dirty="0" smtClean="0">
                <a:latin typeface="Traditional Arabic" pitchFamily="2" charset="-78"/>
                <a:ea typeface="바탕" panose="02030600000101010101" pitchFamily="18" charset="-127"/>
                <a:cs typeface="Traditional Arabic" pitchFamily="2" charset="-78"/>
              </a:rPr>
              <a:t> program is used in more than 200 countries.</a:t>
            </a:r>
            <a:r>
              <a:rPr lang="en-US" altLang="ko-KR" sz="1800" dirty="0" smtClean="0">
                <a:latin typeface="Traditional Arabic" pitchFamily="2" charset="-78"/>
                <a:ea typeface="바탕" panose="02030600000101010101" pitchFamily="18" charset="-127"/>
                <a:cs typeface="Traditional Arabic" pitchFamily="2" charset="-78"/>
              </a:rPr>
              <a:t>(</a:t>
            </a:r>
            <a:r>
              <a:rPr lang="en-US" altLang="ko-KR" sz="1800" dirty="0" err="1" smtClean="0">
                <a:latin typeface="Traditional Arabic" pitchFamily="2" charset="-78"/>
                <a:ea typeface="바탕" panose="02030600000101010101" pitchFamily="18" charset="-127"/>
                <a:cs typeface="Traditional Arabic" pitchFamily="2" charset="-78"/>
              </a:rPr>
              <a:t>Stata</a:t>
            </a:r>
            <a:r>
              <a:rPr lang="en-US" altLang="ko-KR" sz="1800" dirty="0" smtClean="0">
                <a:latin typeface="Traditional Arabic" pitchFamily="2" charset="-78"/>
                <a:ea typeface="바탕" panose="02030600000101010101" pitchFamily="18" charset="-127"/>
                <a:cs typeface="Traditional Arabic" pitchFamily="2" charset="-78"/>
              </a:rPr>
              <a:t> Corp.,2013)</a:t>
            </a:r>
            <a:endParaRPr lang="en-US" altLang="ko-KR" sz="1800" dirty="0" smtClean="0">
              <a:latin typeface="Traditional Arabic" pitchFamily="2" charset="-78"/>
              <a:cs typeface="Traditional Arabic" pitchFamily="2" charset="-78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0633" t="21163" r="35818" b="68499"/>
          <a:stretch/>
        </p:blipFill>
        <p:spPr>
          <a:xfrm>
            <a:off x="251520" y="1196752"/>
            <a:ext cx="6440562" cy="699405"/>
          </a:xfrm>
          <a:prstGeom prst="rect">
            <a:avLst/>
          </a:prstGeom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866591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I. Motivation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80112" y="6165304"/>
            <a:ext cx="309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 smtClean="0">
                <a:latin typeface="Traditional Arabic" pitchFamily="2" charset="-78"/>
                <a:cs typeface="Traditional Arabic" pitchFamily="2" charset="-78"/>
              </a:rPr>
              <a:t>(July 1, 2013)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7950" y="765175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Why not play with Mathematical Optimization in </a:t>
            </a:r>
            <a:r>
              <a:rPr lang="en-US" altLang="ko-KR" sz="2400" dirty="0" err="1" smtClean="0"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?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32096"/>
              </p:ext>
            </p:extLst>
          </p:nvPr>
        </p:nvGraphicFramePr>
        <p:xfrm>
          <a:off x="7524328" y="4649688"/>
          <a:ext cx="161967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836"/>
                <a:gridCol w="809836"/>
              </a:tblGrid>
              <a:tr h="24122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200+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4122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45816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4122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86CB7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4122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A3E1B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41226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1+</a:t>
                      </a:r>
                      <a:endParaRPr lang="ko-KR" altLang="en-US" sz="12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524328" y="4273351"/>
            <a:ext cx="7920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Traditional Arabic" pitchFamily="2" charset="-78"/>
                <a:cs typeface="Traditional Arabic" pitchFamily="2" charset="-78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72356412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059178"/>
              </p:ext>
            </p:extLst>
          </p:nvPr>
        </p:nvGraphicFramePr>
        <p:xfrm>
          <a:off x="0" y="1124744"/>
          <a:ext cx="9144000" cy="4824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1403648" y="6093296"/>
            <a:ext cx="6336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raditional Arabic" pitchFamily="2" charset="-78"/>
                <a:cs typeface="Traditional Arabic" pitchFamily="2" charset="-78"/>
              </a:rPr>
              <a:t>https://sourceforge.net/projects/deas/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866591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I. Motivation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07950" y="765175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Why not play with Mathematical Optimization in </a:t>
            </a:r>
            <a:r>
              <a:rPr lang="en-US" altLang="ko-KR" sz="2400" dirty="0" err="1" smtClean="0"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?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339457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866591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I. Motivation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07950" y="765175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Why not play with Mathematical Optimization in </a:t>
            </a:r>
            <a:r>
              <a:rPr lang="en-US" altLang="ko-KR" sz="2400" dirty="0" err="1" smtClean="0"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?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0101" r="44488" b="43699"/>
          <a:stretch/>
        </p:blipFill>
        <p:spPr>
          <a:xfrm>
            <a:off x="323529" y="1636078"/>
            <a:ext cx="8136904" cy="380914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2770" y="6341258"/>
            <a:ext cx="6835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raditional Arabic" pitchFamily="2" charset="-78"/>
                <a:cs typeface="Traditional Arabic" pitchFamily="2" charset="-78"/>
              </a:rPr>
              <a:t>http://logec.repec.org/scripts/seritemstat.pf?h=repec:boc:dcon09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5518591"/>
            <a:ext cx="9217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DEA file ranked at #442 among Authors of 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works excluding software </a:t>
            </a:r>
            <a:endParaRPr lang="en-US" altLang="ko-KR" dirty="0" smtClean="0">
              <a:solidFill>
                <a:schemeClr val="accent2"/>
              </a:solidFill>
              <a:latin typeface="Traditional Arabic" pitchFamily="2" charset="-78"/>
              <a:cs typeface="Traditional Arabic" pitchFamily="2" charset="-78"/>
            </a:endParaRPr>
          </a:p>
          <a:p>
            <a:pPr algn="l"/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  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by 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File Downloads 2013-06</a:t>
            </a:r>
            <a:endParaRPr lang="ko-KR" altLang="en-US" dirty="0">
              <a:solidFill>
                <a:schemeClr val="accent2"/>
              </a:solidFill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096000"/>
            <a:ext cx="5832648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#1 file downloads among </a:t>
            </a:r>
            <a:r>
              <a:rPr lang="en-US" altLang="ko-KR" dirty="0" err="1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Stata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Conference files</a:t>
            </a:r>
            <a:endParaRPr lang="ko-KR" altLang="en-US" dirty="0">
              <a:solidFill>
                <a:schemeClr val="accent2"/>
              </a:solidFill>
              <a:latin typeface="Traditional Arabic" pitchFamily="2" charset="-78"/>
              <a:cs typeface="Traditional Arabic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655069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107950" y="765175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Mathematical Formulations of Optimization problems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51520" y="1340768"/>
            <a:ext cx="8892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Find the best solutions to mathematically defined problems</a:t>
            </a:r>
          </a:p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   subject to certain constraints.</a:t>
            </a: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Typical form of mathematical optimization</a:t>
            </a:r>
            <a:endParaRPr lang="ko-KR" altLang="en-US" dirty="0">
              <a:solidFill>
                <a:schemeClr val="accent2"/>
              </a:solidFill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44" name="슬라이드 번호 개체 틀 4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735E64-1AF4-4B9E-9FCA-6014D081370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866591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II. 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Taxonomy of Mathematical 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Optimization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3568" y="4221088"/>
                <a:ext cx="5809732" cy="1958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Max</m:t>
                      </m:r>
                      <m: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 40</m:t>
                      </m:r>
                      <m:r>
                        <m:rPr>
                          <m:sty m:val="p"/>
                        </m:rP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x</m:t>
                      </m:r>
                      <m:r>
                        <a:rPr lang="en-US" altLang="ko-KR" sz="320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1</m:t>
                      </m:r>
                      <m: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+50</m:t>
                      </m:r>
                      <m:r>
                        <m:rPr>
                          <m:sty m:val="p"/>
                        </m:rP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x</m:t>
                      </m:r>
                      <m:r>
                        <a:rPr lang="en-US" altLang="ko-KR" sz="320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2</m:t>
                      </m:r>
                      <m: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+80</m:t>
                      </m:r>
                      <m:r>
                        <m:rPr>
                          <m:sty m:val="p"/>
                        </m:rP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x</m:t>
                      </m:r>
                      <m:r>
                        <a:rPr lang="en-US" altLang="ko-KR" sz="320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3</m:t>
                      </m:r>
                      <m: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+170</m:t>
                      </m:r>
                      <m:r>
                        <m:rPr>
                          <m:sty m:val="p"/>
                        </m:rPr>
                        <a:rPr lang="en-US" altLang="ko-KR" sz="3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x</m:t>
                      </m:r>
                      <m:r>
                        <a:rPr lang="en-US" altLang="ko-KR" sz="320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raditional Arabic" pitchFamily="2" charset="-78"/>
                        </a:rPr>
                        <m:t>4</m:t>
                      </m:r>
                    </m:oMath>
                  </m:oMathPara>
                </a14:m>
                <a:endParaRPr lang="en-US" altLang="ko-KR" sz="3200" baseline="-25000" dirty="0">
                  <a:solidFill>
                    <a:schemeClr val="tx1"/>
                  </a:solidFill>
                  <a:latin typeface="Traditional Arabic" pitchFamily="2" charset="-78"/>
                  <a:cs typeface="Traditional Arabic" pitchFamily="2" charset="-78"/>
                </a:endParaRPr>
              </a:p>
              <a:p>
                <a:r>
                  <a:rPr lang="en-US" altLang="ko-KR" sz="3200" dirty="0" err="1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s.t.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 </a:t>
                </a:r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 x</a:t>
                </a:r>
                <a:r>
                  <a:rPr lang="en-US" altLang="ko-KR" sz="3200" baseline="-250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1</a:t>
                </a:r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+8x</a:t>
                </a:r>
                <a:r>
                  <a:rPr lang="en-US" altLang="ko-KR" sz="3200" baseline="-250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2</a:t>
                </a:r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+2x</a:t>
                </a:r>
                <a:r>
                  <a:rPr lang="en-US" altLang="ko-KR" sz="3200" baseline="-250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3</a:t>
                </a:r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+x</a:t>
                </a:r>
                <a:r>
                  <a:rPr lang="en-US" altLang="ko-KR" sz="3200" baseline="-250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4</a:t>
                </a:r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 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≤ 50</a:t>
                </a:r>
              </a:p>
              <a:p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      9x</a:t>
                </a:r>
                <a:r>
                  <a:rPr lang="en-US" altLang="ko-KR" sz="3200" baseline="-250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1</a:t>
                </a:r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+x</a:t>
                </a:r>
                <a:r>
                  <a:rPr lang="en-US" altLang="ko-KR" sz="3200" baseline="-250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2</a:t>
                </a:r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+5x</a:t>
                </a:r>
                <a:r>
                  <a:rPr lang="en-US" altLang="ko-KR" sz="3200" baseline="-250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3</a:t>
                </a:r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+3x</a:t>
                </a:r>
                <a:r>
                  <a:rPr lang="en-US" altLang="ko-KR" sz="3200" baseline="-250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4</a:t>
                </a:r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 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≤ 70</a:t>
                </a:r>
              </a:p>
              <a:p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        7x</a:t>
                </a:r>
                <a:r>
                  <a:rPr lang="en-US" altLang="ko-KR" sz="3200" baseline="-250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1</a:t>
                </a:r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+7x</a:t>
                </a:r>
                <a:r>
                  <a:rPr lang="en-US" altLang="ko-KR" sz="3200" baseline="-250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2</a:t>
                </a:r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+4x</a:t>
                </a:r>
                <a:r>
                  <a:rPr lang="en-US" altLang="ko-KR" sz="3200" baseline="-250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3</a:t>
                </a:r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+x</a:t>
                </a:r>
                <a:r>
                  <a:rPr lang="en-US" altLang="ko-KR" sz="3200" baseline="-250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4</a:t>
                </a:r>
                <a:r>
                  <a:rPr lang="en-US" altLang="ko-KR" sz="3200" dirty="0" smtClean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 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Traditional Arabic" pitchFamily="2" charset="-78"/>
                    <a:cs typeface="Traditional Arabic" pitchFamily="2" charset="-78"/>
                  </a:rPr>
                  <a:t>≤ 117</a:t>
                </a:r>
                <a:endParaRPr lang="ko-KR" altLang="en-US" sz="3200" dirty="0">
                  <a:solidFill>
                    <a:schemeClr val="tx1"/>
                  </a:solidFill>
                  <a:latin typeface="Traditional Arabic" pitchFamily="2" charset="-78"/>
                  <a:cs typeface="Traditional Arabic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221088"/>
                <a:ext cx="5809732" cy="1958421"/>
              </a:xfrm>
              <a:prstGeom prst="rect">
                <a:avLst/>
              </a:prstGeom>
              <a:blipFill rotWithShape="0"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539552" y="2770676"/>
            <a:ext cx="48965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	Max(Min) </a:t>
            </a:r>
            <a:r>
              <a:rPr lang="en-US" altLang="ko-KR" i="1" dirty="0" smtClean="0">
                <a:latin typeface="Traditional Arabic" pitchFamily="2" charset="-78"/>
                <a:cs typeface="Traditional Arabic" pitchFamily="2" charset="-78"/>
              </a:rPr>
              <a:t>Objective function</a:t>
            </a: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	   Subject to </a:t>
            </a:r>
            <a:r>
              <a:rPr lang="en-US" altLang="ko-KR" i="1" dirty="0" smtClean="0">
                <a:latin typeface="Traditional Arabic" pitchFamily="2" charset="-78"/>
                <a:cs typeface="Traditional Arabic" pitchFamily="2" charset="-78"/>
              </a:rPr>
              <a:t>Constraints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- For example: </a:t>
            </a:r>
            <a:endParaRPr lang="ko-KR" altLang="en-US" dirty="0">
              <a:solidFill>
                <a:schemeClr val="accent2"/>
              </a:solidFill>
              <a:latin typeface="Traditional Arabic" pitchFamily="2" charset="-78"/>
              <a:cs typeface="Traditional Arabic" pitchFamily="2" charset="-78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866591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II. 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Taxonomy of Mathematical 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Optimization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07950" y="765175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Variants of Mathematical Optimization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16554"/>
              </p:ext>
            </p:extLst>
          </p:nvPr>
        </p:nvGraphicFramePr>
        <p:xfrm>
          <a:off x="467544" y="1397000"/>
          <a:ext cx="8280920" cy="4750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056"/>
                <a:gridCol w="5565864"/>
              </a:tblGrid>
              <a:tr h="3853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Nodes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Branches</a:t>
                      </a:r>
                      <a:endParaRPr lang="ko-KR" altLang="en-US" sz="2000" b="0" dirty="0"/>
                    </a:p>
                  </a:txBody>
                  <a:tcPr/>
                </a:tc>
              </a:tr>
              <a:tr h="513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Objective</a:t>
                      </a:r>
                      <a:r>
                        <a:rPr lang="en-US" altLang="ko-KR" sz="2000" b="0" baseline="0" dirty="0" smtClean="0"/>
                        <a:t> Function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(Non)Linear, Convex(Concave),</a:t>
                      </a:r>
                      <a:r>
                        <a:rPr lang="en-US" altLang="ko-KR" sz="2000" b="0" baseline="0" dirty="0" smtClean="0"/>
                        <a:t> Single(Multiple), Quadratic,…</a:t>
                      </a:r>
                      <a:endParaRPr lang="ko-KR" altLang="en-US" sz="2000" b="0" dirty="0"/>
                    </a:p>
                  </a:txBody>
                  <a:tcPr/>
                </a:tc>
              </a:tr>
              <a:tr h="4126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Constraints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(Un)Constrained</a:t>
                      </a:r>
                      <a:endParaRPr lang="ko-KR" altLang="en-US" sz="2000" b="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Convexity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Convex(Concave)</a:t>
                      </a:r>
                      <a:endParaRPr lang="ko-KR" altLang="en-US" sz="2000" b="0" dirty="0"/>
                    </a:p>
                  </a:txBody>
                  <a:tcPr/>
                </a:tc>
              </a:tr>
              <a:tr h="4150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Linearity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(Non)linear</a:t>
                      </a:r>
                      <a:endParaRPr lang="ko-KR" altLang="en-US" sz="2000" b="0" dirty="0"/>
                    </a:p>
                  </a:txBody>
                  <a:tcPr/>
                </a:tc>
              </a:tr>
              <a:tr h="521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Discontinuity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Integer, Stochastic, Network</a:t>
                      </a:r>
                      <a:endParaRPr lang="ko-KR" altLang="en-US" sz="2000" b="0" dirty="0"/>
                    </a:p>
                  </a:txBody>
                  <a:tcPr/>
                </a:tc>
              </a:tr>
              <a:tr h="521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Uncertainty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Stochastic, Simulation, Robust</a:t>
                      </a:r>
                      <a:endParaRPr lang="ko-KR" altLang="en-US" sz="2000" b="0" dirty="0"/>
                    </a:p>
                  </a:txBody>
                  <a:tcPr/>
                </a:tc>
              </a:tr>
              <a:tr h="5139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Parametric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(Non)Parametric</a:t>
                      </a:r>
                      <a:endParaRPr lang="ko-KR" altLang="en-US" sz="2000" b="0" dirty="0"/>
                    </a:p>
                  </a:txBody>
                  <a:tcPr/>
                </a:tc>
              </a:tr>
              <a:tr h="4280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err="1" smtClean="0"/>
                        <a:t>Boundedness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(Un)Bounded</a:t>
                      </a:r>
                      <a:endParaRPr lang="ko-KR" altLang="en-US" sz="2000" b="0" dirty="0"/>
                    </a:p>
                  </a:txBody>
                  <a:tcPr/>
                </a:tc>
              </a:tr>
              <a:tr h="4091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Optimality</a:t>
                      </a:r>
                      <a:endParaRPr lang="ko-KR" alt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/>
                        <a:t>Global(Local), Minimization(Maximization)</a:t>
                      </a:r>
                      <a:endParaRPr lang="ko-KR" altLang="en-US" sz="20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06776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82550" y="155575"/>
            <a:ext cx="866591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60000"/>
              </a:spcBef>
            </a:pP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II. 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Taxonomy of Mathematical </a:t>
            </a:r>
            <a:r>
              <a:rPr lang="en-US" altLang="ko-KR" sz="2800" b="1" dirty="0" smtClean="0">
                <a:latin typeface="Traditional Arabic" pitchFamily="2" charset="-78"/>
                <a:cs typeface="Traditional Arabic" pitchFamily="2" charset="-78"/>
              </a:rPr>
              <a:t>Optimization</a:t>
            </a:r>
            <a:endParaRPr lang="ko-KR" altLang="en-US" sz="2800" b="1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107950" y="879103"/>
            <a:ext cx="90360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ko-KR" sz="2400" dirty="0">
                <a:latin typeface="Traditional Arabic" pitchFamily="2" charset="-78"/>
                <a:cs typeface="Traditional Arabic" pitchFamily="2" charset="-78"/>
                <a:sym typeface="Wingdings" pitchFamily="2" charset="2"/>
              </a:rPr>
              <a:t></a:t>
            </a:r>
            <a:r>
              <a:rPr lang="en-US" altLang="ko-KR" sz="2400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sz="2400" dirty="0" smtClean="0">
                <a:latin typeface="Traditional Arabic" pitchFamily="2" charset="-78"/>
                <a:cs typeface="Traditional Arabic" pitchFamily="2" charset="-78"/>
              </a:rPr>
              <a:t>Variants of Mathematical Optimization Model</a:t>
            </a:r>
            <a:endParaRPr lang="ko-KR" altLang="en-US" sz="2400" dirty="0">
              <a:latin typeface="Traditional Arabic" pitchFamily="2" charset="-78"/>
              <a:cs typeface="Traditional Arabic" pitchFamily="2" charset="-78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476067"/>
            <a:ext cx="8892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Convex(objective </a:t>
            </a:r>
            <a:r>
              <a:rPr lang="en-US" altLang="ko-KR" dirty="0" err="1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fcn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: convex, constraint: convex)</a:t>
            </a:r>
            <a:r>
              <a:rPr lang="en-US" altLang="ko-KR" dirty="0" smtClean="0">
                <a:solidFill>
                  <a:schemeClr val="accent2"/>
                </a:solidFill>
                <a:latin typeface="바탕" panose="02030600000101010101" pitchFamily="18" charset="-127"/>
                <a:ea typeface="바탕" panose="02030600000101010101" pitchFamily="18" charset="-127"/>
                <a:cs typeface="Traditional Arabic" pitchFamily="2" charset="-78"/>
              </a:rPr>
              <a:t>→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Linear Programming</a:t>
            </a:r>
          </a:p>
          <a:p>
            <a:pPr algn="l">
              <a:lnSpc>
                <a:spcPct val="200000"/>
              </a:lnSpc>
            </a:pP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❍ Integer (some or all variables: integer 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values)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→ Integer </a:t>
            </a:r>
            <a:r>
              <a:rPr lang="en-US" altLang="ko-KR" dirty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programming</a:t>
            </a:r>
          </a:p>
          <a:p>
            <a:pPr algn="l">
              <a:lnSpc>
                <a:spcPct val="200000"/>
              </a:lnSpc>
            </a:pP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>
                <a:latin typeface="Traditional Arabic" pitchFamily="2" charset="-78"/>
                <a:cs typeface="Traditional Arabic" pitchFamily="2" charset="-78"/>
              </a:rPr>
              <a:t>Quadratic(Objective </a:t>
            </a:r>
            <a:r>
              <a:rPr lang="en-US" altLang="ko-KR" dirty="0" err="1" smtClean="0">
                <a:latin typeface="Traditional Arabic" pitchFamily="2" charset="-78"/>
                <a:cs typeface="Traditional Arabic" pitchFamily="2" charset="-78"/>
              </a:rPr>
              <a:t>fcn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: quadratic</a:t>
            </a:r>
            <a:r>
              <a:rPr lang="en-US" altLang="ko-KR" dirty="0">
                <a:latin typeface="Traditional Arabic" pitchFamily="2" charset="-78"/>
                <a:cs typeface="Traditional Arabic" pitchFamily="2" charset="-78"/>
              </a:rPr>
              <a:t>)</a:t>
            </a:r>
            <a:r>
              <a:rPr lang="en-US" altLang="ko-KR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→ Quadratic </a:t>
            </a:r>
            <a:r>
              <a:rPr lang="en-US" altLang="ko-KR" dirty="0">
                <a:latin typeface="Traditional Arabic" pitchFamily="2" charset="-78"/>
                <a:cs typeface="Traditional Arabic" pitchFamily="2" charset="-78"/>
              </a:rPr>
              <a:t>programming</a:t>
            </a:r>
          </a:p>
          <a:p>
            <a:pPr algn="l">
              <a:lnSpc>
                <a:spcPct val="200000"/>
              </a:lnSpc>
            </a:pPr>
            <a:r>
              <a:rPr lang="en-US" altLang="ko-KR" dirty="0"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Nonlinear(Objective </a:t>
            </a:r>
            <a:r>
              <a:rPr lang="en-US" altLang="ko-KR" dirty="0" err="1" smtClean="0">
                <a:latin typeface="Traditional Arabic" pitchFamily="2" charset="-78"/>
                <a:cs typeface="Traditional Arabic" pitchFamily="2" charset="-78"/>
              </a:rPr>
              <a:t>fcn</a:t>
            </a:r>
            <a:r>
              <a:rPr lang="en-US" altLang="ko-KR" dirty="0">
                <a:latin typeface="Traditional Arabic" pitchFamily="2" charset="-78"/>
                <a:cs typeface="Traditional Arabic" pitchFamily="2" charset="-78"/>
              </a:rPr>
              <a:t> 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or constraints: nonlinear) → Nonlinear programming</a:t>
            </a:r>
          </a:p>
          <a:p>
            <a:pPr algn="l">
              <a:lnSpc>
                <a:spcPct val="200000"/>
              </a:lnSpc>
            </a:pPr>
            <a:r>
              <a:rPr lang="en-US" altLang="ko-KR" dirty="0">
                <a:latin typeface="Traditional Arabic" pitchFamily="2" charset="-78"/>
                <a:cs typeface="Traditional Arabic" pitchFamily="2" charset="-78"/>
              </a:rPr>
              <a:t>❍ </a:t>
            </a:r>
            <a:r>
              <a:rPr lang="en-US" altLang="ko-KR" dirty="0" smtClean="0">
                <a:latin typeface="Traditional Arabic" pitchFamily="2" charset="-78"/>
                <a:cs typeface="Traditional Arabic" pitchFamily="2" charset="-78"/>
              </a:rPr>
              <a:t>Stochastic(some constraints: random variable) → Stochastic programming</a:t>
            </a:r>
          </a:p>
          <a:p>
            <a:pPr algn="l">
              <a:lnSpc>
                <a:spcPct val="200000"/>
              </a:lnSpc>
            </a:pPr>
            <a:r>
              <a:rPr lang="en-US" altLang="ko-KR" dirty="0" smtClean="0">
                <a:solidFill>
                  <a:schemeClr val="accent2"/>
                </a:solidFill>
                <a:latin typeface="Traditional Arabic" pitchFamily="2" charset="-78"/>
                <a:cs typeface="Traditional Arabic" pitchFamily="2" charset="-7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658218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13161</TotalTime>
  <Words>1043</Words>
  <Application>Microsoft Office PowerPoint</Application>
  <PresentationFormat>화면 슬라이드 쇼(4:3)</PresentationFormat>
  <Paragraphs>171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HY견고딕</vt:lpstr>
      <vt:lpstr>HY헤드라인M</vt:lpstr>
      <vt:lpstr>가는각진제목체</vt:lpstr>
      <vt:lpstr>굴림</vt:lpstr>
      <vt:lpstr>맑은 고딕</vt:lpstr>
      <vt:lpstr>바탕</vt:lpstr>
      <vt:lpstr>Arial</vt:lpstr>
      <vt:lpstr>Cambria Math</vt:lpstr>
      <vt:lpstr>Times New Roman</vt:lpstr>
      <vt:lpstr>Traditional Arabic</vt:lpstr>
      <vt:lpstr>Wingdings</vt:lpstr>
      <vt:lpstr>1_기본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TECHNOVATION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전창식</dc:creator>
  <cp:lastModifiedBy>Choonjoo Lee</cp:lastModifiedBy>
  <cp:revision>549</cp:revision>
  <dcterms:created xsi:type="dcterms:W3CDTF">2007-04-26T07:17:41Z</dcterms:created>
  <dcterms:modified xsi:type="dcterms:W3CDTF">2013-07-19T11:35:02Z</dcterms:modified>
</cp:coreProperties>
</file>