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2863-AA5B-4ADA-BB39-F56A4189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6ED7-E025-46B1-906A-E97BD287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30FE-D040-462E-BA6E-E2C4667E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9134-11C2-445A-9E61-F4EE0FD4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D982-658F-4BF4-AC6F-A84A6117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7DB-DDC4-4B6F-857B-4F476755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18F2F-9A1C-4811-8483-8D1EC1EA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6835-0DF2-4E66-8A76-89666E99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5AB9-C761-44FA-B61E-45747F4C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4CAF-8527-4C91-A33A-F0B5607D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B7D67-82FB-411D-A787-01A03B4DE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15A4-0D32-44B2-A492-62E1584D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AE8B-5198-4855-A758-46CABA89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6DCB-380E-4B21-9B3A-E7B619EF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E326-B1AE-459A-BE39-7E62177A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F722-993A-4259-AA8C-E3EBAE6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0E8E-900A-44A9-AD41-39D63031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1E13-88F2-46BE-92A9-72ADFD28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2C60-29DB-44EF-9EAB-BB6AC5F4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C937-B974-49AE-8EAF-24053A86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6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38DA-6394-4C92-93E7-9BE40A57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B4A6-85B5-40BE-BC75-1939EEA5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33FE-6483-471F-8B9B-92F0615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9950-B687-41E8-B5F3-8AEF689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4542-B077-479D-914B-91300CB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6E1E-A0D8-404E-9E50-4DEFBCFC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DCF4-635B-44E8-A082-0265A969D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E9D6A-3495-4055-9086-F5698851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3EB98-0B8A-4823-8F1C-81DF2BD2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4BA06-6BD2-4610-BA41-E201F60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4277B-07A6-4DA3-8C9C-2094FE31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772E-2367-4046-881A-5DA40569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4BCF-5F98-42AD-889E-173593DC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2082-FC8E-4C0E-8E11-F33A9C56F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453C0-6201-45F7-945B-AF306AC79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454D9-AAEA-407D-A9C8-979F714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16197-0055-4C37-A62F-D69231E1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B7AEA-23EA-437A-B643-C0687EC3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83C68-1D60-4A60-A1A3-3942813F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2B6B-4D9C-45AB-9E06-F3A6138A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2BB0-3CDC-4CBE-93D0-09DB666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DD5B5-04BD-4E99-B6EA-AB87C380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91B3-F57B-4284-9590-A14833E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90736-0EE8-4E0C-B709-A237A5D3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28FC2-EDC1-43E8-A706-2FF7EF6A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51BAC-4EB2-4EFA-995C-9B122AF3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E644-B84A-45C3-B3BC-5E18BCC4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9C89-2874-4085-B36F-CECF4907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15DA0-CF60-4D68-A45E-3D4CDFF1F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9CB5-2BAA-4809-8B24-622A6AE9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6DDFF-6613-4BBD-A0AD-61CA4284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3D279-D164-425E-9A9C-28CEFC3C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A583-E234-4905-BF10-AF76AC8B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F9E04-CB44-45C7-A707-F48C1BC56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A07A-67D5-483F-A8A8-5BB123304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333B-F58D-42E0-B404-A7B7AEEE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63682-EA90-4A23-9B5D-9E6B4FBD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7409-2293-4F05-AAED-1C38FCB3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8FF6D-ABDC-4521-9592-C37FB766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C9545-5209-470A-ABDD-AEFB5163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E504-18CD-4949-B0EB-67F63F4F0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21FC-F3CB-41C2-AF46-91977F01228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4861-FE63-4A5C-AD01-E4386488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2F5D-8624-46A2-B88A-8CA9DB4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6DDE-4885-422F-8F83-1BF44C1EE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Leading Your Way Out of Technical Debt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35EE9-F7B1-4E6C-A0A7-BC77C02D4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Arlo Belshee</a:t>
            </a:r>
          </a:p>
        </p:txBody>
      </p:sp>
    </p:spTree>
    <p:extLst>
      <p:ext uri="{BB962C8B-B14F-4D97-AF65-F5344CB8AC3E}">
        <p14:creationId xmlns:p14="http://schemas.microsoft.com/office/powerpoint/2010/main" val="332834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9ECE-E507-40FE-B5A4-BBFF409F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Theory…Now 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3143-AF69-4F64-8A71-C3FF8801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{big picture for DDL goes here}</a:t>
            </a:r>
          </a:p>
        </p:txBody>
      </p:sp>
    </p:spTree>
    <p:extLst>
      <p:ext uri="{BB962C8B-B14F-4D97-AF65-F5344CB8AC3E}">
        <p14:creationId xmlns:p14="http://schemas.microsoft.com/office/powerpoint/2010/main" val="55307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589D-FB41-405E-B106-AEF6F135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Structures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69D7-9714-4B75-9911-4B06FDFEB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Breaks habit of looking to leader for direction</a:t>
            </a:r>
          </a:p>
          <a:p>
            <a:r>
              <a:rPr lang="en-US" dirty="0"/>
              <a:t>Team + leader can see how each team is doing</a:t>
            </a:r>
          </a:p>
          <a:p>
            <a:r>
              <a:rPr lang="en-US" dirty="0"/>
              <a:t>Leaders have clear opportunities to help improve team decision-making, without needing to be in the loop on decisions</a:t>
            </a:r>
          </a:p>
          <a:p>
            <a:r>
              <a:rPr lang="en-US" dirty="0"/>
              <a:t>Rewards teams for taking action, for making healthy mistakes, and for learning.</a:t>
            </a:r>
          </a:p>
        </p:txBody>
      </p:sp>
    </p:spTree>
    <p:extLst>
      <p:ext uri="{BB962C8B-B14F-4D97-AF65-F5344CB8AC3E}">
        <p14:creationId xmlns:p14="http://schemas.microsoft.com/office/powerpoint/2010/main" val="157217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2070-35CE-4E9B-A187-CD36B63D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Accomplishes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9FD7-0A9C-44DB-839F-A96ADACA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team autonomy with responsibility. Autonomy doesn’t go wild; leaders don’t stifle action.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this allows local alignment and action, without requiring global alignment. Exactly what we need in order to solve Technical Debt.</a:t>
            </a:r>
          </a:p>
        </p:txBody>
      </p:sp>
    </p:spTree>
    <p:extLst>
      <p:ext uri="{BB962C8B-B14F-4D97-AF65-F5344CB8AC3E}">
        <p14:creationId xmlns:p14="http://schemas.microsoft.com/office/powerpoint/2010/main" val="192042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536E7-9035-4F61-9BA3-23626DC0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Break Down DDL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E0F8A-AE68-4932-A73A-67091C02E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755-48C3-450E-8733-EC08EC20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Planning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8DBB-3336-4149-9A50-7F964FD4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sprint: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your pain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Agree what hurts most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how to measure progress at pain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how you will measure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some experiments to 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are any experiments you’ve already tried, define some improvements based on their results</a:t>
            </a:r>
          </a:p>
        </p:txBody>
      </p:sp>
    </p:spTree>
    <p:extLst>
      <p:ext uri="{BB962C8B-B14F-4D97-AF65-F5344CB8AC3E}">
        <p14:creationId xmlns:p14="http://schemas.microsoft.com/office/powerpoint/2010/main" val="131888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ABDB-C151-4C35-A562-A3A80E33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Experiments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8BA5-BC4F-4884-AFF7-62083B35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 = Untestable Code</a:t>
            </a:r>
          </a:p>
          <a:p>
            <a:r>
              <a:rPr lang="en-US" dirty="0"/>
              <a:t>Pain = Blocking on Specialties</a:t>
            </a:r>
          </a:p>
          <a:p>
            <a:r>
              <a:rPr lang="en-US" dirty="0"/>
              <a:t>Pain = Bugs Bounce and Hard to Diagnose</a:t>
            </a:r>
          </a:p>
        </p:txBody>
      </p:sp>
    </p:spTree>
    <p:extLst>
      <p:ext uri="{BB962C8B-B14F-4D97-AF65-F5344CB8AC3E}">
        <p14:creationId xmlns:p14="http://schemas.microsoft.com/office/powerpoint/2010/main" val="185814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0A77-BC0F-4EC4-87BD-854DD296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Measuring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D4B9-2931-48F6-879D-DFF268C6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planning, decide:</a:t>
            </a:r>
          </a:p>
          <a:p>
            <a:pPr lvl="1"/>
            <a:r>
              <a:rPr lang="en-US" dirty="0"/>
              <a:t>Improvement vs Experiment</a:t>
            </a:r>
          </a:p>
          <a:p>
            <a:pPr lvl="1"/>
            <a:r>
              <a:rPr lang="en-US" dirty="0"/>
              <a:t>Anticipated result (Metric) – replaces Acceptance Criteria with a Hypothesis</a:t>
            </a:r>
          </a:p>
          <a:p>
            <a:endParaRPr lang="en-US" dirty="0"/>
          </a:p>
          <a:p>
            <a:r>
              <a:rPr lang="en-US" dirty="0"/>
              <a:t>In tracking, note:</a:t>
            </a:r>
          </a:p>
          <a:p>
            <a:pPr lvl="1"/>
            <a:r>
              <a:rPr lang="en-US" dirty="0"/>
              <a:t>Did we finish the work?</a:t>
            </a:r>
          </a:p>
          <a:p>
            <a:pPr lvl="1"/>
            <a:r>
              <a:rPr lang="en-US" dirty="0"/>
              <a:t>Did the hypothesis come true? What did happen to the measures?</a:t>
            </a:r>
          </a:p>
        </p:txBody>
      </p:sp>
    </p:spTree>
    <p:extLst>
      <p:ext uri="{BB962C8B-B14F-4D97-AF65-F5344CB8AC3E}">
        <p14:creationId xmlns:p14="http://schemas.microsoft.com/office/powerpoint/2010/main" val="423317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57F-01DC-4F31-AB8D-B5CC2BC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Outcomes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60A8-7B70-4137-9554-9EE0321D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Story: Try full-team mobbing for 2 hours each day.</a:t>
            </a:r>
          </a:p>
          <a:p>
            <a:pPr lvl="1"/>
            <a:r>
              <a:rPr lang="en-US" dirty="0"/>
              <a:t>Experiment</a:t>
            </a:r>
          </a:p>
          <a:p>
            <a:pPr lvl="1"/>
            <a:r>
              <a:rPr lang="en-US" dirty="0"/>
              <a:t>Hypothesis: 1. will decrease non-mob-time interrupts by 50%. 2. Mob will deliver stories at </a:t>
            </a:r>
            <a:r>
              <a:rPr lang="en-US" dirty="0" err="1"/>
              <a:t>at</a:t>
            </a:r>
            <a:r>
              <a:rPr lang="en-US" dirty="0"/>
              <a:t> least 50% of velocity of solos. 3. Experts will report fewer times they are surprised and need to get someone to change something after on mobbed stories vs non-mobbed stories.</a:t>
            </a:r>
          </a:p>
          <a:p>
            <a:pPr lvl="1"/>
            <a:endParaRPr lang="en-US" dirty="0"/>
          </a:p>
          <a:p>
            <a:r>
              <a:rPr lang="en-US" dirty="0"/>
              <a:t>Story: Break apart whatever long methods we come across</a:t>
            </a:r>
          </a:p>
          <a:p>
            <a:pPr lvl="1"/>
            <a:r>
              <a:rPr lang="en-US" dirty="0"/>
              <a:t>Improvement</a:t>
            </a:r>
          </a:p>
          <a:p>
            <a:pPr lvl="1"/>
            <a:r>
              <a:rPr lang="en-US" dirty="0"/>
              <a:t>Hypothesis: 1. will be easier (faster) to implement the story than if we hadn’t. 2. Fewer bugs will be found in dev &amp; QA.</a:t>
            </a:r>
          </a:p>
        </p:txBody>
      </p:sp>
    </p:spTree>
    <p:extLst>
      <p:ext uri="{BB962C8B-B14F-4D97-AF65-F5344CB8AC3E}">
        <p14:creationId xmlns:p14="http://schemas.microsoft.com/office/powerpoint/2010/main" val="149059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1FD2-1E4F-4AFA-90E8-462E1C6A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Ownership-</a:t>
            </a:r>
            <a:r>
              <a:rPr lang="en-US" dirty="0" err="1"/>
              <a:t>spective</a:t>
            </a:r>
            <a:r>
              <a:rPr lang="en-US" dirty="0"/>
              <a:t> {needs a better name}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CB31-D053-4643-A45D-1515E272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Meet weekly, for 7 min</a:t>
            </a:r>
          </a:p>
          <a:p>
            <a:r>
              <a:rPr lang="en-US" dirty="0"/>
              <a:t>Attendees: exec + team</a:t>
            </a:r>
          </a:p>
          <a:p>
            <a:pPr lvl="1"/>
            <a:r>
              <a:rPr lang="en-US" dirty="0"/>
              <a:t>Optional: other teams that report to the exec</a:t>
            </a:r>
          </a:p>
          <a:p>
            <a:r>
              <a:rPr lang="en-US" dirty="0"/>
              <a:t>Agenda:</a:t>
            </a:r>
          </a:p>
          <a:p>
            <a:pPr lvl="1"/>
            <a:r>
              <a:rPr lang="en-US" dirty="0"/>
              <a:t>Team: Show current data</a:t>
            </a:r>
          </a:p>
          <a:p>
            <a:pPr lvl="1"/>
            <a:r>
              <a:rPr lang="en-US" dirty="0"/>
              <a:t>Team: What was learned since last time?</a:t>
            </a:r>
          </a:p>
          <a:p>
            <a:pPr lvl="1"/>
            <a:r>
              <a:rPr lang="en-US" dirty="0"/>
              <a:t>Team: How did that insight change what we measure?</a:t>
            </a:r>
          </a:p>
          <a:p>
            <a:pPr lvl="1"/>
            <a:r>
              <a:rPr lang="en-US" dirty="0"/>
              <a:t>Team: Any overall changes in technical strategy</a:t>
            </a:r>
          </a:p>
          <a:p>
            <a:pPr lvl="1"/>
            <a:r>
              <a:rPr lang="en-US" dirty="0"/>
              <a:t>Team: Any resources we need, and on what timeline?</a:t>
            </a:r>
          </a:p>
          <a:p>
            <a:r>
              <a:rPr lang="en-US" dirty="0"/>
              <a:t>Exec is Mentor and Challenger with respect to Ownership – In the above, how is / isn’t the team demonstrating their ownership of the problem?</a:t>
            </a:r>
          </a:p>
        </p:txBody>
      </p:sp>
    </p:spTree>
    <p:extLst>
      <p:ext uri="{BB962C8B-B14F-4D97-AF65-F5344CB8AC3E}">
        <p14:creationId xmlns:p14="http://schemas.microsoft.com/office/powerpoint/2010/main" val="177302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8B45-8AAC-4256-9CBD-A3010335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Ownership-</a:t>
            </a:r>
            <a:r>
              <a:rPr lang="en-US" dirty="0" err="1"/>
              <a:t>spective</a:t>
            </a:r>
            <a:r>
              <a:rPr lang="en-US" dirty="0"/>
              <a:t> as an Executive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7A6A-7E22-4259-A56F-21176DFB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2D0C-8A05-46C0-B407-92392448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Tech debt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3126-AB40-418C-91DF-5CA297E2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{tell story}</a:t>
            </a:r>
          </a:p>
          <a:p>
            <a:endParaRPr lang="en-US" dirty="0"/>
          </a:p>
          <a:p>
            <a:r>
              <a:rPr lang="en-US" dirty="0"/>
              <a:t>We asked 104 teams at Tableau – all in one company, working on only 3 different products and with a ton of code sharing</a:t>
            </a:r>
          </a:p>
          <a:p>
            <a:endParaRPr lang="en-US" dirty="0"/>
          </a:p>
          <a:p>
            <a:r>
              <a:rPr lang="en-US" dirty="0"/>
              <a:t>{Visual of the data analysis?}</a:t>
            </a:r>
          </a:p>
        </p:txBody>
      </p:sp>
    </p:spTree>
    <p:extLst>
      <p:ext uri="{BB962C8B-B14F-4D97-AF65-F5344CB8AC3E}">
        <p14:creationId xmlns:p14="http://schemas.microsoft.com/office/powerpoint/2010/main" val="382841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B546-C666-46FA-90CB-E3A18983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Ownership-</a:t>
            </a:r>
            <a:r>
              <a:rPr lang="en-US" dirty="0" err="1"/>
              <a:t>spective</a:t>
            </a:r>
            <a:r>
              <a:rPr lang="en-US" dirty="0"/>
              <a:t> as an Individual Doer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B54C-C347-44B0-846D-4A2F8E96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82B1-5828-4510-B1B4-2D98F210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Ownership-</a:t>
            </a:r>
            <a:r>
              <a:rPr lang="en-US" dirty="0" err="1"/>
              <a:t>spective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8C55-17DD-4388-8208-5F3A78E1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3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391C-1CC2-4EF8-BE4F-53EF995F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4: Team (Self-)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4438-7AFC-412A-9354-4FF64C52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Leader needs to answer key questions to ensure teams run well.</a:t>
            </a:r>
          </a:p>
          <a:p>
            <a:endParaRPr lang="en-US" dirty="0"/>
          </a:p>
          <a:p>
            <a:pPr fontAlgn="ctr"/>
            <a:r>
              <a:rPr lang="en-US" dirty="0"/>
              <a:t>Which teams need my help? Which teams should be left alone?</a:t>
            </a:r>
          </a:p>
          <a:p>
            <a:pPr fontAlgn="ctr"/>
            <a:r>
              <a:rPr lang="en-US" dirty="0"/>
              <a:t>What kind of help do teams need in order to think strategically with data?</a:t>
            </a:r>
          </a:p>
          <a:p>
            <a:pPr fontAlgn="ctr"/>
            <a:r>
              <a:rPr lang="en-US" dirty="0"/>
              <a:t>Which teams need help with owning their strategy?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2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9E4-0A49-429F-9870-6F83607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3FEA-65CE-4248-98D0-B68FED2D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metrics</a:t>
            </a:r>
          </a:p>
          <a:p>
            <a:endParaRPr lang="en-US" dirty="0"/>
          </a:p>
          <a:p>
            <a:r>
              <a:rPr lang="en-US" dirty="0"/>
              <a:t>Experiment Completion Rate</a:t>
            </a:r>
          </a:p>
          <a:p>
            <a:pPr lvl="1"/>
            <a:r>
              <a:rPr lang="en-US" dirty="0"/>
              <a:t>Equal to Improvement Completion rate</a:t>
            </a:r>
          </a:p>
          <a:p>
            <a:pPr lvl="1"/>
            <a:r>
              <a:rPr lang="en-US" dirty="0"/>
              <a:t>95% or more</a:t>
            </a:r>
          </a:p>
          <a:p>
            <a:r>
              <a:rPr lang="en-US" dirty="0"/>
              <a:t>Experiment Disprove Rate</a:t>
            </a:r>
          </a:p>
          <a:p>
            <a:pPr lvl="1"/>
            <a:r>
              <a:rPr lang="en-US" dirty="0"/>
              <a:t>50%-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Improvement Disprove Rate</a:t>
            </a:r>
          </a:p>
          <a:p>
            <a:pPr lvl="1"/>
            <a:r>
              <a:rPr lang="en-US" dirty="0"/>
              <a:t>5%-</a:t>
            </a:r>
            <a:r>
              <a:rPr lang="en-US" dirty="0" err="1"/>
              <a:t>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35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EB9D-45E3-4637-8777-32B043BB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Assessment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59EA-D663-4630-A8DB-8A6DF8F0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{graph: Which teams need what}</a:t>
            </a:r>
          </a:p>
        </p:txBody>
      </p:sp>
    </p:spTree>
    <p:extLst>
      <p:ext uri="{BB962C8B-B14F-4D97-AF65-F5344CB8AC3E}">
        <p14:creationId xmlns:p14="http://schemas.microsoft.com/office/powerpoint/2010/main" val="328068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796B-D056-46FD-B537-8DD09AED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 Show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66A7-6EE0-40E8-88B3-5111741A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demo, to customers</a:t>
            </a:r>
          </a:p>
          <a:p>
            <a:endParaRPr lang="en-US" dirty="0"/>
          </a:p>
          <a:p>
            <a:r>
              <a:rPr lang="en-US" dirty="0"/>
              <a:t>Show the measures and how they shifted, presenting the specific experiments you ran for this team and this sprint</a:t>
            </a:r>
          </a:p>
          <a:p>
            <a:endParaRPr lang="en-US" dirty="0"/>
          </a:p>
          <a:p>
            <a:pPr fontAlgn="ctr"/>
            <a:r>
              <a:rPr lang="en-US" dirty="0"/>
              <a:t>Target measure</a:t>
            </a:r>
          </a:p>
          <a:p>
            <a:pPr fontAlgn="ctr"/>
            <a:r>
              <a:rPr lang="en-US" dirty="0"/>
              <a:t>Experiments run</a:t>
            </a:r>
          </a:p>
          <a:p>
            <a:pPr fontAlgn="ctr"/>
            <a:r>
              <a:rPr lang="en-US" dirty="0"/>
              <a:t>Results</a:t>
            </a:r>
          </a:p>
          <a:p>
            <a:pPr fontAlgn="ctr"/>
            <a:r>
              <a:rPr lang="en-US" dirty="0"/>
              <a:t>Any strategy shifts (measure or experiments) for next week. Can be a discussion, depending on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46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6321-0CEB-42B3-9215-7CA26CE1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Improvement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164D-5EBE-4C4F-B04C-877AD93F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BB75-D033-44D1-898F-C12EAB9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2195-B755-4991-B70C-164CED01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kind of leadership requires different behavior out of </a:t>
            </a:r>
            <a:r>
              <a:rPr lang="en-US" i="1" dirty="0"/>
              <a:t>everybody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that means that it can be started by </a:t>
            </a:r>
            <a:r>
              <a:rPr lang="en-US" i="1" dirty="0"/>
              <a:t>anybody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Change how you participate, and you invite others to change to match</a:t>
            </a:r>
          </a:p>
        </p:txBody>
      </p:sp>
    </p:spTree>
    <p:extLst>
      <p:ext uri="{BB962C8B-B14F-4D97-AF65-F5344CB8AC3E}">
        <p14:creationId xmlns:p14="http://schemas.microsoft.com/office/powerpoint/2010/main" val="1188375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E088-939C-4299-832A-80F7F984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– 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E0AF-84DD-4AF2-9348-9C9DEF78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at demo that tech debt plan is shared.</a:t>
            </a:r>
          </a:p>
          <a:p>
            <a:r>
              <a:rPr lang="en-US" dirty="0"/>
              <a:t>Don't assume tech debt is unsolvable.</a:t>
            </a:r>
          </a:p>
          <a:p>
            <a:pPr lvl="1"/>
            <a:r>
              <a:rPr lang="en-US" dirty="0"/>
              <a:t>Accept it as a reason that X can’t happen, and then ask for a plan how they will change it so that X can happen later.</a:t>
            </a:r>
          </a:p>
        </p:txBody>
      </p:sp>
    </p:spTree>
    <p:extLst>
      <p:ext uri="{BB962C8B-B14F-4D97-AF65-F5344CB8AC3E}">
        <p14:creationId xmlns:p14="http://schemas.microsoft.com/office/powerpoint/2010/main" val="225899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A665-CD40-4361-824B-F3736F7D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– Team Manager /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2DE9-AA74-408C-9C80-737108C2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Designate a team IC to be a data champion (tech debt owner) and support that person.</a:t>
            </a:r>
          </a:p>
          <a:p>
            <a:r>
              <a:rPr lang="en-US" dirty="0"/>
              <a:t>Play the role of exec initially.</a:t>
            </a:r>
          </a:p>
          <a:p>
            <a:r>
              <a:rPr lang="en-US" dirty="0"/>
              <a:t>Request that your exec take over the exec role.</a:t>
            </a:r>
          </a:p>
        </p:txBody>
      </p:sp>
    </p:spTree>
    <p:extLst>
      <p:ext uri="{BB962C8B-B14F-4D97-AF65-F5344CB8AC3E}">
        <p14:creationId xmlns:p14="http://schemas.microsoft.com/office/powerpoint/2010/main" val="31063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A0B4-6324-4CB5-BD6D-C963D602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Impossible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936B-2711-4644-B1FE-93B2FAAE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 a consistent problem.</a:t>
            </a:r>
          </a:p>
          <a:p>
            <a:endParaRPr lang="en-US" dirty="0"/>
          </a:p>
          <a:p>
            <a:r>
              <a:rPr lang="en-US" dirty="0"/>
              <a:t>Leadership’s job is to set a consistent direction.</a:t>
            </a:r>
          </a:p>
          <a:p>
            <a:r>
              <a:rPr lang="en-US" dirty="0"/>
              <a:t>Others’ jobs are to figure out how to go that direction.</a:t>
            </a:r>
          </a:p>
          <a:p>
            <a:endParaRPr lang="en-US" dirty="0"/>
          </a:p>
          <a:p>
            <a:r>
              <a:rPr lang="en-US" dirty="0"/>
              <a:t>So…that won’t work for technical debt.</a:t>
            </a:r>
          </a:p>
          <a:p>
            <a:endParaRPr lang="en-US" dirty="0"/>
          </a:p>
          <a:p>
            <a:r>
              <a:rPr lang="en-US" dirty="0"/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830707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72A7-F762-4400-8BAE-E0250062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– Any Individual Contributor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341B-163B-44D3-B4C3-960EEE1D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agreement from team and simply BE the tech debt data owner</a:t>
            </a:r>
          </a:p>
          <a:p>
            <a:r>
              <a:rPr lang="en-US" dirty="0"/>
              <a:t>Start presenting differently at demos</a:t>
            </a:r>
          </a:p>
          <a:p>
            <a:r>
              <a:rPr lang="en-US" dirty="0"/>
              <a:t>Define the tech debt improvements / experiments, work with the PO to get them to quality (small, understandable), and bring them to the planning game for real</a:t>
            </a:r>
          </a:p>
          <a:p>
            <a:r>
              <a:rPr lang="en-US" dirty="0"/>
              <a:t>Start doing Disciplined Refactoring</a:t>
            </a:r>
          </a:p>
        </p:txBody>
      </p:sp>
    </p:spTree>
    <p:extLst>
      <p:ext uri="{BB962C8B-B14F-4D97-AF65-F5344CB8AC3E}">
        <p14:creationId xmlns:p14="http://schemas.microsoft.com/office/powerpoint/2010/main" val="581897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52F9-37DD-46AE-98AF-0B1A3EDF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–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B3F5-501C-43F0-AE21-0B0E13B8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Accountability cycle &amp; Ownership cycle. Present it (frequently) to the team.</a:t>
            </a:r>
          </a:p>
          <a:p>
            <a:r>
              <a:rPr lang="en-US" dirty="0"/>
              <a:t>Start the tech debt ownership-</a:t>
            </a:r>
            <a:r>
              <a:rPr lang="en-US" dirty="0" err="1"/>
              <a:t>spectives</a:t>
            </a:r>
            <a:r>
              <a:rPr lang="en-US" dirty="0"/>
              <a:t> and assume the proper leadership stances</a:t>
            </a:r>
          </a:p>
          <a:p>
            <a:r>
              <a:rPr lang="en-US" dirty="0"/>
              <a:t>Start looking for places where you are supporting accountability, and ask what you could do instead to support ownership.</a:t>
            </a:r>
          </a:p>
          <a:p>
            <a:pPr lvl="1"/>
            <a:r>
              <a:rPr lang="en-US" dirty="0"/>
              <a:t>Yes, you can literally ask the team</a:t>
            </a:r>
          </a:p>
        </p:txBody>
      </p:sp>
    </p:spTree>
    <p:extLst>
      <p:ext uri="{BB962C8B-B14F-4D97-AF65-F5344CB8AC3E}">
        <p14:creationId xmlns:p14="http://schemas.microsoft.com/office/powerpoint/2010/main" val="39838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34DA-BD91-4F22-B504-9DD2C43E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Choice is Yours; the Reward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F082-CA50-4A09-A9AF-F0C881CF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to start fixing technical debt and feel supported in doing so …. </a:t>
            </a:r>
            <a:r>
              <a:rPr lang="en-US" i="1" dirty="0"/>
              <a:t>Tomorrow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8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DF8B-3E06-42E3-B8D5-27DAD81A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Kind of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8F76-A252-44A2-924E-5E65F3CE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leaders will still have to accomplish some of the same objectives, but with different approaches.</a:t>
            </a:r>
          </a:p>
        </p:txBody>
      </p:sp>
    </p:spTree>
    <p:extLst>
      <p:ext uri="{BB962C8B-B14F-4D97-AF65-F5344CB8AC3E}">
        <p14:creationId xmlns:p14="http://schemas.microsoft.com/office/powerpoint/2010/main" val="25056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502C-C6F7-483B-AC8B-C68C3350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 Everyone to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2336-30B5-4312-9C6A-8A93D717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behaviors in every role, not just leaders.</a:t>
            </a:r>
          </a:p>
          <a:p>
            <a:endParaRPr lang="en-US" dirty="0"/>
          </a:p>
          <a:p>
            <a:r>
              <a:rPr lang="en-US" dirty="0"/>
              <a:t>Can be instigated by anyone.</a:t>
            </a:r>
          </a:p>
        </p:txBody>
      </p:sp>
    </p:spTree>
    <p:extLst>
      <p:ext uri="{BB962C8B-B14F-4D97-AF65-F5344CB8AC3E}">
        <p14:creationId xmlns:p14="http://schemas.microsoft.com/office/powerpoint/2010/main" val="79214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2C43-5195-4206-8B21-DECC5841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93A1-16BA-4F1D-8AAE-4663FAE6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Disparate Info</a:t>
            </a:r>
          </a:p>
          <a:p>
            <a:r>
              <a:rPr lang="en-US" dirty="0"/>
              <a:t>Gain Alignment on a Direction</a:t>
            </a:r>
          </a:p>
          <a:p>
            <a:r>
              <a:rPr lang="en-US" dirty="0"/>
              <a:t>Ensure Work Gets Done</a:t>
            </a:r>
          </a:p>
          <a:p>
            <a:r>
              <a:rPr lang="en-US" dirty="0"/>
              <a:t>Help Teams See What They Do Well (And Poorly)</a:t>
            </a:r>
          </a:p>
          <a:p>
            <a:r>
              <a:rPr lang="en-US" dirty="0"/>
              <a:t>Supply Opportunities to Improve</a:t>
            </a:r>
          </a:p>
          <a:p>
            <a:endParaRPr lang="en-US" dirty="0"/>
          </a:p>
          <a:p>
            <a:r>
              <a:rPr lang="en-US" dirty="0"/>
              <a:t>{Need to tie back to this later, when talking about the parts}</a:t>
            </a:r>
          </a:p>
        </p:txBody>
      </p:sp>
    </p:spTree>
    <p:extLst>
      <p:ext uri="{BB962C8B-B14F-4D97-AF65-F5344CB8AC3E}">
        <p14:creationId xmlns:p14="http://schemas.microsoft.com/office/powerpoint/2010/main" val="221283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64C2-E46B-48CF-9A14-A82459FC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Approach: 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14-6122-43DD-BB43-E6016E43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Accountability Cycle &amp; Walk through it</a:t>
            </a:r>
          </a:p>
        </p:txBody>
      </p:sp>
    </p:spTree>
    <p:extLst>
      <p:ext uri="{BB962C8B-B14F-4D97-AF65-F5344CB8AC3E}">
        <p14:creationId xmlns:p14="http://schemas.microsoft.com/office/powerpoint/2010/main" val="45456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C66C-88D4-4A29-B1CD-6D3D926E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Approach: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194E-24CC-433C-919B-62E66185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Ownership + Accountability cycles (the extension version), and walk through the new parts.</a:t>
            </a:r>
          </a:p>
        </p:txBody>
      </p:sp>
    </p:spTree>
    <p:extLst>
      <p:ext uri="{BB962C8B-B14F-4D97-AF65-F5344CB8AC3E}">
        <p14:creationId xmlns:p14="http://schemas.microsoft.com/office/powerpoint/2010/main" val="307591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E0C-8E96-4544-8B5B-9E8190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Ownership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DAD9-539E-4914-B1FA-58F69B0A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Accountability parts</a:t>
            </a:r>
          </a:p>
        </p:txBody>
      </p:sp>
    </p:spTree>
    <p:extLst>
      <p:ext uri="{BB962C8B-B14F-4D97-AF65-F5344CB8AC3E}">
        <p14:creationId xmlns:p14="http://schemas.microsoft.com/office/powerpoint/2010/main" val="146478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1123</Words>
  <Application>Microsoft Office PowerPoint</Application>
  <PresentationFormat>Widescreen</PresentationFormat>
  <Paragraphs>149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Leading Your Way Out of Technical Debt</vt:lpstr>
      <vt:lpstr>What does Tech debt mean?</vt:lpstr>
      <vt:lpstr>The Impossible Situation</vt:lpstr>
      <vt:lpstr>A New Kind of Leadership</vt:lpstr>
      <vt:lpstr>Requires Everyone to Shift</vt:lpstr>
      <vt:lpstr>Breaking Down Leadership</vt:lpstr>
      <vt:lpstr>The Traditional Approach: Accountability</vt:lpstr>
      <vt:lpstr>The New Approach: Ownership</vt:lpstr>
      <vt:lpstr>The Ownership Loop</vt:lpstr>
      <vt:lpstr>Great Theory…Now How Do We Do It?</vt:lpstr>
      <vt:lpstr>DDL Structures Support</vt:lpstr>
      <vt:lpstr>DDL Accomplishes</vt:lpstr>
      <vt:lpstr>Let’s Break Down DDL</vt:lpstr>
      <vt:lpstr>Part 1: Planning Experiments</vt:lpstr>
      <vt:lpstr>Planning Experiments - Examples</vt:lpstr>
      <vt:lpstr>Part 2: Measuring Outcomes</vt:lpstr>
      <vt:lpstr>Measuring Outcomes – Example</vt:lpstr>
      <vt:lpstr>Part 3: Ownership-spective {needs a better name}</vt:lpstr>
      <vt:lpstr>Ownership-spective as an Executive</vt:lpstr>
      <vt:lpstr>Ownership-spective as an Individual Doer</vt:lpstr>
      <vt:lpstr>Ownership-spective – Example</vt:lpstr>
      <vt:lpstr>Part 4: Team (Self-) Assessment</vt:lpstr>
      <vt:lpstr>Team Assessment</vt:lpstr>
      <vt:lpstr>Team Assessment Example</vt:lpstr>
      <vt:lpstr>Part 5 Show Improvement</vt:lpstr>
      <vt:lpstr>Showing Improvement – Example</vt:lpstr>
      <vt:lpstr>Key Point</vt:lpstr>
      <vt:lpstr>How to Start – Product Owner</vt:lpstr>
      <vt:lpstr>How to Start – Team Manager / Lead</vt:lpstr>
      <vt:lpstr>How to Start – Any Individual Contributor</vt:lpstr>
      <vt:lpstr>How to Start – Exec</vt:lpstr>
      <vt:lpstr>The Choice is Yours; the Reward is 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Your Way Out of Technical Debt</dc:title>
  <dc:creator>Arlo Social</dc:creator>
  <cp:lastModifiedBy>Arlo Social</cp:lastModifiedBy>
  <cp:revision>16</cp:revision>
  <dcterms:created xsi:type="dcterms:W3CDTF">2019-04-05T23:33:03Z</dcterms:created>
  <dcterms:modified xsi:type="dcterms:W3CDTF">2019-04-08T01:10:51Z</dcterms:modified>
</cp:coreProperties>
</file>