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2" r:id="rId7"/>
    <p:sldId id="289" r:id="rId8"/>
    <p:sldId id="263" r:id="rId9"/>
    <p:sldId id="264" r:id="rId10"/>
    <p:sldId id="288" r:id="rId11"/>
    <p:sldId id="261" r:id="rId12"/>
    <p:sldId id="266" r:id="rId13"/>
    <p:sldId id="267" r:id="rId14"/>
    <p:sldId id="265" r:id="rId15"/>
    <p:sldId id="268" r:id="rId16"/>
    <p:sldId id="291" r:id="rId17"/>
    <p:sldId id="290" r:id="rId18"/>
    <p:sldId id="269" r:id="rId19"/>
    <p:sldId id="271" r:id="rId20"/>
    <p:sldId id="292" r:id="rId21"/>
    <p:sldId id="270" r:id="rId22"/>
    <p:sldId id="293" r:id="rId23"/>
    <p:sldId id="294" r:id="rId24"/>
    <p:sldId id="296" r:id="rId25"/>
    <p:sldId id="297" r:id="rId26"/>
    <p:sldId id="298" r:id="rId27"/>
    <p:sldId id="295" r:id="rId28"/>
    <p:sldId id="273" r:id="rId29"/>
    <p:sldId id="300" r:id="rId30"/>
    <p:sldId id="299" r:id="rId31"/>
    <p:sldId id="277" r:id="rId32"/>
    <p:sldId id="278" r:id="rId33"/>
    <p:sldId id="279" r:id="rId34"/>
    <p:sldId id="301" r:id="rId35"/>
    <p:sldId id="280" r:id="rId36"/>
    <p:sldId id="281" r:id="rId37"/>
    <p:sldId id="282" r:id="rId38"/>
    <p:sldId id="302" r:id="rId39"/>
    <p:sldId id="283" r:id="rId40"/>
    <p:sldId id="284" r:id="rId41"/>
    <p:sldId id="285" r:id="rId42"/>
    <p:sldId id="286" r:id="rId43"/>
    <p:sldId id="28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544" autoAdjust="0"/>
    <p:restoredTop sz="59053" autoAdjust="0"/>
  </p:normalViewPr>
  <p:slideViewPr>
    <p:cSldViewPr snapToGrid="0">
      <p:cViewPr varScale="1">
        <p:scale>
          <a:sx n="50" d="100"/>
          <a:sy n="50" d="100"/>
        </p:scale>
        <p:origin x="7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5D725-E27F-4BDC-952B-6F12C3FAB913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FE9FA-6C9D-4D34-A513-E1A47B0A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54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FE9FA-6C9D-4D34-A513-E1A47B0ABA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46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from Slide 6’s breakdown of leadership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FE9FA-6C9D-4D34-A513-E1A47B0ABA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29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FE9FA-6C9D-4D34-A513-E1A47B0ABA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12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FE9FA-6C9D-4D34-A513-E1A47B0ABA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75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FE9FA-6C9D-4D34-A513-E1A47B0ABA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35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FE9FA-6C9D-4D34-A513-E1A47B0ABA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49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FE9FA-6C9D-4D34-A513-E1A47B0ABA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74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FE9FA-6C9D-4D34-A513-E1A47B0ABA5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63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FE9FA-6C9D-4D34-A513-E1A47B0ABA5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25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FE9FA-6C9D-4D34-A513-E1A47B0ABA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191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FE9FA-6C9D-4D34-A513-E1A47B0ABA5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13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FE9FA-6C9D-4D34-A513-E1A47B0ABA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36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FE9FA-6C9D-4D34-A513-E1A47B0ABA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29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FE9FA-6C9D-4D34-A513-E1A47B0ABA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86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GAS – mindset shift – just accountability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FE9FA-6C9D-4D34-A513-E1A47B0ABA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51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FE9FA-6C9D-4D34-A513-E1A47B0ABA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8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GAS – mindset shift – accountability + ownership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FE9FA-6C9D-4D34-A513-E1A47B0ABA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17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GAS – mindset shift – just ownership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FE9FA-6C9D-4D34-A513-E1A47B0ABA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08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FE9FA-6C9D-4D34-A513-E1A47B0ABA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69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A2863-AA5B-4ADA-BB39-F56A41893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76ED7-E025-46B1-906A-E97BD2879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930FE-D040-462E-BA6E-E2C4667E0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21FC-F3CB-41C2-AF46-91977F01228E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39134-11C2-445A-9E61-F4EE0FD4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D982-658F-4BF4-AC6F-A84A6117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48C2-E08C-4535-9EDB-65EAF8195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4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F7DB-DDC4-4B6F-857B-4F476755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18F2F-9A1C-4811-8483-8D1EC1EA5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D6835-0DF2-4E66-8A76-89666E99B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21FC-F3CB-41C2-AF46-91977F01228E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35AB9-C761-44FA-B61E-45747F4C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84CAF-8527-4C91-A33A-F0B5607D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48C2-E08C-4535-9EDB-65EAF8195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0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5B7D67-82FB-411D-A787-01A03B4DE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815A4-0D32-44B2-A492-62E1584D8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0AE8B-5198-4855-A758-46CABA89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21FC-F3CB-41C2-AF46-91977F01228E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F6DCB-380E-4B21-9B3A-E7B619EFC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CE326-B1AE-459A-BE39-7E62177A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48C2-E08C-4535-9EDB-65EAF8195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8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F722-993A-4259-AA8C-E3EBAE65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80E8E-900A-44A9-AD41-39D630311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51E13-88F2-46BE-92A9-72ADFD28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21FC-F3CB-41C2-AF46-91977F01228E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2C60-29DB-44EF-9EAB-BB6AC5F4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7C937-B974-49AE-8EAF-24053A86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48C2-E08C-4535-9EDB-65EAF8195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6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C38DA-6394-4C92-93E7-9BE40A572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6B4A6-85B5-40BE-BC75-1939EEA59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E33FE-6483-471F-8B9B-92F061544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21FC-F3CB-41C2-AF46-91977F01228E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A9950-B687-41E8-B5F3-8AEF6898D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14542-B077-479D-914B-91300CBD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48C2-E08C-4535-9EDB-65EAF8195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6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26E1E-A0D8-404E-9E50-4DEFBCFC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EDCF4-635B-44E8-A082-0265A969D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E9D6A-3495-4055-9086-F56988513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3EB98-0B8A-4823-8F1C-81DF2BD2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21FC-F3CB-41C2-AF46-91977F01228E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4BA06-6BD2-4610-BA41-E201F60C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4277B-07A6-4DA3-8C9C-2094FE31A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48C2-E08C-4535-9EDB-65EAF8195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2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2772E-2367-4046-881A-5DA405696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D4BCF-5F98-42AD-889E-173593DCC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82082-FC8E-4C0E-8E11-F33A9C56F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453C0-6201-45F7-945B-AF306AC79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454D9-AAEA-407D-A9C8-979F71441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C16197-0055-4C37-A62F-D69231E1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21FC-F3CB-41C2-AF46-91977F01228E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2B7AEA-23EA-437A-B643-C0687EC3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83C68-1D60-4A60-A1A3-3942813F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48C2-E08C-4535-9EDB-65EAF8195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4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32B6B-4D9C-45AB-9E06-F3A6138AA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52BB0-3CDC-4CBE-93D0-09DB666A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21FC-F3CB-41C2-AF46-91977F01228E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DD5B5-04BD-4E99-B6EA-AB87C380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191B3-F57B-4284-9590-A14833E8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48C2-E08C-4535-9EDB-65EAF8195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9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90736-0EE8-4E0C-B709-A237A5D3A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21FC-F3CB-41C2-AF46-91977F01228E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E28FC2-EDC1-43E8-A706-2FF7EF6A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51BAC-4EB2-4EFA-995C-9B122AF3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48C2-E08C-4535-9EDB-65EAF8195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3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2E644-B84A-45C3-B3BC-5E18BCC44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C9C89-2874-4085-B36F-CECF49075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15DA0-CF60-4D68-A45E-3D4CDFF1F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E9CB5-2BAA-4809-8B24-622A6AE9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21FC-F3CB-41C2-AF46-91977F01228E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6DDFF-6613-4BBD-A0AD-61CA4284C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3D279-D164-425E-9A9C-28CEFC3C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48C2-E08C-4535-9EDB-65EAF8195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BA583-E234-4905-BF10-AF76AC8B3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6F9E04-CB44-45C7-A707-F48C1BC56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1A07A-67D5-483F-A8A8-5BB123304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2333B-F58D-42E0-B404-A7B7AEEE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21FC-F3CB-41C2-AF46-91977F01228E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63682-EA90-4A23-9B5D-9E6B4FBD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F7409-2293-4F05-AAED-1C38FCB3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48C2-E08C-4535-9EDB-65EAF8195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8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8FF6D-ABDC-4521-9592-C37FB7663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C9545-5209-470A-ABDD-AEFB5163E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FE504-18CD-4949-B0EB-67F63F4F0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A21FC-F3CB-41C2-AF46-91977F01228E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A4861-FE63-4A5C-AD01-E4386488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E2F5D-8624-46A2-B88A-8CA9DB499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48C2-E08C-4535-9EDB-65EAF8195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3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46DDE-4885-422F-8F83-1BF44C1EEA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Leading Your Way Out of Technical Debt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35EE9-F7B1-4E6C-A0A7-BC77C02D4F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Arlo Belshee</a:t>
            </a:r>
          </a:p>
        </p:txBody>
      </p:sp>
    </p:spTree>
    <p:extLst>
      <p:ext uri="{BB962C8B-B14F-4D97-AF65-F5344CB8AC3E}">
        <p14:creationId xmlns:p14="http://schemas.microsoft.com/office/powerpoint/2010/main" val="332834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2E39-976D-4914-8689-081C30C32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on Technical Debt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32CFA-DCEF-4DD3-87E0-9484FF944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Ownership solves it!</a:t>
            </a:r>
          </a:p>
          <a:p>
            <a:r>
              <a:rPr lang="en-US" dirty="0"/>
              <a:t>Example from Tableau</a:t>
            </a:r>
          </a:p>
        </p:txBody>
      </p:sp>
    </p:spTree>
    <p:extLst>
      <p:ext uri="{BB962C8B-B14F-4D97-AF65-F5344CB8AC3E}">
        <p14:creationId xmlns:p14="http://schemas.microsoft.com/office/powerpoint/2010/main" val="3380768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2C43-5195-4206-8B21-DECC58418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 that Breaks Leaders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D93A1-16BA-4F1D-8AAE-4663FAE61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 Disparate Info</a:t>
            </a:r>
          </a:p>
          <a:p>
            <a:r>
              <a:rPr lang="en-US" dirty="0"/>
              <a:t>Gain Alignment on a Direction</a:t>
            </a:r>
          </a:p>
          <a:p>
            <a:r>
              <a:rPr lang="en-US" dirty="0"/>
              <a:t>Ensure Work Gets Done</a:t>
            </a:r>
          </a:p>
          <a:p>
            <a:r>
              <a:rPr lang="en-US" dirty="0"/>
              <a:t>Help Teams See What They Do Well (And Poorly)</a:t>
            </a:r>
          </a:p>
          <a:p>
            <a:r>
              <a:rPr lang="en-US" dirty="0"/>
              <a:t>Supply Opportunities to Improve</a:t>
            </a:r>
          </a:p>
          <a:p>
            <a:endParaRPr lang="en-US" dirty="0"/>
          </a:p>
          <a:p>
            <a:r>
              <a:rPr lang="en-US" dirty="0"/>
              <a:t>{Need to tie back to this later, when talking about the parts}</a:t>
            </a:r>
          </a:p>
        </p:txBody>
      </p:sp>
    </p:spTree>
    <p:extLst>
      <p:ext uri="{BB962C8B-B14F-4D97-AF65-F5344CB8AC3E}">
        <p14:creationId xmlns:p14="http://schemas.microsoft.com/office/powerpoint/2010/main" val="2212830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589D-FB41-405E-B106-AEF6F135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not break leaders and not have technical debt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769D7-9714-4B75-9911-4B06FDFEB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Breaks habit of looking to leader for direction</a:t>
            </a:r>
          </a:p>
          <a:p>
            <a:r>
              <a:rPr lang="en-US" dirty="0"/>
              <a:t>Team + leader can see how each team is doing</a:t>
            </a:r>
          </a:p>
          <a:p>
            <a:r>
              <a:rPr lang="en-US" dirty="0"/>
              <a:t>Leaders have clear opportunities to help improve team decision-making, without needing to be in the loop on decisions</a:t>
            </a:r>
          </a:p>
          <a:p>
            <a:r>
              <a:rPr lang="en-US" dirty="0"/>
              <a:t>Rewards teams for taking action, for making healthy mistakes, and for learning.</a:t>
            </a:r>
          </a:p>
        </p:txBody>
      </p:sp>
    </p:spTree>
    <p:extLst>
      <p:ext uri="{BB962C8B-B14F-4D97-AF65-F5344CB8AC3E}">
        <p14:creationId xmlns:p14="http://schemas.microsoft.com/office/powerpoint/2010/main" val="1572174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A2070-35CE-4E9B-A187-CD36B63D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succeed implementing those?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19FD7-0A9C-44DB-839F-A96ADACA5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Balance team autonomy with responsibility. Autonomy doesn’t go wild; leaders don’t stifle action.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this allows local alignment and action, without requiring global alignment. Exactly what we need in order to solve Technical Debt.</a:t>
            </a:r>
          </a:p>
        </p:txBody>
      </p:sp>
    </p:spTree>
    <p:extLst>
      <p:ext uri="{BB962C8B-B14F-4D97-AF65-F5344CB8AC3E}">
        <p14:creationId xmlns:p14="http://schemas.microsoft.com/office/powerpoint/2010/main" val="1920422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09ECE-E507-40FE-B5A4-BBFF409F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Theory…Now How Do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C3143-AF69-4F64-8A71-C3FF8801A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79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2536E7-9035-4F61-9BA3-23626DC06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Break Down DDL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E0F8A-AE68-4932-A73A-67091C02E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{big picture for DDL goes here}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986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6755-48C3-450E-8733-EC08EC20B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change?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A8DBB-3336-4149-9A50-7F964FD49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Adjusts your planning game where you plan different work</a:t>
            </a:r>
          </a:p>
          <a:p>
            <a:r>
              <a:rPr lang="en-US" dirty="0"/>
              <a:t>Adjusts your sprint where you do and track work differently</a:t>
            </a:r>
          </a:p>
          <a:p>
            <a:r>
              <a:rPr lang="en-US" dirty="0"/>
              <a:t>Adds an ownership event where leaders help teams build ownership</a:t>
            </a:r>
          </a:p>
          <a:p>
            <a:r>
              <a:rPr lang="en-US" dirty="0"/>
              <a:t>Adjusts how ownership is assessed</a:t>
            </a:r>
          </a:p>
          <a:p>
            <a:r>
              <a:rPr lang="en-US" dirty="0"/>
              <a:t>Adjusts your demo where talk about success differently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27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6755-48C3-450E-8733-EC08EC20B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Planning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A8DBB-3336-4149-9A50-7F964FD49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Individual teams identify and agree upon metrics and experiments that they locally need.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NEW CONCEPT: experimentation versus improvement</a:t>
            </a:r>
          </a:p>
        </p:txBody>
      </p:sp>
    </p:spTree>
    <p:extLst>
      <p:ext uri="{BB962C8B-B14F-4D97-AF65-F5344CB8AC3E}">
        <p14:creationId xmlns:p14="http://schemas.microsoft.com/office/powerpoint/2010/main" val="3423944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6755-48C3-450E-8733-EC08EC20B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Experiments - 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A8DBB-3336-4149-9A50-7F964FD49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sprint: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Review your pain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Agree what hurts most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Decide how to measure progress at pain reduction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how you will measure that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some experiments to try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there are any experiments you’ve already tried, define some improvements based on their results</a:t>
            </a:r>
          </a:p>
        </p:txBody>
      </p:sp>
    </p:spTree>
    <p:extLst>
      <p:ext uri="{BB962C8B-B14F-4D97-AF65-F5344CB8AC3E}">
        <p14:creationId xmlns:p14="http://schemas.microsoft.com/office/powerpoint/2010/main" val="1318886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ABDB-C151-4C35-A562-A3A80E33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Experiments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F8BA5-BC4F-4884-AFF7-62083B359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Pain = Untestable Code</a:t>
            </a:r>
          </a:p>
          <a:p>
            <a:r>
              <a:rPr lang="en-US" dirty="0"/>
              <a:t>Pain = Blocking on Specialties</a:t>
            </a:r>
          </a:p>
          <a:p>
            <a:r>
              <a:rPr lang="en-US" dirty="0"/>
              <a:t>Pain = Bugs Bounce and Hard to Diagnose</a:t>
            </a:r>
          </a:p>
        </p:txBody>
      </p:sp>
    </p:spTree>
    <p:extLst>
      <p:ext uri="{BB962C8B-B14F-4D97-AF65-F5344CB8AC3E}">
        <p14:creationId xmlns:p14="http://schemas.microsoft.com/office/powerpoint/2010/main" val="185814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2D0C-8A05-46C0-B407-92392448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Tech debt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3126-AB40-418C-91DF-5CA297E20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{tell story}</a:t>
            </a:r>
          </a:p>
          <a:p>
            <a:endParaRPr lang="en-US" dirty="0"/>
          </a:p>
          <a:p>
            <a:r>
              <a:rPr lang="en-US" dirty="0"/>
              <a:t>We asked 104 teams at Tableau – all in one company, working on only 3 different products and with a ton of code sharing</a:t>
            </a:r>
          </a:p>
          <a:p>
            <a:endParaRPr lang="en-US" dirty="0"/>
          </a:p>
          <a:p>
            <a:r>
              <a:rPr lang="en-US" dirty="0"/>
              <a:t>{Visual of the data analysis?}</a:t>
            </a:r>
          </a:p>
        </p:txBody>
      </p:sp>
    </p:spTree>
    <p:extLst>
      <p:ext uri="{BB962C8B-B14F-4D97-AF65-F5344CB8AC3E}">
        <p14:creationId xmlns:p14="http://schemas.microsoft.com/office/powerpoint/2010/main" val="3828418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0A77-BC0F-4EC4-87BD-854DD296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Running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8D4B9-2931-48F6-879D-DFF268C6D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Tracking measurements and experiments throughout sprint.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NEW CONCEPT: none</a:t>
            </a:r>
          </a:p>
        </p:txBody>
      </p:sp>
    </p:spTree>
    <p:extLst>
      <p:ext uri="{BB962C8B-B14F-4D97-AF65-F5344CB8AC3E}">
        <p14:creationId xmlns:p14="http://schemas.microsoft.com/office/powerpoint/2010/main" val="3771187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0A77-BC0F-4EC4-87BD-854DD296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Experiments - 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8D4B9-2931-48F6-879D-DFF268C6D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planning, decide:</a:t>
            </a:r>
          </a:p>
          <a:p>
            <a:pPr lvl="1"/>
            <a:r>
              <a:rPr lang="en-US" dirty="0"/>
              <a:t>Improvement vs Experiment</a:t>
            </a:r>
          </a:p>
          <a:p>
            <a:pPr lvl="1"/>
            <a:r>
              <a:rPr lang="en-US" dirty="0"/>
              <a:t>Anticipated result (Metric) – replaces Acceptance Criteria with a Hypothesis</a:t>
            </a:r>
          </a:p>
          <a:p>
            <a:endParaRPr lang="en-US" dirty="0"/>
          </a:p>
          <a:p>
            <a:r>
              <a:rPr lang="en-US" dirty="0"/>
              <a:t>In tracking, note:</a:t>
            </a:r>
          </a:p>
          <a:p>
            <a:pPr lvl="1"/>
            <a:r>
              <a:rPr lang="en-US" dirty="0"/>
              <a:t>Did we finish the work?</a:t>
            </a:r>
          </a:p>
          <a:p>
            <a:pPr lvl="1"/>
            <a:r>
              <a:rPr lang="en-US" dirty="0"/>
              <a:t>Did the hypothesis come true? What did happen to the measures?</a:t>
            </a:r>
          </a:p>
        </p:txBody>
      </p:sp>
    </p:spTree>
    <p:extLst>
      <p:ext uri="{BB962C8B-B14F-4D97-AF65-F5344CB8AC3E}">
        <p14:creationId xmlns:p14="http://schemas.microsoft.com/office/powerpoint/2010/main" val="4233174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157F-01DC-4F31-AB8D-B5CC2BCA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Experiments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160A8-7B70-4137-9554-9EE0321D8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Story: Try full-team mobbing for 2 hours each day.</a:t>
            </a:r>
          </a:p>
          <a:p>
            <a:pPr lvl="1"/>
            <a:r>
              <a:rPr lang="en-US" dirty="0"/>
              <a:t>Experiment</a:t>
            </a:r>
          </a:p>
          <a:p>
            <a:pPr lvl="1"/>
            <a:r>
              <a:rPr lang="en-US" dirty="0"/>
              <a:t>Hypothesis: 1. will decrease non-mob-time interrupts by 50%. 2. Mob will deliver stories at </a:t>
            </a:r>
            <a:r>
              <a:rPr lang="en-US" dirty="0" err="1"/>
              <a:t>at</a:t>
            </a:r>
            <a:r>
              <a:rPr lang="en-US" dirty="0"/>
              <a:t> least 50% of velocity of solos. 3. Experts will report fewer times they are surprised and need to get someone to change something after on mobbed stories vs non-mobbed stories.</a:t>
            </a:r>
          </a:p>
          <a:p>
            <a:pPr lvl="1"/>
            <a:endParaRPr lang="en-US" dirty="0"/>
          </a:p>
          <a:p>
            <a:r>
              <a:rPr lang="en-US" dirty="0"/>
              <a:t>Story: Break apart whatever long methods we come across</a:t>
            </a:r>
          </a:p>
          <a:p>
            <a:pPr lvl="1"/>
            <a:r>
              <a:rPr lang="en-US" dirty="0"/>
              <a:t>Improvement</a:t>
            </a:r>
          </a:p>
          <a:p>
            <a:pPr lvl="1"/>
            <a:r>
              <a:rPr lang="en-US" dirty="0"/>
              <a:t>Hypothesis: 1. will be easier (faster) to implement the story than if we hadn’t. 2. Fewer bugs will be found in dev &amp; QA.</a:t>
            </a:r>
          </a:p>
        </p:txBody>
      </p:sp>
    </p:spTree>
    <p:extLst>
      <p:ext uri="{BB962C8B-B14F-4D97-AF65-F5344CB8AC3E}">
        <p14:creationId xmlns:p14="http://schemas.microsoft.com/office/powerpoint/2010/main" val="1160647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F1FD2-1E4F-4AFA-90E8-462E1C6A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Leading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4CB31-D053-4643-A45D-1515E2725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regular structure for leaders supporting teams achieving greater and greater ownership over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NEW CONCEPT: stances to how leadership and teams show up</a:t>
            </a:r>
          </a:p>
        </p:txBody>
      </p:sp>
    </p:spTree>
    <p:extLst>
      <p:ext uri="{BB962C8B-B14F-4D97-AF65-F5344CB8AC3E}">
        <p14:creationId xmlns:p14="http://schemas.microsoft.com/office/powerpoint/2010/main" val="2083750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B5BF-B363-4356-996B-0D484693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from task to mindset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7E745-13A2-4F9F-BF27-DAE4DDDFF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Tableau story</a:t>
            </a:r>
          </a:p>
        </p:txBody>
      </p:sp>
    </p:spTree>
    <p:extLst>
      <p:ext uri="{BB962C8B-B14F-4D97-AF65-F5344CB8AC3E}">
        <p14:creationId xmlns:p14="http://schemas.microsoft.com/office/powerpoint/2010/main" val="1947796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B5BF-B363-4356-996B-0D484693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7E745-13A2-4F9F-BF27-DAE4DDDFF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Yes: mentor</a:t>
            </a:r>
          </a:p>
          <a:p>
            <a:r>
              <a:rPr lang="en-US" dirty="0"/>
              <a:t>Yes: challenge</a:t>
            </a:r>
          </a:p>
          <a:p>
            <a:r>
              <a:rPr lang="en-US" dirty="0"/>
              <a:t>No: strategize</a:t>
            </a:r>
          </a:p>
          <a:p>
            <a:r>
              <a:rPr lang="en-US" dirty="0"/>
              <a:t>Yes: assess their ability to strategize</a:t>
            </a:r>
          </a:p>
          <a:p>
            <a:r>
              <a:rPr lang="en-US" dirty="0"/>
              <a:t>No: assess their strategy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14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B5BF-B363-4356-996B-0D484693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7E745-13A2-4F9F-BF27-DAE4DDDFF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Yes: present strategy &amp; delta from last time</a:t>
            </a:r>
          </a:p>
          <a:p>
            <a:r>
              <a:rPr lang="en-US" dirty="0"/>
              <a:t>Yes: present why made changes  / what you learned</a:t>
            </a:r>
          </a:p>
          <a:p>
            <a:r>
              <a:rPr lang="en-US" dirty="0"/>
              <a:t>Yes: ask for resources you need</a:t>
            </a:r>
          </a:p>
          <a:p>
            <a:r>
              <a:rPr lang="en-US" dirty="0"/>
              <a:t>No: ask leader what you should do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99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F1FD2-1E4F-4AFA-90E8-462E1C6A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Leading Ownership - 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4CB31-D053-4643-A45D-1515E2725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up recurring meetings where the teams </a:t>
            </a:r>
            <a:r>
              <a:rPr lang="en-US" b="1" dirty="0"/>
              <a:t>present:</a:t>
            </a:r>
            <a:r>
              <a:rPr lang="en-US" dirty="0"/>
              <a:t> 1) good measurements 2) decision making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where management </a:t>
            </a:r>
            <a:r>
              <a:rPr lang="en-US" b="1" dirty="0"/>
              <a:t>reflects </a:t>
            </a:r>
            <a:r>
              <a:rPr lang="en-US" dirty="0"/>
              <a:t>1) what aspects teams own well and owns  poorly</a:t>
            </a:r>
          </a:p>
        </p:txBody>
      </p:sp>
    </p:spTree>
    <p:extLst>
      <p:ext uri="{BB962C8B-B14F-4D97-AF65-F5344CB8AC3E}">
        <p14:creationId xmlns:p14="http://schemas.microsoft.com/office/powerpoint/2010/main" val="136045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F1FD2-1E4F-4AFA-90E8-462E1C6A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Leading Ownership - 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4CB31-D053-4643-A45D-1515E2725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Meet weekly, for 7 min</a:t>
            </a:r>
          </a:p>
          <a:p>
            <a:r>
              <a:rPr lang="en-US" dirty="0"/>
              <a:t>Attendees: exec + team</a:t>
            </a:r>
          </a:p>
          <a:p>
            <a:pPr lvl="1"/>
            <a:r>
              <a:rPr lang="en-US" dirty="0"/>
              <a:t>Optional: other teams that report to the exec</a:t>
            </a:r>
          </a:p>
          <a:p>
            <a:r>
              <a:rPr lang="en-US" dirty="0"/>
              <a:t>Agenda:</a:t>
            </a:r>
          </a:p>
          <a:p>
            <a:pPr lvl="1"/>
            <a:r>
              <a:rPr lang="en-US" dirty="0"/>
              <a:t>Team: Show current data</a:t>
            </a:r>
          </a:p>
          <a:p>
            <a:pPr lvl="1"/>
            <a:r>
              <a:rPr lang="en-US" dirty="0"/>
              <a:t>Team: What was learned since last time?</a:t>
            </a:r>
          </a:p>
          <a:p>
            <a:pPr lvl="1"/>
            <a:r>
              <a:rPr lang="en-US" dirty="0"/>
              <a:t>Team: How did that insight change what we measure?</a:t>
            </a:r>
          </a:p>
          <a:p>
            <a:pPr lvl="1"/>
            <a:r>
              <a:rPr lang="en-US" dirty="0"/>
              <a:t>Team: Any overall changes in technical strategy</a:t>
            </a:r>
          </a:p>
          <a:p>
            <a:pPr lvl="1"/>
            <a:r>
              <a:rPr lang="en-US" dirty="0"/>
              <a:t>Team: Any resources we need, and on what timeline?</a:t>
            </a:r>
          </a:p>
          <a:p>
            <a:pPr lvl="1"/>
            <a:r>
              <a:rPr lang="en-US" dirty="0"/>
              <a:t>Exec: ask what informed any specific decision</a:t>
            </a:r>
          </a:p>
          <a:p>
            <a:pPr lvl="1"/>
            <a:r>
              <a:rPr lang="en-US" dirty="0"/>
              <a:t>Exec: observe and express examples of successful or non-successful ownership throughout presentation</a:t>
            </a:r>
          </a:p>
        </p:txBody>
      </p:sp>
    </p:spTree>
    <p:extLst>
      <p:ext uri="{BB962C8B-B14F-4D97-AF65-F5344CB8AC3E}">
        <p14:creationId xmlns:p14="http://schemas.microsoft.com/office/powerpoint/2010/main" val="1773029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157F-01DC-4F31-AB8D-B5CC2BCA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Leading Ownership – Skills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160A8-7B70-4137-9554-9EE0321D8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just takes practice and intentional awareness</a:t>
            </a:r>
          </a:p>
          <a:p>
            <a:r>
              <a:rPr lang="en-US" dirty="0"/>
              <a:t>Pair split experiment (leader vs doer)</a:t>
            </a:r>
          </a:p>
          <a:p>
            <a:r>
              <a:rPr lang="en-US" dirty="0"/>
              <a:t>Yeah. It’s hard. I do offer workshops. /innocent/</a:t>
            </a:r>
          </a:p>
        </p:txBody>
      </p:sp>
    </p:spTree>
    <p:extLst>
      <p:ext uri="{BB962C8B-B14F-4D97-AF65-F5344CB8AC3E}">
        <p14:creationId xmlns:p14="http://schemas.microsoft.com/office/powerpoint/2010/main" val="18168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AA0B4-6324-4CB5-BD6D-C963D602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Impossible Situation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2936B-2711-4644-B1FE-93B2FAAE3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not a consistent problem.</a:t>
            </a:r>
          </a:p>
          <a:p>
            <a:endParaRPr lang="en-US" dirty="0"/>
          </a:p>
          <a:p>
            <a:r>
              <a:rPr lang="en-US" dirty="0"/>
              <a:t>Leadership’s job is to set a consistent direction.</a:t>
            </a:r>
          </a:p>
          <a:p>
            <a:r>
              <a:rPr lang="en-US" dirty="0"/>
              <a:t>Others’ jobs are to figure out how to go that direction.</a:t>
            </a:r>
          </a:p>
          <a:p>
            <a:endParaRPr lang="en-US" dirty="0"/>
          </a:p>
          <a:p>
            <a:r>
              <a:rPr lang="en-US" dirty="0"/>
              <a:t>So…that won’t work for technical debt.</a:t>
            </a:r>
          </a:p>
          <a:p>
            <a:endParaRPr lang="en-US" dirty="0"/>
          </a:p>
          <a:p>
            <a:r>
              <a:rPr lang="en-US" dirty="0"/>
              <a:t>Now what?</a:t>
            </a:r>
          </a:p>
        </p:txBody>
      </p:sp>
    </p:spTree>
    <p:extLst>
      <p:ext uri="{BB962C8B-B14F-4D97-AF65-F5344CB8AC3E}">
        <p14:creationId xmlns:p14="http://schemas.microsoft.com/office/powerpoint/2010/main" val="830707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391C-1CC2-4EF8-BE4F-53EF995F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4: Assessing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E4438-7AFC-412A-9354-4FF64C52C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Finding the really clear picture of where every team is and what is possible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NEW CONCEPT: a reflection of moving from accountability to ownership</a:t>
            </a:r>
          </a:p>
        </p:txBody>
      </p:sp>
    </p:spTree>
    <p:extLst>
      <p:ext uri="{BB962C8B-B14F-4D97-AF65-F5344CB8AC3E}">
        <p14:creationId xmlns:p14="http://schemas.microsoft.com/office/powerpoint/2010/main" val="4043435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391C-1CC2-4EF8-BE4F-53EF995F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Ownership - 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E4438-7AFC-412A-9354-4FF64C52C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 Leader needs to answer key questions to ensure teams run well.</a:t>
            </a:r>
          </a:p>
          <a:p>
            <a:endParaRPr lang="en-US" dirty="0"/>
          </a:p>
          <a:p>
            <a:pPr fontAlgn="ctr"/>
            <a:r>
              <a:rPr lang="en-US" dirty="0"/>
              <a:t>Which teams need my help? Which teams should be left alone?</a:t>
            </a:r>
          </a:p>
          <a:p>
            <a:pPr fontAlgn="ctr"/>
            <a:r>
              <a:rPr lang="en-US" dirty="0"/>
              <a:t>What kind of help do teams need in order to think strategically with data?</a:t>
            </a:r>
          </a:p>
          <a:p>
            <a:pPr fontAlgn="ctr"/>
            <a:r>
              <a:rPr lang="en-US" dirty="0"/>
              <a:t>Which teams need help with owning their strategy?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4230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9E4-0A49-429F-9870-6F836072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Ownership – Core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33FEA-65CE-4248-98D0-B68FED2D0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Experiment Completion Rate</a:t>
            </a:r>
          </a:p>
          <a:p>
            <a:pPr lvl="1"/>
            <a:r>
              <a:rPr lang="en-US" dirty="0"/>
              <a:t>Equal to Improvement Completion rate</a:t>
            </a:r>
          </a:p>
          <a:p>
            <a:pPr lvl="1"/>
            <a:r>
              <a:rPr lang="en-US" dirty="0"/>
              <a:t>95% or more</a:t>
            </a:r>
          </a:p>
          <a:p>
            <a:r>
              <a:rPr lang="en-US" dirty="0"/>
              <a:t>Experiment Disprove Rate</a:t>
            </a:r>
          </a:p>
          <a:p>
            <a:pPr lvl="1"/>
            <a:r>
              <a:rPr lang="en-US" dirty="0"/>
              <a:t>50%-</a:t>
            </a:r>
            <a:r>
              <a:rPr lang="en-US" dirty="0" err="1"/>
              <a:t>ish</a:t>
            </a:r>
            <a:endParaRPr lang="en-US" dirty="0"/>
          </a:p>
          <a:p>
            <a:r>
              <a:rPr lang="en-US" dirty="0"/>
              <a:t>Improvement Disprove Rate</a:t>
            </a:r>
          </a:p>
          <a:p>
            <a:pPr lvl="1"/>
            <a:r>
              <a:rPr lang="en-US" dirty="0"/>
              <a:t>5%-</a:t>
            </a:r>
            <a:r>
              <a:rPr lang="en-US" dirty="0" err="1"/>
              <a:t>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35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BEB9D-45E3-4637-8777-32B043BB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Ownership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759EA-D663-4630-A8DB-8A6DF8F01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{graph: Which teams need what}</a:t>
            </a:r>
          </a:p>
        </p:txBody>
      </p:sp>
    </p:spTree>
    <p:extLst>
      <p:ext uri="{BB962C8B-B14F-4D97-AF65-F5344CB8AC3E}">
        <p14:creationId xmlns:p14="http://schemas.microsoft.com/office/powerpoint/2010/main" val="32806859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796B-D056-46FD-B537-8DD09AED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5: Showing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466A7-6EE0-40E8-88B3-5111741A7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Demo turns into product </a:t>
            </a:r>
            <a:r>
              <a:rPr lang="en-US" b="1" dirty="0"/>
              <a:t>and</a:t>
            </a:r>
            <a:r>
              <a:rPr lang="en-US" dirty="0"/>
              <a:t> improvement demo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Audience: team + customers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NEW CONCEPT: experiment versus improvement</a:t>
            </a:r>
          </a:p>
        </p:txBody>
      </p:sp>
    </p:spTree>
    <p:extLst>
      <p:ext uri="{BB962C8B-B14F-4D97-AF65-F5344CB8AC3E}">
        <p14:creationId xmlns:p14="http://schemas.microsoft.com/office/powerpoint/2010/main" val="4186555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796B-D056-46FD-B537-8DD09AED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Improvement - 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466A7-6EE0-40E8-88B3-5111741A7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At demo, to customers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Show the measures and how they shifted, presenting the specific experiments you ran for this team and this sprint</a:t>
            </a:r>
          </a:p>
          <a:p>
            <a:endParaRPr lang="en-US" dirty="0"/>
          </a:p>
          <a:p>
            <a:pPr marL="514350" indent="-514350" fontAlgn="ctr">
              <a:buFont typeface="+mj-lt"/>
              <a:buAutoNum type="arabicPeriod"/>
            </a:pPr>
            <a:r>
              <a:rPr lang="en-US" dirty="0"/>
              <a:t>Target measure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dirty="0"/>
              <a:t>Experiments run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dirty="0"/>
              <a:t>Results</a:t>
            </a:r>
          </a:p>
          <a:p>
            <a:pPr marL="514350" indent="-514350" fontAlgn="ctr">
              <a:buFont typeface="+mj-lt"/>
              <a:buAutoNum type="arabicPeriod"/>
            </a:pPr>
            <a:r>
              <a:rPr lang="en-US" dirty="0"/>
              <a:t>Any strategy shifts (measure or experiments) for next week. Can be a discussion, depending on audience.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466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6321-0CEB-42B3-9215-7CA26CE1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Improvement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D164D-5EBE-4C4F-B04C-877AD93FE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545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BB75-D033-44D1-898F-C12EAB96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92195-B755-4991-B70C-164CED017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kind of leadership requires different behavior out of </a:t>
            </a:r>
            <a:r>
              <a:rPr lang="en-US" i="1" dirty="0"/>
              <a:t>everybody</a:t>
            </a:r>
            <a:endParaRPr lang="en-US" dirty="0"/>
          </a:p>
          <a:p>
            <a:endParaRPr lang="en-US" dirty="0"/>
          </a:p>
          <a:p>
            <a:r>
              <a:rPr lang="en-US" dirty="0"/>
              <a:t>But that means that it can be started by </a:t>
            </a:r>
            <a:r>
              <a:rPr lang="en-US" i="1" dirty="0"/>
              <a:t>anybody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754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BB75-D033-44D1-898F-C12EAB96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how you participate…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92195-B755-4991-B70C-164CED017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Whether you’re a PO, M1, IC, or exec</a:t>
            </a:r>
          </a:p>
        </p:txBody>
      </p:sp>
    </p:spTree>
    <p:extLst>
      <p:ext uri="{BB962C8B-B14F-4D97-AF65-F5344CB8AC3E}">
        <p14:creationId xmlns:p14="http://schemas.microsoft.com/office/powerpoint/2010/main" val="23149369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9E088-939C-4299-832A-80F7F984E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Start – Product Owner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E0AF-84DD-4AF2-9348-9C9DEF78D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demand at demo that tech debt plan is shared.</a:t>
            </a:r>
          </a:p>
          <a:p>
            <a:r>
              <a:rPr lang="en-US" dirty="0"/>
              <a:t>Don't assume tech debt is unsolvable.</a:t>
            </a:r>
          </a:p>
          <a:p>
            <a:pPr lvl="1"/>
            <a:r>
              <a:rPr lang="en-US" dirty="0"/>
              <a:t>Accept it as a reason that X can’t happen, and then ask for a plan how they will change it so that X can happen later.</a:t>
            </a:r>
          </a:p>
        </p:txBody>
      </p:sp>
    </p:spTree>
    <p:extLst>
      <p:ext uri="{BB962C8B-B14F-4D97-AF65-F5344CB8AC3E}">
        <p14:creationId xmlns:p14="http://schemas.microsoft.com/office/powerpoint/2010/main" val="225899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DF8B-3E06-42E3-B8D5-27DAD81AB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Kind of Leadership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08F76-A252-44A2-924E-5E65F3CE7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…and leaders will still have to accomplish some of the same objectives, but with different approaches.</a:t>
            </a:r>
          </a:p>
        </p:txBody>
      </p:sp>
    </p:spTree>
    <p:extLst>
      <p:ext uri="{BB962C8B-B14F-4D97-AF65-F5344CB8AC3E}">
        <p14:creationId xmlns:p14="http://schemas.microsoft.com/office/powerpoint/2010/main" val="2505627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A665-CD40-4361-824B-F3736F7D2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Start – Team Manager / Lead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42DE9-AA74-408C-9C80-737108C26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Designate a team IC to be a data champion (tech debt owner) and support that person.</a:t>
            </a:r>
          </a:p>
          <a:p>
            <a:r>
              <a:rPr lang="en-US" dirty="0"/>
              <a:t>Play the role of exec initially.</a:t>
            </a:r>
          </a:p>
          <a:p>
            <a:r>
              <a:rPr lang="en-US" dirty="0"/>
              <a:t>Request that your exec take over the exec role.</a:t>
            </a:r>
          </a:p>
        </p:txBody>
      </p:sp>
    </p:spTree>
    <p:extLst>
      <p:ext uri="{BB962C8B-B14F-4D97-AF65-F5344CB8AC3E}">
        <p14:creationId xmlns:p14="http://schemas.microsoft.com/office/powerpoint/2010/main" val="31063056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372A7-F762-4400-8BAE-E0250062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Start – Any Individual Contributor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8341B-163B-44D3-B4C3-960EEE1DE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agreement from team and simply BE the tech debt data owner</a:t>
            </a:r>
          </a:p>
          <a:p>
            <a:r>
              <a:rPr lang="en-US" dirty="0"/>
              <a:t>Start presenting differently at demos</a:t>
            </a:r>
          </a:p>
          <a:p>
            <a:r>
              <a:rPr lang="en-US" dirty="0"/>
              <a:t>Define the tech debt improvements / experiments, work with the PO to get them to quality (small, understandable), and bring them to the planning game for real</a:t>
            </a:r>
          </a:p>
          <a:p>
            <a:r>
              <a:rPr lang="en-US" dirty="0"/>
              <a:t>Start doing Disciplined Refactoring</a:t>
            </a:r>
          </a:p>
        </p:txBody>
      </p:sp>
    </p:spTree>
    <p:extLst>
      <p:ext uri="{BB962C8B-B14F-4D97-AF65-F5344CB8AC3E}">
        <p14:creationId xmlns:p14="http://schemas.microsoft.com/office/powerpoint/2010/main" val="5818970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352F9-37DD-46AE-98AF-0B1A3EDF4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Start – Exec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B3F5-501C-43F0-AE21-0B0E13B8F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Accountability cycle &amp; Ownership cycle. Present it (frequently) to the team.</a:t>
            </a:r>
          </a:p>
          <a:p>
            <a:r>
              <a:rPr lang="en-US" dirty="0"/>
              <a:t>Start the tech debt ownership-</a:t>
            </a:r>
            <a:r>
              <a:rPr lang="en-US" dirty="0" err="1"/>
              <a:t>spectives</a:t>
            </a:r>
            <a:r>
              <a:rPr lang="en-US" dirty="0"/>
              <a:t> and assume the proper leadership stances</a:t>
            </a:r>
          </a:p>
          <a:p>
            <a:r>
              <a:rPr lang="en-US" dirty="0"/>
              <a:t>Start looking for places where you are supporting accountability, and ask what you could do instead to support ownership.</a:t>
            </a:r>
          </a:p>
          <a:p>
            <a:pPr lvl="1"/>
            <a:r>
              <a:rPr lang="en-US" dirty="0"/>
              <a:t>Yes, you can literally ask the team</a:t>
            </a:r>
          </a:p>
        </p:txBody>
      </p:sp>
    </p:spTree>
    <p:extLst>
      <p:ext uri="{BB962C8B-B14F-4D97-AF65-F5344CB8AC3E}">
        <p14:creationId xmlns:p14="http://schemas.microsoft.com/office/powerpoint/2010/main" val="3983831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34DA-BD91-4F22-B504-9DD2C43EA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Choice is Yours; the Reward is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F082-CA50-4A09-A9AF-F0C881CFD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get to start fixing technical debt and feel supported in doing so …. </a:t>
            </a:r>
            <a:r>
              <a:rPr lang="en-US" i="1" dirty="0"/>
              <a:t>Tomorrow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6848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502C-C6F7-483B-AC8B-C68C3350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Requires Everyone to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92336-30B5-4312-9C6A-8A93D7172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behaviors in every role, not just leaders.</a:t>
            </a:r>
          </a:p>
          <a:p>
            <a:endParaRPr lang="en-US" dirty="0"/>
          </a:p>
          <a:p>
            <a:r>
              <a:rPr lang="en-US" dirty="0"/>
              <a:t>Can be instigated by anyone.</a:t>
            </a:r>
          </a:p>
        </p:txBody>
      </p:sp>
    </p:spTree>
    <p:extLst>
      <p:ext uri="{BB962C8B-B14F-4D97-AF65-F5344CB8AC3E}">
        <p14:creationId xmlns:p14="http://schemas.microsoft.com/office/powerpoint/2010/main" val="79214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64C2-E46B-48CF-9A14-A82459FC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Traditional Approach: Accountability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C914-6122-43DD-BB43-E6016E43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Accountability Cycle &amp; Walk through it</a:t>
            </a:r>
          </a:p>
        </p:txBody>
      </p:sp>
    </p:spTree>
    <p:extLst>
      <p:ext uri="{BB962C8B-B14F-4D97-AF65-F5344CB8AC3E}">
        <p14:creationId xmlns:p14="http://schemas.microsoft.com/office/powerpoint/2010/main" val="45456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2E39-976D-4914-8689-081C30C32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on Technical Debt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32CFA-DCEF-4DD3-87E0-9484FF944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Doesn’t work</a:t>
            </a:r>
          </a:p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693235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FC66C-88D4-4A29-B1CD-6D3D926EF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Approach: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A194E-24CC-433C-919B-62E66185F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Ownership + Accountability cycles (the extension version), and walk through the new parts.</a:t>
            </a:r>
          </a:p>
        </p:txBody>
      </p:sp>
    </p:spTree>
    <p:extLst>
      <p:ext uri="{BB962C8B-B14F-4D97-AF65-F5344CB8AC3E}">
        <p14:creationId xmlns:p14="http://schemas.microsoft.com/office/powerpoint/2010/main" val="307591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7E0C-8E96-4544-8B5B-9E819053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Ownership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6DAD9-539E-4914-B1FA-58F69B0A6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the Accountability parts</a:t>
            </a:r>
          </a:p>
        </p:txBody>
      </p:sp>
    </p:spTree>
    <p:extLst>
      <p:ext uri="{BB962C8B-B14F-4D97-AF65-F5344CB8AC3E}">
        <p14:creationId xmlns:p14="http://schemas.microsoft.com/office/powerpoint/2010/main" val="1464780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3072</TotalTime>
  <Words>1486</Words>
  <Application>Microsoft Office PowerPoint</Application>
  <PresentationFormat>Widescreen</PresentationFormat>
  <Paragraphs>228</Paragraphs>
  <Slides>43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Leading Your Way Out of Technical Debt</vt:lpstr>
      <vt:lpstr>What does Tech debt mean?</vt:lpstr>
      <vt:lpstr>The Impossible Situation</vt:lpstr>
      <vt:lpstr>A New Kind of Leadership</vt:lpstr>
      <vt:lpstr>Requires Everyone to Shift</vt:lpstr>
      <vt:lpstr>The Traditional Approach: Accountability</vt:lpstr>
      <vt:lpstr>Impact on Technical Debt</vt:lpstr>
      <vt:lpstr>The New Approach: Ownership</vt:lpstr>
      <vt:lpstr>The Ownership Loop</vt:lpstr>
      <vt:lpstr>Impact on Technical Debt</vt:lpstr>
      <vt:lpstr>Except that Breaks Leaders</vt:lpstr>
      <vt:lpstr>How to not break leaders and not have technical debt</vt:lpstr>
      <vt:lpstr>If we succeed implementing those?</vt:lpstr>
      <vt:lpstr>Great Theory…Now How Do We Do It?</vt:lpstr>
      <vt:lpstr>Let’s Break Down DDL</vt:lpstr>
      <vt:lpstr>What will this change?</vt:lpstr>
      <vt:lpstr>Part 1: Planning Experiments</vt:lpstr>
      <vt:lpstr>Planning Experiments - How</vt:lpstr>
      <vt:lpstr>Planning Experiments - Examples</vt:lpstr>
      <vt:lpstr>Part 2: Running Experiments</vt:lpstr>
      <vt:lpstr>Running Experiments - How</vt:lpstr>
      <vt:lpstr>Running Experiments – Example</vt:lpstr>
      <vt:lpstr>Part 3: Leading Ownership</vt:lpstr>
      <vt:lpstr>Shifting from task to mindset</vt:lpstr>
      <vt:lpstr>Leadership stance</vt:lpstr>
      <vt:lpstr>Team stance</vt:lpstr>
      <vt:lpstr>Leading Ownership - How</vt:lpstr>
      <vt:lpstr>Leading Ownership - How</vt:lpstr>
      <vt:lpstr>Leading Ownership – Skills Required</vt:lpstr>
      <vt:lpstr>Part 4: Assessing Ownership</vt:lpstr>
      <vt:lpstr>Assessing Ownership - How</vt:lpstr>
      <vt:lpstr>Assessing Ownership – Core Metrics</vt:lpstr>
      <vt:lpstr>Assessing Ownership - Example</vt:lpstr>
      <vt:lpstr>Part 5: Showing Improvement</vt:lpstr>
      <vt:lpstr>Showing Improvement - How</vt:lpstr>
      <vt:lpstr>Showing Improvement – Example</vt:lpstr>
      <vt:lpstr>Key Point</vt:lpstr>
      <vt:lpstr>Change how you participate…</vt:lpstr>
      <vt:lpstr>How to Start – Product Owner</vt:lpstr>
      <vt:lpstr>How to Start – Team Manager / Lead</vt:lpstr>
      <vt:lpstr>How to Start – Any Individual Contributor</vt:lpstr>
      <vt:lpstr>How to Start – Exec</vt:lpstr>
      <vt:lpstr>The Choice is Yours; the Reward is Simple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Leading Your Way Out of Technical Debt</dc:title>
  <dc:creator>Arlo Social</dc:creator>
  <cp:lastModifiedBy>Marian Willeke</cp:lastModifiedBy>
  <cp:revision>26</cp:revision>
  <dcterms:created xsi:type="dcterms:W3CDTF">2019-04-05T23:33:03Z</dcterms:created>
  <dcterms:modified xsi:type="dcterms:W3CDTF">2019-04-08T19:09:01Z</dcterms:modified>
</cp:coreProperties>
</file>