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308" r:id="rId7"/>
    <p:sldId id="289" r:id="rId8"/>
    <p:sldId id="309" r:id="rId9"/>
    <p:sldId id="310" r:id="rId10"/>
    <p:sldId id="288" r:id="rId11"/>
    <p:sldId id="261" r:id="rId12"/>
    <p:sldId id="266" r:id="rId13"/>
    <p:sldId id="267" r:id="rId14"/>
    <p:sldId id="265" r:id="rId15"/>
    <p:sldId id="268" r:id="rId16"/>
    <p:sldId id="291" r:id="rId17"/>
    <p:sldId id="290" r:id="rId18"/>
    <p:sldId id="292" r:id="rId19"/>
    <p:sldId id="294" r:id="rId20"/>
    <p:sldId id="299" r:id="rId21"/>
    <p:sldId id="301" r:id="rId22"/>
    <p:sldId id="303" r:id="rId23"/>
    <p:sldId id="304" r:id="rId24"/>
    <p:sldId id="296" r:id="rId25"/>
    <p:sldId id="297" r:id="rId26"/>
    <p:sldId id="298" r:id="rId27"/>
    <p:sldId id="300" r:id="rId28"/>
    <p:sldId id="295" r:id="rId29"/>
    <p:sldId id="273" r:id="rId30"/>
    <p:sldId id="282" r:id="rId31"/>
    <p:sldId id="302" r:id="rId32"/>
    <p:sldId id="283" r:id="rId33"/>
    <p:sldId id="284" r:id="rId34"/>
    <p:sldId id="285" r:id="rId35"/>
    <p:sldId id="286" r:id="rId36"/>
    <p:sldId id="287" r:id="rId37"/>
    <p:sldId id="305" r:id="rId38"/>
    <p:sldId id="306"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692EAF-3F59-40C8-AEC5-3D733E646D84}">
          <p14:sldIdLst>
            <p14:sldId id="256"/>
            <p14:sldId id="257"/>
            <p14:sldId id="258"/>
            <p14:sldId id="259"/>
            <p14:sldId id="260"/>
            <p14:sldId id="308"/>
            <p14:sldId id="289"/>
            <p14:sldId id="309"/>
            <p14:sldId id="310"/>
            <p14:sldId id="288"/>
            <p14:sldId id="261"/>
            <p14:sldId id="266"/>
            <p14:sldId id="267"/>
            <p14:sldId id="265"/>
            <p14:sldId id="268"/>
            <p14:sldId id="291"/>
            <p14:sldId id="290"/>
            <p14:sldId id="292"/>
            <p14:sldId id="294"/>
            <p14:sldId id="299"/>
            <p14:sldId id="301"/>
            <p14:sldId id="303"/>
            <p14:sldId id="304"/>
            <p14:sldId id="296"/>
            <p14:sldId id="297"/>
            <p14:sldId id="298"/>
            <p14:sldId id="300"/>
            <p14:sldId id="295"/>
            <p14:sldId id="273"/>
            <p14:sldId id="282"/>
            <p14:sldId id="302"/>
            <p14:sldId id="283"/>
            <p14:sldId id="284"/>
            <p14:sldId id="285"/>
            <p14:sldId id="286"/>
            <p14:sldId id="287"/>
          </p14:sldIdLst>
        </p14:section>
        <p14:section name="Don't know where these go" id="{D91CE0E6-73E2-42DE-AFF4-97A6FBBE29FC}">
          <p14:sldIdLst>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38" autoAdjust="0"/>
    <p:restoredTop sz="59053" autoAdjust="0"/>
  </p:normalViewPr>
  <p:slideViewPr>
    <p:cSldViewPr snapToGrid="0">
      <p:cViewPr varScale="1">
        <p:scale>
          <a:sx n="70" d="100"/>
          <a:sy n="70" d="100"/>
        </p:scale>
        <p:origin x="330" y="72"/>
      </p:cViewPr>
      <p:guideLst/>
    </p:cSldViewPr>
  </p:slideViewPr>
  <p:outlineViewPr>
    <p:cViewPr>
      <p:scale>
        <a:sx n="33" d="100"/>
        <a:sy n="33" d="100"/>
      </p:scale>
      <p:origin x="0" y="-20652"/>
    </p:cViewPr>
  </p:outlineViewPr>
  <p:notesTextViewPr>
    <p:cViewPr>
      <p:scale>
        <a:sx n="1" d="1"/>
        <a:sy n="1" d="1"/>
      </p:scale>
      <p:origin x="0" y="0"/>
    </p:cViewPr>
  </p:notesTextViewPr>
  <p:sorterViewPr>
    <p:cViewPr>
      <p:scale>
        <a:sx n="100" d="100"/>
        <a:sy n="100" d="100"/>
      </p:scale>
      <p:origin x="0" y="-145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5D725-E27F-4BDC-952B-6F12C3FAB913}"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FE9FA-6C9D-4D34-A513-E1A47B0ABA56}" type="slidenum">
              <a:rPr lang="en-US" smtClean="0"/>
              <a:t>‹#›</a:t>
            </a:fld>
            <a:endParaRPr lang="en-US"/>
          </a:p>
        </p:txBody>
      </p:sp>
    </p:spTree>
    <p:extLst>
      <p:ext uri="{BB962C8B-B14F-4D97-AF65-F5344CB8AC3E}">
        <p14:creationId xmlns:p14="http://schemas.microsoft.com/office/powerpoint/2010/main" val="1195654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p:txBody>
      </p:sp>
      <p:sp>
        <p:nvSpPr>
          <p:cNvPr id="4" name="Slide Number Placeholder 3"/>
          <p:cNvSpPr>
            <a:spLocks noGrp="1"/>
          </p:cNvSpPr>
          <p:nvPr>
            <p:ph type="sldNum" sz="quarter" idx="5"/>
          </p:nvPr>
        </p:nvSpPr>
        <p:spPr/>
        <p:txBody>
          <a:bodyPr/>
          <a:lstStyle/>
          <a:p>
            <a:fld id="{9B7FE9FA-6C9D-4D34-A513-E1A47B0ABA56}" type="slidenum">
              <a:rPr lang="en-US" smtClean="0"/>
              <a:t>2</a:t>
            </a:fld>
            <a:endParaRPr lang="en-US"/>
          </a:p>
        </p:txBody>
      </p:sp>
    </p:spTree>
    <p:extLst>
      <p:ext uri="{BB962C8B-B14F-4D97-AF65-F5344CB8AC3E}">
        <p14:creationId xmlns:p14="http://schemas.microsoft.com/office/powerpoint/2010/main" val="956046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14</a:t>
            </a:fld>
            <a:endParaRPr lang="en-US"/>
          </a:p>
        </p:txBody>
      </p:sp>
    </p:spTree>
    <p:extLst>
      <p:ext uri="{BB962C8B-B14F-4D97-AF65-F5344CB8AC3E}">
        <p14:creationId xmlns:p14="http://schemas.microsoft.com/office/powerpoint/2010/main" val="118391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15</a:t>
            </a:fld>
            <a:endParaRPr lang="en-US"/>
          </a:p>
        </p:txBody>
      </p:sp>
    </p:spTree>
    <p:extLst>
      <p:ext uri="{BB962C8B-B14F-4D97-AF65-F5344CB8AC3E}">
        <p14:creationId xmlns:p14="http://schemas.microsoft.com/office/powerpoint/2010/main" val="883075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16</a:t>
            </a:fld>
            <a:endParaRPr lang="en-US"/>
          </a:p>
        </p:txBody>
      </p:sp>
    </p:spTree>
    <p:extLst>
      <p:ext uri="{BB962C8B-B14F-4D97-AF65-F5344CB8AC3E}">
        <p14:creationId xmlns:p14="http://schemas.microsoft.com/office/powerpoint/2010/main" val="63003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17</a:t>
            </a:fld>
            <a:endParaRPr lang="en-US"/>
          </a:p>
        </p:txBody>
      </p:sp>
    </p:spTree>
    <p:extLst>
      <p:ext uri="{BB962C8B-B14F-4D97-AF65-F5344CB8AC3E}">
        <p14:creationId xmlns:p14="http://schemas.microsoft.com/office/powerpoint/2010/main" val="1577749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18</a:t>
            </a:fld>
            <a:endParaRPr lang="en-US"/>
          </a:p>
        </p:txBody>
      </p:sp>
    </p:spTree>
    <p:extLst>
      <p:ext uri="{BB962C8B-B14F-4D97-AF65-F5344CB8AC3E}">
        <p14:creationId xmlns:p14="http://schemas.microsoft.com/office/powerpoint/2010/main" val="29344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19</a:t>
            </a:fld>
            <a:endParaRPr lang="en-US"/>
          </a:p>
        </p:txBody>
      </p:sp>
    </p:spTree>
    <p:extLst>
      <p:ext uri="{BB962C8B-B14F-4D97-AF65-F5344CB8AC3E}">
        <p14:creationId xmlns:p14="http://schemas.microsoft.com/office/powerpoint/2010/main" val="478470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20</a:t>
            </a:fld>
            <a:endParaRPr lang="en-US"/>
          </a:p>
        </p:txBody>
      </p:sp>
    </p:spTree>
    <p:extLst>
      <p:ext uri="{BB962C8B-B14F-4D97-AF65-F5344CB8AC3E}">
        <p14:creationId xmlns:p14="http://schemas.microsoft.com/office/powerpoint/2010/main" val="316066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21</a:t>
            </a:fld>
            <a:endParaRPr lang="en-US"/>
          </a:p>
        </p:txBody>
      </p:sp>
    </p:spTree>
    <p:extLst>
      <p:ext uri="{BB962C8B-B14F-4D97-AF65-F5344CB8AC3E}">
        <p14:creationId xmlns:p14="http://schemas.microsoft.com/office/powerpoint/2010/main" val="3640467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22</a:t>
            </a:fld>
            <a:endParaRPr lang="en-US"/>
          </a:p>
        </p:txBody>
      </p:sp>
    </p:spTree>
    <p:extLst>
      <p:ext uri="{BB962C8B-B14F-4D97-AF65-F5344CB8AC3E}">
        <p14:creationId xmlns:p14="http://schemas.microsoft.com/office/powerpoint/2010/main" val="1415270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a:p>
            <a:endParaRPr lang="en-US" dirty="0"/>
          </a:p>
          <a:p>
            <a:pPr marL="0" indent="0">
              <a:buNone/>
            </a:pPr>
            <a:r>
              <a:rPr lang="en-US" dirty="0"/>
              <a:t>Experiment vs improvement</a:t>
            </a:r>
          </a:p>
          <a:p>
            <a:pPr marL="0" indent="0">
              <a:buNone/>
            </a:pPr>
            <a:endParaRPr lang="en-US" dirty="0"/>
          </a:p>
          <a:p>
            <a:r>
              <a:rPr lang="en-US" dirty="0"/>
              <a:t>The purpose of an </a:t>
            </a:r>
            <a:r>
              <a:rPr lang="en-US" b="1" dirty="0"/>
              <a:t>improvement</a:t>
            </a:r>
            <a:r>
              <a:rPr lang="en-US" dirty="0"/>
              <a:t> is to directly reduce debt – you know your ROI</a:t>
            </a:r>
          </a:p>
          <a:p>
            <a:endParaRPr lang="en-US" dirty="0"/>
          </a:p>
          <a:p>
            <a:r>
              <a:rPr lang="en-US" dirty="0"/>
              <a:t>The purpose of an </a:t>
            </a:r>
            <a:r>
              <a:rPr lang="en-US" b="1" dirty="0"/>
              <a:t>experiment</a:t>
            </a:r>
            <a:r>
              <a:rPr lang="en-US" dirty="0"/>
              <a:t> is to learn what improvements should be done later – you’re finding the ROI</a:t>
            </a:r>
          </a:p>
          <a:p>
            <a:endParaRPr lang="en-US" dirty="0"/>
          </a:p>
          <a:p>
            <a:r>
              <a:rPr lang="en-US" dirty="0"/>
              <a:t>Understanding the proper ratio between experiments and improvements</a:t>
            </a:r>
          </a:p>
          <a:p>
            <a:endParaRPr lang="en-US" dirty="0"/>
          </a:p>
        </p:txBody>
      </p:sp>
      <p:sp>
        <p:nvSpPr>
          <p:cNvPr id="4" name="Slide Number Placeholder 3"/>
          <p:cNvSpPr>
            <a:spLocks noGrp="1"/>
          </p:cNvSpPr>
          <p:nvPr>
            <p:ph type="sldNum" sz="quarter" idx="5"/>
          </p:nvPr>
        </p:nvSpPr>
        <p:spPr/>
        <p:txBody>
          <a:bodyPr/>
          <a:lstStyle/>
          <a:p>
            <a:fld id="{9B7FE9FA-6C9D-4D34-A513-E1A47B0ABA56}" type="slidenum">
              <a:rPr lang="en-US" smtClean="0"/>
              <a:t>23</a:t>
            </a:fld>
            <a:endParaRPr lang="en-US"/>
          </a:p>
        </p:txBody>
      </p:sp>
    </p:spTree>
    <p:extLst>
      <p:ext uri="{BB962C8B-B14F-4D97-AF65-F5344CB8AC3E}">
        <p14:creationId xmlns:p14="http://schemas.microsoft.com/office/powerpoint/2010/main" val="147666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3</a:t>
            </a:fld>
            <a:endParaRPr lang="en-US"/>
          </a:p>
        </p:txBody>
      </p:sp>
    </p:spTree>
    <p:extLst>
      <p:ext uri="{BB962C8B-B14F-4D97-AF65-F5344CB8AC3E}">
        <p14:creationId xmlns:p14="http://schemas.microsoft.com/office/powerpoint/2010/main" val="2256236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a:p>
            <a:endParaRPr lang="en-US" dirty="0"/>
          </a:p>
          <a:p>
            <a:pPr marL="0" indent="0">
              <a:buNone/>
            </a:pPr>
            <a:r>
              <a:rPr lang="en-US" dirty="0"/>
              <a:t>Shifting from task to mindset – ACTUALLY trusting the teams to run your business. How many dollars do you lose by letting teams screw up versus how many dollars do you lose by NOT letting teams innovate?</a:t>
            </a:r>
          </a:p>
          <a:p>
            <a:pPr marL="0" indent="0">
              <a:buNone/>
            </a:pPr>
            <a:endParaRPr lang="en-US" dirty="0"/>
          </a:p>
          <a:p>
            <a:pPr marL="0" indent="0">
              <a:buNone/>
            </a:pPr>
            <a:r>
              <a:rPr lang="en-US" dirty="0"/>
              <a:t>And yes, there is a way to do this without leaders losing their jobs!</a:t>
            </a:r>
          </a:p>
          <a:p>
            <a:pPr marL="0" indent="0">
              <a:buNone/>
            </a:pPr>
            <a:endParaRPr lang="en-US" dirty="0"/>
          </a:p>
          <a:p>
            <a:pPr marL="0" indent="0">
              <a:buNone/>
            </a:pPr>
            <a:r>
              <a:rPr lang="en-US" dirty="0"/>
              <a:t>Tableau story</a:t>
            </a:r>
          </a:p>
          <a:p>
            <a:endParaRPr lang="en-US" dirty="0"/>
          </a:p>
        </p:txBody>
      </p:sp>
      <p:sp>
        <p:nvSpPr>
          <p:cNvPr id="4" name="Slide Number Placeholder 3"/>
          <p:cNvSpPr>
            <a:spLocks noGrp="1"/>
          </p:cNvSpPr>
          <p:nvPr>
            <p:ph type="sldNum" sz="quarter" idx="5"/>
          </p:nvPr>
        </p:nvSpPr>
        <p:spPr/>
        <p:txBody>
          <a:bodyPr/>
          <a:lstStyle/>
          <a:p>
            <a:fld id="{9B7FE9FA-6C9D-4D34-A513-E1A47B0ABA56}" type="slidenum">
              <a:rPr lang="en-US" smtClean="0"/>
              <a:t>24</a:t>
            </a:fld>
            <a:endParaRPr lang="en-US"/>
          </a:p>
        </p:txBody>
      </p:sp>
    </p:spTree>
    <p:extLst>
      <p:ext uri="{BB962C8B-B14F-4D97-AF65-F5344CB8AC3E}">
        <p14:creationId xmlns:p14="http://schemas.microsoft.com/office/powerpoint/2010/main" val="4265355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25</a:t>
            </a:fld>
            <a:endParaRPr lang="en-US"/>
          </a:p>
        </p:txBody>
      </p:sp>
    </p:spTree>
    <p:extLst>
      <p:ext uri="{BB962C8B-B14F-4D97-AF65-F5344CB8AC3E}">
        <p14:creationId xmlns:p14="http://schemas.microsoft.com/office/powerpoint/2010/main" val="1062284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26</a:t>
            </a:fld>
            <a:endParaRPr lang="en-US"/>
          </a:p>
        </p:txBody>
      </p:sp>
    </p:spTree>
    <p:extLst>
      <p:ext uri="{BB962C8B-B14F-4D97-AF65-F5344CB8AC3E}">
        <p14:creationId xmlns:p14="http://schemas.microsoft.com/office/powerpoint/2010/main" val="1062549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a:t>
            </a:r>
          </a:p>
        </p:txBody>
      </p:sp>
      <p:sp>
        <p:nvSpPr>
          <p:cNvPr id="4" name="Slide Number Placeholder 3"/>
          <p:cNvSpPr>
            <a:spLocks noGrp="1"/>
          </p:cNvSpPr>
          <p:nvPr>
            <p:ph type="sldNum" sz="quarter" idx="5"/>
          </p:nvPr>
        </p:nvSpPr>
        <p:spPr/>
        <p:txBody>
          <a:bodyPr/>
          <a:lstStyle/>
          <a:p>
            <a:fld id="{9B7FE9FA-6C9D-4D34-A513-E1A47B0ABA56}" type="slidenum">
              <a:rPr lang="en-US" smtClean="0"/>
              <a:t>27</a:t>
            </a:fld>
            <a:endParaRPr lang="en-US"/>
          </a:p>
        </p:txBody>
      </p:sp>
    </p:spTree>
    <p:extLst>
      <p:ext uri="{BB962C8B-B14F-4D97-AF65-F5344CB8AC3E}">
        <p14:creationId xmlns:p14="http://schemas.microsoft.com/office/powerpoint/2010/main" val="3995473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28</a:t>
            </a:fld>
            <a:endParaRPr lang="en-US"/>
          </a:p>
        </p:txBody>
      </p:sp>
    </p:spTree>
    <p:extLst>
      <p:ext uri="{BB962C8B-B14F-4D97-AF65-F5344CB8AC3E}">
        <p14:creationId xmlns:p14="http://schemas.microsoft.com/office/powerpoint/2010/main" val="709674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29</a:t>
            </a:fld>
            <a:endParaRPr lang="en-US"/>
          </a:p>
        </p:txBody>
      </p:sp>
    </p:spTree>
    <p:extLst>
      <p:ext uri="{BB962C8B-B14F-4D97-AF65-F5344CB8AC3E}">
        <p14:creationId xmlns:p14="http://schemas.microsoft.com/office/powerpoint/2010/main" val="413916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30</a:t>
            </a:fld>
            <a:endParaRPr lang="en-US"/>
          </a:p>
        </p:txBody>
      </p:sp>
    </p:spTree>
    <p:extLst>
      <p:ext uri="{BB962C8B-B14F-4D97-AF65-F5344CB8AC3E}">
        <p14:creationId xmlns:p14="http://schemas.microsoft.com/office/powerpoint/2010/main" val="2912420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31</a:t>
            </a:fld>
            <a:endParaRPr lang="en-US"/>
          </a:p>
        </p:txBody>
      </p:sp>
    </p:spTree>
    <p:extLst>
      <p:ext uri="{BB962C8B-B14F-4D97-AF65-F5344CB8AC3E}">
        <p14:creationId xmlns:p14="http://schemas.microsoft.com/office/powerpoint/2010/main" val="1518396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32</a:t>
            </a:fld>
            <a:endParaRPr lang="en-US"/>
          </a:p>
        </p:txBody>
      </p:sp>
    </p:spTree>
    <p:extLst>
      <p:ext uri="{BB962C8B-B14F-4D97-AF65-F5344CB8AC3E}">
        <p14:creationId xmlns:p14="http://schemas.microsoft.com/office/powerpoint/2010/main" val="3470883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33</a:t>
            </a:fld>
            <a:endParaRPr lang="en-US"/>
          </a:p>
        </p:txBody>
      </p:sp>
    </p:spTree>
    <p:extLst>
      <p:ext uri="{BB962C8B-B14F-4D97-AF65-F5344CB8AC3E}">
        <p14:creationId xmlns:p14="http://schemas.microsoft.com/office/powerpoint/2010/main" val="12967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4</a:t>
            </a:fld>
            <a:endParaRPr lang="en-US"/>
          </a:p>
        </p:txBody>
      </p:sp>
    </p:spTree>
    <p:extLst>
      <p:ext uri="{BB962C8B-B14F-4D97-AF65-F5344CB8AC3E}">
        <p14:creationId xmlns:p14="http://schemas.microsoft.com/office/powerpoint/2010/main" val="3480029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34</a:t>
            </a:fld>
            <a:endParaRPr lang="en-US"/>
          </a:p>
        </p:txBody>
      </p:sp>
    </p:spTree>
    <p:extLst>
      <p:ext uri="{BB962C8B-B14F-4D97-AF65-F5344CB8AC3E}">
        <p14:creationId xmlns:p14="http://schemas.microsoft.com/office/powerpoint/2010/main" val="2732371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35</a:t>
            </a:fld>
            <a:endParaRPr lang="en-US"/>
          </a:p>
        </p:txBody>
      </p:sp>
    </p:spTree>
    <p:extLst>
      <p:ext uri="{BB962C8B-B14F-4D97-AF65-F5344CB8AC3E}">
        <p14:creationId xmlns:p14="http://schemas.microsoft.com/office/powerpoint/2010/main" val="2896193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36</a:t>
            </a:fld>
            <a:endParaRPr lang="en-US"/>
          </a:p>
        </p:txBody>
      </p:sp>
    </p:spTree>
    <p:extLst>
      <p:ext uri="{BB962C8B-B14F-4D97-AF65-F5344CB8AC3E}">
        <p14:creationId xmlns:p14="http://schemas.microsoft.com/office/powerpoint/2010/main" val="165378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7FE9FA-6C9D-4D34-A513-E1A47B0ABA56}" type="slidenum">
              <a:rPr lang="en-US" smtClean="0"/>
              <a:t>37</a:t>
            </a:fld>
            <a:endParaRPr lang="en-US"/>
          </a:p>
        </p:txBody>
      </p:sp>
    </p:spTree>
    <p:extLst>
      <p:ext uri="{BB962C8B-B14F-4D97-AF65-F5344CB8AC3E}">
        <p14:creationId xmlns:p14="http://schemas.microsoft.com/office/powerpoint/2010/main" val="4179129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from Slide 6’s breakdown of leadership</a:t>
            </a:r>
          </a:p>
        </p:txBody>
      </p:sp>
      <p:sp>
        <p:nvSpPr>
          <p:cNvPr id="4" name="Slide Number Placeholder 3"/>
          <p:cNvSpPr>
            <a:spLocks noGrp="1"/>
          </p:cNvSpPr>
          <p:nvPr>
            <p:ph type="sldNum" sz="quarter" idx="5"/>
          </p:nvPr>
        </p:nvSpPr>
        <p:spPr/>
        <p:txBody>
          <a:bodyPr/>
          <a:lstStyle/>
          <a:p>
            <a:fld id="{9B7FE9FA-6C9D-4D34-A513-E1A47B0ABA56}" type="slidenum">
              <a:rPr lang="en-US" smtClean="0"/>
              <a:t>39</a:t>
            </a:fld>
            <a:endParaRPr lang="en-US"/>
          </a:p>
        </p:txBody>
      </p:sp>
    </p:spTree>
    <p:extLst>
      <p:ext uri="{BB962C8B-B14F-4D97-AF65-F5344CB8AC3E}">
        <p14:creationId xmlns:p14="http://schemas.microsoft.com/office/powerpoint/2010/main" val="3057376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5</a:t>
            </a:fld>
            <a:endParaRPr lang="en-US"/>
          </a:p>
        </p:txBody>
      </p:sp>
    </p:spTree>
    <p:extLst>
      <p:ext uri="{BB962C8B-B14F-4D97-AF65-F5344CB8AC3E}">
        <p14:creationId xmlns:p14="http://schemas.microsoft.com/office/powerpoint/2010/main" val="1435886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7</a:t>
            </a:fld>
            <a:endParaRPr lang="en-US"/>
          </a:p>
        </p:txBody>
      </p:sp>
    </p:spTree>
    <p:extLst>
      <p:ext uri="{BB962C8B-B14F-4D97-AF65-F5344CB8AC3E}">
        <p14:creationId xmlns:p14="http://schemas.microsoft.com/office/powerpoint/2010/main" val="11114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p:txBody>
      </p:sp>
      <p:sp>
        <p:nvSpPr>
          <p:cNvPr id="4" name="Slide Number Placeholder 3"/>
          <p:cNvSpPr>
            <a:spLocks noGrp="1"/>
          </p:cNvSpPr>
          <p:nvPr>
            <p:ph type="sldNum" sz="quarter" idx="5"/>
          </p:nvPr>
        </p:nvSpPr>
        <p:spPr/>
        <p:txBody>
          <a:bodyPr/>
          <a:lstStyle/>
          <a:p>
            <a:fld id="{9B7FE9FA-6C9D-4D34-A513-E1A47B0ABA56}" type="slidenum">
              <a:rPr lang="en-US" smtClean="0"/>
              <a:t>10</a:t>
            </a:fld>
            <a:endParaRPr lang="en-US"/>
          </a:p>
        </p:txBody>
      </p:sp>
    </p:spTree>
    <p:extLst>
      <p:ext uri="{BB962C8B-B14F-4D97-AF65-F5344CB8AC3E}">
        <p14:creationId xmlns:p14="http://schemas.microsoft.com/office/powerpoint/2010/main" val="199885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11</a:t>
            </a:fld>
            <a:endParaRPr lang="en-US"/>
          </a:p>
        </p:txBody>
      </p:sp>
    </p:spTree>
    <p:extLst>
      <p:ext uri="{BB962C8B-B14F-4D97-AF65-F5344CB8AC3E}">
        <p14:creationId xmlns:p14="http://schemas.microsoft.com/office/powerpoint/2010/main" val="341876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12</a:t>
            </a:fld>
            <a:endParaRPr lang="en-US"/>
          </a:p>
        </p:txBody>
      </p:sp>
    </p:spTree>
    <p:extLst>
      <p:ext uri="{BB962C8B-B14F-4D97-AF65-F5344CB8AC3E}">
        <p14:creationId xmlns:p14="http://schemas.microsoft.com/office/powerpoint/2010/main" val="125695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13</a:t>
            </a:fld>
            <a:endParaRPr lang="en-US"/>
          </a:p>
        </p:txBody>
      </p:sp>
    </p:spTree>
    <p:extLst>
      <p:ext uri="{BB962C8B-B14F-4D97-AF65-F5344CB8AC3E}">
        <p14:creationId xmlns:p14="http://schemas.microsoft.com/office/powerpoint/2010/main" val="273072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2863-AA5B-4ADA-BB39-F56A41893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76ED7-E025-46B1-906A-E97BD2879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930FE-D040-462E-BA6E-E2C4667E0B64}"/>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5" name="Footer Placeholder 4">
            <a:extLst>
              <a:ext uri="{FF2B5EF4-FFF2-40B4-BE49-F238E27FC236}">
                <a16:creationId xmlns:a16="http://schemas.microsoft.com/office/drawing/2014/main" id="{A0239134-11C2-445A-9E61-F4EE0FD42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ED982-658F-4BF4-AC6F-A84A6117405B}"/>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331874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F7DB-DDC4-4B6F-857B-4F47675514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618F2F-9A1C-4811-8483-8D1EC1EA5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D6835-0DF2-4E66-8A76-89666E99B071}"/>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5" name="Footer Placeholder 4">
            <a:extLst>
              <a:ext uri="{FF2B5EF4-FFF2-40B4-BE49-F238E27FC236}">
                <a16:creationId xmlns:a16="http://schemas.microsoft.com/office/drawing/2014/main" id="{85235AB9-C761-44FA-B61E-45747F4CC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84CAF-8527-4C91-A33A-F0B5607D022F}"/>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25680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5B7D67-82FB-411D-A787-01A03B4DE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815A4-0D32-44B2-A492-62E1584D83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0AE8B-5198-4855-A758-46CABA897135}"/>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5" name="Footer Placeholder 4">
            <a:extLst>
              <a:ext uri="{FF2B5EF4-FFF2-40B4-BE49-F238E27FC236}">
                <a16:creationId xmlns:a16="http://schemas.microsoft.com/office/drawing/2014/main" id="{36DF6DCB-380E-4B21-9B3A-E7B619EFC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CE326-B1AE-459A-BE39-7E62177AE346}"/>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34208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F722-993A-4259-AA8C-E3EBAE650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80E8E-900A-44A9-AD41-39D630311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1E13-88F2-46BE-92A9-72ADFD288128}"/>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5" name="Footer Placeholder 4">
            <a:extLst>
              <a:ext uri="{FF2B5EF4-FFF2-40B4-BE49-F238E27FC236}">
                <a16:creationId xmlns:a16="http://schemas.microsoft.com/office/drawing/2014/main" id="{140F2C60-29DB-44EF-9EAB-BB6AC5F4F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7C937-B974-49AE-8EAF-24053A8683FB}"/>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58496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38DA-6394-4C92-93E7-9BE40A572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6B4A6-85B5-40BE-BC75-1939EEA592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FE33FE-6483-471F-8B9B-92F0615442BD}"/>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5" name="Footer Placeholder 4">
            <a:extLst>
              <a:ext uri="{FF2B5EF4-FFF2-40B4-BE49-F238E27FC236}">
                <a16:creationId xmlns:a16="http://schemas.microsoft.com/office/drawing/2014/main" id="{C38A9950-B687-41E8-B5F3-8AEF6898D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14542-B077-479D-914B-91300CBD9381}"/>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4887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6E1E-A0D8-404E-9E50-4DEFBCFC4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EDCF4-635B-44E8-A082-0265A969DD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EE9D6A-3495-4055-9086-F569885133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63EB98-0B8A-4823-8F1C-81DF2BD2B137}"/>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6" name="Footer Placeholder 5">
            <a:extLst>
              <a:ext uri="{FF2B5EF4-FFF2-40B4-BE49-F238E27FC236}">
                <a16:creationId xmlns:a16="http://schemas.microsoft.com/office/drawing/2014/main" id="{7734BA06-6BD2-4610-BA41-E201F60C3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4277B-07A6-4DA3-8C9C-2094FE31AA56}"/>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28262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772E-2367-4046-881A-5DA4056961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8D4BCF-5F98-42AD-889E-173593DCC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82082-FC8E-4C0E-8E11-F33A9C56F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D453C0-6201-45F7-945B-AF306AC79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454D9-AAEA-407D-A9C8-979F71441B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C16197-0055-4C37-A62F-D69231E18D11}"/>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8" name="Footer Placeholder 7">
            <a:extLst>
              <a:ext uri="{FF2B5EF4-FFF2-40B4-BE49-F238E27FC236}">
                <a16:creationId xmlns:a16="http://schemas.microsoft.com/office/drawing/2014/main" id="{4B2B7AEA-23EA-437A-B643-C0687EC3F1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83C68-1D60-4A60-A1A3-3942813F3E2C}"/>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68354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2B6B-4D9C-45AB-9E06-F3A6138AA7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D52BB0-3CDC-4CBE-93D0-09DB666A4672}"/>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4" name="Footer Placeholder 3">
            <a:extLst>
              <a:ext uri="{FF2B5EF4-FFF2-40B4-BE49-F238E27FC236}">
                <a16:creationId xmlns:a16="http://schemas.microsoft.com/office/drawing/2014/main" id="{2CBDD5B5-04BD-4E99-B6EA-AB87C3808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191B3-F57B-4284-9590-A14833E8A100}"/>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40189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90736-0EE8-4E0C-B709-A237A5D3AAF8}"/>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3" name="Footer Placeholder 2">
            <a:extLst>
              <a:ext uri="{FF2B5EF4-FFF2-40B4-BE49-F238E27FC236}">
                <a16:creationId xmlns:a16="http://schemas.microsoft.com/office/drawing/2014/main" id="{18E28FC2-EDC1-43E8-A706-2FF7EF6A1C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D51BAC-4EB2-4EFA-995C-9B122AF3D8EE}"/>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47163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E644-B84A-45C3-B3BC-5E18BCC44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3C9C89-2874-4085-B36F-CECF49075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315DA0-CF60-4D68-A45E-3D4CDFF1F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E9CB5-2BAA-4809-8B24-622A6AE95F4A}"/>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6" name="Footer Placeholder 5">
            <a:extLst>
              <a:ext uri="{FF2B5EF4-FFF2-40B4-BE49-F238E27FC236}">
                <a16:creationId xmlns:a16="http://schemas.microsoft.com/office/drawing/2014/main" id="{DD46DDFF-6613-4BBD-A0AD-61CA4284C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3D279-D164-425E-9A9C-28CEFC3CFD52}"/>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5563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A583-E234-4905-BF10-AF76AC8B3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6F9E04-CB44-45C7-A707-F48C1BC56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1A07A-67D5-483F-A8A8-5BB123304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2333B-F58D-42E0-B404-A7B7AEEEDDA5}"/>
              </a:ext>
            </a:extLst>
          </p:cNvPr>
          <p:cNvSpPr>
            <a:spLocks noGrp="1"/>
          </p:cNvSpPr>
          <p:nvPr>
            <p:ph type="dt" sz="half" idx="10"/>
          </p:nvPr>
        </p:nvSpPr>
        <p:spPr/>
        <p:txBody>
          <a:bodyPr/>
          <a:lstStyle/>
          <a:p>
            <a:fld id="{EBAA21FC-F3CB-41C2-AF46-91977F01228E}" type="datetimeFigureOut">
              <a:rPr lang="en-US" smtClean="0"/>
              <a:t>4/9/2019</a:t>
            </a:fld>
            <a:endParaRPr lang="en-US"/>
          </a:p>
        </p:txBody>
      </p:sp>
      <p:sp>
        <p:nvSpPr>
          <p:cNvPr id="6" name="Footer Placeholder 5">
            <a:extLst>
              <a:ext uri="{FF2B5EF4-FFF2-40B4-BE49-F238E27FC236}">
                <a16:creationId xmlns:a16="http://schemas.microsoft.com/office/drawing/2014/main" id="{83463682-EA90-4A23-9B5D-9E6B4FBD7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F7409-2293-4F05-AAED-1C38FCB33126}"/>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71098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E8FF6D-ABDC-4521-9592-C37FB7663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C9545-5209-470A-ABDD-AEFB5163E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FE504-18CD-4949-B0EB-67F63F4F0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A21FC-F3CB-41C2-AF46-91977F01228E}" type="datetimeFigureOut">
              <a:rPr lang="en-US" smtClean="0"/>
              <a:t>4/9/2019</a:t>
            </a:fld>
            <a:endParaRPr lang="en-US"/>
          </a:p>
        </p:txBody>
      </p:sp>
      <p:sp>
        <p:nvSpPr>
          <p:cNvPr id="5" name="Footer Placeholder 4">
            <a:extLst>
              <a:ext uri="{FF2B5EF4-FFF2-40B4-BE49-F238E27FC236}">
                <a16:creationId xmlns:a16="http://schemas.microsoft.com/office/drawing/2014/main" id="{94EA4861-FE63-4A5C-AD01-E4386488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DE2F5D-8624-46A2-B88A-8CA9DB499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48C2-E08C-4535-9EDB-65EAF8195CCE}" type="slidenum">
              <a:rPr lang="en-US" smtClean="0"/>
              <a:t>‹#›</a:t>
            </a:fld>
            <a:endParaRPr lang="en-US"/>
          </a:p>
        </p:txBody>
      </p:sp>
    </p:spTree>
    <p:extLst>
      <p:ext uri="{BB962C8B-B14F-4D97-AF65-F5344CB8AC3E}">
        <p14:creationId xmlns:p14="http://schemas.microsoft.com/office/powerpoint/2010/main" val="41634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6DDE-4885-422F-8F83-1BF44C1EEA89}"/>
              </a:ext>
            </a:extLst>
          </p:cNvPr>
          <p:cNvSpPr>
            <a:spLocks noGrp="1"/>
          </p:cNvSpPr>
          <p:nvPr>
            <p:ph type="ctrTitle"/>
          </p:nvPr>
        </p:nvSpPr>
        <p:spPr/>
        <p:txBody>
          <a:bodyPr/>
          <a:lstStyle/>
          <a:p>
            <a:r>
              <a:rPr lang="en-US" dirty="0"/>
              <a:t>Leading Your Way Out of Technical Debt</a:t>
            </a:r>
          </a:p>
        </p:txBody>
      </p:sp>
      <p:sp>
        <p:nvSpPr>
          <p:cNvPr id="3" name="Subtitle 2">
            <a:extLst>
              <a:ext uri="{FF2B5EF4-FFF2-40B4-BE49-F238E27FC236}">
                <a16:creationId xmlns:a16="http://schemas.microsoft.com/office/drawing/2014/main" id="{36335EE9-F7B1-4E6C-A0A7-BC77C02D4FA7}"/>
              </a:ext>
            </a:extLst>
          </p:cNvPr>
          <p:cNvSpPr>
            <a:spLocks noGrp="1"/>
          </p:cNvSpPr>
          <p:nvPr>
            <p:ph type="subTitle" idx="1"/>
          </p:nvPr>
        </p:nvSpPr>
        <p:spPr/>
        <p:txBody>
          <a:bodyPr/>
          <a:lstStyle/>
          <a:p>
            <a:r>
              <a:rPr lang="en-US" dirty="0"/>
              <a:t>Arlo Belshee</a:t>
            </a:r>
          </a:p>
        </p:txBody>
      </p:sp>
    </p:spTree>
    <p:extLst>
      <p:ext uri="{BB962C8B-B14F-4D97-AF65-F5344CB8AC3E}">
        <p14:creationId xmlns:p14="http://schemas.microsoft.com/office/powerpoint/2010/main" val="332834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2E39-976D-4914-8689-081C30C326EB}"/>
              </a:ext>
            </a:extLst>
          </p:cNvPr>
          <p:cNvSpPr>
            <a:spLocks noGrp="1"/>
          </p:cNvSpPr>
          <p:nvPr>
            <p:ph type="title"/>
          </p:nvPr>
        </p:nvSpPr>
        <p:spPr/>
        <p:txBody>
          <a:bodyPr/>
          <a:lstStyle/>
          <a:p>
            <a:r>
              <a:rPr lang="en-US" dirty="0"/>
              <a:t>Impact on Technical Debt</a:t>
            </a:r>
          </a:p>
        </p:txBody>
      </p:sp>
      <p:sp>
        <p:nvSpPr>
          <p:cNvPr id="3" name="Content Placeholder 2">
            <a:extLst>
              <a:ext uri="{FF2B5EF4-FFF2-40B4-BE49-F238E27FC236}">
                <a16:creationId xmlns:a16="http://schemas.microsoft.com/office/drawing/2014/main" id="{23F32CFA-DCEF-4DD3-87E0-9484FF944315}"/>
              </a:ext>
            </a:extLst>
          </p:cNvPr>
          <p:cNvSpPr>
            <a:spLocks noGrp="1"/>
          </p:cNvSpPr>
          <p:nvPr>
            <p:ph idx="1"/>
          </p:nvPr>
        </p:nvSpPr>
        <p:spPr/>
        <p:txBody>
          <a:bodyPr/>
          <a:lstStyle/>
          <a:p>
            <a:r>
              <a:rPr lang="en-US" dirty="0"/>
              <a:t>Ownership solves it!</a:t>
            </a:r>
          </a:p>
          <a:p>
            <a:r>
              <a:rPr lang="en-US" dirty="0"/>
              <a:t>Example from Tableau</a:t>
            </a:r>
          </a:p>
        </p:txBody>
      </p:sp>
    </p:spTree>
    <p:extLst>
      <p:ext uri="{BB962C8B-B14F-4D97-AF65-F5344CB8AC3E}">
        <p14:creationId xmlns:p14="http://schemas.microsoft.com/office/powerpoint/2010/main" val="338076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2C43-5195-4206-8B21-DECC584185BB}"/>
              </a:ext>
            </a:extLst>
          </p:cNvPr>
          <p:cNvSpPr>
            <a:spLocks noGrp="1"/>
          </p:cNvSpPr>
          <p:nvPr>
            <p:ph type="title"/>
          </p:nvPr>
        </p:nvSpPr>
        <p:spPr/>
        <p:txBody>
          <a:bodyPr/>
          <a:lstStyle/>
          <a:p>
            <a:r>
              <a:rPr lang="en-US" dirty="0"/>
              <a:t>Except that Breaks Leaders</a:t>
            </a:r>
          </a:p>
        </p:txBody>
      </p:sp>
      <p:sp>
        <p:nvSpPr>
          <p:cNvPr id="3" name="Content Placeholder 2">
            <a:extLst>
              <a:ext uri="{FF2B5EF4-FFF2-40B4-BE49-F238E27FC236}">
                <a16:creationId xmlns:a16="http://schemas.microsoft.com/office/drawing/2014/main" id="{634D93A1-16BA-4F1D-8AAE-4663FAE6108B}"/>
              </a:ext>
            </a:extLst>
          </p:cNvPr>
          <p:cNvSpPr>
            <a:spLocks noGrp="1"/>
          </p:cNvSpPr>
          <p:nvPr>
            <p:ph idx="1"/>
          </p:nvPr>
        </p:nvSpPr>
        <p:spPr/>
        <p:txBody>
          <a:bodyPr>
            <a:normAutofit/>
          </a:bodyPr>
          <a:lstStyle/>
          <a:p>
            <a:pPr marL="0" indent="0">
              <a:buNone/>
            </a:pPr>
            <a:r>
              <a:rPr lang="en-US" dirty="0"/>
              <a:t>Leaders are told their job is to:</a:t>
            </a:r>
          </a:p>
          <a:p>
            <a:pPr marL="0" indent="0">
              <a:buNone/>
            </a:pPr>
            <a:endParaRPr lang="en-US" dirty="0"/>
          </a:p>
          <a:p>
            <a:r>
              <a:rPr lang="en-US" dirty="0"/>
              <a:t>make decisions, </a:t>
            </a:r>
          </a:p>
          <a:p>
            <a:r>
              <a:rPr lang="en-US" dirty="0"/>
              <a:t>improve people, and </a:t>
            </a:r>
          </a:p>
          <a:p>
            <a:r>
              <a:rPr lang="en-US" dirty="0"/>
              <a:t>ensure the right work gets done</a:t>
            </a:r>
          </a:p>
          <a:p>
            <a:pPr marL="0" indent="0">
              <a:buNone/>
            </a:pPr>
            <a:endParaRPr lang="en-US" dirty="0"/>
          </a:p>
          <a:p>
            <a:pPr marL="0" indent="0">
              <a:buNone/>
            </a:pPr>
            <a:r>
              <a:rPr lang="en-US" dirty="0" err="1"/>
              <a:t>Ummmm</a:t>
            </a:r>
            <a:r>
              <a:rPr lang="en-US" dirty="0"/>
              <a:t>. That’s impossible with real ownership.</a:t>
            </a:r>
          </a:p>
          <a:p>
            <a:endParaRPr lang="en-US" dirty="0"/>
          </a:p>
        </p:txBody>
      </p:sp>
    </p:spTree>
    <p:extLst>
      <p:ext uri="{BB962C8B-B14F-4D97-AF65-F5344CB8AC3E}">
        <p14:creationId xmlns:p14="http://schemas.microsoft.com/office/powerpoint/2010/main" val="221283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589D-FB41-405E-B106-AEF6F135D09B}"/>
              </a:ext>
            </a:extLst>
          </p:cNvPr>
          <p:cNvSpPr>
            <a:spLocks noGrp="1"/>
          </p:cNvSpPr>
          <p:nvPr>
            <p:ph type="title"/>
          </p:nvPr>
        </p:nvSpPr>
        <p:spPr/>
        <p:txBody>
          <a:bodyPr/>
          <a:lstStyle/>
          <a:p>
            <a:r>
              <a:rPr lang="en-US" dirty="0"/>
              <a:t>How to not break leaders … and not have technical debt</a:t>
            </a:r>
          </a:p>
        </p:txBody>
      </p:sp>
      <p:sp>
        <p:nvSpPr>
          <p:cNvPr id="6" name="Content Placeholder 2">
            <a:extLst>
              <a:ext uri="{FF2B5EF4-FFF2-40B4-BE49-F238E27FC236}">
                <a16:creationId xmlns:a16="http://schemas.microsoft.com/office/drawing/2014/main" id="{A3470ACD-2673-4077-A08B-676377EE479E}"/>
              </a:ext>
            </a:extLst>
          </p:cNvPr>
          <p:cNvSpPr>
            <a:spLocks noGrp="1"/>
          </p:cNvSpPr>
          <p:nvPr>
            <p:ph idx="1"/>
          </p:nvPr>
        </p:nvSpPr>
        <p:spPr>
          <a:xfrm>
            <a:off x="838200" y="2362199"/>
            <a:ext cx="4610099" cy="3814763"/>
          </a:xfrm>
        </p:spPr>
        <p:txBody>
          <a:bodyPr>
            <a:normAutofit/>
          </a:bodyPr>
          <a:lstStyle/>
          <a:p>
            <a:pPr marL="0" indent="0">
              <a:buNone/>
            </a:pPr>
            <a:r>
              <a:rPr lang="en-US" dirty="0"/>
              <a:t>Instead of asking leaders to</a:t>
            </a:r>
          </a:p>
          <a:p>
            <a:pPr marL="0" indent="0">
              <a:buNone/>
            </a:pPr>
            <a:endParaRPr lang="en-US" dirty="0"/>
          </a:p>
          <a:p>
            <a:r>
              <a:rPr lang="en-US" dirty="0"/>
              <a:t>make decisions, </a:t>
            </a:r>
          </a:p>
          <a:p>
            <a:r>
              <a:rPr lang="en-US" dirty="0"/>
              <a:t>improve people, and </a:t>
            </a:r>
          </a:p>
          <a:p>
            <a:r>
              <a:rPr lang="en-US" dirty="0"/>
              <a:t>ensure the right work gets done</a:t>
            </a:r>
          </a:p>
        </p:txBody>
      </p:sp>
      <p:sp>
        <p:nvSpPr>
          <p:cNvPr id="7" name="Content Placeholder 2">
            <a:extLst>
              <a:ext uri="{FF2B5EF4-FFF2-40B4-BE49-F238E27FC236}">
                <a16:creationId xmlns:a16="http://schemas.microsoft.com/office/drawing/2014/main" id="{0B3F382A-839F-4E87-B9EA-E2F7982CBC5B}"/>
              </a:ext>
            </a:extLst>
          </p:cNvPr>
          <p:cNvSpPr txBox="1">
            <a:spLocks/>
          </p:cNvSpPr>
          <p:nvPr/>
        </p:nvSpPr>
        <p:spPr>
          <a:xfrm>
            <a:off x="5562600" y="2362199"/>
            <a:ext cx="6467475" cy="3814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Let’s ask them to</a:t>
            </a:r>
          </a:p>
          <a:p>
            <a:pPr marL="0" indent="0">
              <a:buFont typeface="Arial" panose="020B0604020202020204" pitchFamily="34" charset="0"/>
              <a:buNone/>
            </a:pPr>
            <a:endParaRPr lang="en-US" dirty="0"/>
          </a:p>
          <a:p>
            <a:r>
              <a:rPr lang="en-US" dirty="0"/>
              <a:t>improve others’ ability to make decisions </a:t>
            </a:r>
          </a:p>
          <a:p>
            <a:r>
              <a:rPr lang="en-US" dirty="0"/>
              <a:t>be people’s mirrors, and </a:t>
            </a:r>
          </a:p>
          <a:p>
            <a:r>
              <a:rPr lang="en-US" dirty="0"/>
              <a:t>help people understand what they do and don’t know</a:t>
            </a:r>
          </a:p>
        </p:txBody>
      </p:sp>
    </p:spTree>
    <p:extLst>
      <p:ext uri="{BB962C8B-B14F-4D97-AF65-F5344CB8AC3E}">
        <p14:creationId xmlns:p14="http://schemas.microsoft.com/office/powerpoint/2010/main" val="157217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2070-35CE-4E9B-A187-CD36B63D5586}"/>
              </a:ext>
            </a:extLst>
          </p:cNvPr>
          <p:cNvSpPr>
            <a:spLocks noGrp="1"/>
          </p:cNvSpPr>
          <p:nvPr>
            <p:ph type="title"/>
          </p:nvPr>
        </p:nvSpPr>
        <p:spPr/>
        <p:txBody>
          <a:bodyPr/>
          <a:lstStyle/>
          <a:p>
            <a:r>
              <a:rPr lang="en-US" dirty="0"/>
              <a:t>If we succeed implementing those?</a:t>
            </a:r>
          </a:p>
        </p:txBody>
      </p:sp>
      <p:sp>
        <p:nvSpPr>
          <p:cNvPr id="3" name="Content Placeholder 2">
            <a:extLst>
              <a:ext uri="{FF2B5EF4-FFF2-40B4-BE49-F238E27FC236}">
                <a16:creationId xmlns:a16="http://schemas.microsoft.com/office/drawing/2014/main" id="{B9419FD7-0A9C-44DB-839F-A96ADACA5052}"/>
              </a:ext>
            </a:extLst>
          </p:cNvPr>
          <p:cNvSpPr>
            <a:spLocks noGrp="1"/>
          </p:cNvSpPr>
          <p:nvPr>
            <p:ph idx="1"/>
          </p:nvPr>
        </p:nvSpPr>
        <p:spPr/>
        <p:txBody>
          <a:bodyPr/>
          <a:lstStyle/>
          <a:p>
            <a:r>
              <a:rPr lang="en-US" dirty="0"/>
              <a:t>Balance team autonomy with responsibility. Autonomy doesn’t go wild; leaders don’t stifle action.</a:t>
            </a:r>
          </a:p>
          <a:p>
            <a:endParaRPr lang="en-US" dirty="0"/>
          </a:p>
          <a:p>
            <a:r>
              <a:rPr lang="en-US" dirty="0"/>
              <a:t>And this allows local alignment and action, without requiring global alignment. Exactly what we need in order to solve Technical Debt.</a:t>
            </a:r>
          </a:p>
        </p:txBody>
      </p:sp>
    </p:spTree>
    <p:extLst>
      <p:ext uri="{BB962C8B-B14F-4D97-AF65-F5344CB8AC3E}">
        <p14:creationId xmlns:p14="http://schemas.microsoft.com/office/powerpoint/2010/main" val="192042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9ECE-E507-40FE-B5A4-BBFF409F922D}"/>
              </a:ext>
            </a:extLst>
          </p:cNvPr>
          <p:cNvSpPr>
            <a:spLocks noGrp="1"/>
          </p:cNvSpPr>
          <p:nvPr>
            <p:ph type="title"/>
          </p:nvPr>
        </p:nvSpPr>
        <p:spPr/>
        <p:txBody>
          <a:bodyPr/>
          <a:lstStyle/>
          <a:p>
            <a:r>
              <a:rPr lang="en-US" dirty="0"/>
              <a:t>Great Theory…Now How Do We Do It?</a:t>
            </a:r>
          </a:p>
        </p:txBody>
      </p:sp>
      <p:sp>
        <p:nvSpPr>
          <p:cNvPr id="3" name="Content Placeholder 2">
            <a:extLst>
              <a:ext uri="{FF2B5EF4-FFF2-40B4-BE49-F238E27FC236}">
                <a16:creationId xmlns:a16="http://schemas.microsoft.com/office/drawing/2014/main" id="{0C3C3143-AF69-4F64-8A71-C3FF8801A3EB}"/>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53079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536E7-9035-4F61-9BA3-23626DC06D38}"/>
              </a:ext>
            </a:extLst>
          </p:cNvPr>
          <p:cNvSpPr>
            <a:spLocks noGrp="1"/>
          </p:cNvSpPr>
          <p:nvPr>
            <p:ph type="title"/>
          </p:nvPr>
        </p:nvSpPr>
        <p:spPr>
          <a:xfrm>
            <a:off x="727075" y="128588"/>
            <a:ext cx="10515600" cy="1119187"/>
          </a:xfrm>
        </p:spPr>
        <p:txBody>
          <a:bodyPr/>
          <a:lstStyle/>
          <a:p>
            <a:pPr algn="ctr"/>
            <a:r>
              <a:rPr lang="en-US" dirty="0"/>
              <a:t>Let’s Break Down DDL</a:t>
            </a:r>
          </a:p>
        </p:txBody>
      </p:sp>
      <p:pic>
        <p:nvPicPr>
          <p:cNvPr id="11" name="Picture 10">
            <a:extLst>
              <a:ext uri="{FF2B5EF4-FFF2-40B4-BE49-F238E27FC236}">
                <a16:creationId xmlns:a16="http://schemas.microsoft.com/office/drawing/2014/main" id="{834E9632-0077-49EA-B367-6C5ADD1E2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0689"/>
            <a:ext cx="12192000" cy="5660571"/>
          </a:xfrm>
          <a:prstGeom prst="rect">
            <a:avLst/>
          </a:prstGeom>
        </p:spPr>
      </p:pic>
    </p:spTree>
    <p:extLst>
      <p:ext uri="{BB962C8B-B14F-4D97-AF65-F5344CB8AC3E}">
        <p14:creationId xmlns:p14="http://schemas.microsoft.com/office/powerpoint/2010/main" val="108698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6755-48C3-450E-8733-EC08EC20B649}"/>
              </a:ext>
            </a:extLst>
          </p:cNvPr>
          <p:cNvSpPr>
            <a:spLocks noGrp="1"/>
          </p:cNvSpPr>
          <p:nvPr>
            <p:ph type="title"/>
          </p:nvPr>
        </p:nvSpPr>
        <p:spPr/>
        <p:txBody>
          <a:bodyPr/>
          <a:lstStyle/>
          <a:p>
            <a:r>
              <a:rPr lang="en-US" dirty="0"/>
              <a:t>What will this change?</a:t>
            </a:r>
          </a:p>
        </p:txBody>
      </p:sp>
      <p:sp>
        <p:nvSpPr>
          <p:cNvPr id="4" name="Rectangle 3">
            <a:extLst>
              <a:ext uri="{FF2B5EF4-FFF2-40B4-BE49-F238E27FC236}">
                <a16:creationId xmlns:a16="http://schemas.microsoft.com/office/drawing/2014/main" id="{F6D30886-9D58-404F-BEAF-E0414E9A504C}"/>
              </a:ext>
            </a:extLst>
          </p:cNvPr>
          <p:cNvSpPr/>
          <p:nvPr/>
        </p:nvSpPr>
        <p:spPr>
          <a:xfrm>
            <a:off x="1791706" y="1775550"/>
            <a:ext cx="6275629" cy="400110"/>
          </a:xfrm>
          <a:prstGeom prst="rect">
            <a:avLst/>
          </a:prstGeom>
        </p:spPr>
        <p:txBody>
          <a:bodyPr wrap="none">
            <a:spAutoFit/>
          </a:bodyPr>
          <a:lstStyle/>
          <a:p>
            <a:r>
              <a:rPr lang="en-US" sz="2000" dirty="0"/>
              <a:t>Adjusts your planning game where you plan different work</a:t>
            </a:r>
          </a:p>
        </p:txBody>
      </p:sp>
      <p:sp>
        <p:nvSpPr>
          <p:cNvPr id="5" name="Rectangle 4">
            <a:extLst>
              <a:ext uri="{FF2B5EF4-FFF2-40B4-BE49-F238E27FC236}">
                <a16:creationId xmlns:a16="http://schemas.microsoft.com/office/drawing/2014/main" id="{083D146B-9A4C-4BE9-B92C-F011EBB9EF0C}"/>
              </a:ext>
            </a:extLst>
          </p:cNvPr>
          <p:cNvSpPr/>
          <p:nvPr/>
        </p:nvSpPr>
        <p:spPr>
          <a:xfrm>
            <a:off x="1791705" y="2809310"/>
            <a:ext cx="6368923" cy="400110"/>
          </a:xfrm>
          <a:prstGeom prst="rect">
            <a:avLst/>
          </a:prstGeom>
        </p:spPr>
        <p:txBody>
          <a:bodyPr wrap="none">
            <a:spAutoFit/>
          </a:bodyPr>
          <a:lstStyle/>
          <a:p>
            <a:r>
              <a:rPr lang="en-US" sz="2000" dirty="0"/>
              <a:t>Adjusts your sprint where you do and track work differently</a:t>
            </a:r>
          </a:p>
        </p:txBody>
      </p:sp>
      <p:sp>
        <p:nvSpPr>
          <p:cNvPr id="6" name="Rectangle 5">
            <a:extLst>
              <a:ext uri="{FF2B5EF4-FFF2-40B4-BE49-F238E27FC236}">
                <a16:creationId xmlns:a16="http://schemas.microsoft.com/office/drawing/2014/main" id="{96A30B40-1A8B-4941-974B-8526B704DA3A}"/>
              </a:ext>
            </a:extLst>
          </p:cNvPr>
          <p:cNvSpPr/>
          <p:nvPr/>
        </p:nvSpPr>
        <p:spPr>
          <a:xfrm>
            <a:off x="1791705" y="3815656"/>
            <a:ext cx="7876169" cy="400110"/>
          </a:xfrm>
          <a:prstGeom prst="rect">
            <a:avLst/>
          </a:prstGeom>
        </p:spPr>
        <p:txBody>
          <a:bodyPr wrap="square">
            <a:spAutoFit/>
          </a:bodyPr>
          <a:lstStyle/>
          <a:p>
            <a:r>
              <a:rPr lang="en-US" sz="2000" dirty="0"/>
              <a:t>Adds an ownership event where leaders help teams build ownership</a:t>
            </a:r>
          </a:p>
        </p:txBody>
      </p:sp>
      <p:sp>
        <p:nvSpPr>
          <p:cNvPr id="7" name="Rectangle 6">
            <a:extLst>
              <a:ext uri="{FF2B5EF4-FFF2-40B4-BE49-F238E27FC236}">
                <a16:creationId xmlns:a16="http://schemas.microsoft.com/office/drawing/2014/main" id="{16907090-ABD5-48E1-B49C-FCB63FD5707C}"/>
              </a:ext>
            </a:extLst>
          </p:cNvPr>
          <p:cNvSpPr/>
          <p:nvPr/>
        </p:nvSpPr>
        <p:spPr>
          <a:xfrm>
            <a:off x="1791705" y="4878854"/>
            <a:ext cx="3804568" cy="400110"/>
          </a:xfrm>
          <a:prstGeom prst="rect">
            <a:avLst/>
          </a:prstGeom>
        </p:spPr>
        <p:txBody>
          <a:bodyPr wrap="none">
            <a:spAutoFit/>
          </a:bodyPr>
          <a:lstStyle/>
          <a:p>
            <a:r>
              <a:rPr lang="en-US" sz="2000" dirty="0"/>
              <a:t>Adjusts how ownership is assessed</a:t>
            </a:r>
          </a:p>
        </p:txBody>
      </p:sp>
      <p:sp>
        <p:nvSpPr>
          <p:cNvPr id="8" name="Rectangle 7">
            <a:extLst>
              <a:ext uri="{FF2B5EF4-FFF2-40B4-BE49-F238E27FC236}">
                <a16:creationId xmlns:a16="http://schemas.microsoft.com/office/drawing/2014/main" id="{2AC15080-823E-49B1-BFF5-28CC38B512E9}"/>
              </a:ext>
            </a:extLst>
          </p:cNvPr>
          <p:cNvSpPr/>
          <p:nvPr/>
        </p:nvSpPr>
        <p:spPr>
          <a:xfrm>
            <a:off x="1791705" y="5910501"/>
            <a:ext cx="5947590" cy="400110"/>
          </a:xfrm>
          <a:prstGeom prst="rect">
            <a:avLst/>
          </a:prstGeom>
        </p:spPr>
        <p:txBody>
          <a:bodyPr wrap="none">
            <a:spAutoFit/>
          </a:bodyPr>
          <a:lstStyle/>
          <a:p>
            <a:r>
              <a:rPr lang="en-US" sz="2000" dirty="0"/>
              <a:t>Adjusts your demo where talk about success differently</a:t>
            </a:r>
          </a:p>
        </p:txBody>
      </p:sp>
      <p:pic>
        <p:nvPicPr>
          <p:cNvPr id="10" name="Picture 9">
            <a:extLst>
              <a:ext uri="{FF2B5EF4-FFF2-40B4-BE49-F238E27FC236}">
                <a16:creationId xmlns:a16="http://schemas.microsoft.com/office/drawing/2014/main" id="{670E0DCC-EB70-4055-AA4E-C7D3588CF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14" y="1405747"/>
            <a:ext cx="1160519" cy="1079841"/>
          </a:xfrm>
          <a:prstGeom prst="rect">
            <a:avLst/>
          </a:prstGeom>
        </p:spPr>
      </p:pic>
      <p:pic>
        <p:nvPicPr>
          <p:cNvPr id="12" name="Picture 11">
            <a:extLst>
              <a:ext uri="{FF2B5EF4-FFF2-40B4-BE49-F238E27FC236}">
                <a16:creationId xmlns:a16="http://schemas.microsoft.com/office/drawing/2014/main" id="{CC12EE61-B1B0-4221-BFB4-4DD633932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668" y="3474170"/>
            <a:ext cx="1123481" cy="1103239"/>
          </a:xfrm>
          <a:prstGeom prst="rect">
            <a:avLst/>
          </a:prstGeom>
        </p:spPr>
      </p:pic>
      <p:pic>
        <p:nvPicPr>
          <p:cNvPr id="14" name="Picture 13">
            <a:extLst>
              <a:ext uri="{FF2B5EF4-FFF2-40B4-BE49-F238E27FC236}">
                <a16:creationId xmlns:a16="http://schemas.microsoft.com/office/drawing/2014/main" id="{5628EF0F-DF00-499A-9BDD-5C3CD7B0C6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273" y="5622056"/>
            <a:ext cx="1063820" cy="1063820"/>
          </a:xfrm>
          <a:prstGeom prst="rect">
            <a:avLst/>
          </a:prstGeom>
        </p:spPr>
      </p:pic>
      <p:pic>
        <p:nvPicPr>
          <p:cNvPr id="16" name="Picture 15">
            <a:extLst>
              <a:ext uri="{FF2B5EF4-FFF2-40B4-BE49-F238E27FC236}">
                <a16:creationId xmlns:a16="http://schemas.microsoft.com/office/drawing/2014/main" id="{FFAF0A0F-30D7-42D0-9022-C6684D109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509" y="4576692"/>
            <a:ext cx="1063818" cy="1057687"/>
          </a:xfrm>
          <a:prstGeom prst="rect">
            <a:avLst/>
          </a:prstGeom>
        </p:spPr>
      </p:pic>
      <p:pic>
        <p:nvPicPr>
          <p:cNvPr id="18" name="Picture 17">
            <a:extLst>
              <a:ext uri="{FF2B5EF4-FFF2-40B4-BE49-F238E27FC236}">
                <a16:creationId xmlns:a16="http://schemas.microsoft.com/office/drawing/2014/main" id="{38FE07F7-A65A-4130-81A8-6C3F68DF1A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273" y="2412643"/>
            <a:ext cx="1069406" cy="1112552"/>
          </a:xfrm>
          <a:prstGeom prst="rect">
            <a:avLst/>
          </a:prstGeom>
        </p:spPr>
      </p:pic>
    </p:spTree>
    <p:extLst>
      <p:ext uri="{BB962C8B-B14F-4D97-AF65-F5344CB8AC3E}">
        <p14:creationId xmlns:p14="http://schemas.microsoft.com/office/powerpoint/2010/main" val="135762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6755-48C3-450E-8733-EC08EC20B649}"/>
              </a:ext>
            </a:extLst>
          </p:cNvPr>
          <p:cNvSpPr>
            <a:spLocks noGrp="1"/>
          </p:cNvSpPr>
          <p:nvPr>
            <p:ph type="title"/>
          </p:nvPr>
        </p:nvSpPr>
        <p:spPr>
          <a:xfrm>
            <a:off x="2659226" y="365125"/>
            <a:ext cx="8694573" cy="1325563"/>
          </a:xfrm>
        </p:spPr>
        <p:txBody>
          <a:bodyPr/>
          <a:lstStyle/>
          <a:p>
            <a:r>
              <a:rPr lang="en-US" dirty="0"/>
              <a:t>Part 1: Planning Experiments</a:t>
            </a:r>
          </a:p>
        </p:txBody>
      </p:sp>
      <p:sp>
        <p:nvSpPr>
          <p:cNvPr id="3" name="Content Placeholder 2">
            <a:extLst>
              <a:ext uri="{FF2B5EF4-FFF2-40B4-BE49-F238E27FC236}">
                <a16:creationId xmlns:a16="http://schemas.microsoft.com/office/drawing/2014/main" id="{C51A8DBB-3336-4149-9A50-7F964FD49D91}"/>
              </a:ext>
            </a:extLst>
          </p:cNvPr>
          <p:cNvSpPr>
            <a:spLocks noGrp="1"/>
          </p:cNvSpPr>
          <p:nvPr>
            <p:ph idx="1"/>
          </p:nvPr>
        </p:nvSpPr>
        <p:spPr>
          <a:xfrm>
            <a:off x="838200" y="2628899"/>
            <a:ext cx="10515600" cy="3548063"/>
          </a:xfrm>
        </p:spPr>
        <p:txBody>
          <a:bodyPr/>
          <a:lstStyle/>
          <a:p>
            <a:pPr marL="0" indent="0">
              <a:buNone/>
            </a:pPr>
            <a:r>
              <a:rPr lang="en-US" dirty="0"/>
              <a:t>Individual teams identify and agree upon metrics and experiments that they locally need.</a:t>
            </a:r>
          </a:p>
          <a:p>
            <a:pPr marL="0" indent="0">
              <a:buNone/>
            </a:pPr>
            <a:endParaRPr lang="en-US" dirty="0"/>
          </a:p>
          <a:p>
            <a:pPr marL="0" indent="0">
              <a:buNone/>
            </a:pPr>
            <a:r>
              <a:rPr lang="en-US" dirty="0"/>
              <a:t>NEW CONCEPT: experimentation versus improvement</a:t>
            </a:r>
          </a:p>
        </p:txBody>
      </p:sp>
      <p:pic>
        <p:nvPicPr>
          <p:cNvPr id="5" name="Picture 4">
            <a:extLst>
              <a:ext uri="{FF2B5EF4-FFF2-40B4-BE49-F238E27FC236}">
                <a16:creationId xmlns:a16="http://schemas.microsoft.com/office/drawing/2014/main" id="{EBD60A2C-557F-4C6C-AF27-EC2920764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23" y="133557"/>
            <a:ext cx="2354204" cy="2190543"/>
          </a:xfrm>
          <a:prstGeom prst="rect">
            <a:avLst/>
          </a:prstGeom>
        </p:spPr>
      </p:pic>
    </p:spTree>
    <p:extLst>
      <p:ext uri="{BB962C8B-B14F-4D97-AF65-F5344CB8AC3E}">
        <p14:creationId xmlns:p14="http://schemas.microsoft.com/office/powerpoint/2010/main" val="342394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0A77-BC0F-4EC4-87BD-854DD29681D5}"/>
              </a:ext>
            </a:extLst>
          </p:cNvPr>
          <p:cNvSpPr>
            <a:spLocks noGrp="1"/>
          </p:cNvSpPr>
          <p:nvPr>
            <p:ph type="title"/>
          </p:nvPr>
        </p:nvSpPr>
        <p:spPr>
          <a:xfrm>
            <a:off x="2590800" y="365125"/>
            <a:ext cx="8762999" cy="1325563"/>
          </a:xfrm>
        </p:spPr>
        <p:txBody>
          <a:bodyPr/>
          <a:lstStyle/>
          <a:p>
            <a:r>
              <a:rPr lang="en-US" dirty="0"/>
              <a:t>Part 2: Running Experiments</a:t>
            </a:r>
          </a:p>
        </p:txBody>
      </p:sp>
      <p:sp>
        <p:nvSpPr>
          <p:cNvPr id="3" name="Content Placeholder 2">
            <a:extLst>
              <a:ext uri="{FF2B5EF4-FFF2-40B4-BE49-F238E27FC236}">
                <a16:creationId xmlns:a16="http://schemas.microsoft.com/office/drawing/2014/main" id="{0918D4B9-2931-48F6-879D-DFF268C6DD95}"/>
              </a:ext>
            </a:extLst>
          </p:cNvPr>
          <p:cNvSpPr>
            <a:spLocks noGrp="1"/>
          </p:cNvSpPr>
          <p:nvPr>
            <p:ph idx="1"/>
          </p:nvPr>
        </p:nvSpPr>
        <p:spPr>
          <a:xfrm>
            <a:off x="838200" y="2714625"/>
            <a:ext cx="10515600" cy="3462338"/>
          </a:xfrm>
        </p:spPr>
        <p:txBody>
          <a:bodyPr/>
          <a:lstStyle/>
          <a:p>
            <a:pPr marL="0" indent="0">
              <a:buNone/>
            </a:pPr>
            <a:r>
              <a:rPr lang="en-US" dirty="0"/>
              <a:t>Tracking measurements and experiments throughout sprint.</a:t>
            </a:r>
          </a:p>
          <a:p>
            <a:pPr marL="0" indent="0">
              <a:buNone/>
            </a:pPr>
            <a:endParaRPr lang="en-US" dirty="0"/>
          </a:p>
          <a:p>
            <a:pPr marL="0" indent="0">
              <a:buNone/>
            </a:pPr>
            <a:r>
              <a:rPr lang="en-US" dirty="0"/>
              <a:t>NEW CONCEPT: none</a:t>
            </a:r>
          </a:p>
        </p:txBody>
      </p:sp>
      <p:pic>
        <p:nvPicPr>
          <p:cNvPr id="5" name="Picture 4">
            <a:extLst>
              <a:ext uri="{FF2B5EF4-FFF2-40B4-BE49-F238E27FC236}">
                <a16:creationId xmlns:a16="http://schemas.microsoft.com/office/drawing/2014/main" id="{E29C4CDB-E823-4350-BCFE-AD038CD56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33" y="185498"/>
            <a:ext cx="2147220" cy="2233852"/>
          </a:xfrm>
          <a:prstGeom prst="rect">
            <a:avLst/>
          </a:prstGeom>
        </p:spPr>
      </p:pic>
    </p:spTree>
    <p:extLst>
      <p:ext uri="{BB962C8B-B14F-4D97-AF65-F5344CB8AC3E}">
        <p14:creationId xmlns:p14="http://schemas.microsoft.com/office/powerpoint/2010/main" val="3771187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FD2-1E4F-4AFA-90E8-462E1C6A94B9}"/>
              </a:ext>
            </a:extLst>
          </p:cNvPr>
          <p:cNvSpPr>
            <a:spLocks noGrp="1"/>
          </p:cNvSpPr>
          <p:nvPr>
            <p:ph type="title"/>
          </p:nvPr>
        </p:nvSpPr>
        <p:spPr>
          <a:xfrm>
            <a:off x="2790825" y="540543"/>
            <a:ext cx="8562975" cy="1325563"/>
          </a:xfrm>
        </p:spPr>
        <p:txBody>
          <a:bodyPr/>
          <a:lstStyle/>
          <a:p>
            <a:r>
              <a:rPr lang="en-US" dirty="0"/>
              <a:t>Part 3: Leading Ownership</a:t>
            </a:r>
          </a:p>
        </p:txBody>
      </p:sp>
      <p:sp>
        <p:nvSpPr>
          <p:cNvPr id="3" name="Content Placeholder 2">
            <a:extLst>
              <a:ext uri="{FF2B5EF4-FFF2-40B4-BE49-F238E27FC236}">
                <a16:creationId xmlns:a16="http://schemas.microsoft.com/office/drawing/2014/main" id="{BF74CB31-D053-4643-A45D-1515E27250AA}"/>
              </a:ext>
            </a:extLst>
          </p:cNvPr>
          <p:cNvSpPr>
            <a:spLocks noGrp="1"/>
          </p:cNvSpPr>
          <p:nvPr>
            <p:ph idx="1"/>
          </p:nvPr>
        </p:nvSpPr>
        <p:spPr>
          <a:xfrm>
            <a:off x="838200" y="2619375"/>
            <a:ext cx="10515600" cy="3557588"/>
          </a:xfrm>
        </p:spPr>
        <p:txBody>
          <a:bodyPr>
            <a:normAutofit/>
          </a:bodyPr>
          <a:lstStyle/>
          <a:p>
            <a:pPr marL="0" indent="0">
              <a:buNone/>
            </a:pPr>
            <a:r>
              <a:rPr lang="en-US" dirty="0"/>
              <a:t>Creating a regular structure for leaders supporting teams achieving greater and greater ownership over time.</a:t>
            </a:r>
          </a:p>
          <a:p>
            <a:pPr marL="0" indent="0">
              <a:buNone/>
            </a:pPr>
            <a:endParaRPr lang="en-US" dirty="0"/>
          </a:p>
          <a:p>
            <a:pPr marL="0" indent="0">
              <a:buNone/>
            </a:pPr>
            <a:r>
              <a:rPr lang="en-US" dirty="0"/>
              <a:t>NEW CONCEPT: stances to how leadership and teams show up</a:t>
            </a:r>
          </a:p>
        </p:txBody>
      </p:sp>
      <p:pic>
        <p:nvPicPr>
          <p:cNvPr id="5" name="Picture 4">
            <a:extLst>
              <a:ext uri="{FF2B5EF4-FFF2-40B4-BE49-F238E27FC236}">
                <a16:creationId xmlns:a16="http://schemas.microsoft.com/office/drawing/2014/main" id="{B4400B85-CFB4-432B-89E9-915512D6F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16" y="175995"/>
            <a:ext cx="2313617" cy="2271930"/>
          </a:xfrm>
          <a:prstGeom prst="rect">
            <a:avLst/>
          </a:prstGeom>
        </p:spPr>
      </p:pic>
    </p:spTree>
    <p:extLst>
      <p:ext uri="{BB962C8B-B14F-4D97-AF65-F5344CB8AC3E}">
        <p14:creationId xmlns:p14="http://schemas.microsoft.com/office/powerpoint/2010/main" val="208375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C3126-AB40-418C-91DF-5CA297E20EE4}"/>
              </a:ext>
            </a:extLst>
          </p:cNvPr>
          <p:cNvSpPr>
            <a:spLocks noGrp="1"/>
          </p:cNvSpPr>
          <p:nvPr>
            <p:ph idx="1"/>
          </p:nvPr>
        </p:nvSpPr>
        <p:spPr/>
        <p:txBody>
          <a:bodyPr/>
          <a:lstStyle/>
          <a:p>
            <a:pPr marL="0" indent="0">
              <a:buNone/>
            </a:pPr>
            <a:r>
              <a:rPr lang="en-US" dirty="0"/>
              <a:t>We asked 104 teams at Tableau – all in one company, working on only 3 different products and with a ton of code sharing</a:t>
            </a:r>
          </a:p>
          <a:p>
            <a:pPr marL="0" indent="0">
              <a:buNone/>
            </a:pPr>
            <a:endParaRPr lang="en-US" dirty="0"/>
          </a:p>
          <a:p>
            <a:pPr marL="0" indent="0">
              <a:buNone/>
            </a:pPr>
            <a:endParaRPr lang="en-US" dirty="0"/>
          </a:p>
          <a:p>
            <a:pPr marL="0" indent="0">
              <a:buNone/>
            </a:pPr>
            <a:r>
              <a:rPr lang="en-US" dirty="0"/>
              <a:t>[visual of results]</a:t>
            </a:r>
          </a:p>
          <a:p>
            <a:pPr marL="0" indent="0">
              <a:buNone/>
            </a:pPr>
            <a:endParaRPr lang="en-US" dirty="0"/>
          </a:p>
        </p:txBody>
      </p:sp>
    </p:spTree>
    <p:extLst>
      <p:ext uri="{BB962C8B-B14F-4D97-AF65-F5344CB8AC3E}">
        <p14:creationId xmlns:p14="http://schemas.microsoft.com/office/powerpoint/2010/main" val="382841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391C-1CC2-4EF8-BE4F-53EF995F6B78}"/>
              </a:ext>
            </a:extLst>
          </p:cNvPr>
          <p:cNvSpPr>
            <a:spLocks noGrp="1"/>
          </p:cNvSpPr>
          <p:nvPr>
            <p:ph type="title"/>
          </p:nvPr>
        </p:nvSpPr>
        <p:spPr>
          <a:xfrm>
            <a:off x="2943225" y="365125"/>
            <a:ext cx="8410574" cy="1325563"/>
          </a:xfrm>
        </p:spPr>
        <p:txBody>
          <a:bodyPr/>
          <a:lstStyle/>
          <a:p>
            <a:r>
              <a:rPr lang="en-US" dirty="0"/>
              <a:t>Part 4: Assessing Ownership</a:t>
            </a:r>
          </a:p>
        </p:txBody>
      </p:sp>
      <p:sp>
        <p:nvSpPr>
          <p:cNvPr id="3" name="Content Placeholder 2">
            <a:extLst>
              <a:ext uri="{FF2B5EF4-FFF2-40B4-BE49-F238E27FC236}">
                <a16:creationId xmlns:a16="http://schemas.microsoft.com/office/drawing/2014/main" id="{80EE4438-7AFC-412A-9354-4FF64C52CF85}"/>
              </a:ext>
            </a:extLst>
          </p:cNvPr>
          <p:cNvSpPr>
            <a:spLocks noGrp="1"/>
          </p:cNvSpPr>
          <p:nvPr>
            <p:ph idx="1"/>
          </p:nvPr>
        </p:nvSpPr>
        <p:spPr>
          <a:xfrm>
            <a:off x="838200" y="2962275"/>
            <a:ext cx="10515600" cy="3214688"/>
          </a:xfrm>
        </p:spPr>
        <p:txBody>
          <a:bodyPr/>
          <a:lstStyle/>
          <a:p>
            <a:pPr marL="0" indent="0">
              <a:buNone/>
            </a:pPr>
            <a:r>
              <a:rPr lang="en-US" dirty="0"/>
              <a:t>Finding the really clear picture of where every team is and what is possible</a:t>
            </a:r>
          </a:p>
          <a:p>
            <a:pPr marL="0" indent="0">
              <a:buNone/>
            </a:pPr>
            <a:endParaRPr lang="en-US" dirty="0"/>
          </a:p>
          <a:p>
            <a:pPr marL="0" indent="0">
              <a:buNone/>
            </a:pPr>
            <a:r>
              <a:rPr lang="en-US" dirty="0"/>
              <a:t>NEW CONCEPT: a reflection of moving from accountability to ownership</a:t>
            </a:r>
          </a:p>
        </p:txBody>
      </p:sp>
      <p:pic>
        <p:nvPicPr>
          <p:cNvPr id="5" name="Picture 4">
            <a:extLst>
              <a:ext uri="{FF2B5EF4-FFF2-40B4-BE49-F238E27FC236}">
                <a16:creationId xmlns:a16="http://schemas.microsoft.com/office/drawing/2014/main" id="{B0194821-497C-4E07-BCC3-E2E322099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32" y="280758"/>
            <a:ext cx="2304273" cy="2290992"/>
          </a:xfrm>
          <a:prstGeom prst="rect">
            <a:avLst/>
          </a:prstGeom>
        </p:spPr>
      </p:pic>
    </p:spTree>
    <p:extLst>
      <p:ext uri="{BB962C8B-B14F-4D97-AF65-F5344CB8AC3E}">
        <p14:creationId xmlns:p14="http://schemas.microsoft.com/office/powerpoint/2010/main" val="261997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796B-D056-46FD-B537-8DD09AED8A54}"/>
              </a:ext>
            </a:extLst>
          </p:cNvPr>
          <p:cNvSpPr>
            <a:spLocks noGrp="1"/>
          </p:cNvSpPr>
          <p:nvPr>
            <p:ph type="title"/>
          </p:nvPr>
        </p:nvSpPr>
        <p:spPr>
          <a:xfrm>
            <a:off x="2735034" y="365125"/>
            <a:ext cx="8618765" cy="1325563"/>
          </a:xfrm>
        </p:spPr>
        <p:txBody>
          <a:bodyPr/>
          <a:lstStyle/>
          <a:p>
            <a:r>
              <a:rPr lang="en-US" dirty="0"/>
              <a:t>Part 5: Showing Improvement</a:t>
            </a:r>
          </a:p>
        </p:txBody>
      </p:sp>
      <p:sp>
        <p:nvSpPr>
          <p:cNvPr id="3" name="Content Placeholder 2">
            <a:extLst>
              <a:ext uri="{FF2B5EF4-FFF2-40B4-BE49-F238E27FC236}">
                <a16:creationId xmlns:a16="http://schemas.microsoft.com/office/drawing/2014/main" id="{6F4466A7-6EE0-40E8-88B3-5111741A7441}"/>
              </a:ext>
            </a:extLst>
          </p:cNvPr>
          <p:cNvSpPr>
            <a:spLocks noGrp="1"/>
          </p:cNvSpPr>
          <p:nvPr>
            <p:ph idx="1"/>
          </p:nvPr>
        </p:nvSpPr>
        <p:spPr>
          <a:xfrm>
            <a:off x="838200" y="2752725"/>
            <a:ext cx="10515600" cy="3424238"/>
          </a:xfrm>
        </p:spPr>
        <p:txBody>
          <a:bodyPr>
            <a:normAutofit/>
          </a:bodyPr>
          <a:lstStyle/>
          <a:p>
            <a:pPr marL="0" indent="0">
              <a:buNone/>
            </a:pPr>
            <a:r>
              <a:rPr lang="en-US" dirty="0"/>
              <a:t>Demo turns into product </a:t>
            </a:r>
            <a:r>
              <a:rPr lang="en-US" b="1" dirty="0"/>
              <a:t>and</a:t>
            </a:r>
            <a:r>
              <a:rPr lang="en-US" dirty="0"/>
              <a:t> improvement demo</a:t>
            </a:r>
          </a:p>
          <a:p>
            <a:pPr marL="0" indent="0">
              <a:buNone/>
            </a:pPr>
            <a:endParaRPr lang="en-US" dirty="0"/>
          </a:p>
          <a:p>
            <a:pPr marL="0" indent="0">
              <a:buNone/>
            </a:pPr>
            <a:r>
              <a:rPr lang="en-US" dirty="0"/>
              <a:t>Audience: team + customers</a:t>
            </a:r>
          </a:p>
          <a:p>
            <a:pPr marL="0" indent="0">
              <a:buNone/>
            </a:pPr>
            <a:endParaRPr lang="en-US" dirty="0"/>
          </a:p>
          <a:p>
            <a:pPr marL="0" indent="0">
              <a:buNone/>
            </a:pPr>
            <a:r>
              <a:rPr lang="en-US" dirty="0"/>
              <a:t>NEW CONCEPT: experiment versus improvement</a:t>
            </a:r>
          </a:p>
        </p:txBody>
      </p:sp>
      <p:pic>
        <p:nvPicPr>
          <p:cNvPr id="5" name="Picture 4">
            <a:extLst>
              <a:ext uri="{FF2B5EF4-FFF2-40B4-BE49-F238E27FC236}">
                <a16:creationId xmlns:a16="http://schemas.microsoft.com/office/drawing/2014/main" id="{5C5C4EDC-7AE0-4D05-ADA8-1476570B5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59" y="365125"/>
            <a:ext cx="2149475" cy="2149475"/>
          </a:xfrm>
          <a:prstGeom prst="rect">
            <a:avLst/>
          </a:prstGeom>
        </p:spPr>
      </p:pic>
    </p:spTree>
    <p:extLst>
      <p:ext uri="{BB962C8B-B14F-4D97-AF65-F5344CB8AC3E}">
        <p14:creationId xmlns:p14="http://schemas.microsoft.com/office/powerpoint/2010/main" val="85875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dirty="0"/>
              <a:t>OK, so for the real change….</a:t>
            </a:r>
          </a:p>
        </p:txBody>
      </p:sp>
      <p:sp>
        <p:nvSpPr>
          <p:cNvPr id="5" name="Content Placeholder 4">
            <a:extLst>
              <a:ext uri="{FF2B5EF4-FFF2-40B4-BE49-F238E27FC236}">
                <a16:creationId xmlns:a16="http://schemas.microsoft.com/office/drawing/2014/main" id="{3E7151EB-3BC0-4817-86AB-3A3CED298043}"/>
              </a:ext>
            </a:extLst>
          </p:cNvPr>
          <p:cNvSpPr>
            <a:spLocks noGrp="1"/>
          </p:cNvSpPr>
          <p:nvPr>
            <p:ph idx="1"/>
          </p:nvPr>
        </p:nvSpPr>
        <p:spPr/>
        <p:txBody>
          <a:bodyPr/>
          <a:lstStyle/>
          <a:p>
            <a:pPr marL="0" indent="0">
              <a:buNone/>
            </a:pPr>
            <a:r>
              <a:rPr lang="en-US" dirty="0"/>
              <a:t>There were two new concepts:</a:t>
            </a:r>
          </a:p>
          <a:p>
            <a:pPr marL="0" indent="0">
              <a:buNone/>
            </a:pPr>
            <a:endParaRPr lang="en-US" dirty="0"/>
          </a:p>
          <a:p>
            <a:r>
              <a:rPr lang="en-US" dirty="0"/>
              <a:t>Experiment versus improvement</a:t>
            </a:r>
          </a:p>
          <a:p>
            <a:r>
              <a:rPr lang="en-US" dirty="0"/>
              <a:t>Stances to how leadership and teams show up</a:t>
            </a:r>
          </a:p>
        </p:txBody>
      </p:sp>
    </p:spTree>
    <p:extLst>
      <p:ext uri="{BB962C8B-B14F-4D97-AF65-F5344CB8AC3E}">
        <p14:creationId xmlns:p14="http://schemas.microsoft.com/office/powerpoint/2010/main" val="126392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b="1" dirty="0"/>
              <a:t>New Concept #1: </a:t>
            </a:r>
            <a:r>
              <a:rPr lang="en-US" dirty="0"/>
              <a:t>Experimenting vs Improving</a:t>
            </a:r>
          </a:p>
        </p:txBody>
      </p:sp>
      <p:pic>
        <p:nvPicPr>
          <p:cNvPr id="11" name="Picture 10">
            <a:extLst>
              <a:ext uri="{FF2B5EF4-FFF2-40B4-BE49-F238E27FC236}">
                <a16:creationId xmlns:a16="http://schemas.microsoft.com/office/drawing/2014/main" id="{54B4B7B6-82DD-4007-954F-841660501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267" y="1973915"/>
            <a:ext cx="4656065" cy="3691215"/>
          </a:xfrm>
          <a:prstGeom prst="rect">
            <a:avLst/>
          </a:prstGeom>
        </p:spPr>
      </p:pic>
      <p:pic>
        <p:nvPicPr>
          <p:cNvPr id="13" name="Picture 12">
            <a:extLst>
              <a:ext uri="{FF2B5EF4-FFF2-40B4-BE49-F238E27FC236}">
                <a16:creationId xmlns:a16="http://schemas.microsoft.com/office/drawing/2014/main" id="{79A49972-5CB4-4A12-8E4B-52EF7AC7E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57" y="2190521"/>
            <a:ext cx="4191585" cy="3258005"/>
          </a:xfrm>
          <a:prstGeom prst="rect">
            <a:avLst/>
          </a:prstGeom>
        </p:spPr>
      </p:pic>
    </p:spTree>
    <p:extLst>
      <p:ext uri="{BB962C8B-B14F-4D97-AF65-F5344CB8AC3E}">
        <p14:creationId xmlns:p14="http://schemas.microsoft.com/office/powerpoint/2010/main" val="2849396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b="1" dirty="0"/>
              <a:t>New Concept #2: </a:t>
            </a:r>
            <a:r>
              <a:rPr lang="en-US" dirty="0"/>
              <a:t>Shifting Stance</a:t>
            </a:r>
          </a:p>
        </p:txBody>
      </p:sp>
      <p:pic>
        <p:nvPicPr>
          <p:cNvPr id="5" name="Picture 4">
            <a:extLst>
              <a:ext uri="{FF2B5EF4-FFF2-40B4-BE49-F238E27FC236}">
                <a16:creationId xmlns:a16="http://schemas.microsoft.com/office/drawing/2014/main" id="{912CAFF4-43B7-4A62-94C3-6EEA77EBF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824" y="1437912"/>
            <a:ext cx="6639852" cy="5201376"/>
          </a:xfrm>
          <a:prstGeom prst="rect">
            <a:avLst/>
          </a:prstGeom>
        </p:spPr>
      </p:pic>
    </p:spTree>
    <p:extLst>
      <p:ext uri="{BB962C8B-B14F-4D97-AF65-F5344CB8AC3E}">
        <p14:creationId xmlns:p14="http://schemas.microsoft.com/office/powerpoint/2010/main" val="194779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dirty="0"/>
              <a:t>Leadership Stance</a:t>
            </a:r>
          </a:p>
        </p:txBody>
      </p:sp>
      <p:pic>
        <p:nvPicPr>
          <p:cNvPr id="7" name="Picture 6">
            <a:extLst>
              <a:ext uri="{FF2B5EF4-FFF2-40B4-BE49-F238E27FC236}">
                <a16:creationId xmlns:a16="http://schemas.microsoft.com/office/drawing/2014/main" id="{6D8D2AE9-C065-4517-B7E1-B566142D5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711" y="1972899"/>
            <a:ext cx="2440500" cy="3301852"/>
          </a:xfrm>
          <a:prstGeom prst="rect">
            <a:avLst/>
          </a:prstGeom>
        </p:spPr>
      </p:pic>
      <p:pic>
        <p:nvPicPr>
          <p:cNvPr id="9" name="Picture 8">
            <a:extLst>
              <a:ext uri="{FF2B5EF4-FFF2-40B4-BE49-F238E27FC236}">
                <a16:creationId xmlns:a16="http://schemas.microsoft.com/office/drawing/2014/main" id="{3476D2E6-48CD-4707-9808-D3C361689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233" y="1993400"/>
            <a:ext cx="2459548" cy="3352452"/>
          </a:xfrm>
          <a:prstGeom prst="rect">
            <a:avLst/>
          </a:prstGeom>
        </p:spPr>
      </p:pic>
      <p:pic>
        <p:nvPicPr>
          <p:cNvPr id="11" name="Picture 10">
            <a:extLst>
              <a:ext uri="{FF2B5EF4-FFF2-40B4-BE49-F238E27FC236}">
                <a16:creationId xmlns:a16="http://schemas.microsoft.com/office/drawing/2014/main" id="{CB9596B8-2088-45F3-BB99-BCD4D767C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775" y="1876441"/>
            <a:ext cx="2438143" cy="3338503"/>
          </a:xfrm>
          <a:prstGeom prst="rect">
            <a:avLst/>
          </a:prstGeom>
        </p:spPr>
      </p:pic>
      <p:sp>
        <p:nvSpPr>
          <p:cNvPr id="12" name="&quot;Not Allowed&quot; Symbol 11">
            <a:extLst>
              <a:ext uri="{FF2B5EF4-FFF2-40B4-BE49-F238E27FC236}">
                <a16:creationId xmlns:a16="http://schemas.microsoft.com/office/drawing/2014/main" id="{65E2C8F9-C001-4D1E-B795-7674F081B2F1}"/>
              </a:ext>
            </a:extLst>
          </p:cNvPr>
          <p:cNvSpPr/>
          <p:nvPr/>
        </p:nvSpPr>
        <p:spPr>
          <a:xfrm>
            <a:off x="237912" y="1643056"/>
            <a:ext cx="3829263" cy="3871919"/>
          </a:xfrm>
          <a:prstGeom prst="noSmoking">
            <a:avLst>
              <a:gd name="adj" fmla="val 5435"/>
            </a:avLst>
          </a:prstGeom>
          <a:solidFill>
            <a:srgbClr val="C0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quot;Not Allowed&quot; Symbol 12">
            <a:extLst>
              <a:ext uri="{FF2B5EF4-FFF2-40B4-BE49-F238E27FC236}">
                <a16:creationId xmlns:a16="http://schemas.microsoft.com/office/drawing/2014/main" id="{EAE083D9-33A4-47FA-AF40-940F20BF3BD4}"/>
              </a:ext>
            </a:extLst>
          </p:cNvPr>
          <p:cNvSpPr/>
          <p:nvPr/>
        </p:nvSpPr>
        <p:spPr>
          <a:xfrm>
            <a:off x="4128886" y="1597288"/>
            <a:ext cx="3829263" cy="3991532"/>
          </a:xfrm>
          <a:prstGeom prst="noSmoking">
            <a:avLst>
              <a:gd name="adj" fmla="val 5435"/>
            </a:avLst>
          </a:prstGeom>
          <a:solidFill>
            <a:srgbClr val="C0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ircle: Hollow 14">
            <a:extLst>
              <a:ext uri="{FF2B5EF4-FFF2-40B4-BE49-F238E27FC236}">
                <a16:creationId xmlns:a16="http://schemas.microsoft.com/office/drawing/2014/main" id="{5710972A-11B6-4613-87D7-7CC86C000514}"/>
              </a:ext>
            </a:extLst>
          </p:cNvPr>
          <p:cNvSpPr/>
          <p:nvPr/>
        </p:nvSpPr>
        <p:spPr>
          <a:xfrm>
            <a:off x="8080811" y="1583249"/>
            <a:ext cx="3829263" cy="3991532"/>
          </a:xfrm>
          <a:prstGeom prst="donut">
            <a:avLst>
              <a:gd name="adj" fmla="val 499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711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a:xfrm>
            <a:off x="838200" y="155575"/>
            <a:ext cx="10515600" cy="1325563"/>
          </a:xfrm>
        </p:spPr>
        <p:txBody>
          <a:bodyPr/>
          <a:lstStyle/>
          <a:p>
            <a:r>
              <a:rPr lang="en-US" dirty="0"/>
              <a:t>Team Stance</a:t>
            </a:r>
          </a:p>
        </p:txBody>
      </p:sp>
      <p:pic>
        <p:nvPicPr>
          <p:cNvPr id="9" name="Picture 8">
            <a:extLst>
              <a:ext uri="{FF2B5EF4-FFF2-40B4-BE49-F238E27FC236}">
                <a16:creationId xmlns:a16="http://schemas.microsoft.com/office/drawing/2014/main" id="{0A74B796-40E8-4864-AE09-215650904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79" y="1614197"/>
            <a:ext cx="2248214" cy="4201111"/>
          </a:xfrm>
          <a:prstGeom prst="rect">
            <a:avLst/>
          </a:prstGeom>
        </p:spPr>
      </p:pic>
      <p:pic>
        <p:nvPicPr>
          <p:cNvPr id="11" name="Picture 10">
            <a:extLst>
              <a:ext uri="{FF2B5EF4-FFF2-40B4-BE49-F238E27FC236}">
                <a16:creationId xmlns:a16="http://schemas.microsoft.com/office/drawing/2014/main" id="{59C2329E-9F3E-48FE-9139-96187C144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693" y="1742800"/>
            <a:ext cx="2286319" cy="4201111"/>
          </a:xfrm>
          <a:prstGeom prst="rect">
            <a:avLst/>
          </a:prstGeom>
        </p:spPr>
      </p:pic>
      <p:pic>
        <p:nvPicPr>
          <p:cNvPr id="13" name="Picture 12">
            <a:extLst>
              <a:ext uri="{FF2B5EF4-FFF2-40B4-BE49-F238E27FC236}">
                <a16:creationId xmlns:a16="http://schemas.microsoft.com/office/drawing/2014/main" id="{D4D88BEB-C79D-4FC9-BF7A-6C2DD9592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5882" y="1680881"/>
            <a:ext cx="2267266" cy="4153480"/>
          </a:xfrm>
          <a:prstGeom prst="rect">
            <a:avLst/>
          </a:prstGeom>
        </p:spPr>
      </p:pic>
      <p:pic>
        <p:nvPicPr>
          <p:cNvPr id="15" name="Picture 14">
            <a:extLst>
              <a:ext uri="{FF2B5EF4-FFF2-40B4-BE49-F238E27FC236}">
                <a16:creationId xmlns:a16="http://schemas.microsoft.com/office/drawing/2014/main" id="{FB6789C7-E6A0-4204-BBEC-D533D74658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2808" y="1742800"/>
            <a:ext cx="2067213" cy="4182059"/>
          </a:xfrm>
          <a:prstGeom prst="rect">
            <a:avLst/>
          </a:prstGeom>
        </p:spPr>
      </p:pic>
      <p:pic>
        <p:nvPicPr>
          <p:cNvPr id="17" name="Picture 16">
            <a:extLst>
              <a:ext uri="{FF2B5EF4-FFF2-40B4-BE49-F238E27FC236}">
                <a16:creationId xmlns:a16="http://schemas.microsoft.com/office/drawing/2014/main" id="{B8F3706C-3E9D-42D3-8F09-76F67AFC89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8644" y="1909634"/>
            <a:ext cx="2200582" cy="3962953"/>
          </a:xfrm>
          <a:prstGeom prst="rect">
            <a:avLst/>
          </a:prstGeom>
        </p:spPr>
      </p:pic>
      <p:sp>
        <p:nvSpPr>
          <p:cNvPr id="18" name="Multiplication Sign 17">
            <a:extLst>
              <a:ext uri="{FF2B5EF4-FFF2-40B4-BE49-F238E27FC236}">
                <a16:creationId xmlns:a16="http://schemas.microsoft.com/office/drawing/2014/main" id="{C681D28A-A0A4-4BCA-837B-0ECBA46A77CE}"/>
              </a:ext>
            </a:extLst>
          </p:cNvPr>
          <p:cNvSpPr/>
          <p:nvPr/>
        </p:nvSpPr>
        <p:spPr>
          <a:xfrm>
            <a:off x="-203489" y="685836"/>
            <a:ext cx="3481621" cy="3571875"/>
          </a:xfrm>
          <a:prstGeom prst="mathMultiply">
            <a:avLst>
              <a:gd name="adj1" fmla="val 491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ication Sign 18">
            <a:extLst>
              <a:ext uri="{FF2B5EF4-FFF2-40B4-BE49-F238E27FC236}">
                <a16:creationId xmlns:a16="http://schemas.microsoft.com/office/drawing/2014/main" id="{C37DB09C-10C1-4B25-BFF8-4D72501A74E9}"/>
              </a:ext>
            </a:extLst>
          </p:cNvPr>
          <p:cNvSpPr/>
          <p:nvPr/>
        </p:nvSpPr>
        <p:spPr>
          <a:xfrm>
            <a:off x="2093534" y="750137"/>
            <a:ext cx="3481621" cy="3571875"/>
          </a:xfrm>
          <a:prstGeom prst="mathMultiply">
            <a:avLst>
              <a:gd name="adj1" fmla="val 491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ircle: Hollow 19">
            <a:extLst>
              <a:ext uri="{FF2B5EF4-FFF2-40B4-BE49-F238E27FC236}">
                <a16:creationId xmlns:a16="http://schemas.microsoft.com/office/drawing/2014/main" id="{58A6968D-1EDA-4702-BBA1-6F5C497B183C}"/>
              </a:ext>
            </a:extLst>
          </p:cNvPr>
          <p:cNvSpPr/>
          <p:nvPr/>
        </p:nvSpPr>
        <p:spPr>
          <a:xfrm>
            <a:off x="4779924" y="1479486"/>
            <a:ext cx="2297023" cy="2211163"/>
          </a:xfrm>
          <a:prstGeom prst="donut">
            <a:avLst>
              <a:gd name="adj" fmla="val 499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AAF32C59-2CC6-4722-ACAA-A0E75751779D}"/>
              </a:ext>
            </a:extLst>
          </p:cNvPr>
          <p:cNvSpPr/>
          <p:nvPr/>
        </p:nvSpPr>
        <p:spPr>
          <a:xfrm>
            <a:off x="7112755" y="1378195"/>
            <a:ext cx="2267266" cy="2211163"/>
          </a:xfrm>
          <a:prstGeom prst="donut">
            <a:avLst>
              <a:gd name="adj" fmla="val 499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ircle: Hollow 22">
            <a:extLst>
              <a:ext uri="{FF2B5EF4-FFF2-40B4-BE49-F238E27FC236}">
                <a16:creationId xmlns:a16="http://schemas.microsoft.com/office/drawing/2014/main" id="{210AA1BA-AC7E-4690-99CA-FFD8D9EE7D8B}"/>
              </a:ext>
            </a:extLst>
          </p:cNvPr>
          <p:cNvSpPr/>
          <p:nvPr/>
        </p:nvSpPr>
        <p:spPr>
          <a:xfrm>
            <a:off x="9488743" y="1400817"/>
            <a:ext cx="2297023" cy="2211163"/>
          </a:xfrm>
          <a:prstGeom prst="donut">
            <a:avLst>
              <a:gd name="adj" fmla="val 499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419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157F-01DC-4F31-AB8D-B5CC2BCAD902}"/>
              </a:ext>
            </a:extLst>
          </p:cNvPr>
          <p:cNvSpPr>
            <a:spLocks noGrp="1"/>
          </p:cNvSpPr>
          <p:nvPr>
            <p:ph type="title"/>
          </p:nvPr>
        </p:nvSpPr>
        <p:spPr/>
        <p:txBody>
          <a:bodyPr/>
          <a:lstStyle/>
          <a:p>
            <a:r>
              <a:rPr lang="en-US" dirty="0"/>
              <a:t>Leading Ownership – Skills Required</a:t>
            </a:r>
          </a:p>
        </p:txBody>
      </p:sp>
      <p:sp>
        <p:nvSpPr>
          <p:cNvPr id="3" name="Content Placeholder 2">
            <a:extLst>
              <a:ext uri="{FF2B5EF4-FFF2-40B4-BE49-F238E27FC236}">
                <a16:creationId xmlns:a16="http://schemas.microsoft.com/office/drawing/2014/main" id="{1FF160A8-7B70-4137-9554-9EE0321D8335}"/>
              </a:ext>
            </a:extLst>
          </p:cNvPr>
          <p:cNvSpPr>
            <a:spLocks noGrp="1"/>
          </p:cNvSpPr>
          <p:nvPr>
            <p:ph idx="1"/>
          </p:nvPr>
        </p:nvSpPr>
        <p:spPr/>
        <p:txBody>
          <a:bodyPr/>
          <a:lstStyle/>
          <a:p>
            <a:r>
              <a:rPr lang="en-US" dirty="0"/>
              <a:t>It just takes practice and intentional awareness</a:t>
            </a:r>
          </a:p>
          <a:p>
            <a:r>
              <a:rPr lang="en-US" b="1" dirty="0"/>
              <a:t>Pair split experiment (leader vs doer)</a:t>
            </a:r>
          </a:p>
          <a:p>
            <a:r>
              <a:rPr lang="en-US" dirty="0"/>
              <a:t>Yeah. It’s hard. I do offer workshops. /innocent/</a:t>
            </a:r>
          </a:p>
        </p:txBody>
      </p:sp>
    </p:spTree>
    <p:extLst>
      <p:ext uri="{BB962C8B-B14F-4D97-AF65-F5344CB8AC3E}">
        <p14:creationId xmlns:p14="http://schemas.microsoft.com/office/powerpoint/2010/main" val="18168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FD2-1E4F-4AFA-90E8-462E1C6A94B9}"/>
              </a:ext>
            </a:extLst>
          </p:cNvPr>
          <p:cNvSpPr>
            <a:spLocks noGrp="1"/>
          </p:cNvSpPr>
          <p:nvPr>
            <p:ph type="title"/>
          </p:nvPr>
        </p:nvSpPr>
        <p:spPr/>
        <p:txBody>
          <a:bodyPr/>
          <a:lstStyle/>
          <a:p>
            <a:r>
              <a:rPr lang="en-US" dirty="0"/>
              <a:t>Leading Ownership - How</a:t>
            </a:r>
          </a:p>
        </p:txBody>
      </p:sp>
      <p:sp>
        <p:nvSpPr>
          <p:cNvPr id="3" name="Content Placeholder 2">
            <a:extLst>
              <a:ext uri="{FF2B5EF4-FFF2-40B4-BE49-F238E27FC236}">
                <a16:creationId xmlns:a16="http://schemas.microsoft.com/office/drawing/2014/main" id="{BF74CB31-D053-4643-A45D-1515E27250AA}"/>
              </a:ext>
            </a:extLst>
          </p:cNvPr>
          <p:cNvSpPr>
            <a:spLocks noGrp="1"/>
          </p:cNvSpPr>
          <p:nvPr>
            <p:ph idx="1"/>
          </p:nvPr>
        </p:nvSpPr>
        <p:spPr/>
        <p:txBody>
          <a:bodyPr>
            <a:normAutofit/>
          </a:bodyPr>
          <a:lstStyle/>
          <a:p>
            <a:r>
              <a:rPr lang="en-US" dirty="0"/>
              <a:t>Set up recurring meetings where the teams </a:t>
            </a:r>
            <a:r>
              <a:rPr lang="en-US" b="1" dirty="0"/>
              <a:t>present:</a:t>
            </a:r>
            <a:r>
              <a:rPr lang="en-US" dirty="0"/>
              <a:t> 1) good measurements 2) decision making </a:t>
            </a:r>
          </a:p>
          <a:p>
            <a:pPr marL="0" indent="0">
              <a:buNone/>
            </a:pPr>
            <a:endParaRPr lang="en-US" dirty="0"/>
          </a:p>
          <a:p>
            <a:r>
              <a:rPr lang="en-US" dirty="0"/>
              <a:t>where management </a:t>
            </a:r>
            <a:r>
              <a:rPr lang="en-US" b="1" dirty="0"/>
              <a:t>reflects </a:t>
            </a:r>
            <a:r>
              <a:rPr lang="en-US" dirty="0"/>
              <a:t>1) what aspects teams own well and owns  poorly</a:t>
            </a:r>
          </a:p>
        </p:txBody>
      </p:sp>
    </p:spTree>
    <p:extLst>
      <p:ext uri="{BB962C8B-B14F-4D97-AF65-F5344CB8AC3E}">
        <p14:creationId xmlns:p14="http://schemas.microsoft.com/office/powerpoint/2010/main" val="136045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FD2-1E4F-4AFA-90E8-462E1C6A94B9}"/>
              </a:ext>
            </a:extLst>
          </p:cNvPr>
          <p:cNvSpPr>
            <a:spLocks noGrp="1"/>
          </p:cNvSpPr>
          <p:nvPr>
            <p:ph type="title"/>
          </p:nvPr>
        </p:nvSpPr>
        <p:spPr/>
        <p:txBody>
          <a:bodyPr/>
          <a:lstStyle/>
          <a:p>
            <a:r>
              <a:rPr lang="en-US" dirty="0"/>
              <a:t>Leading Ownership - Steps</a:t>
            </a:r>
          </a:p>
        </p:txBody>
      </p:sp>
      <p:sp>
        <p:nvSpPr>
          <p:cNvPr id="3" name="Content Placeholder 2">
            <a:extLst>
              <a:ext uri="{FF2B5EF4-FFF2-40B4-BE49-F238E27FC236}">
                <a16:creationId xmlns:a16="http://schemas.microsoft.com/office/drawing/2014/main" id="{BF74CB31-D053-4643-A45D-1515E27250AA}"/>
              </a:ext>
            </a:extLst>
          </p:cNvPr>
          <p:cNvSpPr>
            <a:spLocks noGrp="1"/>
          </p:cNvSpPr>
          <p:nvPr>
            <p:ph idx="1"/>
          </p:nvPr>
        </p:nvSpPr>
        <p:spPr/>
        <p:txBody>
          <a:bodyPr>
            <a:normAutofit fontScale="77500" lnSpcReduction="20000"/>
          </a:bodyPr>
          <a:lstStyle/>
          <a:p>
            <a:r>
              <a:rPr lang="en-US" dirty="0"/>
              <a:t>Meet weekly, for 7 min</a:t>
            </a:r>
          </a:p>
          <a:p>
            <a:endParaRPr lang="en-US" dirty="0"/>
          </a:p>
          <a:p>
            <a:r>
              <a:rPr lang="en-US" dirty="0"/>
              <a:t>Attendees: exec + team</a:t>
            </a:r>
          </a:p>
          <a:p>
            <a:pPr lvl="1"/>
            <a:r>
              <a:rPr lang="en-US" dirty="0"/>
              <a:t>Optional: other teams that report to the exec</a:t>
            </a:r>
          </a:p>
          <a:p>
            <a:pPr lvl="1"/>
            <a:endParaRPr lang="en-US" dirty="0"/>
          </a:p>
          <a:p>
            <a:r>
              <a:rPr lang="en-US" dirty="0"/>
              <a:t>Agenda:</a:t>
            </a:r>
          </a:p>
          <a:p>
            <a:pPr lvl="1"/>
            <a:r>
              <a:rPr lang="en-US" dirty="0"/>
              <a:t>Team: Show current data</a:t>
            </a:r>
          </a:p>
          <a:p>
            <a:pPr lvl="1"/>
            <a:r>
              <a:rPr lang="en-US" dirty="0"/>
              <a:t>Team: What was learned since last time?</a:t>
            </a:r>
          </a:p>
          <a:p>
            <a:pPr lvl="1"/>
            <a:r>
              <a:rPr lang="en-US" dirty="0"/>
              <a:t>Team: How did that insight change what we measure?</a:t>
            </a:r>
          </a:p>
          <a:p>
            <a:pPr lvl="1"/>
            <a:r>
              <a:rPr lang="en-US" dirty="0"/>
              <a:t>Team: Any overall changes in technical strategy</a:t>
            </a:r>
          </a:p>
          <a:p>
            <a:pPr lvl="1"/>
            <a:r>
              <a:rPr lang="en-US" dirty="0"/>
              <a:t>Team: Any resources we need, and on what timeline?</a:t>
            </a:r>
          </a:p>
          <a:p>
            <a:pPr marL="457200" lvl="1" indent="0">
              <a:buNone/>
            </a:pPr>
            <a:endParaRPr lang="en-US" dirty="0"/>
          </a:p>
          <a:p>
            <a:pPr lvl="1"/>
            <a:r>
              <a:rPr lang="en-US" dirty="0"/>
              <a:t>Exec: ask what informed any specific decision</a:t>
            </a:r>
          </a:p>
          <a:p>
            <a:pPr lvl="1"/>
            <a:r>
              <a:rPr lang="en-US" dirty="0"/>
              <a:t>Exec: observe and express examples of successful or non-successful ownership throughout presentation</a:t>
            </a:r>
          </a:p>
        </p:txBody>
      </p:sp>
    </p:spTree>
    <p:extLst>
      <p:ext uri="{BB962C8B-B14F-4D97-AF65-F5344CB8AC3E}">
        <p14:creationId xmlns:p14="http://schemas.microsoft.com/office/powerpoint/2010/main" val="177302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A0B4-6324-4CB5-BD6D-C963D602EBAC}"/>
              </a:ext>
            </a:extLst>
          </p:cNvPr>
          <p:cNvSpPr>
            <a:spLocks noGrp="1"/>
          </p:cNvSpPr>
          <p:nvPr>
            <p:ph type="title"/>
          </p:nvPr>
        </p:nvSpPr>
        <p:spPr/>
        <p:txBody>
          <a:bodyPr/>
          <a:lstStyle/>
          <a:p>
            <a:r>
              <a:rPr lang="en-US" dirty="0"/>
              <a:t>The Impossible Situation</a:t>
            </a:r>
          </a:p>
        </p:txBody>
      </p:sp>
      <p:sp>
        <p:nvSpPr>
          <p:cNvPr id="3" name="Content Placeholder 2">
            <a:extLst>
              <a:ext uri="{FF2B5EF4-FFF2-40B4-BE49-F238E27FC236}">
                <a16:creationId xmlns:a16="http://schemas.microsoft.com/office/drawing/2014/main" id="{1A32936B-2711-4644-B1FE-93B2FAAE375D}"/>
              </a:ext>
            </a:extLst>
          </p:cNvPr>
          <p:cNvSpPr>
            <a:spLocks noGrp="1"/>
          </p:cNvSpPr>
          <p:nvPr>
            <p:ph idx="1"/>
          </p:nvPr>
        </p:nvSpPr>
        <p:spPr/>
        <p:txBody>
          <a:bodyPr>
            <a:normAutofit lnSpcReduction="10000"/>
          </a:bodyPr>
          <a:lstStyle/>
          <a:p>
            <a:pPr marL="0" indent="0">
              <a:buNone/>
            </a:pPr>
            <a:r>
              <a:rPr lang="en-US" dirty="0"/>
              <a:t>Results: There is not a consistent problem.</a:t>
            </a:r>
          </a:p>
          <a:p>
            <a:endParaRPr lang="en-US" dirty="0"/>
          </a:p>
          <a:p>
            <a:pPr marL="0" indent="0">
              <a:buNone/>
            </a:pPr>
            <a:r>
              <a:rPr lang="en-US" b="1" dirty="0"/>
              <a:t>YET…</a:t>
            </a:r>
          </a:p>
          <a:p>
            <a:r>
              <a:rPr lang="en-US" dirty="0"/>
              <a:t>Leadership’s job is to set a consistent direction.</a:t>
            </a:r>
          </a:p>
          <a:p>
            <a:r>
              <a:rPr lang="en-US" dirty="0"/>
              <a:t>Others’ jobs are to figure out how to go that direction.</a:t>
            </a:r>
          </a:p>
          <a:p>
            <a:endParaRPr lang="en-US" dirty="0"/>
          </a:p>
          <a:p>
            <a:pPr marL="0" indent="0">
              <a:buNone/>
            </a:pPr>
            <a:r>
              <a:rPr lang="en-US" b="1" dirty="0"/>
              <a:t>That won’t work for technical debt.</a:t>
            </a:r>
          </a:p>
          <a:p>
            <a:endParaRPr lang="en-US" dirty="0"/>
          </a:p>
          <a:p>
            <a:pPr marL="0" indent="0">
              <a:buNone/>
            </a:pPr>
            <a:r>
              <a:rPr lang="en-US" dirty="0"/>
              <a:t>Now what?</a:t>
            </a:r>
          </a:p>
        </p:txBody>
      </p:sp>
    </p:spTree>
    <p:extLst>
      <p:ext uri="{BB962C8B-B14F-4D97-AF65-F5344CB8AC3E}">
        <p14:creationId xmlns:p14="http://schemas.microsoft.com/office/powerpoint/2010/main" val="830707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BB75-D033-44D1-898F-C12EAB966ACE}"/>
              </a:ext>
            </a:extLst>
          </p:cNvPr>
          <p:cNvSpPr>
            <a:spLocks noGrp="1"/>
          </p:cNvSpPr>
          <p:nvPr>
            <p:ph type="title"/>
          </p:nvPr>
        </p:nvSpPr>
        <p:spPr/>
        <p:txBody>
          <a:bodyPr/>
          <a:lstStyle/>
          <a:p>
            <a:r>
              <a:rPr lang="en-US" dirty="0"/>
              <a:t>Key Point</a:t>
            </a:r>
          </a:p>
        </p:txBody>
      </p:sp>
      <p:sp>
        <p:nvSpPr>
          <p:cNvPr id="3" name="Content Placeholder 2">
            <a:extLst>
              <a:ext uri="{FF2B5EF4-FFF2-40B4-BE49-F238E27FC236}">
                <a16:creationId xmlns:a16="http://schemas.microsoft.com/office/drawing/2014/main" id="{F2792195-B755-4991-B70C-164CED01759B}"/>
              </a:ext>
            </a:extLst>
          </p:cNvPr>
          <p:cNvSpPr>
            <a:spLocks noGrp="1"/>
          </p:cNvSpPr>
          <p:nvPr>
            <p:ph idx="1"/>
          </p:nvPr>
        </p:nvSpPr>
        <p:spPr/>
        <p:txBody>
          <a:bodyPr/>
          <a:lstStyle/>
          <a:p>
            <a:r>
              <a:rPr lang="en-US" dirty="0"/>
              <a:t>This kind of leadership requires different behavior out of </a:t>
            </a:r>
            <a:r>
              <a:rPr lang="en-US" i="1" dirty="0"/>
              <a:t>everybody</a:t>
            </a:r>
            <a:endParaRPr lang="en-US" dirty="0"/>
          </a:p>
          <a:p>
            <a:endParaRPr lang="en-US" dirty="0"/>
          </a:p>
          <a:p>
            <a:r>
              <a:rPr lang="en-US" dirty="0"/>
              <a:t>But that means that it can be started by </a:t>
            </a:r>
            <a:r>
              <a:rPr lang="en-US" i="1" dirty="0"/>
              <a:t>anybody</a:t>
            </a:r>
            <a:endParaRPr lang="en-US" dirty="0"/>
          </a:p>
          <a:p>
            <a:pPr marL="0" indent="0">
              <a:buNone/>
            </a:pPr>
            <a:endParaRPr lang="en-US" dirty="0"/>
          </a:p>
        </p:txBody>
      </p:sp>
    </p:spTree>
    <p:extLst>
      <p:ext uri="{BB962C8B-B14F-4D97-AF65-F5344CB8AC3E}">
        <p14:creationId xmlns:p14="http://schemas.microsoft.com/office/powerpoint/2010/main" val="118837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BB75-D033-44D1-898F-C12EAB966ACE}"/>
              </a:ext>
            </a:extLst>
          </p:cNvPr>
          <p:cNvSpPr>
            <a:spLocks noGrp="1"/>
          </p:cNvSpPr>
          <p:nvPr>
            <p:ph type="title"/>
          </p:nvPr>
        </p:nvSpPr>
        <p:spPr/>
        <p:txBody>
          <a:bodyPr/>
          <a:lstStyle/>
          <a:p>
            <a:r>
              <a:rPr lang="en-US" dirty="0"/>
              <a:t>Change how you participate…</a:t>
            </a:r>
          </a:p>
        </p:txBody>
      </p:sp>
      <p:sp>
        <p:nvSpPr>
          <p:cNvPr id="3" name="Content Placeholder 2">
            <a:extLst>
              <a:ext uri="{FF2B5EF4-FFF2-40B4-BE49-F238E27FC236}">
                <a16:creationId xmlns:a16="http://schemas.microsoft.com/office/drawing/2014/main" id="{F2792195-B755-4991-B70C-164CED01759B}"/>
              </a:ext>
            </a:extLst>
          </p:cNvPr>
          <p:cNvSpPr>
            <a:spLocks noGrp="1"/>
          </p:cNvSpPr>
          <p:nvPr>
            <p:ph idx="1"/>
          </p:nvPr>
        </p:nvSpPr>
        <p:spPr/>
        <p:txBody>
          <a:bodyPr/>
          <a:lstStyle/>
          <a:p>
            <a:r>
              <a:rPr lang="en-US" dirty="0"/>
              <a:t>Whether you’re a PO, M1, IC, or exec</a:t>
            </a:r>
          </a:p>
        </p:txBody>
      </p:sp>
    </p:spTree>
    <p:extLst>
      <p:ext uri="{BB962C8B-B14F-4D97-AF65-F5344CB8AC3E}">
        <p14:creationId xmlns:p14="http://schemas.microsoft.com/office/powerpoint/2010/main" val="2314936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E088-939C-4299-832A-80F7F984EF91}"/>
              </a:ext>
            </a:extLst>
          </p:cNvPr>
          <p:cNvSpPr>
            <a:spLocks noGrp="1"/>
          </p:cNvSpPr>
          <p:nvPr>
            <p:ph type="title"/>
          </p:nvPr>
        </p:nvSpPr>
        <p:spPr/>
        <p:txBody>
          <a:bodyPr/>
          <a:lstStyle/>
          <a:p>
            <a:r>
              <a:rPr lang="en-US" dirty="0"/>
              <a:t>How to Start – Product Owner</a:t>
            </a:r>
          </a:p>
        </p:txBody>
      </p:sp>
      <p:sp>
        <p:nvSpPr>
          <p:cNvPr id="3" name="Content Placeholder 2">
            <a:extLst>
              <a:ext uri="{FF2B5EF4-FFF2-40B4-BE49-F238E27FC236}">
                <a16:creationId xmlns:a16="http://schemas.microsoft.com/office/drawing/2014/main" id="{4055E0AF-84DD-4AF2-9348-9C9DEF78D7FA}"/>
              </a:ext>
            </a:extLst>
          </p:cNvPr>
          <p:cNvSpPr>
            <a:spLocks noGrp="1"/>
          </p:cNvSpPr>
          <p:nvPr>
            <p:ph idx="1"/>
          </p:nvPr>
        </p:nvSpPr>
        <p:spPr/>
        <p:txBody>
          <a:bodyPr/>
          <a:lstStyle/>
          <a:p>
            <a:r>
              <a:rPr lang="en-US" dirty="0"/>
              <a:t>demand at demo that tech debt plan is shared.</a:t>
            </a:r>
          </a:p>
          <a:p>
            <a:r>
              <a:rPr lang="en-US" dirty="0"/>
              <a:t>Don't assume tech debt is unsolvable.</a:t>
            </a:r>
          </a:p>
          <a:p>
            <a:pPr lvl="1"/>
            <a:r>
              <a:rPr lang="en-US" dirty="0"/>
              <a:t>Accept it as a reason that X can’t happen, and then ask for a plan how they will change it so that X can happen later.</a:t>
            </a:r>
          </a:p>
        </p:txBody>
      </p:sp>
    </p:spTree>
    <p:extLst>
      <p:ext uri="{BB962C8B-B14F-4D97-AF65-F5344CB8AC3E}">
        <p14:creationId xmlns:p14="http://schemas.microsoft.com/office/powerpoint/2010/main" val="2258995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A665-CD40-4361-824B-F3736F7D26DE}"/>
              </a:ext>
            </a:extLst>
          </p:cNvPr>
          <p:cNvSpPr>
            <a:spLocks noGrp="1"/>
          </p:cNvSpPr>
          <p:nvPr>
            <p:ph type="title"/>
          </p:nvPr>
        </p:nvSpPr>
        <p:spPr/>
        <p:txBody>
          <a:bodyPr/>
          <a:lstStyle/>
          <a:p>
            <a:r>
              <a:rPr lang="en-US" dirty="0"/>
              <a:t>How to Start – Team Manager / Lead</a:t>
            </a:r>
          </a:p>
        </p:txBody>
      </p:sp>
      <p:sp>
        <p:nvSpPr>
          <p:cNvPr id="3" name="Content Placeholder 2">
            <a:extLst>
              <a:ext uri="{FF2B5EF4-FFF2-40B4-BE49-F238E27FC236}">
                <a16:creationId xmlns:a16="http://schemas.microsoft.com/office/drawing/2014/main" id="{C8842DE9-AA74-408C-9C80-737108C260BE}"/>
              </a:ext>
            </a:extLst>
          </p:cNvPr>
          <p:cNvSpPr>
            <a:spLocks noGrp="1"/>
          </p:cNvSpPr>
          <p:nvPr>
            <p:ph idx="1"/>
          </p:nvPr>
        </p:nvSpPr>
        <p:spPr/>
        <p:txBody>
          <a:bodyPr/>
          <a:lstStyle/>
          <a:p>
            <a:r>
              <a:rPr lang="en-US" dirty="0"/>
              <a:t>Designate a team IC to be a data champion (tech debt owner) and support that person.</a:t>
            </a:r>
          </a:p>
          <a:p>
            <a:r>
              <a:rPr lang="en-US" dirty="0"/>
              <a:t>Play the role of exec initially.</a:t>
            </a:r>
          </a:p>
          <a:p>
            <a:r>
              <a:rPr lang="en-US" dirty="0"/>
              <a:t>Request that your exec take over the exec role.</a:t>
            </a:r>
          </a:p>
        </p:txBody>
      </p:sp>
    </p:spTree>
    <p:extLst>
      <p:ext uri="{BB962C8B-B14F-4D97-AF65-F5344CB8AC3E}">
        <p14:creationId xmlns:p14="http://schemas.microsoft.com/office/powerpoint/2010/main" val="3106305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72A7-F762-4400-8BAE-E0250062C2F3}"/>
              </a:ext>
            </a:extLst>
          </p:cNvPr>
          <p:cNvSpPr>
            <a:spLocks noGrp="1"/>
          </p:cNvSpPr>
          <p:nvPr>
            <p:ph type="title"/>
          </p:nvPr>
        </p:nvSpPr>
        <p:spPr/>
        <p:txBody>
          <a:bodyPr/>
          <a:lstStyle/>
          <a:p>
            <a:r>
              <a:rPr lang="en-US" dirty="0"/>
              <a:t>How to Start – Any Individual Contributor</a:t>
            </a:r>
          </a:p>
        </p:txBody>
      </p:sp>
      <p:sp>
        <p:nvSpPr>
          <p:cNvPr id="3" name="Content Placeholder 2">
            <a:extLst>
              <a:ext uri="{FF2B5EF4-FFF2-40B4-BE49-F238E27FC236}">
                <a16:creationId xmlns:a16="http://schemas.microsoft.com/office/drawing/2014/main" id="{8C28341B-163B-44D3-B4C3-960EEE1DEB9B}"/>
              </a:ext>
            </a:extLst>
          </p:cNvPr>
          <p:cNvSpPr>
            <a:spLocks noGrp="1"/>
          </p:cNvSpPr>
          <p:nvPr>
            <p:ph idx="1"/>
          </p:nvPr>
        </p:nvSpPr>
        <p:spPr/>
        <p:txBody>
          <a:bodyPr/>
          <a:lstStyle/>
          <a:p>
            <a:r>
              <a:rPr lang="en-US" dirty="0"/>
              <a:t>Get agreement from team and simply BE the tech debt data owner</a:t>
            </a:r>
          </a:p>
          <a:p>
            <a:r>
              <a:rPr lang="en-US" dirty="0"/>
              <a:t>Start presenting differently at demos</a:t>
            </a:r>
          </a:p>
          <a:p>
            <a:r>
              <a:rPr lang="en-US" dirty="0"/>
              <a:t>Define the tech debt improvements / experiments, work with the PO to get them to quality (small, understandable), and bring them to the planning game for real</a:t>
            </a:r>
          </a:p>
          <a:p>
            <a:r>
              <a:rPr lang="en-US" dirty="0"/>
              <a:t>Start doing Disciplined Refactoring</a:t>
            </a:r>
          </a:p>
        </p:txBody>
      </p:sp>
    </p:spTree>
    <p:extLst>
      <p:ext uri="{BB962C8B-B14F-4D97-AF65-F5344CB8AC3E}">
        <p14:creationId xmlns:p14="http://schemas.microsoft.com/office/powerpoint/2010/main" val="581897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52F9-37DD-46AE-98AF-0B1A3EDF4CFD}"/>
              </a:ext>
            </a:extLst>
          </p:cNvPr>
          <p:cNvSpPr>
            <a:spLocks noGrp="1"/>
          </p:cNvSpPr>
          <p:nvPr>
            <p:ph type="title"/>
          </p:nvPr>
        </p:nvSpPr>
        <p:spPr/>
        <p:txBody>
          <a:bodyPr/>
          <a:lstStyle/>
          <a:p>
            <a:r>
              <a:rPr lang="en-US" dirty="0"/>
              <a:t>How to Start – Exec</a:t>
            </a:r>
          </a:p>
        </p:txBody>
      </p:sp>
      <p:sp>
        <p:nvSpPr>
          <p:cNvPr id="3" name="Content Placeholder 2">
            <a:extLst>
              <a:ext uri="{FF2B5EF4-FFF2-40B4-BE49-F238E27FC236}">
                <a16:creationId xmlns:a16="http://schemas.microsoft.com/office/drawing/2014/main" id="{6FE0B3F5-501C-43F0-AE21-0B0E13B8F048}"/>
              </a:ext>
            </a:extLst>
          </p:cNvPr>
          <p:cNvSpPr>
            <a:spLocks noGrp="1"/>
          </p:cNvSpPr>
          <p:nvPr>
            <p:ph idx="1"/>
          </p:nvPr>
        </p:nvSpPr>
        <p:spPr/>
        <p:txBody>
          <a:bodyPr/>
          <a:lstStyle/>
          <a:p>
            <a:r>
              <a:rPr lang="en-US" dirty="0"/>
              <a:t>Understand Accountability cycle &amp; Ownership cycle. Present it (frequently) to the team.</a:t>
            </a:r>
          </a:p>
          <a:p>
            <a:r>
              <a:rPr lang="en-US" dirty="0"/>
              <a:t>Start the tech debt ownership-</a:t>
            </a:r>
            <a:r>
              <a:rPr lang="en-US" dirty="0" err="1"/>
              <a:t>spectives</a:t>
            </a:r>
            <a:r>
              <a:rPr lang="en-US" dirty="0"/>
              <a:t> and assume the proper leadership stances</a:t>
            </a:r>
          </a:p>
          <a:p>
            <a:r>
              <a:rPr lang="en-US" dirty="0"/>
              <a:t>Start looking for places where you are supporting accountability, and ask what you could do instead to support ownership.</a:t>
            </a:r>
          </a:p>
          <a:p>
            <a:pPr lvl="1"/>
            <a:r>
              <a:rPr lang="en-US" dirty="0"/>
              <a:t>Yes, you can literally ask the team</a:t>
            </a:r>
          </a:p>
        </p:txBody>
      </p:sp>
    </p:spTree>
    <p:extLst>
      <p:ext uri="{BB962C8B-B14F-4D97-AF65-F5344CB8AC3E}">
        <p14:creationId xmlns:p14="http://schemas.microsoft.com/office/powerpoint/2010/main" val="398383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34DA-BD91-4F22-B504-9DD2C43EA444}"/>
              </a:ext>
            </a:extLst>
          </p:cNvPr>
          <p:cNvSpPr>
            <a:spLocks noGrp="1"/>
          </p:cNvSpPr>
          <p:nvPr>
            <p:ph type="title"/>
          </p:nvPr>
        </p:nvSpPr>
        <p:spPr/>
        <p:txBody>
          <a:bodyPr/>
          <a:lstStyle/>
          <a:p>
            <a:r>
              <a:rPr lang="en-US" dirty="0"/>
              <a:t>The Choice is Yours; the Reward is Simple</a:t>
            </a:r>
          </a:p>
        </p:txBody>
      </p:sp>
      <p:sp>
        <p:nvSpPr>
          <p:cNvPr id="3" name="Content Placeholder 2">
            <a:extLst>
              <a:ext uri="{FF2B5EF4-FFF2-40B4-BE49-F238E27FC236}">
                <a16:creationId xmlns:a16="http://schemas.microsoft.com/office/drawing/2014/main" id="{8E2CF082-CA50-4A09-A9AF-F0C881CFD917}"/>
              </a:ext>
            </a:extLst>
          </p:cNvPr>
          <p:cNvSpPr>
            <a:spLocks noGrp="1"/>
          </p:cNvSpPr>
          <p:nvPr>
            <p:ph idx="1"/>
          </p:nvPr>
        </p:nvSpPr>
        <p:spPr/>
        <p:txBody>
          <a:bodyPr/>
          <a:lstStyle/>
          <a:p>
            <a:r>
              <a:rPr lang="en-US" dirty="0"/>
              <a:t>You get to start fixing technical debt and feel supported in doing so …. </a:t>
            </a:r>
            <a:r>
              <a:rPr lang="en-US" i="1" dirty="0"/>
              <a:t>Tomorrow</a:t>
            </a:r>
            <a:r>
              <a:rPr lang="en-US" dirty="0"/>
              <a:t>.</a:t>
            </a:r>
          </a:p>
        </p:txBody>
      </p:sp>
    </p:spTree>
    <p:extLst>
      <p:ext uri="{BB962C8B-B14F-4D97-AF65-F5344CB8AC3E}">
        <p14:creationId xmlns:p14="http://schemas.microsoft.com/office/powerpoint/2010/main" val="2666848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2C43-5195-4206-8B21-DECC584185BB}"/>
              </a:ext>
            </a:extLst>
          </p:cNvPr>
          <p:cNvSpPr>
            <a:spLocks noGrp="1"/>
          </p:cNvSpPr>
          <p:nvPr>
            <p:ph type="title"/>
          </p:nvPr>
        </p:nvSpPr>
        <p:spPr/>
        <p:txBody>
          <a:bodyPr/>
          <a:lstStyle/>
          <a:p>
            <a:r>
              <a:rPr lang="en-US" dirty="0"/>
              <a:t>Leadership Responsibilities</a:t>
            </a:r>
          </a:p>
        </p:txBody>
      </p:sp>
      <p:sp>
        <p:nvSpPr>
          <p:cNvPr id="3" name="Content Placeholder 2">
            <a:extLst>
              <a:ext uri="{FF2B5EF4-FFF2-40B4-BE49-F238E27FC236}">
                <a16:creationId xmlns:a16="http://schemas.microsoft.com/office/drawing/2014/main" id="{634D93A1-16BA-4F1D-8AAE-4663FAE6108B}"/>
              </a:ext>
            </a:extLst>
          </p:cNvPr>
          <p:cNvSpPr>
            <a:spLocks noGrp="1"/>
          </p:cNvSpPr>
          <p:nvPr>
            <p:ph idx="1"/>
          </p:nvPr>
        </p:nvSpPr>
        <p:spPr/>
        <p:txBody>
          <a:bodyPr/>
          <a:lstStyle/>
          <a:p>
            <a:r>
              <a:rPr lang="en-US" dirty="0"/>
              <a:t>Gather Disparate Info</a:t>
            </a:r>
          </a:p>
          <a:p>
            <a:r>
              <a:rPr lang="en-US" dirty="0"/>
              <a:t>Gain Alignment on a Direction</a:t>
            </a:r>
          </a:p>
          <a:p>
            <a:r>
              <a:rPr lang="en-US" dirty="0"/>
              <a:t>Ensure Work Gets Done</a:t>
            </a:r>
          </a:p>
          <a:p>
            <a:r>
              <a:rPr lang="en-US" dirty="0"/>
              <a:t>Help Teams See What They Do Well (And Poorly)</a:t>
            </a:r>
          </a:p>
          <a:p>
            <a:r>
              <a:rPr lang="en-US" dirty="0"/>
              <a:t>Supply Opportunities to Improve</a:t>
            </a:r>
          </a:p>
        </p:txBody>
      </p:sp>
    </p:spTree>
    <p:extLst>
      <p:ext uri="{BB962C8B-B14F-4D97-AF65-F5344CB8AC3E}">
        <p14:creationId xmlns:p14="http://schemas.microsoft.com/office/powerpoint/2010/main" val="487020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589D-FB41-405E-B106-AEF6F135D09B}"/>
              </a:ext>
            </a:extLst>
          </p:cNvPr>
          <p:cNvSpPr>
            <a:spLocks noGrp="1"/>
          </p:cNvSpPr>
          <p:nvPr>
            <p:ph type="title"/>
          </p:nvPr>
        </p:nvSpPr>
        <p:spPr/>
        <p:txBody>
          <a:bodyPr/>
          <a:lstStyle/>
          <a:p>
            <a:r>
              <a:rPr lang="en-US" dirty="0"/>
              <a:t>LDD</a:t>
            </a:r>
          </a:p>
        </p:txBody>
      </p:sp>
      <p:sp>
        <p:nvSpPr>
          <p:cNvPr id="3" name="Content Placeholder 2">
            <a:extLst>
              <a:ext uri="{FF2B5EF4-FFF2-40B4-BE49-F238E27FC236}">
                <a16:creationId xmlns:a16="http://schemas.microsoft.com/office/drawing/2014/main" id="{3AD769D7-9714-4B75-9911-4B06FDFEB2A2}"/>
              </a:ext>
            </a:extLst>
          </p:cNvPr>
          <p:cNvSpPr>
            <a:spLocks noGrp="1"/>
          </p:cNvSpPr>
          <p:nvPr>
            <p:ph idx="1"/>
          </p:nvPr>
        </p:nvSpPr>
        <p:spPr/>
        <p:txBody>
          <a:bodyPr/>
          <a:lstStyle/>
          <a:p>
            <a:r>
              <a:rPr lang="en-US" dirty="0"/>
              <a:t>Breaks habit of looking to leader for direction</a:t>
            </a:r>
          </a:p>
          <a:p>
            <a:r>
              <a:rPr lang="en-US" dirty="0"/>
              <a:t>Team + leader can see how each team is doing</a:t>
            </a:r>
          </a:p>
          <a:p>
            <a:r>
              <a:rPr lang="en-US" dirty="0"/>
              <a:t>Leaders have clear opportunities to help improve team decision-making, without needing to be in the loop on decisions</a:t>
            </a:r>
          </a:p>
          <a:p>
            <a:r>
              <a:rPr lang="en-US" dirty="0"/>
              <a:t>Rewards teams for taking action, for making healthy mistakes, and for learning.</a:t>
            </a:r>
          </a:p>
        </p:txBody>
      </p:sp>
    </p:spTree>
    <p:extLst>
      <p:ext uri="{BB962C8B-B14F-4D97-AF65-F5344CB8AC3E}">
        <p14:creationId xmlns:p14="http://schemas.microsoft.com/office/powerpoint/2010/main" val="3309631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2070-35CE-4E9B-A187-CD36B63D558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9419FD7-0A9C-44DB-839F-A96ADACA5052}"/>
              </a:ext>
            </a:extLst>
          </p:cNvPr>
          <p:cNvSpPr>
            <a:spLocks noGrp="1"/>
          </p:cNvSpPr>
          <p:nvPr>
            <p:ph idx="1"/>
          </p:nvPr>
        </p:nvSpPr>
        <p:spPr/>
        <p:txBody>
          <a:bodyPr/>
          <a:lstStyle/>
          <a:p>
            <a:r>
              <a:rPr lang="en-US" dirty="0"/>
              <a:t>Balance team autonomy with responsibility. Autonomy doesn’t go wild; leaders don’t stifle action.</a:t>
            </a:r>
          </a:p>
          <a:p>
            <a:endParaRPr lang="en-US" dirty="0"/>
          </a:p>
          <a:p>
            <a:endParaRPr lang="en-US" dirty="0"/>
          </a:p>
          <a:p>
            <a:r>
              <a:rPr lang="en-US" dirty="0"/>
              <a:t>And this allows local alignment and action, without requiring global alignment. Exactly what we need in order to solve Technical Debt.</a:t>
            </a:r>
          </a:p>
        </p:txBody>
      </p:sp>
    </p:spTree>
    <p:extLst>
      <p:ext uri="{BB962C8B-B14F-4D97-AF65-F5344CB8AC3E}">
        <p14:creationId xmlns:p14="http://schemas.microsoft.com/office/powerpoint/2010/main" val="369840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DF8B-3E06-42E3-B8D5-27DAD81AB22C}"/>
              </a:ext>
            </a:extLst>
          </p:cNvPr>
          <p:cNvSpPr>
            <a:spLocks noGrp="1"/>
          </p:cNvSpPr>
          <p:nvPr>
            <p:ph type="title"/>
          </p:nvPr>
        </p:nvSpPr>
        <p:spPr/>
        <p:txBody>
          <a:bodyPr/>
          <a:lstStyle/>
          <a:p>
            <a:r>
              <a:rPr lang="en-US" dirty="0"/>
              <a:t>A New Kind of Leadership</a:t>
            </a:r>
          </a:p>
        </p:txBody>
      </p:sp>
      <p:sp>
        <p:nvSpPr>
          <p:cNvPr id="3" name="Content Placeholder 2">
            <a:extLst>
              <a:ext uri="{FF2B5EF4-FFF2-40B4-BE49-F238E27FC236}">
                <a16:creationId xmlns:a16="http://schemas.microsoft.com/office/drawing/2014/main" id="{BC808F76-A252-44A2-924E-5E65F3CE7153}"/>
              </a:ext>
            </a:extLst>
          </p:cNvPr>
          <p:cNvSpPr>
            <a:spLocks noGrp="1"/>
          </p:cNvSpPr>
          <p:nvPr>
            <p:ph idx="1"/>
          </p:nvPr>
        </p:nvSpPr>
        <p:spPr/>
        <p:txBody>
          <a:bodyPr/>
          <a:lstStyle/>
          <a:p>
            <a:endParaRPr lang="en-US" dirty="0"/>
          </a:p>
          <a:p>
            <a:endParaRPr lang="en-US" dirty="0"/>
          </a:p>
          <a:p>
            <a:pPr marL="0" indent="0">
              <a:buNone/>
            </a:pPr>
            <a:r>
              <a:rPr lang="en-US" dirty="0"/>
              <a:t>We need companies to effectively go in many different directions in an aligned way.</a:t>
            </a:r>
          </a:p>
        </p:txBody>
      </p:sp>
    </p:spTree>
    <p:extLst>
      <p:ext uri="{BB962C8B-B14F-4D97-AF65-F5344CB8AC3E}">
        <p14:creationId xmlns:p14="http://schemas.microsoft.com/office/powerpoint/2010/main" val="25056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502C-C6F7-483B-AC8B-C68C335068BC}"/>
              </a:ext>
            </a:extLst>
          </p:cNvPr>
          <p:cNvSpPr>
            <a:spLocks noGrp="1"/>
          </p:cNvSpPr>
          <p:nvPr>
            <p:ph type="title"/>
          </p:nvPr>
        </p:nvSpPr>
        <p:spPr/>
        <p:txBody>
          <a:bodyPr/>
          <a:lstStyle/>
          <a:p>
            <a:r>
              <a:rPr lang="en-US" dirty="0"/>
              <a:t>Requires Everyone to Shift</a:t>
            </a:r>
          </a:p>
        </p:txBody>
      </p:sp>
      <p:sp>
        <p:nvSpPr>
          <p:cNvPr id="3" name="Content Placeholder 2">
            <a:extLst>
              <a:ext uri="{FF2B5EF4-FFF2-40B4-BE49-F238E27FC236}">
                <a16:creationId xmlns:a16="http://schemas.microsoft.com/office/drawing/2014/main" id="{32192336-30B5-4312-9C6A-8A93D7172413}"/>
              </a:ext>
            </a:extLst>
          </p:cNvPr>
          <p:cNvSpPr>
            <a:spLocks noGrp="1"/>
          </p:cNvSpPr>
          <p:nvPr>
            <p:ph idx="1"/>
          </p:nvPr>
        </p:nvSpPr>
        <p:spPr/>
        <p:txBody>
          <a:bodyPr/>
          <a:lstStyle/>
          <a:p>
            <a:r>
              <a:rPr lang="en-US" dirty="0"/>
              <a:t>New behaviors in every role, not just leaders.</a:t>
            </a:r>
          </a:p>
          <a:p>
            <a:endParaRPr lang="en-US" dirty="0"/>
          </a:p>
          <a:p>
            <a:r>
              <a:rPr lang="en-US" dirty="0"/>
              <a:t>Can be instigated by anyone.</a:t>
            </a:r>
          </a:p>
        </p:txBody>
      </p:sp>
    </p:spTree>
    <p:extLst>
      <p:ext uri="{BB962C8B-B14F-4D97-AF65-F5344CB8AC3E}">
        <p14:creationId xmlns:p14="http://schemas.microsoft.com/office/powerpoint/2010/main" val="79214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6199DA8-4C1B-4B86-9FC7-808E0206B990}"/>
              </a:ext>
            </a:extLst>
          </p:cNvPr>
          <p:cNvSpPr/>
          <p:nvPr/>
        </p:nvSpPr>
        <p:spPr>
          <a:xfrm>
            <a:off x="5419344" y="4094726"/>
            <a:ext cx="1645920" cy="731520"/>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a:t>
            </a:r>
          </a:p>
        </p:txBody>
      </p:sp>
      <p:sp>
        <p:nvSpPr>
          <p:cNvPr id="4" name="Oval 3">
            <a:extLst>
              <a:ext uri="{FF2B5EF4-FFF2-40B4-BE49-F238E27FC236}">
                <a16:creationId xmlns:a16="http://schemas.microsoft.com/office/drawing/2014/main" id="{054D106C-15BF-448E-9A60-38A5345EAD19}"/>
              </a:ext>
            </a:extLst>
          </p:cNvPr>
          <p:cNvSpPr/>
          <p:nvPr/>
        </p:nvSpPr>
        <p:spPr>
          <a:xfrm>
            <a:off x="7438112" y="2268222"/>
            <a:ext cx="2054352" cy="73152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Commitment</a:t>
            </a:r>
          </a:p>
        </p:txBody>
      </p:sp>
      <p:sp>
        <p:nvSpPr>
          <p:cNvPr id="5" name="Oval 4">
            <a:extLst>
              <a:ext uri="{FF2B5EF4-FFF2-40B4-BE49-F238E27FC236}">
                <a16:creationId xmlns:a16="http://schemas.microsoft.com/office/drawing/2014/main" id="{B63B4930-7C2A-46CB-B169-397B0F16E318}"/>
              </a:ext>
            </a:extLst>
          </p:cNvPr>
          <p:cNvSpPr/>
          <p:nvPr/>
        </p:nvSpPr>
        <p:spPr>
          <a:xfrm>
            <a:off x="7642328" y="4779931"/>
            <a:ext cx="1645920" cy="73152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Assess</a:t>
            </a:r>
          </a:p>
        </p:txBody>
      </p:sp>
      <p:sp>
        <p:nvSpPr>
          <p:cNvPr id="6" name="Oval 5">
            <a:extLst>
              <a:ext uri="{FF2B5EF4-FFF2-40B4-BE49-F238E27FC236}">
                <a16:creationId xmlns:a16="http://schemas.microsoft.com/office/drawing/2014/main" id="{04F590A8-7F59-4211-B3CE-7A74FEB3714E}"/>
              </a:ext>
            </a:extLst>
          </p:cNvPr>
          <p:cNvSpPr/>
          <p:nvPr/>
        </p:nvSpPr>
        <p:spPr>
          <a:xfrm>
            <a:off x="9288248" y="4094726"/>
            <a:ext cx="1645920" cy="731520"/>
          </a:xfrm>
          <a:prstGeom prst="ellipse">
            <a:avLst/>
          </a:prstGeom>
          <a:solidFill>
            <a:schemeClr val="accent2">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p>
        </p:txBody>
      </p:sp>
      <p:sp>
        <p:nvSpPr>
          <p:cNvPr id="9" name="TextBox 8">
            <a:extLst>
              <a:ext uri="{FF2B5EF4-FFF2-40B4-BE49-F238E27FC236}">
                <a16:creationId xmlns:a16="http://schemas.microsoft.com/office/drawing/2014/main" id="{3A496956-7CE1-4753-8FCA-247F6A957F97}"/>
              </a:ext>
            </a:extLst>
          </p:cNvPr>
          <p:cNvSpPr txBox="1"/>
          <p:nvPr/>
        </p:nvSpPr>
        <p:spPr>
          <a:xfrm>
            <a:off x="10268691" y="3700377"/>
            <a:ext cx="825867" cy="369332"/>
          </a:xfrm>
          <a:prstGeom prst="rect">
            <a:avLst/>
          </a:prstGeom>
          <a:noFill/>
        </p:spPr>
        <p:txBody>
          <a:bodyPr wrap="none" rtlCol="0">
            <a:spAutoFit/>
          </a:bodyPr>
          <a:lstStyle/>
          <a:p>
            <a:r>
              <a:rPr lang="en-US" dirty="0">
                <a:solidFill>
                  <a:srgbClr val="F09456"/>
                </a:solidFill>
              </a:rPr>
              <a:t>Leader</a:t>
            </a:r>
          </a:p>
        </p:txBody>
      </p:sp>
      <p:sp>
        <p:nvSpPr>
          <p:cNvPr id="10" name="TextBox 9">
            <a:extLst>
              <a:ext uri="{FF2B5EF4-FFF2-40B4-BE49-F238E27FC236}">
                <a16:creationId xmlns:a16="http://schemas.microsoft.com/office/drawing/2014/main" id="{174A2CEC-EB6A-41A1-B458-E3858BC6759F}"/>
              </a:ext>
            </a:extLst>
          </p:cNvPr>
          <p:cNvSpPr txBox="1"/>
          <p:nvPr/>
        </p:nvSpPr>
        <p:spPr>
          <a:xfrm>
            <a:off x="5443566" y="3755295"/>
            <a:ext cx="686726" cy="369332"/>
          </a:xfrm>
          <a:prstGeom prst="rect">
            <a:avLst/>
          </a:prstGeom>
          <a:noFill/>
        </p:spPr>
        <p:txBody>
          <a:bodyPr wrap="none" rtlCol="0">
            <a:spAutoFit/>
          </a:bodyPr>
          <a:lstStyle/>
          <a:p>
            <a:r>
              <a:rPr lang="en-US" dirty="0">
                <a:solidFill>
                  <a:schemeClr val="accent1">
                    <a:lumMod val="75000"/>
                  </a:schemeClr>
                </a:solidFill>
              </a:rPr>
              <a:t>Team</a:t>
            </a:r>
          </a:p>
        </p:txBody>
      </p:sp>
      <p:cxnSp>
        <p:nvCxnSpPr>
          <p:cNvPr id="19" name="Connector: Curved 18">
            <a:extLst>
              <a:ext uri="{FF2B5EF4-FFF2-40B4-BE49-F238E27FC236}">
                <a16:creationId xmlns:a16="http://schemas.microsoft.com/office/drawing/2014/main" id="{CE3921C5-1C91-4967-85A7-C67AB731B4AA}"/>
              </a:ext>
            </a:extLst>
          </p:cNvPr>
          <p:cNvCxnSpPr>
            <a:stCxn id="5" idx="6"/>
            <a:endCxn id="6" idx="4"/>
          </p:cNvCxnSpPr>
          <p:nvPr/>
        </p:nvCxnSpPr>
        <p:spPr>
          <a:xfrm flipV="1">
            <a:off x="9288248" y="4826246"/>
            <a:ext cx="822960" cy="31944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C609C0A7-2BD3-437B-A7F4-49CA496BFDCD}"/>
              </a:ext>
            </a:extLst>
          </p:cNvPr>
          <p:cNvCxnSpPr>
            <a:cxnSpLocks/>
            <a:stCxn id="4" idx="2"/>
            <a:endCxn id="2" idx="7"/>
          </p:cNvCxnSpPr>
          <p:nvPr/>
        </p:nvCxnSpPr>
        <p:spPr>
          <a:xfrm rot="10800000" flipV="1">
            <a:off x="6824226" y="2633981"/>
            <a:ext cx="613887" cy="156787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B1537C06-439B-4019-8281-B14E43DF6F53}"/>
              </a:ext>
            </a:extLst>
          </p:cNvPr>
          <p:cNvCxnSpPr>
            <a:cxnSpLocks/>
            <a:stCxn id="2" idx="5"/>
            <a:endCxn id="5" idx="2"/>
          </p:cNvCxnSpPr>
          <p:nvPr/>
        </p:nvCxnSpPr>
        <p:spPr>
          <a:xfrm rot="16200000" flipH="1">
            <a:off x="7019989" y="4523352"/>
            <a:ext cx="426574" cy="81810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CA54429C-6FC4-4A94-8FE0-A0A5A292DC21}"/>
              </a:ext>
            </a:extLst>
          </p:cNvPr>
          <p:cNvCxnSpPr>
            <a:cxnSpLocks/>
            <a:stCxn id="6" idx="0"/>
            <a:endCxn id="21" idx="4"/>
          </p:cNvCxnSpPr>
          <p:nvPr/>
        </p:nvCxnSpPr>
        <p:spPr>
          <a:xfrm rot="5400000" flipH="1" flipV="1">
            <a:off x="9914593" y="3898111"/>
            <a:ext cx="393230" cy="12700"/>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AB4EDE0F-F597-4DD8-84B8-625A9F3FB2EA}"/>
              </a:ext>
            </a:extLst>
          </p:cNvPr>
          <p:cNvSpPr/>
          <p:nvPr/>
        </p:nvSpPr>
        <p:spPr>
          <a:xfrm>
            <a:off x="5205984" y="2027208"/>
            <a:ext cx="5864352" cy="3666456"/>
          </a:xfrm>
          <a:prstGeom prst="roundRect">
            <a:avLst/>
          </a:prstGeom>
          <a:no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9F0113B2-CF18-4901-A202-2F7B28E71F9C}"/>
              </a:ext>
            </a:extLst>
          </p:cNvPr>
          <p:cNvSpPr txBox="1"/>
          <p:nvPr/>
        </p:nvSpPr>
        <p:spPr>
          <a:xfrm>
            <a:off x="8978921" y="5691426"/>
            <a:ext cx="1906804" cy="369332"/>
          </a:xfrm>
          <a:prstGeom prst="rect">
            <a:avLst/>
          </a:prstGeom>
          <a:noFill/>
        </p:spPr>
        <p:txBody>
          <a:bodyPr wrap="none" rtlCol="0">
            <a:spAutoFit/>
          </a:bodyPr>
          <a:lstStyle/>
          <a:p>
            <a:r>
              <a:rPr lang="en-US" dirty="0"/>
              <a:t>What we do today</a:t>
            </a:r>
          </a:p>
        </p:txBody>
      </p:sp>
      <p:sp>
        <p:nvSpPr>
          <p:cNvPr id="21" name="Oval 20">
            <a:extLst>
              <a:ext uri="{FF2B5EF4-FFF2-40B4-BE49-F238E27FC236}">
                <a16:creationId xmlns:a16="http://schemas.microsoft.com/office/drawing/2014/main" id="{9D6D71A2-9BE7-4CA4-9966-5A1B756D7120}"/>
              </a:ext>
            </a:extLst>
          </p:cNvPr>
          <p:cNvSpPr/>
          <p:nvPr/>
        </p:nvSpPr>
        <p:spPr>
          <a:xfrm>
            <a:off x="9288248" y="2969976"/>
            <a:ext cx="1645920" cy="731520"/>
          </a:xfrm>
          <a:prstGeom prst="ellipse">
            <a:avLst/>
          </a:prstGeom>
          <a:solidFill>
            <a:schemeClr val="accent2">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Direction</a:t>
            </a:r>
          </a:p>
        </p:txBody>
      </p:sp>
      <p:cxnSp>
        <p:nvCxnSpPr>
          <p:cNvPr id="22" name="Connector: Curved 21">
            <a:extLst>
              <a:ext uri="{FF2B5EF4-FFF2-40B4-BE49-F238E27FC236}">
                <a16:creationId xmlns:a16="http://schemas.microsoft.com/office/drawing/2014/main" id="{F1B44C3D-E3C8-45AD-9768-257517B3CE17}"/>
              </a:ext>
            </a:extLst>
          </p:cNvPr>
          <p:cNvCxnSpPr>
            <a:stCxn id="21" idx="0"/>
            <a:endCxn id="4" idx="6"/>
          </p:cNvCxnSpPr>
          <p:nvPr/>
        </p:nvCxnSpPr>
        <p:spPr>
          <a:xfrm rot="16200000" flipV="1">
            <a:off x="9633839" y="2492607"/>
            <a:ext cx="335994" cy="618744"/>
          </a:xfrm>
          <a:prstGeom prst="curvedConnector2">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9" name="TextBox 28">
            <a:extLst>
              <a:ext uri="{FF2B5EF4-FFF2-40B4-BE49-F238E27FC236}">
                <a16:creationId xmlns:a16="http://schemas.microsoft.com/office/drawing/2014/main" id="{E075943F-1931-4150-8DE2-755A8F37CBC8}"/>
              </a:ext>
            </a:extLst>
          </p:cNvPr>
          <p:cNvSpPr txBox="1"/>
          <p:nvPr/>
        </p:nvSpPr>
        <p:spPr>
          <a:xfrm>
            <a:off x="7642328" y="5705613"/>
            <a:ext cx="2037289" cy="369332"/>
          </a:xfrm>
          <a:prstGeom prst="rect">
            <a:avLst/>
          </a:prstGeom>
          <a:noFill/>
        </p:spPr>
        <p:txBody>
          <a:bodyPr wrap="none" rtlCol="0">
            <a:spAutoFit/>
          </a:bodyPr>
          <a:lstStyle/>
          <a:p>
            <a:r>
              <a:rPr lang="en-US" dirty="0"/>
              <a:t>Accountability Loop</a:t>
            </a:r>
          </a:p>
        </p:txBody>
      </p:sp>
    </p:spTree>
    <p:extLst>
      <p:ext uri="{BB962C8B-B14F-4D97-AF65-F5344CB8AC3E}">
        <p14:creationId xmlns:p14="http://schemas.microsoft.com/office/powerpoint/2010/main" val="124569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5" grpId="0" animBg="1"/>
      <p:bldP spid="85"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2E39-976D-4914-8689-081C30C326EB}"/>
              </a:ext>
            </a:extLst>
          </p:cNvPr>
          <p:cNvSpPr>
            <a:spLocks noGrp="1"/>
          </p:cNvSpPr>
          <p:nvPr>
            <p:ph type="title"/>
          </p:nvPr>
        </p:nvSpPr>
        <p:spPr/>
        <p:txBody>
          <a:bodyPr/>
          <a:lstStyle/>
          <a:p>
            <a:r>
              <a:rPr lang="en-US" dirty="0"/>
              <a:t>Impact on Technical Debt</a:t>
            </a:r>
          </a:p>
        </p:txBody>
      </p:sp>
      <p:sp>
        <p:nvSpPr>
          <p:cNvPr id="3" name="Content Placeholder 2">
            <a:extLst>
              <a:ext uri="{FF2B5EF4-FFF2-40B4-BE49-F238E27FC236}">
                <a16:creationId xmlns:a16="http://schemas.microsoft.com/office/drawing/2014/main" id="{23F32CFA-DCEF-4DD3-87E0-9484FF944315}"/>
              </a:ext>
            </a:extLst>
          </p:cNvPr>
          <p:cNvSpPr>
            <a:spLocks noGrp="1"/>
          </p:cNvSpPr>
          <p:nvPr>
            <p:ph idx="1"/>
          </p:nvPr>
        </p:nvSpPr>
        <p:spPr/>
        <p:txBody>
          <a:bodyPr/>
          <a:lstStyle/>
          <a:p>
            <a:r>
              <a:rPr lang="en-US" dirty="0"/>
              <a:t>Doesn’t work</a:t>
            </a:r>
          </a:p>
          <a:p>
            <a:r>
              <a:rPr lang="en-US" dirty="0"/>
              <a:t>Example</a:t>
            </a:r>
          </a:p>
        </p:txBody>
      </p:sp>
    </p:spTree>
    <p:extLst>
      <p:ext uri="{BB962C8B-B14F-4D97-AF65-F5344CB8AC3E}">
        <p14:creationId xmlns:p14="http://schemas.microsoft.com/office/powerpoint/2010/main" val="269323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6199DA8-4C1B-4B86-9FC7-808E0206B990}"/>
              </a:ext>
            </a:extLst>
          </p:cNvPr>
          <p:cNvSpPr/>
          <p:nvPr/>
        </p:nvSpPr>
        <p:spPr>
          <a:xfrm>
            <a:off x="5419344" y="4094726"/>
            <a:ext cx="1645920" cy="731520"/>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a:t>
            </a:r>
          </a:p>
        </p:txBody>
      </p:sp>
      <p:sp>
        <p:nvSpPr>
          <p:cNvPr id="4" name="Oval 3">
            <a:extLst>
              <a:ext uri="{FF2B5EF4-FFF2-40B4-BE49-F238E27FC236}">
                <a16:creationId xmlns:a16="http://schemas.microsoft.com/office/drawing/2014/main" id="{054D106C-15BF-448E-9A60-38A5345EAD19}"/>
              </a:ext>
            </a:extLst>
          </p:cNvPr>
          <p:cNvSpPr/>
          <p:nvPr/>
        </p:nvSpPr>
        <p:spPr>
          <a:xfrm>
            <a:off x="7438112" y="2268222"/>
            <a:ext cx="2054352" cy="73152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Commitment</a:t>
            </a:r>
          </a:p>
        </p:txBody>
      </p:sp>
      <p:sp>
        <p:nvSpPr>
          <p:cNvPr id="5" name="Oval 4">
            <a:extLst>
              <a:ext uri="{FF2B5EF4-FFF2-40B4-BE49-F238E27FC236}">
                <a16:creationId xmlns:a16="http://schemas.microsoft.com/office/drawing/2014/main" id="{B63B4930-7C2A-46CB-B169-397B0F16E318}"/>
              </a:ext>
            </a:extLst>
          </p:cNvPr>
          <p:cNvSpPr/>
          <p:nvPr/>
        </p:nvSpPr>
        <p:spPr>
          <a:xfrm>
            <a:off x="7642328" y="4779931"/>
            <a:ext cx="1645920" cy="73152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Assess</a:t>
            </a:r>
          </a:p>
        </p:txBody>
      </p:sp>
      <p:sp>
        <p:nvSpPr>
          <p:cNvPr id="6" name="Oval 5">
            <a:extLst>
              <a:ext uri="{FF2B5EF4-FFF2-40B4-BE49-F238E27FC236}">
                <a16:creationId xmlns:a16="http://schemas.microsoft.com/office/drawing/2014/main" id="{04F590A8-7F59-4211-B3CE-7A74FEB3714E}"/>
              </a:ext>
            </a:extLst>
          </p:cNvPr>
          <p:cNvSpPr/>
          <p:nvPr/>
        </p:nvSpPr>
        <p:spPr>
          <a:xfrm>
            <a:off x="9288248" y="4094726"/>
            <a:ext cx="1645920" cy="731520"/>
          </a:xfrm>
          <a:prstGeom prst="ellipse">
            <a:avLst/>
          </a:prstGeom>
          <a:solidFill>
            <a:schemeClr val="accent2">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p>
        </p:txBody>
      </p:sp>
      <p:sp>
        <p:nvSpPr>
          <p:cNvPr id="9" name="TextBox 8">
            <a:extLst>
              <a:ext uri="{FF2B5EF4-FFF2-40B4-BE49-F238E27FC236}">
                <a16:creationId xmlns:a16="http://schemas.microsoft.com/office/drawing/2014/main" id="{3A496956-7CE1-4753-8FCA-247F6A957F97}"/>
              </a:ext>
            </a:extLst>
          </p:cNvPr>
          <p:cNvSpPr txBox="1"/>
          <p:nvPr/>
        </p:nvSpPr>
        <p:spPr>
          <a:xfrm>
            <a:off x="10268691" y="3700377"/>
            <a:ext cx="825867" cy="369332"/>
          </a:xfrm>
          <a:prstGeom prst="rect">
            <a:avLst/>
          </a:prstGeom>
          <a:noFill/>
        </p:spPr>
        <p:txBody>
          <a:bodyPr wrap="none" rtlCol="0">
            <a:spAutoFit/>
          </a:bodyPr>
          <a:lstStyle/>
          <a:p>
            <a:r>
              <a:rPr lang="en-US" dirty="0">
                <a:solidFill>
                  <a:srgbClr val="F09456"/>
                </a:solidFill>
              </a:rPr>
              <a:t>Leader</a:t>
            </a:r>
          </a:p>
        </p:txBody>
      </p:sp>
      <p:sp>
        <p:nvSpPr>
          <p:cNvPr id="10" name="TextBox 9">
            <a:extLst>
              <a:ext uri="{FF2B5EF4-FFF2-40B4-BE49-F238E27FC236}">
                <a16:creationId xmlns:a16="http://schemas.microsoft.com/office/drawing/2014/main" id="{174A2CEC-EB6A-41A1-B458-E3858BC6759F}"/>
              </a:ext>
            </a:extLst>
          </p:cNvPr>
          <p:cNvSpPr txBox="1"/>
          <p:nvPr/>
        </p:nvSpPr>
        <p:spPr>
          <a:xfrm>
            <a:off x="5443566" y="3755295"/>
            <a:ext cx="686726" cy="369332"/>
          </a:xfrm>
          <a:prstGeom prst="rect">
            <a:avLst/>
          </a:prstGeom>
          <a:noFill/>
        </p:spPr>
        <p:txBody>
          <a:bodyPr wrap="none" rtlCol="0">
            <a:spAutoFit/>
          </a:bodyPr>
          <a:lstStyle/>
          <a:p>
            <a:r>
              <a:rPr lang="en-US" dirty="0">
                <a:solidFill>
                  <a:schemeClr val="accent1">
                    <a:lumMod val="75000"/>
                  </a:schemeClr>
                </a:solidFill>
              </a:rPr>
              <a:t>Team</a:t>
            </a:r>
          </a:p>
        </p:txBody>
      </p:sp>
      <p:cxnSp>
        <p:nvCxnSpPr>
          <p:cNvPr id="19" name="Connector: Curved 18">
            <a:extLst>
              <a:ext uri="{FF2B5EF4-FFF2-40B4-BE49-F238E27FC236}">
                <a16:creationId xmlns:a16="http://schemas.microsoft.com/office/drawing/2014/main" id="{CE3921C5-1C91-4967-85A7-C67AB731B4AA}"/>
              </a:ext>
            </a:extLst>
          </p:cNvPr>
          <p:cNvCxnSpPr>
            <a:stCxn id="5" idx="6"/>
            <a:endCxn id="6" idx="4"/>
          </p:cNvCxnSpPr>
          <p:nvPr/>
        </p:nvCxnSpPr>
        <p:spPr>
          <a:xfrm flipV="1">
            <a:off x="9288248" y="4826246"/>
            <a:ext cx="822960" cy="31944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C609C0A7-2BD3-437B-A7F4-49CA496BFDCD}"/>
              </a:ext>
            </a:extLst>
          </p:cNvPr>
          <p:cNvCxnSpPr>
            <a:cxnSpLocks/>
            <a:stCxn id="4" idx="2"/>
            <a:endCxn id="2" idx="7"/>
          </p:cNvCxnSpPr>
          <p:nvPr/>
        </p:nvCxnSpPr>
        <p:spPr>
          <a:xfrm rot="10800000" flipV="1">
            <a:off x="6824226" y="2633981"/>
            <a:ext cx="613887" cy="156787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B1537C06-439B-4019-8281-B14E43DF6F53}"/>
              </a:ext>
            </a:extLst>
          </p:cNvPr>
          <p:cNvCxnSpPr>
            <a:cxnSpLocks/>
            <a:stCxn id="2" idx="5"/>
            <a:endCxn id="5" idx="2"/>
          </p:cNvCxnSpPr>
          <p:nvPr/>
        </p:nvCxnSpPr>
        <p:spPr>
          <a:xfrm rot="16200000" flipH="1">
            <a:off x="7019989" y="4523352"/>
            <a:ext cx="426574" cy="81810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CA54429C-6FC4-4A94-8FE0-A0A5A292DC21}"/>
              </a:ext>
            </a:extLst>
          </p:cNvPr>
          <p:cNvCxnSpPr>
            <a:cxnSpLocks/>
            <a:stCxn id="6" idx="0"/>
            <a:endCxn id="21" idx="4"/>
          </p:cNvCxnSpPr>
          <p:nvPr/>
        </p:nvCxnSpPr>
        <p:spPr>
          <a:xfrm rot="5400000" flipH="1" flipV="1">
            <a:off x="9914593" y="3898111"/>
            <a:ext cx="393230" cy="12700"/>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D6D71A2-9BE7-4CA4-9966-5A1B756D7120}"/>
              </a:ext>
            </a:extLst>
          </p:cNvPr>
          <p:cNvSpPr/>
          <p:nvPr/>
        </p:nvSpPr>
        <p:spPr>
          <a:xfrm>
            <a:off x="9288248" y="2969976"/>
            <a:ext cx="1645920" cy="731520"/>
          </a:xfrm>
          <a:prstGeom prst="ellipse">
            <a:avLst/>
          </a:prstGeom>
          <a:solidFill>
            <a:schemeClr val="accent2">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Direction</a:t>
            </a:r>
          </a:p>
        </p:txBody>
      </p:sp>
      <p:cxnSp>
        <p:nvCxnSpPr>
          <p:cNvPr id="22" name="Connector: Curved 21">
            <a:extLst>
              <a:ext uri="{FF2B5EF4-FFF2-40B4-BE49-F238E27FC236}">
                <a16:creationId xmlns:a16="http://schemas.microsoft.com/office/drawing/2014/main" id="{F1B44C3D-E3C8-45AD-9768-257517B3CE17}"/>
              </a:ext>
            </a:extLst>
          </p:cNvPr>
          <p:cNvCxnSpPr>
            <a:stCxn id="21" idx="0"/>
            <a:endCxn id="4" idx="6"/>
          </p:cNvCxnSpPr>
          <p:nvPr/>
        </p:nvCxnSpPr>
        <p:spPr>
          <a:xfrm rot="16200000" flipV="1">
            <a:off x="9633839" y="2492607"/>
            <a:ext cx="335994" cy="618744"/>
          </a:xfrm>
          <a:prstGeom prst="curvedConnector2">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6" name="Oval 15">
            <a:extLst>
              <a:ext uri="{FF2B5EF4-FFF2-40B4-BE49-F238E27FC236}">
                <a16:creationId xmlns:a16="http://schemas.microsoft.com/office/drawing/2014/main" id="{F5467CAE-C6F5-4457-A3F0-44045D635ACB}"/>
              </a:ext>
            </a:extLst>
          </p:cNvPr>
          <p:cNvSpPr/>
          <p:nvPr/>
        </p:nvSpPr>
        <p:spPr>
          <a:xfrm>
            <a:off x="2707998" y="3129012"/>
            <a:ext cx="1645920" cy="731520"/>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Direction</a:t>
            </a:r>
          </a:p>
        </p:txBody>
      </p:sp>
      <p:sp>
        <p:nvSpPr>
          <p:cNvPr id="17" name="Oval 16">
            <a:extLst>
              <a:ext uri="{FF2B5EF4-FFF2-40B4-BE49-F238E27FC236}">
                <a16:creationId xmlns:a16="http://schemas.microsoft.com/office/drawing/2014/main" id="{1A03C2EE-4E91-4E16-BC96-047376D7C7D7}"/>
              </a:ext>
            </a:extLst>
          </p:cNvPr>
          <p:cNvSpPr/>
          <p:nvPr/>
        </p:nvSpPr>
        <p:spPr>
          <a:xfrm>
            <a:off x="3908470" y="1845172"/>
            <a:ext cx="1645920" cy="731520"/>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Assess</a:t>
            </a:r>
          </a:p>
        </p:txBody>
      </p:sp>
      <p:sp>
        <p:nvSpPr>
          <p:cNvPr id="18" name="Rectangle: Rounded Corners 17">
            <a:extLst>
              <a:ext uri="{FF2B5EF4-FFF2-40B4-BE49-F238E27FC236}">
                <a16:creationId xmlns:a16="http://schemas.microsoft.com/office/drawing/2014/main" id="{70B13BEE-852E-4C1E-A7DC-593751946B9E}"/>
              </a:ext>
            </a:extLst>
          </p:cNvPr>
          <p:cNvSpPr/>
          <p:nvPr/>
        </p:nvSpPr>
        <p:spPr>
          <a:xfrm>
            <a:off x="2477723" y="1414272"/>
            <a:ext cx="4733844" cy="3627115"/>
          </a:xfrm>
          <a:prstGeom prst="roundRect">
            <a:avLst/>
          </a:prstGeom>
          <a:no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Curved 22">
            <a:extLst>
              <a:ext uri="{FF2B5EF4-FFF2-40B4-BE49-F238E27FC236}">
                <a16:creationId xmlns:a16="http://schemas.microsoft.com/office/drawing/2014/main" id="{94F89EF5-34A3-40FC-B3B1-9CFBBD3299A1}"/>
              </a:ext>
            </a:extLst>
          </p:cNvPr>
          <p:cNvCxnSpPr>
            <a:cxnSpLocks/>
            <a:stCxn id="2" idx="0"/>
            <a:endCxn id="17" idx="6"/>
          </p:cNvCxnSpPr>
          <p:nvPr/>
        </p:nvCxnSpPr>
        <p:spPr>
          <a:xfrm rot="16200000" flipV="1">
            <a:off x="4956450" y="2808872"/>
            <a:ext cx="1883794" cy="687914"/>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77123615-CD96-4D7D-B5A7-C53BC52B6ACA}"/>
              </a:ext>
            </a:extLst>
          </p:cNvPr>
          <p:cNvCxnSpPr>
            <a:cxnSpLocks/>
            <a:stCxn id="16" idx="4"/>
            <a:endCxn id="2" idx="2"/>
          </p:cNvCxnSpPr>
          <p:nvPr/>
        </p:nvCxnSpPr>
        <p:spPr>
          <a:xfrm rot="16200000" flipH="1">
            <a:off x="4175174" y="3216316"/>
            <a:ext cx="599954" cy="188838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0CFBBDE4-12D9-42F2-94D7-AC8BE054F727}"/>
              </a:ext>
            </a:extLst>
          </p:cNvPr>
          <p:cNvCxnSpPr>
            <a:cxnSpLocks/>
            <a:stCxn id="17" idx="2"/>
            <a:endCxn id="16" idx="0"/>
          </p:cNvCxnSpPr>
          <p:nvPr/>
        </p:nvCxnSpPr>
        <p:spPr>
          <a:xfrm rot="10800000" flipV="1">
            <a:off x="3530958" y="2210932"/>
            <a:ext cx="377512" cy="91808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88771D-A16E-4BC7-A3F1-39A2DC20921C}"/>
              </a:ext>
            </a:extLst>
          </p:cNvPr>
          <p:cNvSpPr txBox="1"/>
          <p:nvPr/>
        </p:nvSpPr>
        <p:spPr>
          <a:xfrm>
            <a:off x="2757180" y="1030077"/>
            <a:ext cx="1717971" cy="369332"/>
          </a:xfrm>
          <a:prstGeom prst="rect">
            <a:avLst/>
          </a:prstGeom>
          <a:noFill/>
        </p:spPr>
        <p:txBody>
          <a:bodyPr wrap="none" rtlCol="0">
            <a:spAutoFit/>
          </a:bodyPr>
          <a:lstStyle/>
          <a:p>
            <a:r>
              <a:rPr lang="en-US" dirty="0"/>
              <a:t>Ownership Loop</a:t>
            </a:r>
          </a:p>
        </p:txBody>
      </p:sp>
      <p:sp>
        <p:nvSpPr>
          <p:cNvPr id="8" name="Multiplication Sign 7">
            <a:extLst>
              <a:ext uri="{FF2B5EF4-FFF2-40B4-BE49-F238E27FC236}">
                <a16:creationId xmlns:a16="http://schemas.microsoft.com/office/drawing/2014/main" id="{28AA992C-CF03-429C-B897-38C8A0A410D2}"/>
              </a:ext>
            </a:extLst>
          </p:cNvPr>
          <p:cNvSpPr/>
          <p:nvPr/>
        </p:nvSpPr>
        <p:spPr>
          <a:xfrm>
            <a:off x="9372247" y="2532444"/>
            <a:ext cx="1526551" cy="1708355"/>
          </a:xfrm>
          <a:prstGeom prst="mathMultiply">
            <a:avLst>
              <a:gd name="adj1" fmla="val 819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FC2A96D0-C3CE-46E1-8E83-158DA1B843A6}"/>
              </a:ext>
            </a:extLst>
          </p:cNvPr>
          <p:cNvSpPr/>
          <p:nvPr/>
        </p:nvSpPr>
        <p:spPr>
          <a:xfrm>
            <a:off x="7701588" y="1786681"/>
            <a:ext cx="1526551" cy="1708355"/>
          </a:xfrm>
          <a:prstGeom prst="mathMultiply">
            <a:avLst>
              <a:gd name="adj1" fmla="val 819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85884AE9-289C-4309-B51A-28748A3ECC57}"/>
              </a:ext>
            </a:extLst>
          </p:cNvPr>
          <p:cNvSpPr/>
          <p:nvPr/>
        </p:nvSpPr>
        <p:spPr>
          <a:xfrm>
            <a:off x="7706868" y="4291513"/>
            <a:ext cx="1526551" cy="1708355"/>
          </a:xfrm>
          <a:prstGeom prst="mathMultiply">
            <a:avLst>
              <a:gd name="adj1" fmla="val 819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A37ED67-2098-4135-A9A9-4BE005AB882A}"/>
              </a:ext>
            </a:extLst>
          </p:cNvPr>
          <p:cNvSpPr txBox="1"/>
          <p:nvPr/>
        </p:nvSpPr>
        <p:spPr>
          <a:xfrm>
            <a:off x="7642328" y="5705613"/>
            <a:ext cx="2037289" cy="369332"/>
          </a:xfrm>
          <a:prstGeom prst="rect">
            <a:avLst/>
          </a:prstGeom>
          <a:noFill/>
        </p:spPr>
        <p:txBody>
          <a:bodyPr wrap="none" rtlCol="0">
            <a:spAutoFit/>
          </a:bodyPr>
          <a:lstStyle/>
          <a:p>
            <a:r>
              <a:rPr lang="en-US" dirty="0"/>
              <a:t>Accountability Loop</a:t>
            </a:r>
          </a:p>
        </p:txBody>
      </p:sp>
    </p:spTree>
    <p:extLst>
      <p:ext uri="{BB962C8B-B14F-4D97-AF65-F5344CB8AC3E}">
        <p14:creationId xmlns:p14="http://schemas.microsoft.com/office/powerpoint/2010/main" val="189998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6199DA8-4C1B-4B86-9FC7-808E0206B990}"/>
              </a:ext>
            </a:extLst>
          </p:cNvPr>
          <p:cNvSpPr/>
          <p:nvPr/>
        </p:nvSpPr>
        <p:spPr>
          <a:xfrm>
            <a:off x="5419344" y="4094726"/>
            <a:ext cx="1645920" cy="731520"/>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a:t>
            </a:r>
          </a:p>
        </p:txBody>
      </p:sp>
      <p:sp>
        <p:nvSpPr>
          <p:cNvPr id="10" name="TextBox 9">
            <a:extLst>
              <a:ext uri="{FF2B5EF4-FFF2-40B4-BE49-F238E27FC236}">
                <a16:creationId xmlns:a16="http://schemas.microsoft.com/office/drawing/2014/main" id="{174A2CEC-EB6A-41A1-B458-E3858BC6759F}"/>
              </a:ext>
            </a:extLst>
          </p:cNvPr>
          <p:cNvSpPr txBox="1"/>
          <p:nvPr/>
        </p:nvSpPr>
        <p:spPr>
          <a:xfrm>
            <a:off x="5443566" y="3755295"/>
            <a:ext cx="686726" cy="369332"/>
          </a:xfrm>
          <a:prstGeom prst="rect">
            <a:avLst/>
          </a:prstGeom>
          <a:noFill/>
        </p:spPr>
        <p:txBody>
          <a:bodyPr wrap="none" rtlCol="0">
            <a:spAutoFit/>
          </a:bodyPr>
          <a:lstStyle/>
          <a:p>
            <a:r>
              <a:rPr lang="en-US" dirty="0">
                <a:solidFill>
                  <a:schemeClr val="accent1">
                    <a:lumMod val="75000"/>
                  </a:schemeClr>
                </a:solidFill>
              </a:rPr>
              <a:t>Team</a:t>
            </a:r>
          </a:p>
        </p:txBody>
      </p:sp>
      <p:sp>
        <p:nvSpPr>
          <p:cNvPr id="16" name="Oval 15">
            <a:extLst>
              <a:ext uri="{FF2B5EF4-FFF2-40B4-BE49-F238E27FC236}">
                <a16:creationId xmlns:a16="http://schemas.microsoft.com/office/drawing/2014/main" id="{F5467CAE-C6F5-4457-A3F0-44045D635ACB}"/>
              </a:ext>
            </a:extLst>
          </p:cNvPr>
          <p:cNvSpPr/>
          <p:nvPr/>
        </p:nvSpPr>
        <p:spPr>
          <a:xfrm>
            <a:off x="2707998" y="3129012"/>
            <a:ext cx="1645920" cy="731520"/>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Direction</a:t>
            </a:r>
          </a:p>
        </p:txBody>
      </p:sp>
      <p:sp>
        <p:nvSpPr>
          <p:cNvPr id="17" name="Oval 16">
            <a:extLst>
              <a:ext uri="{FF2B5EF4-FFF2-40B4-BE49-F238E27FC236}">
                <a16:creationId xmlns:a16="http://schemas.microsoft.com/office/drawing/2014/main" id="{1A03C2EE-4E91-4E16-BC96-047376D7C7D7}"/>
              </a:ext>
            </a:extLst>
          </p:cNvPr>
          <p:cNvSpPr/>
          <p:nvPr/>
        </p:nvSpPr>
        <p:spPr>
          <a:xfrm>
            <a:off x="3908470" y="1845172"/>
            <a:ext cx="1645920" cy="731520"/>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Assess</a:t>
            </a:r>
          </a:p>
        </p:txBody>
      </p:sp>
      <p:sp>
        <p:nvSpPr>
          <p:cNvPr id="18" name="Rectangle: Rounded Corners 17">
            <a:extLst>
              <a:ext uri="{FF2B5EF4-FFF2-40B4-BE49-F238E27FC236}">
                <a16:creationId xmlns:a16="http://schemas.microsoft.com/office/drawing/2014/main" id="{70B13BEE-852E-4C1E-A7DC-593751946B9E}"/>
              </a:ext>
            </a:extLst>
          </p:cNvPr>
          <p:cNvSpPr/>
          <p:nvPr/>
        </p:nvSpPr>
        <p:spPr>
          <a:xfrm>
            <a:off x="2477723" y="1414272"/>
            <a:ext cx="4733844" cy="3627115"/>
          </a:xfrm>
          <a:prstGeom prst="roundRect">
            <a:avLst/>
          </a:prstGeom>
          <a:no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Curved 22">
            <a:extLst>
              <a:ext uri="{FF2B5EF4-FFF2-40B4-BE49-F238E27FC236}">
                <a16:creationId xmlns:a16="http://schemas.microsoft.com/office/drawing/2014/main" id="{94F89EF5-34A3-40FC-B3B1-9CFBBD3299A1}"/>
              </a:ext>
            </a:extLst>
          </p:cNvPr>
          <p:cNvCxnSpPr>
            <a:cxnSpLocks/>
            <a:stCxn id="2" idx="0"/>
            <a:endCxn id="17" idx="6"/>
          </p:cNvCxnSpPr>
          <p:nvPr/>
        </p:nvCxnSpPr>
        <p:spPr>
          <a:xfrm rot="16200000" flipV="1">
            <a:off x="4956450" y="2808872"/>
            <a:ext cx="1883794" cy="687914"/>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77123615-CD96-4D7D-B5A7-C53BC52B6ACA}"/>
              </a:ext>
            </a:extLst>
          </p:cNvPr>
          <p:cNvCxnSpPr>
            <a:cxnSpLocks/>
            <a:stCxn id="16" idx="4"/>
            <a:endCxn id="2" idx="2"/>
          </p:cNvCxnSpPr>
          <p:nvPr/>
        </p:nvCxnSpPr>
        <p:spPr>
          <a:xfrm rot="16200000" flipH="1">
            <a:off x="4175174" y="3216316"/>
            <a:ext cx="599954" cy="188838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0CFBBDE4-12D9-42F2-94D7-AC8BE054F727}"/>
              </a:ext>
            </a:extLst>
          </p:cNvPr>
          <p:cNvCxnSpPr>
            <a:cxnSpLocks/>
            <a:stCxn id="17" idx="2"/>
            <a:endCxn id="16" idx="0"/>
          </p:cNvCxnSpPr>
          <p:nvPr/>
        </p:nvCxnSpPr>
        <p:spPr>
          <a:xfrm rot="10800000" flipV="1">
            <a:off x="3530958" y="2210932"/>
            <a:ext cx="377512" cy="91808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88771D-A16E-4BC7-A3F1-39A2DC20921C}"/>
              </a:ext>
            </a:extLst>
          </p:cNvPr>
          <p:cNvSpPr txBox="1"/>
          <p:nvPr/>
        </p:nvSpPr>
        <p:spPr>
          <a:xfrm>
            <a:off x="2757180" y="1030077"/>
            <a:ext cx="1717971" cy="369332"/>
          </a:xfrm>
          <a:prstGeom prst="rect">
            <a:avLst/>
          </a:prstGeom>
          <a:noFill/>
        </p:spPr>
        <p:txBody>
          <a:bodyPr wrap="none" rtlCol="0">
            <a:spAutoFit/>
          </a:bodyPr>
          <a:lstStyle/>
          <a:p>
            <a:r>
              <a:rPr lang="en-US" dirty="0"/>
              <a:t>Ownership Loop</a:t>
            </a:r>
          </a:p>
        </p:txBody>
      </p:sp>
      <p:sp>
        <p:nvSpPr>
          <p:cNvPr id="31" name="Left Brace 30">
            <a:extLst>
              <a:ext uri="{FF2B5EF4-FFF2-40B4-BE49-F238E27FC236}">
                <a16:creationId xmlns:a16="http://schemas.microsoft.com/office/drawing/2014/main" id="{B020C7AC-1AFB-4D5F-B9CF-D98D749EF8AF}"/>
              </a:ext>
            </a:extLst>
          </p:cNvPr>
          <p:cNvSpPr/>
          <p:nvPr/>
        </p:nvSpPr>
        <p:spPr>
          <a:xfrm flipH="1">
            <a:off x="7294022" y="1149830"/>
            <a:ext cx="1255776" cy="4267258"/>
          </a:xfrm>
          <a:prstGeom prst="leftBrace">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4299AF5E-2E2C-4709-A55D-B168B3059B61}"/>
              </a:ext>
            </a:extLst>
          </p:cNvPr>
          <p:cNvSpPr txBox="1"/>
          <p:nvPr/>
        </p:nvSpPr>
        <p:spPr>
          <a:xfrm flipH="1">
            <a:off x="8461321" y="2300640"/>
            <a:ext cx="825867" cy="369332"/>
          </a:xfrm>
          <a:prstGeom prst="rect">
            <a:avLst/>
          </a:prstGeom>
          <a:noFill/>
        </p:spPr>
        <p:txBody>
          <a:bodyPr wrap="none" rtlCol="0">
            <a:spAutoFit/>
          </a:bodyPr>
          <a:lstStyle/>
          <a:p>
            <a:r>
              <a:rPr lang="en-US" dirty="0">
                <a:solidFill>
                  <a:srgbClr val="F09456"/>
                </a:solidFill>
              </a:rPr>
              <a:t>Leader</a:t>
            </a:r>
          </a:p>
        </p:txBody>
      </p:sp>
      <p:sp>
        <p:nvSpPr>
          <p:cNvPr id="33" name="TextBox 32">
            <a:extLst>
              <a:ext uri="{FF2B5EF4-FFF2-40B4-BE49-F238E27FC236}">
                <a16:creationId xmlns:a16="http://schemas.microsoft.com/office/drawing/2014/main" id="{5A1E13BC-3FBB-4305-BC25-67B915B70E55}"/>
              </a:ext>
            </a:extLst>
          </p:cNvPr>
          <p:cNvSpPr txBox="1"/>
          <p:nvPr/>
        </p:nvSpPr>
        <p:spPr>
          <a:xfrm flipH="1">
            <a:off x="8857487" y="2960293"/>
            <a:ext cx="893643" cy="646331"/>
          </a:xfrm>
          <a:prstGeom prst="rect">
            <a:avLst/>
          </a:prstGeom>
          <a:noFill/>
        </p:spPr>
        <p:txBody>
          <a:bodyPr wrap="none" rtlCol="0">
            <a:spAutoFit/>
          </a:bodyPr>
          <a:lstStyle/>
          <a:p>
            <a:r>
              <a:rPr lang="en-US" dirty="0">
                <a:solidFill>
                  <a:schemeClr val="accent2"/>
                </a:solidFill>
              </a:rPr>
              <a:t>Mentor</a:t>
            </a:r>
          </a:p>
          <a:p>
            <a:r>
              <a:rPr lang="en-US" dirty="0">
                <a:solidFill>
                  <a:schemeClr val="accent2"/>
                </a:solidFill>
              </a:rPr>
              <a:t>Coach</a:t>
            </a:r>
          </a:p>
        </p:txBody>
      </p:sp>
    </p:spTree>
    <p:extLst>
      <p:ext uri="{BB962C8B-B14F-4D97-AF65-F5344CB8AC3E}">
        <p14:creationId xmlns:p14="http://schemas.microsoft.com/office/powerpoint/2010/main" val="149492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3440</TotalTime>
  <Words>1293</Words>
  <Application>Microsoft Office PowerPoint</Application>
  <PresentationFormat>Widescreen</PresentationFormat>
  <Paragraphs>266</Paragraphs>
  <Slides>39</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Leading Your Way Out of Technical Debt</vt:lpstr>
      <vt:lpstr>PowerPoint Presentation</vt:lpstr>
      <vt:lpstr>The Impossible Situation</vt:lpstr>
      <vt:lpstr>A New Kind of Leadership</vt:lpstr>
      <vt:lpstr>Requires Everyone to Shift</vt:lpstr>
      <vt:lpstr>PowerPoint Presentation</vt:lpstr>
      <vt:lpstr>Impact on Technical Debt</vt:lpstr>
      <vt:lpstr>PowerPoint Presentation</vt:lpstr>
      <vt:lpstr>PowerPoint Presentation</vt:lpstr>
      <vt:lpstr>Impact on Technical Debt</vt:lpstr>
      <vt:lpstr>Except that Breaks Leaders</vt:lpstr>
      <vt:lpstr>How to not break leaders … and not have technical debt</vt:lpstr>
      <vt:lpstr>If we succeed implementing those?</vt:lpstr>
      <vt:lpstr>Great Theory…Now How Do We Do It?</vt:lpstr>
      <vt:lpstr>Let’s Break Down DDL</vt:lpstr>
      <vt:lpstr>What will this change?</vt:lpstr>
      <vt:lpstr>Part 1: Planning Experiments</vt:lpstr>
      <vt:lpstr>Part 2: Running Experiments</vt:lpstr>
      <vt:lpstr>Part 3: Leading Ownership</vt:lpstr>
      <vt:lpstr>Part 4: Assessing Ownership</vt:lpstr>
      <vt:lpstr>Part 5: Showing Improvement</vt:lpstr>
      <vt:lpstr>OK, so for the real change….</vt:lpstr>
      <vt:lpstr>New Concept #1: Experimenting vs Improving</vt:lpstr>
      <vt:lpstr>New Concept #2: Shifting Stance</vt:lpstr>
      <vt:lpstr>Leadership Stance</vt:lpstr>
      <vt:lpstr>Team Stance</vt:lpstr>
      <vt:lpstr>Leading Ownership – Skills Required</vt:lpstr>
      <vt:lpstr>Leading Ownership - How</vt:lpstr>
      <vt:lpstr>Leading Ownership - Steps</vt:lpstr>
      <vt:lpstr>Key Point</vt:lpstr>
      <vt:lpstr>Change how you participate…</vt:lpstr>
      <vt:lpstr>How to Start – Product Owner</vt:lpstr>
      <vt:lpstr>How to Start – Team Manager / Lead</vt:lpstr>
      <vt:lpstr>How to Start – Any Individual Contributor</vt:lpstr>
      <vt:lpstr>How to Start – Exec</vt:lpstr>
      <vt:lpstr>The Choice is Yours; the Reward is Simple</vt:lpstr>
      <vt:lpstr>Leadership Responsibilities</vt:lpstr>
      <vt:lpstr>LDD</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Leading Your Way Out of Technical Debt</dc:title>
  <dc:creator>Arlo Social</dc:creator>
  <cp:lastModifiedBy>Arlo Social</cp:lastModifiedBy>
  <cp:revision>42</cp:revision>
  <dcterms:created xsi:type="dcterms:W3CDTF">2019-04-05T23:33:03Z</dcterms:created>
  <dcterms:modified xsi:type="dcterms:W3CDTF">2019-04-10T03:00:35Z</dcterms:modified>
</cp:coreProperties>
</file>