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73" r:id="rId2"/>
    <p:sldId id="265" r:id="rId3"/>
    <p:sldId id="267" r:id="rId4"/>
    <p:sldId id="269" r:id="rId5"/>
    <p:sldId id="270" r:id="rId6"/>
    <p:sldId id="264" r:id="rId7"/>
    <p:sldId id="268" r:id="rId8"/>
    <p:sldId id="271" r:id="rId9"/>
    <p:sldId id="259" r:id="rId10"/>
    <p:sldId id="280" r:id="rId11"/>
    <p:sldId id="275" r:id="rId12"/>
    <p:sldId id="281" r:id="rId13"/>
    <p:sldId id="274" r:id="rId14"/>
    <p:sldId id="277" r:id="rId15"/>
    <p:sldId id="276" r:id="rId16"/>
    <p:sldId id="279" r:id="rId17"/>
    <p:sldId id="278" r:id="rId18"/>
    <p:sldId id="282" r:id="rId19"/>
    <p:sldId id="262" r:id="rId20"/>
    <p:sldId id="283" r:id="rId21"/>
    <p:sldId id="284" r:id="rId22"/>
    <p:sldId id="285" r:id="rId23"/>
    <p:sldId id="289" r:id="rId24"/>
    <p:sldId id="288" r:id="rId25"/>
    <p:sldId id="290" r:id="rId26"/>
    <p:sldId id="287" r:id="rId27"/>
    <p:sldId id="291" r:id="rId28"/>
    <p:sldId id="286" r:id="rId29"/>
    <p:sldId id="292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>
        <p:scale>
          <a:sx n="71" d="100"/>
          <a:sy n="71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67D13-32B8-4A7B-B665-953251AFB80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47D64-812A-41D6-9220-7DDE0B25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team, decisions starting in late 80s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7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because</a:t>
            </a:r>
            <a:r>
              <a:rPr lang="en-US" baseline="0" dirty="0" smtClean="0"/>
              <a:t> you are sincere doesn’t relieve you from sounding sincere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accountability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8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Peeve #1: calling everything a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Peeve #2:</a:t>
            </a:r>
            <a:r>
              <a:rPr lang="en-US" baseline="0" dirty="0" smtClean="0"/>
              <a:t> empowerment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1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 roles:</a:t>
            </a:r>
            <a:r>
              <a:rPr lang="en-US" baseline="0" dirty="0" smtClean="0"/>
              <a:t> for important stuff or for irrelevant stuff?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0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Exercise: Define future/optimal roles. What does team own, what does management own?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values.</a:t>
            </a:r>
            <a:r>
              <a:rPr lang="en-US" baseline="0" dirty="0" smtClean="0"/>
              <a:t> Quick description. But also: these are pragmatic, meant to be directly applied.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65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Alcoa</a:t>
            </a:r>
            <a:r>
              <a:rPr lang="en-US" baseline="0" dirty="0" smtClean="0"/>
              <a:t> turnaround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7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users. Make each other badass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11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Story:</a:t>
            </a:r>
            <a:r>
              <a:rPr lang="en-US" baseline="0" dirty="0" smtClean="0"/>
              <a:t> convert ColdFusion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, while adding features and shipping every 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Nancy V.</a:t>
            </a:r>
            <a:r>
              <a:rPr lang="en-US" baseline="0" dirty="0" smtClean="0"/>
              <a:t> Global variables.</a:t>
            </a:r>
          </a:p>
          <a:p>
            <a:r>
              <a:rPr lang="en-US" baseline="0" dirty="0" smtClean="0"/>
              <a:t>How many bugs do you think it caused? 1. Because they learned the cause and fixed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6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they’re programming. This is experiment and learn rapidly. 50 products, one team, 2</a:t>
            </a:r>
            <a:r>
              <a:rPr lang="en-US" baseline="0" dirty="0" smtClean="0"/>
              <a:t> full product releases per day (plan, code, ship, feedback from customers)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70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Exercise: radar chart, lowest then highest, 15%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0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Bugs come</a:t>
            </a:r>
            <a:r>
              <a:rPr lang="en-US" baseline="0" dirty="0" smtClean="0"/>
              <a:t> from errors, and errors come from information we can’t take into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complexity</a:t>
            </a:r>
            <a:r>
              <a:rPr lang="en-US" baseline="0" dirty="0" smtClean="0"/>
              <a:t> is incidental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Holding cost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Brian G team</a:t>
            </a:r>
            <a:r>
              <a:rPr lang="en-US" baseline="0" dirty="0" smtClean="0"/>
              <a:t> – how they report &amp; handle bugs.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Hunter</a:t>
            </a:r>
            <a:r>
              <a:rPr lang="en-US" baseline="0" dirty="0" smtClean="0"/>
              <a:t> story: data on which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Exercise: Simplify; replace process with discipline. Don’t just prove it, also mistake-proof it. Lead them to find ways to prove their work in better and better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47D64-812A-41D6-9220-7DDE0B251B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0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13295-C366-4745-9576-BA74922772D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9B87CE-8B5B-4410-AC6C-F26E6EBD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831227" cy="6858000"/>
          </a:xfrm>
        </p:spPr>
      </p:pic>
      <p:sp>
        <p:nvSpPr>
          <p:cNvPr id="4" name="TextBox 3"/>
          <p:cNvSpPr txBox="1"/>
          <p:nvPr/>
        </p:nvSpPr>
        <p:spPr>
          <a:xfrm>
            <a:off x="9556376" y="2921169"/>
            <a:ext cx="1654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Bugs</a:t>
            </a:r>
            <a:endParaRPr lang="en-US" sz="6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6376" y="4244787"/>
            <a:ext cx="2581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Don’t live with them</a:t>
            </a:r>
          </a:p>
          <a:p>
            <a:r>
              <a:rPr lang="en-US" sz="2000" dirty="0" smtClean="0"/>
              <a:t>Don’t fix them</a:t>
            </a:r>
          </a:p>
          <a:p>
            <a:endParaRPr lang="en-US" sz="2000" dirty="0" smtClean="0"/>
          </a:p>
          <a:p>
            <a:r>
              <a:rPr lang="en-US" sz="2000" kern="1200" dirty="0" smtClean="0">
                <a:solidFill>
                  <a:schemeClr val="tx1"/>
                </a:solidFill>
              </a:rPr>
              <a:t>Prevent them</a:t>
            </a:r>
          </a:p>
          <a:p>
            <a:r>
              <a:rPr lang="en-US" sz="2000" dirty="0" smtClean="0"/>
              <a:t>Prove everything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38461" cy="6858000"/>
          </a:xfrm>
        </p:spPr>
      </p:pic>
      <p:sp>
        <p:nvSpPr>
          <p:cNvPr id="4" name="TextBox 3"/>
          <p:cNvSpPr txBox="1"/>
          <p:nvPr/>
        </p:nvSpPr>
        <p:spPr>
          <a:xfrm>
            <a:off x="8534400" y="2459504"/>
            <a:ext cx="28206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Power &amp;</a:t>
            </a:r>
          </a:p>
          <a:p>
            <a:r>
              <a:rPr lang="en-US" sz="6000" dirty="0" smtClean="0">
                <a:latin typeface="+mj-lt"/>
              </a:rPr>
              <a:t>Trust</a:t>
            </a:r>
            <a:endParaRPr lang="en-US" sz="6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4400" y="4438820"/>
            <a:ext cx="2581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Own your destiny</a:t>
            </a:r>
          </a:p>
          <a:p>
            <a:endParaRPr lang="en-US" sz="2000" dirty="0"/>
          </a:p>
          <a:p>
            <a:r>
              <a:rPr lang="en-US" sz="2000" dirty="0" smtClean="0"/>
              <a:t>Replace governance</a:t>
            </a:r>
          </a:p>
          <a:p>
            <a:r>
              <a:rPr lang="en-US" sz="2000" dirty="0"/>
              <a:t>w</a:t>
            </a:r>
            <a:r>
              <a:rPr lang="en-US" sz="2000" kern="1200" dirty="0" smtClean="0">
                <a:solidFill>
                  <a:schemeClr val="tx1"/>
                </a:solidFill>
              </a:rPr>
              <a:t>ith trust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08507" y="2004383"/>
            <a:ext cx="1778374" cy="1079265"/>
            <a:chOff x="8091768" y="2798109"/>
            <a:chExt cx="1778374" cy="1079265"/>
          </a:xfrm>
        </p:grpSpPr>
        <p:pic>
          <p:nvPicPr>
            <p:cNvPr id="7" name="Content Placeholder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1768" y="2798109"/>
              <a:ext cx="733985" cy="73398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0249" y="2840645"/>
              <a:ext cx="709893" cy="648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821695" y="293426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68608" y="3508042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Doer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18118" y="957817"/>
            <a:ext cx="2636923" cy="3040860"/>
            <a:chOff x="1318118" y="957817"/>
            <a:chExt cx="2636923" cy="3040860"/>
          </a:xfrm>
        </p:grpSpPr>
        <p:grpSp>
          <p:nvGrpSpPr>
            <p:cNvPr id="13" name="Group 12"/>
            <p:cNvGrpSpPr/>
            <p:nvPr/>
          </p:nvGrpSpPr>
          <p:grpSpPr>
            <a:xfrm>
              <a:off x="3080571" y="2980434"/>
              <a:ext cx="874470" cy="1018243"/>
              <a:chOff x="2964030" y="3656433"/>
              <a:chExt cx="874470" cy="101824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6319" y="3656433"/>
                <a:ext cx="709893" cy="648911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964030" y="4305344"/>
                <a:ext cx="8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Worker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318118" y="957817"/>
              <a:ext cx="1027525" cy="1036880"/>
              <a:chOff x="4150965" y="1463488"/>
              <a:chExt cx="1027525" cy="1036880"/>
            </a:xfrm>
          </p:grpSpPr>
          <p:pic>
            <p:nvPicPr>
              <p:cNvPr id="15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736" y="1463488"/>
                <a:ext cx="733985" cy="73398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150965" y="2131036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Manager</a:t>
                </a:r>
                <a:endParaRPr lang="en-US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2345643" y="1994697"/>
              <a:ext cx="734928" cy="848089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06591" y="2359350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commands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8630" y="4108979"/>
            <a:ext cx="4697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Scientific Management</a:t>
            </a:r>
          </a:p>
          <a:p>
            <a:pPr algn="ctr"/>
            <a:r>
              <a:rPr lang="en-US" sz="2800" dirty="0" smtClean="0"/>
              <a:t>Founded in Governance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726268" y="4108979"/>
            <a:ext cx="3424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Lean Working</a:t>
            </a:r>
          </a:p>
          <a:p>
            <a:pPr algn="ctr"/>
            <a:r>
              <a:rPr lang="en-US" sz="2800" dirty="0" smtClean="0"/>
              <a:t>Founded in Trust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60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226"/>
            <a:ext cx="12263718" cy="4937549"/>
          </a:xfrm>
        </p:spPr>
      </p:pic>
    </p:spTree>
    <p:extLst>
      <p:ext uri="{BB962C8B-B14F-4D97-AF65-F5344CB8AC3E}">
        <p14:creationId xmlns:p14="http://schemas.microsoft.com/office/powerpoint/2010/main" val="27074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2" y="0"/>
            <a:ext cx="9556376" cy="6856700"/>
          </a:xfrm>
        </p:spPr>
      </p:pic>
    </p:spTree>
    <p:extLst>
      <p:ext uri="{BB962C8B-B14F-4D97-AF65-F5344CB8AC3E}">
        <p14:creationId xmlns:p14="http://schemas.microsoft.com/office/powerpoint/2010/main" val="4590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36" y="3236"/>
            <a:ext cx="9314329" cy="6854764"/>
          </a:xfrm>
        </p:spPr>
      </p:pic>
    </p:spTree>
    <p:extLst>
      <p:ext uri="{BB962C8B-B14F-4D97-AF65-F5344CB8AC3E}">
        <p14:creationId xmlns:p14="http://schemas.microsoft.com/office/powerpoint/2010/main" val="5064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8989" cy="6858000"/>
          </a:xfrm>
        </p:spPr>
      </p:pic>
    </p:spTree>
    <p:extLst>
      <p:ext uri="{BB962C8B-B14F-4D97-AF65-F5344CB8AC3E}">
        <p14:creationId xmlns:p14="http://schemas.microsoft.com/office/powerpoint/2010/main" val="37442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24" y="1143"/>
            <a:ext cx="7987553" cy="6855714"/>
          </a:xfrm>
        </p:spPr>
      </p:pic>
      <p:sp>
        <p:nvSpPr>
          <p:cNvPr id="7" name="&quot;No&quot; Symbol 6"/>
          <p:cNvSpPr/>
          <p:nvPr/>
        </p:nvSpPr>
        <p:spPr>
          <a:xfrm>
            <a:off x="2770094" y="170329"/>
            <a:ext cx="6714565" cy="6615953"/>
          </a:xfrm>
          <a:prstGeom prst="noSmoking">
            <a:avLst>
              <a:gd name="adj" fmla="val 53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8171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7720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8524" y="1075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Authority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290" y="360025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Democracy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8524" y="360025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onsent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60542" y="360025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Consensus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79" y="1075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Tradition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60542" y="1075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Oligarchy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914" y="2789375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Brains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7362" y="6186074"/>
            <a:ext cx="18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Majority of Brains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42745" y="2775003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Brain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6947" y="6186074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Brains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86260" y="2775003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Select Brains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48965" y="6186074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Brains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70" y="878189"/>
            <a:ext cx="1665755" cy="16408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388" y="4123475"/>
            <a:ext cx="1717107" cy="20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0"/>
            <a:ext cx="8866909" cy="6858000"/>
          </a:xfrm>
        </p:spPr>
      </p:pic>
    </p:spTree>
    <p:extLst>
      <p:ext uri="{BB962C8B-B14F-4D97-AF65-F5344CB8AC3E}">
        <p14:creationId xmlns:p14="http://schemas.microsoft.com/office/powerpoint/2010/main" val="1069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6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8891"/>
            <a:ext cx="12192000" cy="8155781"/>
          </a:xfrm>
        </p:spPr>
      </p:pic>
      <p:sp>
        <p:nvSpPr>
          <p:cNvPr id="5" name="Rectangle 4"/>
          <p:cNvSpPr/>
          <p:nvPr/>
        </p:nvSpPr>
        <p:spPr>
          <a:xfrm>
            <a:off x="8704730" y="609600"/>
            <a:ext cx="3585882" cy="3792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Good design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 years of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careful changes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7459744" y="2459504"/>
            <a:ext cx="4365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Modern Agile</a:t>
            </a:r>
          </a:p>
          <a:p>
            <a:r>
              <a:rPr lang="en-US" sz="6000" dirty="0" smtClean="0">
                <a:latin typeface="+mj-lt"/>
              </a:rPr>
              <a:t>Applied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9744" y="4398496"/>
            <a:ext cx="258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Pragmatic values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22000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7" y="-3556747"/>
            <a:ext cx="10414747" cy="10414747"/>
          </a:xfrm>
        </p:spPr>
      </p:pic>
    </p:spTree>
    <p:extLst>
      <p:ext uri="{BB962C8B-B14F-4D97-AF65-F5344CB8AC3E}">
        <p14:creationId xmlns:p14="http://schemas.microsoft.com/office/powerpoint/2010/main" val="5585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0232"/>
          </a:xfrm>
        </p:spPr>
      </p:pic>
    </p:spTree>
    <p:extLst>
      <p:ext uri="{BB962C8B-B14F-4D97-AF65-F5344CB8AC3E}">
        <p14:creationId xmlns:p14="http://schemas.microsoft.com/office/powerpoint/2010/main" val="36318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7" y="0"/>
            <a:ext cx="10414747" cy="10414747"/>
          </a:xfrm>
        </p:spPr>
      </p:pic>
    </p:spTree>
    <p:extLst>
      <p:ext uri="{BB962C8B-B14F-4D97-AF65-F5344CB8AC3E}">
        <p14:creationId xmlns:p14="http://schemas.microsoft.com/office/powerpoint/2010/main" val="12853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14" y="0"/>
            <a:ext cx="4591373" cy="6858000"/>
          </a:xfrm>
        </p:spPr>
      </p:pic>
    </p:spTree>
    <p:extLst>
      <p:ext uri="{BB962C8B-B14F-4D97-AF65-F5344CB8AC3E}">
        <p14:creationId xmlns:p14="http://schemas.microsoft.com/office/powerpoint/2010/main" val="35795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1420" y="-1778373"/>
            <a:ext cx="10414747" cy="10414747"/>
          </a:xfrm>
        </p:spPr>
      </p:pic>
    </p:spTree>
    <p:extLst>
      <p:ext uri="{BB962C8B-B14F-4D97-AF65-F5344CB8AC3E}">
        <p14:creationId xmlns:p14="http://schemas.microsoft.com/office/powerpoint/2010/main" val="6800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08" y="1"/>
            <a:ext cx="9128784" cy="6857999"/>
          </a:xfrm>
        </p:spPr>
      </p:pic>
    </p:spTree>
    <p:extLst>
      <p:ext uri="{BB962C8B-B14F-4D97-AF65-F5344CB8AC3E}">
        <p14:creationId xmlns:p14="http://schemas.microsoft.com/office/powerpoint/2010/main" val="25980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91" y="-1778373"/>
            <a:ext cx="10414747" cy="10414747"/>
          </a:xfrm>
        </p:spPr>
      </p:pic>
    </p:spTree>
    <p:extLst>
      <p:ext uri="{BB962C8B-B14F-4D97-AF65-F5344CB8AC3E}">
        <p14:creationId xmlns:p14="http://schemas.microsoft.com/office/powerpoint/2010/main" val="3179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4730"/>
            <a:ext cx="12192000" cy="8327658"/>
          </a:xfrm>
        </p:spPr>
      </p:pic>
    </p:spTree>
    <p:extLst>
      <p:ext uri="{BB962C8B-B14F-4D97-AF65-F5344CB8AC3E}">
        <p14:creationId xmlns:p14="http://schemas.microsoft.com/office/powerpoint/2010/main" val="29246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0"/>
            <a:ext cx="6934201" cy="6882194"/>
          </a:xfrm>
        </p:spPr>
      </p:pic>
      <p:sp>
        <p:nvSpPr>
          <p:cNvPr id="4" name="TextBox 3"/>
          <p:cNvSpPr txBox="1"/>
          <p:nvPr/>
        </p:nvSpPr>
        <p:spPr>
          <a:xfrm>
            <a:off x="1237129" y="1541929"/>
            <a:ext cx="4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Learn from each bug to prevent more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1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06" y="0"/>
            <a:ext cx="12681213" cy="6858000"/>
          </a:xfrm>
        </p:spPr>
      </p:pic>
    </p:spTree>
    <p:extLst>
      <p:ext uri="{BB962C8B-B14F-4D97-AF65-F5344CB8AC3E}">
        <p14:creationId xmlns:p14="http://schemas.microsoft.com/office/powerpoint/2010/main" val="26430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9260541" y="2846294"/>
            <a:ext cx="2689412" cy="1165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Incidental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Complexity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0541" y="257735"/>
            <a:ext cx="2689412" cy="1165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Essential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Complexity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047"/>
            <a:ext cx="12192000" cy="5265906"/>
          </a:xfrm>
        </p:spPr>
      </p:pic>
    </p:spTree>
    <p:extLst>
      <p:ext uri="{BB962C8B-B14F-4D97-AF65-F5344CB8AC3E}">
        <p14:creationId xmlns:p14="http://schemas.microsoft.com/office/powerpoint/2010/main" val="37881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2" y="0"/>
            <a:ext cx="6849036" cy="6849036"/>
          </a:xfrm>
        </p:spPr>
      </p:pic>
    </p:spTree>
    <p:extLst>
      <p:ext uri="{BB962C8B-B14F-4D97-AF65-F5344CB8AC3E}">
        <p14:creationId xmlns:p14="http://schemas.microsoft.com/office/powerpoint/2010/main" val="2964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3762" y="0"/>
            <a:ext cx="16185762" cy="6858000"/>
          </a:xfrm>
        </p:spPr>
      </p:pic>
    </p:spTree>
    <p:extLst>
      <p:ext uri="{BB962C8B-B14F-4D97-AF65-F5344CB8AC3E}">
        <p14:creationId xmlns:p14="http://schemas.microsoft.com/office/powerpoint/2010/main" val="42639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358</Words>
  <Application>Microsoft Office PowerPoint</Application>
  <PresentationFormat>Widescreen</PresentationFormat>
  <Paragraphs>87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</dc:title>
  <dc:creator>Arlo Social</dc:creator>
  <cp:lastModifiedBy>Arlo Social</cp:lastModifiedBy>
  <cp:revision>83</cp:revision>
  <dcterms:created xsi:type="dcterms:W3CDTF">2016-05-08T18:48:24Z</dcterms:created>
  <dcterms:modified xsi:type="dcterms:W3CDTF">2016-05-09T06:20:53Z</dcterms:modified>
</cp:coreProperties>
</file>