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7330C-3377-4025-8D8A-FFECD444A0BB}">
  <a:tblStyle styleId="{5747330C-3377-4025-8D8A-FFECD444A0BB}"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E7EB"/>
          </a:solidFill>
        </a:fill>
      </a:tcStyle>
    </a:wholeTbl>
    <a:band1H>
      <a:tcTxStyle/>
      <a:tcStyle>
        <a:fill>
          <a:solidFill>
            <a:srgbClr val="CBCBD5"/>
          </a:solidFill>
        </a:fill>
      </a:tcStyle>
    </a:band1H>
    <a:band2H>
      <a:tcTxStyle/>
    </a:band2H>
    <a:band1V>
      <a:tcTxStyle/>
      <a:tcStyle>
        <a:fill>
          <a:solidFill>
            <a:srgbClr val="CBCBD5"/>
          </a:solidFill>
        </a:fill>
      </a:tcStyle>
    </a:band1V>
    <a:band2V>
      <a:tcTxStyle/>
    </a:band2V>
    <a:lastCol>
      <a:tcTxStyle b="on" i="off">
        <a:font>
          <a:latin typeface="Calibri"/>
          <a:ea typeface="Calibri"/>
          <a:cs typeface="Calibri"/>
        </a:font>
        <a:srgbClr val="FFFFFF"/>
      </a:tcTxStyle>
      <a:tcStyle>
        <a:fill>
          <a:solidFill>
            <a:srgbClr val="292378"/>
          </a:solidFill>
        </a:fill>
      </a:tcStyle>
    </a:lastCol>
    <a:firstCol>
      <a:tcTxStyle b="on" i="off">
        <a:font>
          <a:latin typeface="Calibri"/>
          <a:ea typeface="Calibri"/>
          <a:cs typeface="Calibri"/>
        </a:font>
        <a:srgbClr val="FFFFFF"/>
      </a:tcTxStyle>
      <a:tcStyle>
        <a:fill>
          <a:solidFill>
            <a:srgbClr val="292378"/>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292378"/>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292378"/>
          </a:solidFill>
        </a:fill>
      </a:tcStyle>
    </a:firstRow>
    <a:neCell>
      <a:tcTxStyle/>
    </a:neCell>
    <a:nwCell>
      <a:tcTxStyle/>
    </a:nwCell>
  </a:tblStyle>
  <a:tblStyle styleId="{17C673C8-713C-487C-86B6-1CF31CCE6E9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e90ea1ca8_7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0e90ea1ca8_7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e90ea1ca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0e90ea1ca8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e90ea1ca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0e90ea1ca8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e90ea1ca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0e90ea1ca8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e90ea1ca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0e90ea1ca8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e90ea1c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0e90ea1ca8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90ea1ca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0e90ea1ca8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e90ea1c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0e90ea1ca8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e90ea1c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0e90ea1ca8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0e90ea1ca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0e90ea1ca8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e90ea1ca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0e90ea1ca8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e90ea1ca8_7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41" name="Google Shape;141;g20e90ea1ca8_7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20e90ea1ca8_7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0e4e6c46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0e4e6c463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e90ea1ca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0e90ea1ca8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e90ea1ca8_7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0e90ea1ca8_7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CEES Computing the Sky at Extreme Scales</a:t>
            </a:r>
            <a:endParaRPr/>
          </a:p>
          <a:p>
            <a:pPr indent="0" lvl="0" marL="0" rtl="0" algn="l">
              <a:spcBef>
                <a:spcPts val="0"/>
              </a:spcBef>
              <a:spcAft>
                <a:spcPts val="0"/>
              </a:spcAft>
              <a:buNone/>
            </a:pPr>
            <a:r>
              <a:rPr lang="en"/>
              <a:t>(CEED discretization is Computational Engineering and Energy sciences)</a:t>
            </a:r>
            <a:endParaRPr/>
          </a:p>
        </p:txBody>
      </p:sp>
      <p:sp>
        <p:nvSpPr>
          <p:cNvPr id="368" name="Google Shape;368;g20e90ea1ca8_7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0e90ea1ca8_7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g20e90ea1ca8_7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latin typeface="Arial"/>
                <a:ea typeface="Arial"/>
                <a:cs typeface="Arial"/>
                <a:sym typeface="Arial"/>
              </a:rPr>
              <a:t>Not a uniform model today!  MPI is a library; omp is compiled; cude proprietary API </a:t>
            </a:r>
            <a:endParaRPr/>
          </a:p>
        </p:txBody>
      </p:sp>
      <p:sp>
        <p:nvSpPr>
          <p:cNvPr id="379" name="Google Shape;379;g20e90ea1ca8_7_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e90ea1ca8_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0e90ea1ca8_7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e90ea1ca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e90ea1ca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e90ea1ca8_7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0e90ea1ca8_7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e90ea1c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0e90ea1ca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e90ea1ca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0e90ea1ca8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e90ea1c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0e90ea1ca8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e90ea1c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0e90ea1ca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f8f062d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0f8f062d0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e90ea1c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0e90ea1ca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rm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1" name="Google Shape;61;p14"/>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457200" y="1128085"/>
            <a:ext cx="8229600" cy="3394472"/>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7" name="Google Shape;67;p15"/>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dk1"/>
              </a:buClr>
              <a:buSzPts val="3000"/>
              <a:buFont typeface="Calibri"/>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3" name="Google Shape;73;p16"/>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457200" y="1200151"/>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79" name="Google Shape;79;p17"/>
          <p:cNvSpPr txBox="1"/>
          <p:nvPr>
            <p:ph idx="2" type="body"/>
          </p:nvPr>
        </p:nvSpPr>
        <p:spPr>
          <a:xfrm>
            <a:off x="4648200" y="1200151"/>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80" name="Google Shape;80;p17"/>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6" name="Google Shape;86;p18"/>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7" name="Google Shape;87;p18"/>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8" name="Google Shape;88;p18"/>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9" name="Google Shape;89;p18"/>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 type="body"/>
          </p:nvPr>
        </p:nvSpPr>
        <p:spPr>
          <a:xfrm>
            <a:off x="3575050" y="204788"/>
            <a:ext cx="5111750" cy="4389835"/>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04" name="Google Shape;104;p21"/>
          <p:cNvSpPr txBox="1"/>
          <p:nvPr>
            <p:ph idx="2" type="body"/>
          </p:nvPr>
        </p:nvSpPr>
        <p:spPr>
          <a:xfrm>
            <a:off x="457201" y="1076326"/>
            <a:ext cx="3008313" cy="351829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05" name="Google Shape;105;p21"/>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1792288" y="459581"/>
            <a:ext cx="5486400" cy="3086100"/>
          </a:xfrm>
          <a:prstGeom prst="rect">
            <a:avLst/>
          </a:prstGeom>
          <a:noFill/>
          <a:ln>
            <a:noFill/>
          </a:ln>
        </p:spPr>
      </p:sp>
      <p:sp>
        <p:nvSpPr>
          <p:cNvPr id="111" name="Google Shape;111;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2" name="Google Shape;112;p22"/>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874764" y="-1289478"/>
            <a:ext cx="3394472" cy="82296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8" name="Google Shape;118;p23"/>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463778" y="1371601"/>
            <a:ext cx="4388644" cy="2057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272778" y="-609599"/>
            <a:ext cx="4388644" cy="6019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4" name="Google Shape;124;p24"/>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92000">
              <a:schemeClr val="lt1"/>
            </a:gs>
            <a:gs pos="94000">
              <a:srgbClr val="FEC330"/>
            </a:gs>
            <a:gs pos="95000">
              <a:srgbClr val="F17326"/>
            </a:gs>
            <a:gs pos="96000">
              <a:srgbClr val="B30020"/>
            </a:gs>
            <a:gs pos="98000">
              <a:srgbClr val="292378"/>
            </a:gs>
            <a:gs pos="100000">
              <a:srgbClr val="292378"/>
            </a:gs>
          </a:gsLst>
          <a:lin ang="11400000"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57200" y="1128085"/>
            <a:ext cx="8229600" cy="3394472"/>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031781" y="4666337"/>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36181" y="4666337"/>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457200" y="4594447"/>
            <a:ext cx="8229600" cy="0"/>
          </a:xfrm>
          <a:prstGeom prst="straightConnector1">
            <a:avLst/>
          </a:prstGeom>
          <a:noFill/>
          <a:ln cap="flat" cmpd="sng" w="25400">
            <a:solidFill>
              <a:srgbClr val="292378"/>
            </a:solidFill>
            <a:prstDash val="solid"/>
            <a:round/>
            <a:headEnd len="sm" w="sm" type="none"/>
            <a:tailEnd len="sm" w="sm" type="none"/>
          </a:ln>
          <a:effectLst>
            <a:outerShdw blurRad="40000" rotWithShape="0" dir="5400000" dist="20000">
              <a:srgbClr val="000000">
                <a:alpha val="37647"/>
              </a:srgbClr>
            </a:outerShdw>
          </a:effectLst>
        </p:spPr>
      </p:cxnSp>
      <p:pic>
        <p:nvPicPr>
          <p:cNvPr descr="IACS-LOGO-HORIZONTAL-COLOR.jpg" id="57" name="Google Shape;57;p13"/>
          <p:cNvPicPr preferRelativeResize="0"/>
          <p:nvPr/>
        </p:nvPicPr>
        <p:blipFill rotWithShape="1">
          <a:blip r:embed="rId1">
            <a:alphaModFix/>
          </a:blip>
          <a:srcRect b="0" l="0" r="0" t="0"/>
          <a:stretch/>
        </p:blipFill>
        <p:spPr>
          <a:xfrm>
            <a:off x="457199" y="4666337"/>
            <a:ext cx="2678982" cy="4176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490500" y="1858775"/>
            <a:ext cx="81630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rgbClr val="000000"/>
              </a:buClr>
              <a:buSzPts val="3300"/>
              <a:buFont typeface="Garamond"/>
              <a:buNone/>
            </a:pPr>
            <a:r>
              <a:rPr lang="en" sz="3100">
                <a:solidFill>
                  <a:srgbClr val="000000"/>
                </a:solidFill>
                <a:latin typeface="Arial"/>
                <a:ea typeface="Arial"/>
                <a:cs typeface="Arial"/>
                <a:sym typeface="Arial"/>
              </a:rPr>
              <a:t>Performance Study on CPU-based Machine Learning with PyTorch</a:t>
            </a:r>
            <a:endParaRPr sz="3100">
              <a:solidFill>
                <a:srgbClr val="000000"/>
              </a:solidFill>
              <a:latin typeface="Arial"/>
              <a:ea typeface="Arial"/>
              <a:cs typeface="Arial"/>
              <a:sym typeface="Arial"/>
            </a:endParaRPr>
          </a:p>
        </p:txBody>
      </p:sp>
      <p:sp>
        <p:nvSpPr>
          <p:cNvPr id="132" name="Google Shape;132;p25"/>
          <p:cNvSpPr txBox="1"/>
          <p:nvPr>
            <p:ph idx="1" type="subTitle"/>
          </p:nvPr>
        </p:nvSpPr>
        <p:spPr>
          <a:xfrm>
            <a:off x="523875" y="3568400"/>
            <a:ext cx="8129700" cy="660600"/>
          </a:xfrm>
          <a:prstGeom prst="rect">
            <a:avLst/>
          </a:prstGeom>
          <a:noFill/>
          <a:ln>
            <a:noFill/>
          </a:ln>
        </p:spPr>
        <p:txBody>
          <a:bodyPr anchorCtr="0" anchor="t" bIns="34275" lIns="68575" spcFirstLastPara="1" rIns="68575" wrap="square" tIns="34275">
            <a:normAutofit/>
          </a:bodyPr>
          <a:lstStyle/>
          <a:p>
            <a:pPr indent="0" lvl="0" marL="0" rtl="0" algn="ctr">
              <a:lnSpc>
                <a:spcPct val="80000"/>
              </a:lnSpc>
              <a:spcBef>
                <a:spcPts val="0"/>
              </a:spcBef>
              <a:spcAft>
                <a:spcPts val="0"/>
              </a:spcAft>
              <a:buClr>
                <a:srgbClr val="888888"/>
              </a:buClr>
              <a:buSzPts val="2400"/>
              <a:buNone/>
            </a:pPr>
            <a:r>
              <a:rPr lang="en" sz="1700">
                <a:latin typeface="Arial"/>
                <a:ea typeface="Arial"/>
                <a:cs typeface="Arial"/>
                <a:sym typeface="Arial"/>
              </a:rPr>
              <a:t>Smeet Chheda, Tony Curtis, Eva Siegmann, Barbara Chapman</a:t>
            </a:r>
            <a:endParaRPr sz="1700">
              <a:latin typeface="Arial"/>
              <a:ea typeface="Arial"/>
              <a:cs typeface="Arial"/>
              <a:sym typeface="Arial"/>
            </a:endParaRPr>
          </a:p>
          <a:p>
            <a:pPr indent="0" lvl="0" marL="0" rtl="0" algn="ctr">
              <a:lnSpc>
                <a:spcPct val="80000"/>
              </a:lnSpc>
              <a:spcBef>
                <a:spcPts val="500"/>
              </a:spcBef>
              <a:spcAft>
                <a:spcPts val="0"/>
              </a:spcAft>
              <a:buClr>
                <a:srgbClr val="888888"/>
              </a:buClr>
              <a:buSzPts val="2400"/>
              <a:buNone/>
            </a:pPr>
            <a:r>
              <a:rPr lang="en" sz="1700">
                <a:latin typeface="Arial"/>
                <a:ea typeface="Arial"/>
                <a:cs typeface="Arial"/>
                <a:sym typeface="Arial"/>
              </a:rPr>
              <a:t>IACS, </a:t>
            </a:r>
            <a:r>
              <a:rPr lang="en" sz="1700">
                <a:latin typeface="Arial"/>
                <a:ea typeface="Arial"/>
                <a:cs typeface="Arial"/>
                <a:sym typeface="Arial"/>
              </a:rPr>
              <a:t>Stony Brook University</a:t>
            </a:r>
            <a:endParaRPr sz="1700">
              <a:latin typeface="Arial"/>
              <a:ea typeface="Arial"/>
              <a:cs typeface="Arial"/>
              <a:sym typeface="Arial"/>
            </a:endParaRPr>
          </a:p>
        </p:txBody>
      </p:sp>
      <p:sp>
        <p:nvSpPr>
          <p:cNvPr id="133" name="Google Shape;133;p25"/>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35" name="Google Shape;135;p25"/>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136" name="Google Shape;136;p25"/>
          <p:cNvPicPr preferRelativeResize="0"/>
          <p:nvPr/>
        </p:nvPicPr>
        <p:blipFill rotWithShape="1">
          <a:blip r:embed="rId4">
            <a:alphaModFix/>
          </a:blip>
          <a:srcRect b="0" l="0" r="0" t="0"/>
          <a:stretch/>
        </p:blipFill>
        <p:spPr>
          <a:xfrm>
            <a:off x="7772403" y="321542"/>
            <a:ext cx="930100" cy="930100"/>
          </a:xfrm>
          <a:prstGeom prst="rect">
            <a:avLst/>
          </a:prstGeom>
          <a:noFill/>
          <a:ln>
            <a:noFill/>
          </a:ln>
        </p:spPr>
      </p:pic>
      <p:pic>
        <p:nvPicPr>
          <p:cNvPr id="137" name="Google Shape;137;p25"/>
          <p:cNvPicPr preferRelativeResize="0"/>
          <p:nvPr/>
        </p:nvPicPr>
        <p:blipFill rotWithShape="1">
          <a:blip r:embed="rId5">
            <a:alphaModFix/>
          </a:blip>
          <a:srcRect b="0" l="0" r="0" t="0"/>
          <a:stretch/>
        </p:blipFill>
        <p:spPr>
          <a:xfrm>
            <a:off x="523878" y="321542"/>
            <a:ext cx="930099" cy="930099"/>
          </a:xfrm>
          <a:prstGeom prst="rect">
            <a:avLst/>
          </a:prstGeom>
          <a:noFill/>
          <a:ln>
            <a:noFill/>
          </a:ln>
        </p:spPr>
      </p:pic>
      <p:pic>
        <p:nvPicPr>
          <p:cNvPr id="138" name="Google Shape;138;p25"/>
          <p:cNvPicPr preferRelativeResize="0"/>
          <p:nvPr/>
        </p:nvPicPr>
        <p:blipFill>
          <a:blip r:embed="rId6">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 benchDNN (contd)</a:t>
            </a:r>
            <a:endParaRPr sz="2600">
              <a:latin typeface="Arial"/>
              <a:ea typeface="Arial"/>
              <a:cs typeface="Arial"/>
              <a:sym typeface="Arial"/>
            </a:endParaRPr>
          </a:p>
        </p:txBody>
      </p:sp>
      <p:sp>
        <p:nvSpPr>
          <p:cNvPr id="234" name="Google Shape;234;p34"/>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4"/>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36" name="Google Shape;236;p34"/>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37" name="Google Shape;237;p34"/>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238" name="Google Shape;238;p34"/>
          <p:cNvSpPr txBox="1"/>
          <p:nvPr/>
        </p:nvSpPr>
        <p:spPr>
          <a:xfrm>
            <a:off x="453025" y="3693850"/>
            <a:ext cx="822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Yellow</a:t>
            </a:r>
            <a:r>
              <a:rPr lang="en"/>
              <a:t> and light-blue bars represent runs on Intel Xeon Gold 6148.</a:t>
            </a:r>
            <a:endParaRPr/>
          </a:p>
          <a:p>
            <a:pPr indent="0" lvl="0" marL="0" rtl="0" algn="ctr">
              <a:spcBef>
                <a:spcPts val="0"/>
              </a:spcBef>
              <a:spcAft>
                <a:spcPts val="0"/>
              </a:spcAft>
              <a:buNone/>
            </a:pPr>
            <a:r>
              <a:rPr lang="en"/>
              <a:t>Blue, Orange and Grey bars represent runs on Fujitsu A64FX</a:t>
            </a:r>
            <a:endParaRPr/>
          </a:p>
        </p:txBody>
      </p:sp>
      <p:pic>
        <p:nvPicPr>
          <p:cNvPr id="239" name="Google Shape;239;p34"/>
          <p:cNvPicPr preferRelativeResize="0"/>
          <p:nvPr/>
        </p:nvPicPr>
        <p:blipFill>
          <a:blip r:embed="rId5">
            <a:alphaModFix/>
          </a:blip>
          <a:stretch>
            <a:fillRect/>
          </a:stretch>
        </p:blipFill>
        <p:spPr>
          <a:xfrm>
            <a:off x="1219675" y="928775"/>
            <a:ext cx="6739502" cy="26457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 benchDNN (contd)</a:t>
            </a:r>
            <a:endParaRPr sz="2600">
              <a:latin typeface="Arial"/>
              <a:ea typeface="Arial"/>
              <a:cs typeface="Arial"/>
              <a:sym typeface="Arial"/>
            </a:endParaRPr>
          </a:p>
        </p:txBody>
      </p:sp>
      <p:sp>
        <p:nvSpPr>
          <p:cNvPr id="245" name="Google Shape;245;p35"/>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5"/>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47" name="Google Shape;247;p35"/>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48" name="Google Shape;248;p35"/>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249" name="Google Shape;249;p35"/>
          <p:cNvSpPr txBox="1"/>
          <p:nvPr/>
        </p:nvSpPr>
        <p:spPr>
          <a:xfrm>
            <a:off x="453025" y="3693850"/>
            <a:ext cx="822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Yellow</a:t>
            </a:r>
            <a:r>
              <a:rPr lang="en"/>
              <a:t> and light-blue bars represent runs on Intel Xeon Gold 6148.</a:t>
            </a:r>
            <a:endParaRPr/>
          </a:p>
          <a:p>
            <a:pPr indent="0" lvl="0" marL="0" rtl="0" algn="ctr">
              <a:spcBef>
                <a:spcPts val="0"/>
              </a:spcBef>
              <a:spcAft>
                <a:spcPts val="0"/>
              </a:spcAft>
              <a:buNone/>
            </a:pPr>
            <a:r>
              <a:rPr lang="en"/>
              <a:t>Black bar represents Intel compiler on Intel Xeon Platinum 8358 (Icelake) </a:t>
            </a:r>
            <a:endParaRPr/>
          </a:p>
          <a:p>
            <a:pPr indent="0" lvl="0" marL="0" rtl="0" algn="ctr">
              <a:spcBef>
                <a:spcPts val="0"/>
              </a:spcBef>
              <a:spcAft>
                <a:spcPts val="0"/>
              </a:spcAft>
              <a:buNone/>
            </a:pPr>
            <a:r>
              <a:rPr lang="en"/>
              <a:t>Blue, Orange and Grey bars represent runs on Fujitsu A64FX </a:t>
            </a:r>
            <a:endParaRPr/>
          </a:p>
        </p:txBody>
      </p:sp>
      <p:pic>
        <p:nvPicPr>
          <p:cNvPr id="250" name="Google Shape;250;p35"/>
          <p:cNvPicPr preferRelativeResize="0"/>
          <p:nvPr/>
        </p:nvPicPr>
        <p:blipFill>
          <a:blip r:embed="rId5">
            <a:alphaModFix/>
          </a:blip>
          <a:stretch>
            <a:fillRect/>
          </a:stretch>
        </p:blipFill>
        <p:spPr>
          <a:xfrm>
            <a:off x="1198262" y="991500"/>
            <a:ext cx="6747474" cy="2645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a:t>
            </a:r>
            <a:r>
              <a:rPr lang="en" sz="2600">
                <a:latin typeface="Arial"/>
                <a:ea typeface="Arial"/>
                <a:cs typeface="Arial"/>
                <a:sym typeface="Arial"/>
              </a:rPr>
              <a:t>: Models used</a:t>
            </a:r>
            <a:endParaRPr sz="2600">
              <a:latin typeface="Arial"/>
              <a:ea typeface="Arial"/>
              <a:cs typeface="Arial"/>
              <a:sym typeface="Arial"/>
            </a:endParaRPr>
          </a:p>
        </p:txBody>
      </p:sp>
      <p:sp>
        <p:nvSpPr>
          <p:cNvPr id="256" name="Google Shape;256;p36"/>
          <p:cNvSpPr txBox="1"/>
          <p:nvPr>
            <p:ph idx="1" type="body"/>
          </p:nvPr>
        </p:nvSpPr>
        <p:spPr>
          <a:xfrm>
            <a:off x="457200" y="1117100"/>
            <a:ext cx="3961500" cy="3394500"/>
          </a:xfrm>
          <a:prstGeom prst="rect">
            <a:avLst/>
          </a:prstGeom>
          <a:noFill/>
          <a:ln>
            <a:noFill/>
          </a:ln>
        </p:spPr>
        <p:txBody>
          <a:bodyPr anchorCtr="0" anchor="t" bIns="34275" lIns="68575" spcFirstLastPara="1" rIns="68575" wrap="square" tIns="34275">
            <a:normAutofit/>
          </a:bodyPr>
          <a:lstStyle/>
          <a:p>
            <a:pPr indent="-203200" lvl="0" marL="254000" rtl="0" algn="l">
              <a:spcBef>
                <a:spcPts val="500"/>
              </a:spcBef>
              <a:spcAft>
                <a:spcPts val="0"/>
              </a:spcAft>
              <a:buClr>
                <a:schemeClr val="dk1"/>
              </a:buClr>
              <a:buSzPts val="1600"/>
              <a:buChar char="•"/>
            </a:pPr>
            <a:r>
              <a:rPr lang="en" sz="1600">
                <a:latin typeface="Arial"/>
                <a:ea typeface="Arial"/>
                <a:cs typeface="Arial"/>
                <a:sym typeface="Arial"/>
              </a:rPr>
              <a:t>We evaluate the performance of 3 different deep residual networks.</a:t>
            </a:r>
            <a:endParaRPr sz="1600">
              <a:latin typeface="Arial"/>
              <a:ea typeface="Arial"/>
              <a:cs typeface="Arial"/>
              <a:sym typeface="Arial"/>
            </a:endParaRPr>
          </a:p>
          <a:p>
            <a:pPr indent="-215900" lvl="1" marL="558800" rtl="0" algn="l">
              <a:spcBef>
                <a:spcPts val="500"/>
              </a:spcBef>
              <a:spcAft>
                <a:spcPts val="0"/>
              </a:spcAft>
              <a:buClr>
                <a:schemeClr val="dk1"/>
              </a:buClr>
              <a:buSzPts val="1400"/>
              <a:buChar char="–"/>
            </a:pPr>
            <a:r>
              <a:rPr lang="en" sz="1400">
                <a:latin typeface="Arial"/>
                <a:ea typeface="Arial"/>
                <a:cs typeface="Arial"/>
                <a:sym typeface="Arial"/>
              </a:rPr>
              <a:t>ResNet 34 (21.79M),  ResNext 50-32x4d (25.02M),  Wide ResNet 101 (126.88M)</a:t>
            </a:r>
            <a:endParaRPr sz="1400">
              <a:latin typeface="Arial"/>
              <a:ea typeface="Arial"/>
              <a:cs typeface="Arial"/>
              <a:sym typeface="Arial"/>
            </a:endParaRPr>
          </a:p>
          <a:p>
            <a:pPr indent="-215900" lvl="1" marL="558800" rtl="0" algn="l">
              <a:spcBef>
                <a:spcPts val="500"/>
              </a:spcBef>
              <a:spcAft>
                <a:spcPts val="0"/>
              </a:spcAft>
              <a:buClr>
                <a:schemeClr val="dk1"/>
              </a:buClr>
              <a:buSzPts val="1400"/>
              <a:buChar char="–"/>
            </a:pPr>
            <a:r>
              <a:rPr lang="en" sz="1400">
                <a:latin typeface="Arial"/>
                <a:ea typeface="Arial"/>
                <a:cs typeface="Arial"/>
                <a:sym typeface="Arial"/>
              </a:rPr>
              <a:t>Easy to convert to block format and therefore they can take advantage of optimized oneDNN kernels.</a:t>
            </a:r>
            <a:endParaRPr sz="1400">
              <a:latin typeface="Arial"/>
              <a:ea typeface="Arial"/>
              <a:cs typeface="Arial"/>
              <a:sym typeface="Arial"/>
            </a:endParaRPr>
          </a:p>
          <a:p>
            <a:pPr indent="0" lvl="0" marL="254000" rtl="0" algn="l">
              <a:spcBef>
                <a:spcPts val="500"/>
              </a:spcBef>
              <a:spcAft>
                <a:spcPts val="0"/>
              </a:spcAft>
              <a:buNone/>
            </a:pPr>
            <a:r>
              <a:t/>
            </a:r>
            <a:endParaRPr sz="1400">
              <a:latin typeface="Arial"/>
              <a:ea typeface="Arial"/>
              <a:cs typeface="Arial"/>
              <a:sym typeface="Arial"/>
            </a:endParaRPr>
          </a:p>
          <a:p>
            <a:pPr indent="-254000" lvl="0" marL="254000" rtl="0" algn="l">
              <a:spcBef>
                <a:spcPts val="500"/>
              </a:spcBef>
              <a:spcAft>
                <a:spcPts val="0"/>
              </a:spcAft>
              <a:buSzPts val="1400"/>
              <a:buFont typeface="Arial"/>
              <a:buChar char="•"/>
            </a:pPr>
            <a:r>
              <a:rPr lang="en" sz="1400">
                <a:latin typeface="Arial"/>
                <a:ea typeface="Arial"/>
                <a:cs typeface="Arial"/>
                <a:sym typeface="Arial"/>
              </a:rPr>
              <a:t>Other models in </a:t>
            </a:r>
            <a:r>
              <a:rPr i="1" lang="en" sz="1400">
                <a:latin typeface="Arial"/>
                <a:ea typeface="Arial"/>
                <a:cs typeface="Arial"/>
                <a:sym typeface="Arial"/>
              </a:rPr>
              <a:t>torchvision</a:t>
            </a:r>
            <a:r>
              <a:rPr lang="en" sz="1400">
                <a:latin typeface="Arial"/>
                <a:ea typeface="Arial"/>
                <a:cs typeface="Arial"/>
                <a:sym typeface="Arial"/>
              </a:rPr>
              <a:t> do not support block formats at the moment</a:t>
            </a:r>
            <a:endParaRPr sz="1400">
              <a:latin typeface="Arial"/>
              <a:ea typeface="Arial"/>
              <a:cs typeface="Arial"/>
              <a:sym typeface="Arial"/>
            </a:endParaRPr>
          </a:p>
          <a:p>
            <a:pPr indent="-215900" lvl="1" marL="558800" rtl="0" algn="l">
              <a:spcBef>
                <a:spcPts val="500"/>
              </a:spcBef>
              <a:spcAft>
                <a:spcPts val="0"/>
              </a:spcAft>
              <a:buSzPts val="1400"/>
              <a:buFont typeface="Arial"/>
              <a:buChar char="–"/>
            </a:pPr>
            <a:r>
              <a:rPr lang="en" sz="1400">
                <a:latin typeface="Arial"/>
                <a:ea typeface="Arial"/>
                <a:cs typeface="Arial"/>
                <a:sym typeface="Arial"/>
              </a:rPr>
              <a:t>Unsupported operators for example, concatenation</a:t>
            </a:r>
            <a:endParaRPr sz="1400">
              <a:latin typeface="Arial"/>
              <a:ea typeface="Arial"/>
              <a:cs typeface="Arial"/>
              <a:sym typeface="Arial"/>
            </a:endParaRPr>
          </a:p>
        </p:txBody>
      </p:sp>
      <p:sp>
        <p:nvSpPr>
          <p:cNvPr id="257" name="Google Shape;257;p36"/>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6"/>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59" name="Google Shape;259;p36"/>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60" name="Google Shape;260;p36"/>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261" name="Google Shape;261;p36"/>
          <p:cNvPicPr preferRelativeResize="0"/>
          <p:nvPr/>
        </p:nvPicPr>
        <p:blipFill>
          <a:blip r:embed="rId5">
            <a:alphaModFix/>
          </a:blip>
          <a:stretch>
            <a:fillRect/>
          </a:stretch>
        </p:blipFill>
        <p:spPr>
          <a:xfrm>
            <a:off x="5310750" y="1838550"/>
            <a:ext cx="2920250" cy="1466400"/>
          </a:xfrm>
          <a:prstGeom prst="rect">
            <a:avLst/>
          </a:prstGeom>
          <a:noFill/>
          <a:ln cap="flat" cmpd="sng" w="9525">
            <a:solidFill>
              <a:schemeClr val="dk2"/>
            </a:solidFill>
            <a:prstDash val="solid"/>
            <a:round/>
            <a:headEnd len="sm" w="sm" type="none"/>
            <a:tailEnd len="sm" w="sm" type="none"/>
          </a:ln>
        </p:spPr>
      </p:pic>
      <p:sp>
        <p:nvSpPr>
          <p:cNvPr id="262" name="Google Shape;262;p36"/>
          <p:cNvSpPr txBox="1"/>
          <p:nvPr/>
        </p:nvSpPr>
        <p:spPr>
          <a:xfrm>
            <a:off x="5193625" y="3610200"/>
            <a:ext cx="3154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t>Image c</a:t>
            </a:r>
            <a:r>
              <a:rPr i="1" lang="en" sz="700"/>
              <a:t>ourtesy</a:t>
            </a:r>
            <a:r>
              <a:rPr i="1" lang="en" sz="700"/>
              <a:t> of He, Kaiming, et al. "Deep residual learning for image recognition." Proceedings of the IEEE conference on computer vision and pattern recognition. 2016.</a:t>
            </a:r>
            <a:endParaRPr i="1"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a:t>
            </a:r>
            <a:r>
              <a:rPr lang="en" sz="2900">
                <a:latin typeface="Arial"/>
                <a:ea typeface="Arial"/>
                <a:cs typeface="Arial"/>
                <a:sym typeface="Arial"/>
              </a:rPr>
              <a:t>: Single Node</a:t>
            </a:r>
            <a:endParaRPr sz="2900">
              <a:latin typeface="Arial"/>
              <a:ea typeface="Arial"/>
              <a:cs typeface="Arial"/>
              <a:sym typeface="Arial"/>
            </a:endParaRPr>
          </a:p>
        </p:txBody>
      </p:sp>
      <p:sp>
        <p:nvSpPr>
          <p:cNvPr id="268" name="Google Shape;268;p37"/>
          <p:cNvSpPr txBox="1"/>
          <p:nvPr>
            <p:ph idx="1" type="body"/>
          </p:nvPr>
        </p:nvSpPr>
        <p:spPr>
          <a:xfrm>
            <a:off x="457200" y="1128075"/>
            <a:ext cx="4518900" cy="3394500"/>
          </a:xfrm>
          <a:prstGeom prst="rect">
            <a:avLst/>
          </a:prstGeom>
          <a:noFill/>
          <a:ln>
            <a:noFill/>
          </a:ln>
        </p:spPr>
        <p:txBody>
          <a:bodyPr anchorCtr="0" anchor="t" bIns="34275" lIns="68575" spcFirstLastPara="1" rIns="68575" wrap="square" tIns="34275">
            <a:normAutofit/>
          </a:bodyPr>
          <a:lstStyle/>
          <a:p>
            <a:pPr indent="-247650" lvl="0" marL="254000" rtl="0" algn="l">
              <a:lnSpc>
                <a:spcPct val="105000"/>
              </a:lnSpc>
              <a:spcBef>
                <a:spcPts val="0"/>
              </a:spcBef>
              <a:spcAft>
                <a:spcPts val="0"/>
              </a:spcAft>
              <a:buSzPts val="1300"/>
              <a:buChar char="•"/>
            </a:pPr>
            <a:r>
              <a:rPr lang="en" sz="1300">
                <a:latin typeface="Arial"/>
                <a:ea typeface="Arial"/>
                <a:cs typeface="Arial"/>
                <a:sym typeface="Arial"/>
              </a:rPr>
              <a:t>Task: Image Classification</a:t>
            </a:r>
            <a:endParaRPr sz="1300">
              <a:latin typeface="Arial"/>
              <a:ea typeface="Arial"/>
              <a:cs typeface="Arial"/>
              <a:sym typeface="Arial"/>
            </a:endParaRPr>
          </a:p>
          <a:p>
            <a:pPr indent="-254000" lvl="0" marL="254000" rtl="0" algn="l">
              <a:lnSpc>
                <a:spcPct val="105000"/>
              </a:lnSpc>
              <a:spcBef>
                <a:spcPts val="0"/>
              </a:spcBef>
              <a:spcAft>
                <a:spcPts val="0"/>
              </a:spcAft>
              <a:buSzPts val="1400"/>
              <a:buChar char="•"/>
            </a:pPr>
            <a:r>
              <a:rPr lang="en" sz="1300">
                <a:latin typeface="Arial"/>
                <a:ea typeface="Arial"/>
                <a:cs typeface="Arial"/>
                <a:sym typeface="Arial"/>
              </a:rPr>
              <a:t>Dataset: </a:t>
            </a:r>
            <a:r>
              <a:rPr b="1" lang="en" sz="1300">
                <a:latin typeface="Arial"/>
                <a:ea typeface="Arial"/>
                <a:cs typeface="Arial"/>
                <a:sym typeface="Arial"/>
              </a:rPr>
              <a:t>P</a:t>
            </a:r>
            <a:r>
              <a:rPr lang="en" sz="1300">
                <a:latin typeface="Arial"/>
                <a:ea typeface="Arial"/>
                <a:cs typeface="Arial"/>
                <a:sym typeface="Arial"/>
              </a:rPr>
              <a:t>hoto, </a:t>
            </a:r>
            <a:r>
              <a:rPr b="1" lang="en" sz="1300">
                <a:latin typeface="Arial"/>
                <a:ea typeface="Arial"/>
                <a:cs typeface="Arial"/>
                <a:sym typeface="Arial"/>
              </a:rPr>
              <a:t>A</a:t>
            </a:r>
            <a:r>
              <a:rPr lang="en" sz="1300">
                <a:latin typeface="Arial"/>
                <a:ea typeface="Arial"/>
                <a:cs typeface="Arial"/>
                <a:sym typeface="Arial"/>
              </a:rPr>
              <a:t>rt Painting, </a:t>
            </a:r>
            <a:r>
              <a:rPr b="1" lang="en" sz="1300">
                <a:latin typeface="Arial"/>
                <a:ea typeface="Arial"/>
                <a:cs typeface="Arial"/>
                <a:sym typeface="Arial"/>
              </a:rPr>
              <a:t>C</a:t>
            </a:r>
            <a:r>
              <a:rPr lang="en" sz="1300">
                <a:latin typeface="Arial"/>
                <a:ea typeface="Arial"/>
                <a:cs typeface="Arial"/>
                <a:sym typeface="Arial"/>
              </a:rPr>
              <a:t>artoon, </a:t>
            </a:r>
            <a:r>
              <a:rPr b="1" lang="en" sz="1300">
                <a:latin typeface="Arial"/>
                <a:ea typeface="Arial"/>
                <a:cs typeface="Arial"/>
                <a:sym typeface="Arial"/>
              </a:rPr>
              <a:t>S</a:t>
            </a:r>
            <a:r>
              <a:rPr lang="en" sz="1300">
                <a:latin typeface="Arial"/>
                <a:ea typeface="Arial"/>
                <a:cs typeface="Arial"/>
                <a:sym typeface="Arial"/>
              </a:rPr>
              <a:t>ketch (PACS*) - 4 domains, 7 classes, 9991 imag</a:t>
            </a:r>
            <a:r>
              <a:rPr lang="en" sz="1400">
                <a:latin typeface="Arial"/>
                <a:ea typeface="Arial"/>
                <a:cs typeface="Arial"/>
                <a:sym typeface="Arial"/>
              </a:rPr>
              <a:t>es</a:t>
            </a:r>
            <a:endParaRPr sz="1400">
              <a:latin typeface="Arial"/>
              <a:ea typeface="Arial"/>
              <a:cs typeface="Arial"/>
              <a:sym typeface="Arial"/>
            </a:endParaRPr>
          </a:p>
          <a:p>
            <a:pPr indent="0" lvl="0" marL="457200" rtl="0" algn="l">
              <a:lnSpc>
                <a:spcPct val="105000"/>
              </a:lnSpc>
              <a:spcBef>
                <a:spcPts val="1200"/>
              </a:spcBef>
              <a:spcAft>
                <a:spcPts val="0"/>
              </a:spcAft>
              <a:buNone/>
            </a:pPr>
            <a:r>
              <a:rPr lang="en" sz="1108">
                <a:latin typeface="Arial"/>
                <a:ea typeface="Arial"/>
                <a:cs typeface="Arial"/>
                <a:sym typeface="Arial"/>
              </a:rPr>
              <a:t>Training : 6101 images                                                                                            Transforms : Resizing, Horizontal Flips, Color Jittering, Gray scaling, tensor conversion, normalization  </a:t>
            </a:r>
            <a:endParaRPr sz="2508">
              <a:latin typeface="Arial"/>
              <a:ea typeface="Arial"/>
              <a:cs typeface="Arial"/>
              <a:sym typeface="Arial"/>
            </a:endParaRPr>
          </a:p>
          <a:p>
            <a:pPr indent="0" lvl="0" marL="457200" rtl="0" algn="l">
              <a:lnSpc>
                <a:spcPct val="105000"/>
              </a:lnSpc>
              <a:spcBef>
                <a:spcPts val="1200"/>
              </a:spcBef>
              <a:spcAft>
                <a:spcPts val="0"/>
              </a:spcAft>
              <a:buNone/>
            </a:pPr>
            <a:r>
              <a:rPr lang="en" sz="1108">
                <a:latin typeface="Arial"/>
                <a:ea typeface="Arial"/>
                <a:cs typeface="Arial"/>
                <a:sym typeface="Arial"/>
              </a:rPr>
              <a:t>Evaluation : 3942 images                                                                          Transforms : Resizing, tensor conversion, normalization</a:t>
            </a:r>
            <a:endParaRPr sz="1000">
              <a:latin typeface="Arial"/>
              <a:ea typeface="Arial"/>
              <a:cs typeface="Arial"/>
              <a:sym typeface="Arial"/>
            </a:endParaRPr>
          </a:p>
          <a:p>
            <a:pPr indent="-247650" lvl="0" marL="254000" rtl="0" algn="l">
              <a:lnSpc>
                <a:spcPct val="105000"/>
              </a:lnSpc>
              <a:spcBef>
                <a:spcPts val="1200"/>
              </a:spcBef>
              <a:spcAft>
                <a:spcPts val="0"/>
              </a:spcAft>
              <a:buSzPts val="1300"/>
              <a:buChar char="•"/>
            </a:pPr>
            <a:r>
              <a:rPr lang="en" sz="1300">
                <a:latin typeface="Arial"/>
                <a:ea typeface="Arial"/>
                <a:cs typeface="Arial"/>
                <a:sym typeface="Arial"/>
              </a:rPr>
              <a:t>Model training &amp; inference can be improved by using different memory formats (NCHW default, NHWC, nChw16c - mkldnn block format)</a:t>
            </a:r>
            <a:endParaRPr i="1" sz="1300">
              <a:latin typeface="Arial"/>
              <a:ea typeface="Arial"/>
              <a:cs typeface="Arial"/>
              <a:sym typeface="Arial"/>
            </a:endParaRPr>
          </a:p>
          <a:p>
            <a:pPr indent="-247650" lvl="0" marL="254000" rtl="0" algn="l">
              <a:lnSpc>
                <a:spcPct val="105000"/>
              </a:lnSpc>
              <a:spcBef>
                <a:spcPts val="0"/>
              </a:spcBef>
              <a:spcAft>
                <a:spcPts val="0"/>
              </a:spcAft>
              <a:buSzPts val="1300"/>
              <a:buChar char="•"/>
            </a:pPr>
            <a:r>
              <a:rPr lang="en" sz="1300">
                <a:latin typeface="Arial"/>
                <a:ea typeface="Arial"/>
                <a:cs typeface="Arial"/>
                <a:sym typeface="Arial"/>
              </a:rPr>
              <a:t>Using TCMalloc for memory allocation.</a:t>
            </a:r>
            <a:endParaRPr sz="1300">
              <a:latin typeface="Arial"/>
              <a:ea typeface="Arial"/>
              <a:cs typeface="Arial"/>
              <a:sym typeface="Arial"/>
            </a:endParaRPr>
          </a:p>
        </p:txBody>
      </p:sp>
      <p:sp>
        <p:nvSpPr>
          <p:cNvPr id="269" name="Google Shape;269;p37"/>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7"/>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71" name="Google Shape;271;p37"/>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72" name="Google Shape;272;p37"/>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descr="A picture containing different&#10;&#10;Description automatically generated" id="273" name="Google Shape;273;p37"/>
          <p:cNvPicPr preferRelativeResize="0"/>
          <p:nvPr/>
        </p:nvPicPr>
        <p:blipFill rotWithShape="1">
          <a:blip r:embed="rId5">
            <a:alphaModFix/>
          </a:blip>
          <a:srcRect b="0" l="0" r="0" t="0"/>
          <a:stretch/>
        </p:blipFill>
        <p:spPr>
          <a:xfrm>
            <a:off x="5262596" y="1532659"/>
            <a:ext cx="3569705" cy="2078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457200" y="134098"/>
            <a:ext cx="8229600" cy="713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Single Node</a:t>
            </a:r>
            <a:endParaRPr sz="2900">
              <a:latin typeface="Arial"/>
              <a:ea typeface="Arial"/>
              <a:cs typeface="Arial"/>
              <a:sym typeface="Arial"/>
            </a:endParaRPr>
          </a:p>
        </p:txBody>
      </p:sp>
      <p:sp>
        <p:nvSpPr>
          <p:cNvPr id="279" name="Google Shape;279;p38"/>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8"/>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81" name="Google Shape;281;p38"/>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82" name="Google Shape;282;p38"/>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283" name="Google Shape;283;p38"/>
          <p:cNvPicPr preferRelativeResize="0"/>
          <p:nvPr/>
        </p:nvPicPr>
        <p:blipFill>
          <a:blip r:embed="rId5">
            <a:alphaModFix/>
          </a:blip>
          <a:stretch>
            <a:fillRect/>
          </a:stretch>
        </p:blipFill>
        <p:spPr>
          <a:xfrm>
            <a:off x="106412" y="946675"/>
            <a:ext cx="4286577" cy="2660263"/>
          </a:xfrm>
          <a:prstGeom prst="rect">
            <a:avLst/>
          </a:prstGeom>
          <a:noFill/>
          <a:ln>
            <a:noFill/>
          </a:ln>
        </p:spPr>
      </p:pic>
      <p:pic>
        <p:nvPicPr>
          <p:cNvPr id="284" name="Google Shape;284;p38"/>
          <p:cNvPicPr preferRelativeResize="0"/>
          <p:nvPr/>
        </p:nvPicPr>
        <p:blipFill>
          <a:blip r:embed="rId6">
            <a:alphaModFix/>
          </a:blip>
          <a:stretch>
            <a:fillRect/>
          </a:stretch>
        </p:blipFill>
        <p:spPr>
          <a:xfrm>
            <a:off x="4429284" y="946675"/>
            <a:ext cx="4532664" cy="2660275"/>
          </a:xfrm>
          <a:prstGeom prst="rect">
            <a:avLst/>
          </a:prstGeom>
          <a:noFill/>
          <a:ln>
            <a:noFill/>
          </a:ln>
        </p:spPr>
      </p:pic>
      <p:sp>
        <p:nvSpPr>
          <p:cNvPr id="285" name="Google Shape;285;p38"/>
          <p:cNvSpPr txBox="1"/>
          <p:nvPr/>
        </p:nvSpPr>
        <p:spPr>
          <a:xfrm>
            <a:off x="587850" y="375990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Training Time per Epoch (lower is better)</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457200" y="134099"/>
            <a:ext cx="8229600" cy="7509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Single Node</a:t>
            </a:r>
            <a:endParaRPr sz="2900">
              <a:latin typeface="Arial"/>
              <a:ea typeface="Arial"/>
              <a:cs typeface="Arial"/>
              <a:sym typeface="Arial"/>
            </a:endParaRPr>
          </a:p>
        </p:txBody>
      </p:sp>
      <p:sp>
        <p:nvSpPr>
          <p:cNvPr id="291" name="Google Shape;291;p39"/>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9"/>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93" name="Google Shape;293;p39"/>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94" name="Google Shape;294;p39"/>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295" name="Google Shape;295;p39"/>
          <p:cNvPicPr preferRelativeResize="0"/>
          <p:nvPr/>
        </p:nvPicPr>
        <p:blipFill>
          <a:blip r:embed="rId5">
            <a:alphaModFix/>
          </a:blip>
          <a:stretch>
            <a:fillRect/>
          </a:stretch>
        </p:blipFill>
        <p:spPr>
          <a:xfrm>
            <a:off x="2253012" y="913992"/>
            <a:ext cx="4637972" cy="2953058"/>
          </a:xfrm>
          <a:prstGeom prst="rect">
            <a:avLst/>
          </a:prstGeom>
          <a:noFill/>
          <a:ln>
            <a:noFill/>
          </a:ln>
        </p:spPr>
      </p:pic>
      <p:sp>
        <p:nvSpPr>
          <p:cNvPr id="296" name="Google Shape;296;p39"/>
          <p:cNvSpPr txBox="1"/>
          <p:nvPr/>
        </p:nvSpPr>
        <p:spPr>
          <a:xfrm>
            <a:off x="587850" y="389605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Training Time per Epoch (lower is better)</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457200" y="134098"/>
            <a:ext cx="8229600" cy="6903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Single Node</a:t>
            </a:r>
            <a:endParaRPr sz="2900">
              <a:latin typeface="Arial"/>
              <a:ea typeface="Arial"/>
              <a:cs typeface="Arial"/>
              <a:sym typeface="Arial"/>
            </a:endParaRPr>
          </a:p>
        </p:txBody>
      </p:sp>
      <p:sp>
        <p:nvSpPr>
          <p:cNvPr id="302" name="Google Shape;302;p40"/>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40"/>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04" name="Google Shape;304;p40"/>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05" name="Google Shape;305;p40"/>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306" name="Google Shape;306;p40"/>
          <p:cNvSpPr txBox="1"/>
          <p:nvPr/>
        </p:nvSpPr>
        <p:spPr>
          <a:xfrm>
            <a:off x="587850" y="375990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Inference Throughput </a:t>
            </a:r>
            <a:r>
              <a:rPr lang="en" sz="1600"/>
              <a:t>(higher is better)</a:t>
            </a:r>
            <a:endParaRPr sz="1600"/>
          </a:p>
        </p:txBody>
      </p:sp>
      <p:pic>
        <p:nvPicPr>
          <p:cNvPr id="307" name="Google Shape;307;p40"/>
          <p:cNvPicPr preferRelativeResize="0"/>
          <p:nvPr/>
        </p:nvPicPr>
        <p:blipFill>
          <a:blip r:embed="rId5">
            <a:alphaModFix/>
          </a:blip>
          <a:stretch>
            <a:fillRect/>
          </a:stretch>
        </p:blipFill>
        <p:spPr>
          <a:xfrm>
            <a:off x="533225" y="938550"/>
            <a:ext cx="3910917" cy="2768400"/>
          </a:xfrm>
          <a:prstGeom prst="rect">
            <a:avLst/>
          </a:prstGeom>
          <a:noFill/>
          <a:ln>
            <a:noFill/>
          </a:ln>
        </p:spPr>
      </p:pic>
      <p:pic>
        <p:nvPicPr>
          <p:cNvPr id="308" name="Google Shape;308;p40"/>
          <p:cNvPicPr preferRelativeResize="0"/>
          <p:nvPr/>
        </p:nvPicPr>
        <p:blipFill>
          <a:blip r:embed="rId6">
            <a:alphaModFix/>
          </a:blip>
          <a:stretch>
            <a:fillRect/>
          </a:stretch>
        </p:blipFill>
        <p:spPr>
          <a:xfrm>
            <a:off x="4606811" y="938550"/>
            <a:ext cx="4003963" cy="27683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457200" y="134098"/>
            <a:ext cx="8229600" cy="6903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Single Node</a:t>
            </a:r>
            <a:endParaRPr sz="2900">
              <a:latin typeface="Arial"/>
              <a:ea typeface="Arial"/>
              <a:cs typeface="Arial"/>
              <a:sym typeface="Arial"/>
            </a:endParaRPr>
          </a:p>
        </p:txBody>
      </p:sp>
      <p:sp>
        <p:nvSpPr>
          <p:cNvPr id="314" name="Google Shape;314;p41"/>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1"/>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16" name="Google Shape;316;p41"/>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17" name="Google Shape;317;p41"/>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318" name="Google Shape;318;p41"/>
          <p:cNvSpPr txBox="1"/>
          <p:nvPr/>
        </p:nvSpPr>
        <p:spPr>
          <a:xfrm>
            <a:off x="587850" y="375990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Inference Throughput (higher is better)</a:t>
            </a:r>
            <a:endParaRPr sz="1600"/>
          </a:p>
        </p:txBody>
      </p:sp>
      <p:pic>
        <p:nvPicPr>
          <p:cNvPr id="319" name="Google Shape;319;p41"/>
          <p:cNvPicPr preferRelativeResize="0"/>
          <p:nvPr/>
        </p:nvPicPr>
        <p:blipFill>
          <a:blip r:embed="rId5">
            <a:alphaModFix/>
          </a:blip>
          <a:stretch>
            <a:fillRect/>
          </a:stretch>
        </p:blipFill>
        <p:spPr>
          <a:xfrm>
            <a:off x="2459375" y="824400"/>
            <a:ext cx="4225249" cy="2968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Multi Node</a:t>
            </a:r>
            <a:endParaRPr sz="2900">
              <a:latin typeface="Arial"/>
              <a:ea typeface="Arial"/>
              <a:cs typeface="Arial"/>
              <a:sym typeface="Arial"/>
            </a:endParaRPr>
          </a:p>
        </p:txBody>
      </p:sp>
      <p:sp>
        <p:nvSpPr>
          <p:cNvPr id="325" name="Google Shape;325;p42"/>
          <p:cNvSpPr txBox="1"/>
          <p:nvPr>
            <p:ph idx="1" type="body"/>
          </p:nvPr>
        </p:nvSpPr>
        <p:spPr>
          <a:xfrm>
            <a:off x="457200" y="1128075"/>
            <a:ext cx="4114800" cy="3394500"/>
          </a:xfrm>
          <a:prstGeom prst="rect">
            <a:avLst/>
          </a:prstGeom>
          <a:noFill/>
          <a:ln>
            <a:noFill/>
          </a:ln>
        </p:spPr>
        <p:txBody>
          <a:bodyPr anchorCtr="0" anchor="t" bIns="34275" lIns="68575" spcFirstLastPara="1" rIns="68575" wrap="square" tIns="34275">
            <a:normAutofit/>
          </a:bodyPr>
          <a:lstStyle/>
          <a:p>
            <a:pPr indent="-317500" lvl="0" marL="457200" rtl="0" algn="l">
              <a:lnSpc>
                <a:spcPct val="105000"/>
              </a:lnSpc>
              <a:spcBef>
                <a:spcPts val="0"/>
              </a:spcBef>
              <a:spcAft>
                <a:spcPts val="0"/>
              </a:spcAft>
              <a:buSzPts val="1400"/>
              <a:buChar char="●"/>
            </a:pPr>
            <a:r>
              <a:rPr lang="en" sz="1400">
                <a:latin typeface="Arial"/>
                <a:ea typeface="Arial"/>
                <a:cs typeface="Arial"/>
                <a:sym typeface="Arial"/>
              </a:rPr>
              <a:t>Dataset: CIFAR-10* - 10 classes, 60000 images </a:t>
            </a:r>
            <a:endParaRPr sz="1400">
              <a:latin typeface="Arial"/>
              <a:ea typeface="Arial"/>
              <a:cs typeface="Arial"/>
              <a:sym typeface="Arial"/>
            </a:endParaRPr>
          </a:p>
          <a:p>
            <a:pPr indent="-317500" lvl="0" marL="457200" rtl="0" algn="l">
              <a:lnSpc>
                <a:spcPct val="105000"/>
              </a:lnSpc>
              <a:spcBef>
                <a:spcPts val="0"/>
              </a:spcBef>
              <a:spcAft>
                <a:spcPts val="0"/>
              </a:spcAft>
              <a:buSzPts val="1400"/>
              <a:buChar char="●"/>
            </a:pPr>
            <a:r>
              <a:rPr lang="en" sz="1400">
                <a:latin typeface="Arial"/>
                <a:ea typeface="Arial"/>
                <a:cs typeface="Arial"/>
                <a:sym typeface="Arial"/>
              </a:rPr>
              <a:t>Train batch size = 128 images</a:t>
            </a:r>
            <a:endParaRPr sz="1208">
              <a:latin typeface="Arial"/>
              <a:ea typeface="Arial"/>
              <a:cs typeface="Arial"/>
              <a:sym typeface="Arial"/>
            </a:endParaRPr>
          </a:p>
          <a:p>
            <a:pPr indent="0" lvl="0" marL="457200" rtl="0" algn="l">
              <a:lnSpc>
                <a:spcPct val="105000"/>
              </a:lnSpc>
              <a:spcBef>
                <a:spcPts val="1200"/>
              </a:spcBef>
              <a:spcAft>
                <a:spcPts val="0"/>
              </a:spcAft>
              <a:buNone/>
            </a:pPr>
            <a:r>
              <a:rPr lang="en" sz="1208">
                <a:latin typeface="Arial"/>
                <a:ea typeface="Arial"/>
                <a:cs typeface="Arial"/>
                <a:sym typeface="Arial"/>
              </a:rPr>
              <a:t>Training : 50,000  images                                                                                            Transforms : Resizing, tensor conversion, normalization  </a:t>
            </a:r>
            <a:endParaRPr sz="2608">
              <a:latin typeface="Arial"/>
              <a:ea typeface="Arial"/>
              <a:cs typeface="Arial"/>
              <a:sym typeface="Arial"/>
            </a:endParaRPr>
          </a:p>
          <a:p>
            <a:pPr indent="0" lvl="0" marL="457200" rtl="0" algn="l">
              <a:lnSpc>
                <a:spcPct val="105000"/>
              </a:lnSpc>
              <a:spcBef>
                <a:spcPts val="1200"/>
              </a:spcBef>
              <a:spcAft>
                <a:spcPts val="0"/>
              </a:spcAft>
              <a:buNone/>
            </a:pPr>
            <a:r>
              <a:rPr lang="en" sz="1208">
                <a:latin typeface="Arial"/>
                <a:ea typeface="Arial"/>
                <a:cs typeface="Arial"/>
                <a:sym typeface="Arial"/>
              </a:rPr>
              <a:t>Evaluation : 10,000 images                                                                          Transforms : Resizing, tensor conversion, normalization</a:t>
            </a:r>
            <a:endParaRPr sz="1500">
              <a:latin typeface="Arial"/>
              <a:ea typeface="Arial"/>
              <a:cs typeface="Arial"/>
              <a:sym typeface="Arial"/>
            </a:endParaRPr>
          </a:p>
          <a:p>
            <a:pPr indent="0" lvl="0" marL="0" rtl="0" algn="l">
              <a:lnSpc>
                <a:spcPct val="105000"/>
              </a:lnSpc>
              <a:spcBef>
                <a:spcPts val="1200"/>
              </a:spcBef>
              <a:spcAft>
                <a:spcPts val="0"/>
              </a:spcAft>
              <a:buNone/>
            </a:pPr>
            <a:r>
              <a:t/>
            </a:r>
            <a:endParaRPr sz="1500">
              <a:latin typeface="Arial"/>
              <a:ea typeface="Arial"/>
              <a:cs typeface="Arial"/>
              <a:sym typeface="Arial"/>
            </a:endParaRPr>
          </a:p>
          <a:p>
            <a:pPr indent="-317500" lvl="0" marL="457200" rtl="0" algn="l">
              <a:lnSpc>
                <a:spcPct val="105000"/>
              </a:lnSpc>
              <a:spcBef>
                <a:spcPts val="0"/>
              </a:spcBef>
              <a:spcAft>
                <a:spcPts val="0"/>
              </a:spcAft>
              <a:buSzPts val="1400"/>
              <a:buChar char="●"/>
            </a:pPr>
            <a:r>
              <a:rPr lang="en" sz="1400">
                <a:latin typeface="Arial"/>
                <a:ea typeface="Arial"/>
                <a:cs typeface="Arial"/>
                <a:sym typeface="Arial"/>
              </a:rPr>
              <a:t>Process mapping achieved by </a:t>
            </a:r>
            <a:r>
              <a:rPr lang="en" sz="1400">
                <a:solidFill>
                  <a:srgbClr val="333333"/>
                </a:solidFill>
                <a:highlight>
                  <a:srgbClr val="F5F5F5"/>
                </a:highlight>
                <a:latin typeface="Arial"/>
                <a:ea typeface="Arial"/>
                <a:cs typeface="Arial"/>
                <a:sym typeface="Arial"/>
              </a:rPr>
              <a:t>--map-by </a:t>
            </a:r>
            <a:r>
              <a:rPr lang="en" sz="1400">
                <a:latin typeface="Arial"/>
                <a:ea typeface="Arial"/>
                <a:cs typeface="Arial"/>
                <a:sym typeface="Arial"/>
              </a:rPr>
              <a:t> flag</a:t>
            </a:r>
            <a:endParaRPr sz="1400">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lang="en" sz="1400">
                <a:latin typeface="Arial"/>
                <a:ea typeface="Arial"/>
                <a:cs typeface="Arial"/>
                <a:sym typeface="Arial"/>
              </a:rPr>
              <a:t>Weak-scaling runs upto 128 nodes</a:t>
            </a:r>
            <a:endParaRPr sz="1400">
              <a:latin typeface="Arial"/>
              <a:ea typeface="Arial"/>
              <a:cs typeface="Arial"/>
              <a:sym typeface="Arial"/>
            </a:endParaRPr>
          </a:p>
        </p:txBody>
      </p:sp>
      <p:sp>
        <p:nvSpPr>
          <p:cNvPr id="326" name="Google Shape;326;p42"/>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2"/>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28" name="Google Shape;328;p42"/>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29" name="Google Shape;329;p42"/>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330" name="Google Shape;330;p42"/>
          <p:cNvPicPr preferRelativeResize="0"/>
          <p:nvPr/>
        </p:nvPicPr>
        <p:blipFill rotWithShape="1">
          <a:blip r:embed="rId5">
            <a:alphaModFix/>
          </a:blip>
          <a:srcRect b="0" l="0" r="0" t="0"/>
          <a:stretch/>
        </p:blipFill>
        <p:spPr>
          <a:xfrm>
            <a:off x="5317750" y="1254765"/>
            <a:ext cx="3514549" cy="27494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457200" y="134098"/>
            <a:ext cx="8229600" cy="713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Multi Node</a:t>
            </a:r>
            <a:endParaRPr sz="2900">
              <a:latin typeface="Arial"/>
              <a:ea typeface="Arial"/>
              <a:cs typeface="Arial"/>
              <a:sym typeface="Arial"/>
            </a:endParaRPr>
          </a:p>
        </p:txBody>
      </p:sp>
      <p:sp>
        <p:nvSpPr>
          <p:cNvPr id="336" name="Google Shape;336;p43"/>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3"/>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38" name="Google Shape;338;p43"/>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39" name="Google Shape;339;p43"/>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340" name="Google Shape;340;p43"/>
          <p:cNvSpPr txBox="1"/>
          <p:nvPr/>
        </p:nvSpPr>
        <p:spPr>
          <a:xfrm>
            <a:off x="587850" y="375990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Training </a:t>
            </a:r>
            <a:r>
              <a:rPr lang="en" sz="1600"/>
              <a:t>Throughput (higher is better)</a:t>
            </a:r>
            <a:endParaRPr sz="1600"/>
          </a:p>
        </p:txBody>
      </p:sp>
      <p:pic>
        <p:nvPicPr>
          <p:cNvPr id="341" name="Google Shape;341;p43"/>
          <p:cNvPicPr preferRelativeResize="0"/>
          <p:nvPr/>
        </p:nvPicPr>
        <p:blipFill>
          <a:blip r:embed="rId5">
            <a:alphaModFix/>
          </a:blip>
          <a:stretch>
            <a:fillRect/>
          </a:stretch>
        </p:blipFill>
        <p:spPr>
          <a:xfrm>
            <a:off x="38925" y="1143889"/>
            <a:ext cx="4204564" cy="2463612"/>
          </a:xfrm>
          <a:prstGeom prst="rect">
            <a:avLst/>
          </a:prstGeom>
          <a:noFill/>
          <a:ln>
            <a:noFill/>
          </a:ln>
        </p:spPr>
      </p:pic>
      <p:pic>
        <p:nvPicPr>
          <p:cNvPr id="342" name="Google Shape;342;p43"/>
          <p:cNvPicPr preferRelativeResize="0"/>
          <p:nvPr/>
        </p:nvPicPr>
        <p:blipFill>
          <a:blip r:embed="rId6">
            <a:alphaModFix/>
          </a:blip>
          <a:stretch>
            <a:fillRect/>
          </a:stretch>
        </p:blipFill>
        <p:spPr>
          <a:xfrm>
            <a:off x="4282600" y="1215500"/>
            <a:ext cx="4663598" cy="2320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523875" y="88100"/>
            <a:ext cx="8163000" cy="6717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Agenda</a:t>
            </a:r>
            <a:endParaRPr sz="2900">
              <a:latin typeface="Arial"/>
              <a:ea typeface="Arial"/>
              <a:cs typeface="Arial"/>
              <a:sym typeface="Arial"/>
            </a:endParaRPr>
          </a:p>
        </p:txBody>
      </p:sp>
      <p:sp>
        <p:nvSpPr>
          <p:cNvPr id="145" name="Google Shape;145;p26"/>
          <p:cNvSpPr txBox="1"/>
          <p:nvPr>
            <p:ph idx="1" type="body"/>
          </p:nvPr>
        </p:nvSpPr>
        <p:spPr>
          <a:xfrm>
            <a:off x="523875" y="845000"/>
            <a:ext cx="8163000" cy="3636900"/>
          </a:xfrm>
          <a:prstGeom prst="rect">
            <a:avLst/>
          </a:prstGeom>
          <a:noFill/>
          <a:ln>
            <a:noFill/>
          </a:ln>
        </p:spPr>
        <p:txBody>
          <a:bodyPr anchorCtr="0" anchor="t" bIns="34275" lIns="68575" spcFirstLastPara="1" rIns="68575" wrap="square" tIns="34275">
            <a:normAutofit/>
          </a:bodyPr>
          <a:lstStyle/>
          <a:p>
            <a:pPr indent="-196850" lvl="0" marL="254000" rtl="0" algn="l">
              <a:lnSpc>
                <a:spcPct val="80000"/>
              </a:lnSpc>
              <a:spcBef>
                <a:spcPts val="500"/>
              </a:spcBef>
              <a:spcAft>
                <a:spcPts val="0"/>
              </a:spcAft>
              <a:buClr>
                <a:srgbClr val="000000"/>
              </a:buClr>
              <a:buSzPts val="1500"/>
              <a:buChar char="•"/>
            </a:pPr>
            <a:r>
              <a:rPr lang="en" sz="1500">
                <a:solidFill>
                  <a:srgbClr val="000000"/>
                </a:solidFill>
                <a:latin typeface="Arial"/>
                <a:ea typeface="Arial"/>
                <a:cs typeface="Arial"/>
                <a:sym typeface="Arial"/>
              </a:rPr>
              <a:t>Introduction: Machine Learning</a:t>
            </a:r>
            <a:endParaRPr sz="1500">
              <a:latin typeface="Arial"/>
              <a:ea typeface="Arial"/>
              <a:cs typeface="Arial"/>
              <a:sym typeface="Arial"/>
            </a:endParaRPr>
          </a:p>
          <a:p>
            <a:pPr indent="-196850" lvl="0" marL="254000" rtl="0" algn="l">
              <a:lnSpc>
                <a:spcPct val="80000"/>
              </a:lnSpc>
              <a:spcBef>
                <a:spcPts val="500"/>
              </a:spcBef>
              <a:spcAft>
                <a:spcPts val="0"/>
              </a:spcAft>
              <a:buClr>
                <a:srgbClr val="000000"/>
              </a:buClr>
              <a:buSzPts val="1500"/>
              <a:buChar char="•"/>
            </a:pPr>
            <a:r>
              <a:rPr lang="en" sz="1500">
                <a:solidFill>
                  <a:srgbClr val="000000"/>
                </a:solidFill>
                <a:latin typeface="Arial"/>
                <a:ea typeface="Arial"/>
                <a:cs typeface="Arial"/>
                <a:sym typeface="Arial"/>
              </a:rPr>
              <a:t>Software Stack and Communications Setup</a:t>
            </a:r>
            <a:endParaRPr sz="1500">
              <a:latin typeface="Arial"/>
              <a:ea typeface="Arial"/>
              <a:cs typeface="Arial"/>
              <a:sym typeface="Arial"/>
            </a:endParaRPr>
          </a:p>
          <a:p>
            <a:pPr indent="-196850" lvl="0" marL="254000" rtl="0" algn="l">
              <a:lnSpc>
                <a:spcPct val="80000"/>
              </a:lnSpc>
              <a:spcBef>
                <a:spcPts val="500"/>
              </a:spcBef>
              <a:spcAft>
                <a:spcPts val="0"/>
              </a:spcAft>
              <a:buClr>
                <a:srgbClr val="000000"/>
              </a:buClr>
              <a:buSzPts val="1500"/>
              <a:buChar char="•"/>
            </a:pPr>
            <a:r>
              <a:rPr lang="en" sz="1500">
                <a:solidFill>
                  <a:srgbClr val="000000"/>
                </a:solidFill>
                <a:latin typeface="Arial"/>
                <a:ea typeface="Arial"/>
                <a:cs typeface="Arial"/>
                <a:sym typeface="Arial"/>
              </a:rPr>
              <a:t>oneDNN</a:t>
            </a:r>
            <a:endParaRPr sz="1500">
              <a:solidFill>
                <a:srgbClr val="000000"/>
              </a:solidFill>
              <a:latin typeface="Arial"/>
              <a:ea typeface="Arial"/>
              <a:cs typeface="Arial"/>
              <a:sym typeface="Arial"/>
            </a:endParaRPr>
          </a:p>
          <a:p>
            <a:pPr indent="-196850" lvl="0" marL="2540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CPU, Compiler and BLAS Libraries</a:t>
            </a:r>
            <a:endParaRPr sz="1500">
              <a:solidFill>
                <a:srgbClr val="000000"/>
              </a:solidFill>
              <a:latin typeface="Arial"/>
              <a:ea typeface="Arial"/>
              <a:cs typeface="Arial"/>
              <a:sym typeface="Arial"/>
            </a:endParaRPr>
          </a:p>
          <a:p>
            <a:pPr indent="-196850" lvl="0" marL="2540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Evaluation:</a:t>
            </a:r>
            <a:endParaRPr sz="1500">
              <a:solidFill>
                <a:srgbClr val="000000"/>
              </a:solidFill>
              <a:latin typeface="Arial"/>
              <a:ea typeface="Arial"/>
              <a:cs typeface="Arial"/>
              <a:sym typeface="Arial"/>
            </a:endParaRPr>
          </a:p>
          <a:p>
            <a:pPr indent="-222250" lvl="1" marL="5588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benchDNN</a:t>
            </a:r>
            <a:endParaRPr sz="1500">
              <a:solidFill>
                <a:srgbClr val="000000"/>
              </a:solidFill>
              <a:latin typeface="Arial"/>
              <a:ea typeface="Arial"/>
              <a:cs typeface="Arial"/>
              <a:sym typeface="Arial"/>
            </a:endParaRPr>
          </a:p>
          <a:p>
            <a:pPr indent="-222250" lvl="1" marL="5588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Models Used</a:t>
            </a:r>
            <a:endParaRPr sz="1500">
              <a:solidFill>
                <a:srgbClr val="000000"/>
              </a:solidFill>
              <a:latin typeface="Arial"/>
              <a:ea typeface="Arial"/>
              <a:cs typeface="Arial"/>
              <a:sym typeface="Arial"/>
            </a:endParaRPr>
          </a:p>
          <a:p>
            <a:pPr indent="-222250" lvl="1" marL="5588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Single Node</a:t>
            </a:r>
            <a:endParaRPr sz="1500">
              <a:solidFill>
                <a:srgbClr val="000000"/>
              </a:solidFill>
              <a:latin typeface="Arial"/>
              <a:ea typeface="Arial"/>
              <a:cs typeface="Arial"/>
              <a:sym typeface="Arial"/>
            </a:endParaRPr>
          </a:p>
          <a:p>
            <a:pPr indent="-222250" lvl="1" marL="5588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Multi Node</a:t>
            </a:r>
            <a:endParaRPr sz="1500">
              <a:solidFill>
                <a:srgbClr val="000000"/>
              </a:solidFill>
              <a:latin typeface="Arial"/>
              <a:ea typeface="Arial"/>
              <a:cs typeface="Arial"/>
              <a:sym typeface="Arial"/>
            </a:endParaRPr>
          </a:p>
          <a:p>
            <a:pPr indent="-222250" lvl="1" marL="5588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ARM Compiler Performance</a:t>
            </a:r>
            <a:endParaRPr sz="1500">
              <a:solidFill>
                <a:srgbClr val="000000"/>
              </a:solidFill>
              <a:latin typeface="Arial"/>
              <a:ea typeface="Arial"/>
              <a:cs typeface="Arial"/>
              <a:sym typeface="Arial"/>
            </a:endParaRPr>
          </a:p>
          <a:p>
            <a:pPr indent="-260350" lvl="0" marL="2540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Remarks</a:t>
            </a:r>
            <a:endParaRPr sz="1500">
              <a:solidFill>
                <a:srgbClr val="000000"/>
              </a:solidFill>
              <a:latin typeface="Arial"/>
              <a:ea typeface="Arial"/>
              <a:cs typeface="Arial"/>
              <a:sym typeface="Arial"/>
            </a:endParaRPr>
          </a:p>
          <a:p>
            <a:pPr indent="-260350" lvl="0" marL="2540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Conclusion</a:t>
            </a:r>
            <a:endParaRPr sz="1500">
              <a:solidFill>
                <a:srgbClr val="000000"/>
              </a:solidFill>
              <a:latin typeface="Arial"/>
              <a:ea typeface="Arial"/>
              <a:cs typeface="Arial"/>
              <a:sym typeface="Arial"/>
            </a:endParaRPr>
          </a:p>
          <a:p>
            <a:pPr indent="-260350" lvl="0" marL="254000" rtl="0" algn="l">
              <a:lnSpc>
                <a:spcPct val="80000"/>
              </a:lnSpc>
              <a:spcBef>
                <a:spcPts val="500"/>
              </a:spcBef>
              <a:spcAft>
                <a:spcPts val="0"/>
              </a:spcAft>
              <a:buClr>
                <a:srgbClr val="000000"/>
              </a:buClr>
              <a:buSzPts val="1500"/>
              <a:buFont typeface="Arial"/>
              <a:buChar char="•"/>
            </a:pPr>
            <a:r>
              <a:rPr lang="en" sz="1500">
                <a:solidFill>
                  <a:srgbClr val="000000"/>
                </a:solidFill>
                <a:latin typeface="Arial"/>
                <a:ea typeface="Arial"/>
                <a:cs typeface="Arial"/>
                <a:sym typeface="Arial"/>
              </a:rPr>
              <a:t>Acknowledgements</a:t>
            </a:r>
            <a:endParaRPr sz="1500">
              <a:solidFill>
                <a:srgbClr val="000000"/>
              </a:solidFill>
              <a:latin typeface="Arial"/>
              <a:ea typeface="Arial"/>
              <a:cs typeface="Arial"/>
              <a:sym typeface="Arial"/>
            </a:endParaRPr>
          </a:p>
        </p:txBody>
      </p:sp>
      <p:sp>
        <p:nvSpPr>
          <p:cNvPr id="146" name="Google Shape;146;p26"/>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6"/>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48" name="Google Shape;148;p26"/>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149" name="Google Shape;149;p26"/>
          <p:cNvPicPr preferRelativeResize="0"/>
          <p:nvPr/>
        </p:nvPicPr>
        <p:blipFill>
          <a:blip r:embed="rId4">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457200" y="134098"/>
            <a:ext cx="8229600" cy="7056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Multi Node</a:t>
            </a:r>
            <a:endParaRPr sz="2900">
              <a:latin typeface="Arial"/>
              <a:ea typeface="Arial"/>
              <a:cs typeface="Arial"/>
              <a:sym typeface="Arial"/>
            </a:endParaRPr>
          </a:p>
        </p:txBody>
      </p:sp>
      <p:sp>
        <p:nvSpPr>
          <p:cNvPr id="348" name="Google Shape;348;p44"/>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44"/>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50" name="Google Shape;350;p44"/>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51" name="Google Shape;351;p44"/>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352" name="Google Shape;352;p44"/>
          <p:cNvSpPr txBox="1"/>
          <p:nvPr/>
        </p:nvSpPr>
        <p:spPr>
          <a:xfrm>
            <a:off x="587850" y="3759900"/>
            <a:ext cx="796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Training </a:t>
            </a:r>
            <a:r>
              <a:rPr lang="en" sz="1600"/>
              <a:t>Throughput (higher is better)</a:t>
            </a:r>
            <a:endParaRPr sz="1600"/>
          </a:p>
        </p:txBody>
      </p:sp>
      <p:pic>
        <p:nvPicPr>
          <p:cNvPr id="353" name="Google Shape;353;p44"/>
          <p:cNvPicPr preferRelativeResize="0"/>
          <p:nvPr/>
        </p:nvPicPr>
        <p:blipFill>
          <a:blip r:embed="rId5">
            <a:alphaModFix/>
          </a:blip>
          <a:stretch>
            <a:fillRect/>
          </a:stretch>
        </p:blipFill>
        <p:spPr>
          <a:xfrm>
            <a:off x="1953975" y="839700"/>
            <a:ext cx="5236050" cy="291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Evaluation: ARM Compiler improvements</a:t>
            </a:r>
            <a:endParaRPr sz="2900">
              <a:latin typeface="Arial"/>
              <a:ea typeface="Arial"/>
              <a:cs typeface="Arial"/>
              <a:sym typeface="Arial"/>
            </a:endParaRPr>
          </a:p>
        </p:txBody>
      </p:sp>
      <p:sp>
        <p:nvSpPr>
          <p:cNvPr id="359" name="Google Shape;359;p45"/>
          <p:cNvSpPr txBox="1"/>
          <p:nvPr>
            <p:ph idx="1" type="body"/>
          </p:nvPr>
        </p:nvSpPr>
        <p:spPr>
          <a:xfrm>
            <a:off x="457200" y="1117100"/>
            <a:ext cx="3159900" cy="3394500"/>
          </a:xfrm>
          <a:prstGeom prst="rect">
            <a:avLst/>
          </a:prstGeom>
          <a:noFill/>
          <a:ln>
            <a:noFill/>
          </a:ln>
        </p:spPr>
        <p:txBody>
          <a:bodyPr anchorCtr="0" anchor="t" bIns="34275" lIns="68575" spcFirstLastPara="1" rIns="68575" wrap="square" tIns="34275">
            <a:normAutofit/>
          </a:bodyPr>
          <a:lstStyle/>
          <a:p>
            <a:pPr indent="0" lvl="0" marL="254000" rtl="0" algn="l">
              <a:spcBef>
                <a:spcPts val="500"/>
              </a:spcBef>
              <a:spcAft>
                <a:spcPts val="0"/>
              </a:spcAft>
              <a:buNone/>
            </a:pPr>
            <a:r>
              <a:t/>
            </a:r>
            <a:endParaRPr sz="1600">
              <a:latin typeface="Arial"/>
              <a:ea typeface="Arial"/>
              <a:cs typeface="Arial"/>
              <a:sym typeface="Arial"/>
            </a:endParaRPr>
          </a:p>
          <a:p>
            <a:pPr indent="-203200" lvl="0" marL="254000" rtl="0" algn="l">
              <a:spcBef>
                <a:spcPts val="500"/>
              </a:spcBef>
              <a:spcAft>
                <a:spcPts val="0"/>
              </a:spcAft>
              <a:buClr>
                <a:schemeClr val="dk1"/>
              </a:buClr>
              <a:buSzPts val="1600"/>
              <a:buChar char="•"/>
            </a:pPr>
            <a:r>
              <a:rPr lang="en" sz="1600">
                <a:latin typeface="Arial"/>
                <a:ea typeface="Arial"/>
                <a:cs typeface="Arial"/>
                <a:sym typeface="Arial"/>
              </a:rPr>
              <a:t>We see a significant performance improvement for the ARM compiler environment.</a:t>
            </a:r>
            <a:endParaRPr sz="1600">
              <a:latin typeface="Arial"/>
              <a:ea typeface="Arial"/>
              <a:cs typeface="Arial"/>
              <a:sym typeface="Arial"/>
            </a:endParaRPr>
          </a:p>
          <a:p>
            <a:pPr indent="0" lvl="0" marL="254000" rtl="0" algn="l">
              <a:spcBef>
                <a:spcPts val="500"/>
              </a:spcBef>
              <a:spcAft>
                <a:spcPts val="0"/>
              </a:spcAft>
              <a:buNone/>
            </a:pPr>
            <a:r>
              <a:t/>
            </a:r>
            <a:endParaRPr sz="1600">
              <a:latin typeface="Arial"/>
              <a:ea typeface="Arial"/>
              <a:cs typeface="Arial"/>
              <a:sym typeface="Arial"/>
            </a:endParaRPr>
          </a:p>
          <a:p>
            <a:pPr indent="-203200" lvl="0" marL="254000" rtl="0" algn="l">
              <a:spcBef>
                <a:spcPts val="500"/>
              </a:spcBef>
              <a:spcAft>
                <a:spcPts val="0"/>
              </a:spcAft>
              <a:buSzPts val="1600"/>
              <a:buFont typeface="Arial"/>
              <a:buChar char="•"/>
            </a:pPr>
            <a:r>
              <a:rPr lang="en" sz="1600">
                <a:latin typeface="Arial"/>
                <a:ea typeface="Arial"/>
                <a:cs typeface="Arial"/>
                <a:sym typeface="Arial"/>
              </a:rPr>
              <a:t>The following tables show the improvement in training times and inference throughput with the new ARM compiler </a:t>
            </a:r>
            <a:endParaRPr sz="1600">
              <a:latin typeface="Arial"/>
              <a:ea typeface="Arial"/>
              <a:cs typeface="Arial"/>
              <a:sym typeface="Arial"/>
            </a:endParaRPr>
          </a:p>
        </p:txBody>
      </p:sp>
      <p:sp>
        <p:nvSpPr>
          <p:cNvPr id="360" name="Google Shape;360;p45"/>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5"/>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62" name="Google Shape;362;p45"/>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363" name="Google Shape;363;p45"/>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364" name="Google Shape;364;p45"/>
          <p:cNvPicPr preferRelativeResize="0"/>
          <p:nvPr/>
        </p:nvPicPr>
        <p:blipFill>
          <a:blip r:embed="rId5">
            <a:alphaModFix/>
          </a:blip>
          <a:stretch>
            <a:fillRect/>
          </a:stretch>
        </p:blipFill>
        <p:spPr>
          <a:xfrm>
            <a:off x="3915149" y="1536500"/>
            <a:ext cx="4771649" cy="2070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457200" y="134089"/>
            <a:ext cx="8229600" cy="8572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600"/>
              <a:buFont typeface="Calibri"/>
              <a:buNone/>
            </a:pPr>
            <a:r>
              <a:rPr lang="en" sz="2900">
                <a:latin typeface="Arial"/>
                <a:ea typeface="Arial"/>
                <a:cs typeface="Arial"/>
                <a:sym typeface="Arial"/>
              </a:rPr>
              <a:t>Observations</a:t>
            </a:r>
            <a:endParaRPr sz="2900">
              <a:latin typeface="Arial"/>
              <a:ea typeface="Arial"/>
              <a:cs typeface="Arial"/>
              <a:sym typeface="Arial"/>
            </a:endParaRPr>
          </a:p>
        </p:txBody>
      </p:sp>
      <p:sp>
        <p:nvSpPr>
          <p:cNvPr id="371" name="Google Shape;371;p46"/>
          <p:cNvSpPr txBox="1"/>
          <p:nvPr>
            <p:ph idx="1" type="body"/>
          </p:nvPr>
        </p:nvSpPr>
        <p:spPr>
          <a:xfrm>
            <a:off x="457200" y="1128085"/>
            <a:ext cx="8229600" cy="3394472"/>
          </a:xfrm>
          <a:prstGeom prst="rect">
            <a:avLst/>
          </a:prstGeom>
          <a:noFill/>
          <a:ln>
            <a:noFill/>
          </a:ln>
        </p:spPr>
        <p:txBody>
          <a:bodyPr anchorCtr="0" anchor="t" bIns="34275" lIns="68575" spcFirstLastPara="1" rIns="68575" wrap="square" tIns="34275">
            <a:normAutofit/>
          </a:bodyPr>
          <a:lstStyle/>
          <a:p>
            <a:pPr indent="-228600" lvl="0" marL="254000" rtl="0" algn="l">
              <a:spcBef>
                <a:spcPts val="0"/>
              </a:spcBef>
              <a:spcAft>
                <a:spcPts val="0"/>
              </a:spcAft>
              <a:buSzPts val="1400"/>
              <a:buChar char="•"/>
            </a:pPr>
            <a:r>
              <a:rPr lang="en" sz="1400">
                <a:latin typeface="Arial"/>
                <a:ea typeface="Arial"/>
                <a:cs typeface="Arial"/>
                <a:sym typeface="Arial"/>
              </a:rPr>
              <a:t>ARM toolchain delivers high throughput when scaled but tuning is required.</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Transforms applied to images increase the memory usage of the application and one must be careful while running their application on A64FX. One may tune batch size and transforms as needed.</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The new ARM compiler environment (22.0) has significant improvements compared to the previous major version (21.0).</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GCC-compiled PyTorch does not scale as expected and this warrants a thorough investigation.</a:t>
            </a:r>
            <a:endParaRPr sz="1400">
              <a:latin typeface="Arial"/>
              <a:ea typeface="Arial"/>
              <a:cs typeface="Arial"/>
              <a:sym typeface="Arial"/>
            </a:endParaRPr>
          </a:p>
          <a:p>
            <a:pPr indent="0" lvl="0" marL="254000" rtl="0" algn="l">
              <a:spcBef>
                <a:spcPts val="0"/>
              </a:spcBef>
              <a:spcAft>
                <a:spcPts val="0"/>
              </a:spcAft>
              <a:buNone/>
            </a:pPr>
            <a:r>
              <a:t/>
            </a:r>
            <a:endParaRPr sz="1400">
              <a:latin typeface="Arial"/>
              <a:ea typeface="Arial"/>
              <a:cs typeface="Arial"/>
              <a:sym typeface="Arial"/>
            </a:endParaRPr>
          </a:p>
          <a:p>
            <a:pPr indent="0" lvl="0" marL="254000" rtl="0" algn="l">
              <a:spcBef>
                <a:spcPts val="0"/>
              </a:spcBef>
              <a:spcAft>
                <a:spcPts val="0"/>
              </a:spcAft>
              <a:buNone/>
            </a:pPr>
            <a:r>
              <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512 bit SVE optimized kernels perform comparably with AVX512 optimized kernels in benchDNN.</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As seen in the benchdnn results, backward passes are significantly slower for some problems on A64FX compared to Skylake. </a:t>
            </a:r>
            <a:endParaRPr sz="1400">
              <a:latin typeface="Arial"/>
              <a:ea typeface="Arial"/>
              <a:cs typeface="Arial"/>
              <a:sym typeface="Arial"/>
            </a:endParaRPr>
          </a:p>
          <a:p>
            <a:pPr indent="-228600" lvl="0" marL="254000" rtl="0" algn="l">
              <a:spcBef>
                <a:spcPts val="0"/>
              </a:spcBef>
              <a:spcAft>
                <a:spcPts val="0"/>
              </a:spcAft>
              <a:buSzPts val="1400"/>
              <a:buChar char="•"/>
            </a:pPr>
            <a:r>
              <a:rPr lang="en" sz="1400">
                <a:latin typeface="Arial"/>
                <a:ea typeface="Arial"/>
                <a:cs typeface="Arial"/>
                <a:sym typeface="Arial"/>
              </a:rPr>
              <a:t>The VNNI instructions of the extended AVX512 ISA show significant reduction in processing time.</a:t>
            </a:r>
            <a:endParaRPr sz="1400">
              <a:latin typeface="Arial"/>
              <a:ea typeface="Arial"/>
              <a:cs typeface="Arial"/>
              <a:sym typeface="Arial"/>
            </a:endParaRPr>
          </a:p>
        </p:txBody>
      </p:sp>
      <p:sp>
        <p:nvSpPr>
          <p:cNvPr id="372" name="Google Shape;372;p46"/>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
        <p:nvSpPr>
          <p:cNvPr id="373" name="Google Shape;373;p46"/>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74" name="Google Shape;374;p46"/>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375" name="Google Shape;375;p46"/>
          <p:cNvPicPr preferRelativeResize="0"/>
          <p:nvPr/>
        </p:nvPicPr>
        <p:blipFill>
          <a:blip r:embed="rId4">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523875" y="208350"/>
            <a:ext cx="8163000" cy="6000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900">
                <a:latin typeface="Arial"/>
                <a:ea typeface="Arial"/>
                <a:cs typeface="Arial"/>
                <a:sym typeface="Arial"/>
              </a:rPr>
              <a:t>Conclusion</a:t>
            </a:r>
            <a:endParaRPr sz="2900">
              <a:latin typeface="Arial"/>
              <a:ea typeface="Arial"/>
              <a:cs typeface="Arial"/>
              <a:sym typeface="Arial"/>
            </a:endParaRPr>
          </a:p>
        </p:txBody>
      </p:sp>
      <p:sp>
        <p:nvSpPr>
          <p:cNvPr id="382" name="Google Shape;382;p47"/>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47"/>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84" name="Google Shape;384;p47"/>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385" name="Google Shape;385;p47"/>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386" name="Google Shape;386;p47"/>
          <p:cNvSpPr txBox="1"/>
          <p:nvPr/>
        </p:nvSpPr>
        <p:spPr>
          <a:xfrm>
            <a:off x="536650" y="808475"/>
            <a:ext cx="8150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A64FX processor can be used to scale ML workloads, and a tuned environment plays a crucial role.</a:t>
            </a:r>
            <a:endParaRPr/>
          </a:p>
          <a:p>
            <a:pPr indent="-317500" lvl="0" marL="457200" rtl="0" algn="l">
              <a:spcBef>
                <a:spcPts val="0"/>
              </a:spcBef>
              <a:spcAft>
                <a:spcPts val="0"/>
              </a:spcAft>
              <a:buSzPts val="1400"/>
              <a:buChar char="●"/>
            </a:pPr>
            <a:r>
              <a:rPr lang="en"/>
              <a:t>Performance of applications are dependent on the compiler used to build the stack.</a:t>
            </a:r>
            <a:endParaRPr/>
          </a:p>
          <a:p>
            <a:pPr indent="-317500" lvl="0" marL="457200" rtl="0" algn="l">
              <a:spcBef>
                <a:spcPts val="0"/>
              </a:spcBef>
              <a:spcAft>
                <a:spcPts val="0"/>
              </a:spcAft>
              <a:buSzPts val="1400"/>
              <a:buChar char="●"/>
            </a:pPr>
            <a:r>
              <a:rPr lang="en"/>
              <a:t>Poor overlap of computation and communication. Improving this can better help scale applications on the Ookami cluster.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Missing evaluation of PyTorch’s native DistributedDataParallel framework.</a:t>
            </a:r>
            <a:endParaRPr/>
          </a:p>
          <a:p>
            <a:pPr indent="-317500" lvl="0" marL="457200" rtl="0" algn="l">
              <a:spcBef>
                <a:spcPts val="0"/>
              </a:spcBef>
              <a:spcAft>
                <a:spcPts val="0"/>
              </a:spcAft>
              <a:buSzPts val="1400"/>
              <a:buChar char="●"/>
            </a:pPr>
            <a:r>
              <a:rPr lang="en"/>
              <a:t>Missing evaluation of other models and benchmark applications such as large language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ctrTitle"/>
          </p:nvPr>
        </p:nvSpPr>
        <p:spPr>
          <a:xfrm>
            <a:off x="523875" y="-138575"/>
            <a:ext cx="8163000" cy="11025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3000">
                <a:latin typeface="Arial"/>
                <a:ea typeface="Arial"/>
                <a:cs typeface="Arial"/>
                <a:sym typeface="Arial"/>
              </a:rPr>
              <a:t>Acknowledgments</a:t>
            </a:r>
            <a:endParaRPr i="1" sz="3000">
              <a:latin typeface="Arial"/>
              <a:ea typeface="Arial"/>
              <a:cs typeface="Arial"/>
              <a:sym typeface="Arial"/>
            </a:endParaRPr>
          </a:p>
        </p:txBody>
      </p:sp>
      <p:sp>
        <p:nvSpPr>
          <p:cNvPr id="392" name="Google Shape;392;p48"/>
          <p:cNvSpPr txBox="1"/>
          <p:nvPr>
            <p:ph idx="1" type="subTitle"/>
          </p:nvPr>
        </p:nvSpPr>
        <p:spPr>
          <a:xfrm>
            <a:off x="523875" y="963925"/>
            <a:ext cx="8163000" cy="35169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The authors would like to thank Stony Brook Research Computing and Cyberinfrastructure, and the Institute for Advanced Computational Science at Stony Brook University for access to the innovative high-performance Ookami computing system, which was made possible by a 5M National Science Foundation grant (1927880).</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software was tested, in part, on facilities run by the Scientific Computing Core of the Flatiron Institute.</a:t>
            </a:r>
            <a:endParaRPr sz="1200">
              <a:solidFill>
                <a:schemeClr val="dk1"/>
              </a:solidFill>
            </a:endParaRPr>
          </a:p>
          <a:p>
            <a:pPr indent="0" lvl="0" marL="0" rtl="0" algn="l">
              <a:spcBef>
                <a:spcPts val="0"/>
              </a:spcBef>
              <a:spcAft>
                <a:spcPts val="0"/>
              </a:spcAft>
              <a:buClr>
                <a:schemeClr val="dk1"/>
              </a:buClr>
              <a:buSzPts val="1100"/>
              <a:buNone/>
            </a:pPr>
            <a:r>
              <a:t/>
            </a:r>
            <a:endParaRPr sz="1200">
              <a:solidFill>
                <a:schemeClr val="dk1"/>
              </a:solidFill>
            </a:endParaRPr>
          </a:p>
          <a:p>
            <a:pPr indent="0" lvl="0" marL="0" rtl="0" algn="l">
              <a:spcBef>
                <a:spcPts val="0"/>
              </a:spcBef>
              <a:spcAft>
                <a:spcPts val="0"/>
              </a:spcAft>
              <a:buClr>
                <a:schemeClr val="dk1"/>
              </a:buClr>
              <a:buSzPts val="1100"/>
              <a:buNone/>
            </a:pPr>
            <a:r>
              <a:rPr lang="en" sz="1200">
                <a:solidFill>
                  <a:schemeClr val="dk1"/>
                </a:solidFill>
              </a:rPr>
              <a:t>The authors acknowledge the Texas Advanced Computing Center (TACC) at The University of Texas at Austin for providing HPC resources that have contributed to the research results reported within this paper.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authors would like to thank the Ookami project and the community for their support. The authors also thank Géraud Krawezik for providing access to compute resources and helpful discussions in setting up the environment at the Flatiron Institute.  </a:t>
            </a:r>
            <a:endParaRPr sz="1200">
              <a:solidFill>
                <a:schemeClr val="dk1"/>
              </a:solidFill>
            </a:endParaRPr>
          </a:p>
          <a:p>
            <a:pPr indent="0" lvl="0" marL="0" rtl="0" algn="l">
              <a:spcBef>
                <a:spcPts val="0"/>
              </a:spcBef>
              <a:spcAft>
                <a:spcPts val="0"/>
              </a:spcAft>
              <a:buClr>
                <a:srgbClr val="888888"/>
              </a:buClr>
              <a:buSzPts val="1200"/>
              <a:buNone/>
            </a:pPr>
            <a:r>
              <a:t/>
            </a:r>
            <a:endParaRPr sz="1200">
              <a:solidFill>
                <a:schemeClr val="dk1"/>
              </a:solidFill>
            </a:endParaRPr>
          </a:p>
        </p:txBody>
      </p:sp>
      <p:sp>
        <p:nvSpPr>
          <p:cNvPr id="393" name="Google Shape;393;p48"/>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8"/>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395" name="Google Shape;395;p48"/>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396" name="Google Shape;396;p48"/>
          <p:cNvPicPr preferRelativeResize="0"/>
          <p:nvPr/>
        </p:nvPicPr>
        <p:blipFill>
          <a:blip r:embed="rId4">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457200" y="1714339"/>
            <a:ext cx="8229600" cy="857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Thank you!</a:t>
            </a:r>
            <a:endParaRPr/>
          </a:p>
        </p:txBody>
      </p:sp>
      <p:pic>
        <p:nvPicPr>
          <p:cNvPr id="402" name="Google Shape;402;p49"/>
          <p:cNvPicPr preferRelativeResize="0"/>
          <p:nvPr/>
        </p:nvPicPr>
        <p:blipFill>
          <a:blip r:embed="rId3">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57200" y="134098"/>
            <a:ext cx="8229600" cy="737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Introduction: Machine Learning</a:t>
            </a:r>
            <a:endParaRPr sz="2600">
              <a:latin typeface="Arial"/>
              <a:ea typeface="Arial"/>
              <a:cs typeface="Arial"/>
              <a:sym typeface="Arial"/>
            </a:endParaRPr>
          </a:p>
        </p:txBody>
      </p:sp>
      <p:sp>
        <p:nvSpPr>
          <p:cNvPr id="155" name="Google Shape;155;p27"/>
          <p:cNvSpPr txBox="1"/>
          <p:nvPr>
            <p:ph idx="1" type="body"/>
          </p:nvPr>
        </p:nvSpPr>
        <p:spPr>
          <a:xfrm>
            <a:off x="4911600" y="1051425"/>
            <a:ext cx="3775200" cy="3394500"/>
          </a:xfrm>
          <a:prstGeom prst="rect">
            <a:avLst/>
          </a:prstGeom>
          <a:noFill/>
          <a:ln>
            <a:noFill/>
          </a:ln>
        </p:spPr>
        <p:txBody>
          <a:bodyPr anchorCtr="0" anchor="t" bIns="34275" lIns="68575" spcFirstLastPara="1" rIns="68575" wrap="square" tIns="34275">
            <a:normAutofit/>
          </a:bodyPr>
          <a:lstStyle/>
          <a:p>
            <a:pPr indent="-260350" lvl="0" marL="254000" rtl="0" algn="l">
              <a:lnSpc>
                <a:spcPct val="115000"/>
              </a:lnSpc>
              <a:spcBef>
                <a:spcPts val="0"/>
              </a:spcBef>
              <a:spcAft>
                <a:spcPts val="0"/>
              </a:spcAft>
              <a:buClr>
                <a:srgbClr val="000000"/>
              </a:buClr>
              <a:buSzPts val="1500"/>
              <a:buChar char="•"/>
            </a:pPr>
            <a:r>
              <a:rPr lang="en" sz="1500">
                <a:solidFill>
                  <a:srgbClr val="000000"/>
                </a:solidFill>
                <a:latin typeface="Arial"/>
                <a:ea typeface="Arial"/>
                <a:cs typeface="Arial"/>
                <a:sym typeface="Arial"/>
              </a:rPr>
              <a:t>ML algorithms and models are being continuously developed and </a:t>
            </a:r>
            <a:r>
              <a:rPr lang="en" sz="1500">
                <a:solidFill>
                  <a:srgbClr val="000000"/>
                </a:solidFill>
                <a:latin typeface="Arial"/>
                <a:ea typeface="Arial"/>
                <a:cs typeface="Arial"/>
                <a:sym typeface="Arial"/>
              </a:rPr>
              <a:t>deployed</a:t>
            </a:r>
            <a:r>
              <a:rPr lang="en" sz="1500">
                <a:solidFill>
                  <a:srgbClr val="000000"/>
                </a:solidFill>
                <a:latin typeface="Arial"/>
                <a:ea typeface="Arial"/>
                <a:cs typeface="Arial"/>
                <a:sym typeface="Arial"/>
              </a:rPr>
              <a:t> in multiple places.</a:t>
            </a:r>
            <a:endParaRPr sz="1500">
              <a:solidFill>
                <a:srgbClr val="000000"/>
              </a:solidFill>
              <a:latin typeface="Arial"/>
              <a:ea typeface="Arial"/>
              <a:cs typeface="Arial"/>
              <a:sym typeface="Arial"/>
            </a:endParaRPr>
          </a:p>
          <a:p>
            <a:pPr indent="0" lvl="0" marL="254000" rtl="0" algn="l">
              <a:lnSpc>
                <a:spcPct val="115000"/>
              </a:lnSpc>
              <a:spcBef>
                <a:spcPts val="1200"/>
              </a:spcBef>
              <a:spcAft>
                <a:spcPts val="0"/>
              </a:spcAft>
              <a:buNone/>
            </a:pPr>
            <a:r>
              <a:t/>
            </a:r>
            <a:endParaRPr sz="1750">
              <a:solidFill>
                <a:srgbClr val="595959"/>
              </a:solidFill>
              <a:latin typeface="Arial"/>
              <a:ea typeface="Arial"/>
              <a:cs typeface="Arial"/>
              <a:sym typeface="Arial"/>
            </a:endParaRPr>
          </a:p>
          <a:p>
            <a:pPr indent="-260350" lvl="0" marL="254000" rtl="0" algn="l">
              <a:lnSpc>
                <a:spcPct val="115000"/>
              </a:lnSpc>
              <a:spcBef>
                <a:spcPts val="1200"/>
              </a:spcBef>
              <a:spcAft>
                <a:spcPts val="0"/>
              </a:spcAft>
              <a:buSzPts val="1500"/>
              <a:buChar char="•"/>
            </a:pPr>
            <a:r>
              <a:rPr lang="en" sz="1500">
                <a:latin typeface="Arial"/>
                <a:ea typeface="Arial"/>
                <a:cs typeface="Arial"/>
                <a:sym typeface="Arial"/>
              </a:rPr>
              <a:t>PyTorch is a popular open source machine learning library based on the Torch library.</a:t>
            </a:r>
            <a:endParaRPr sz="1500">
              <a:latin typeface="Arial"/>
              <a:ea typeface="Arial"/>
              <a:cs typeface="Arial"/>
              <a:sym typeface="Arial"/>
            </a:endParaRPr>
          </a:p>
          <a:p>
            <a:pPr indent="-203200" lvl="1" marL="558800" rtl="0" algn="l">
              <a:lnSpc>
                <a:spcPct val="115000"/>
              </a:lnSpc>
              <a:spcBef>
                <a:spcPts val="0"/>
              </a:spcBef>
              <a:spcAft>
                <a:spcPts val="0"/>
              </a:spcAft>
              <a:buSzPts val="1200"/>
              <a:buChar char="–"/>
            </a:pPr>
            <a:r>
              <a:rPr lang="en" sz="1200">
                <a:latin typeface="Arial"/>
                <a:ea typeface="Arial"/>
                <a:cs typeface="Arial"/>
                <a:sym typeface="Arial"/>
              </a:rPr>
              <a:t>It provides fast tensor computations with gpu acceleration and reverse-mode automatic differentiation through autograd.</a:t>
            </a:r>
            <a:endParaRPr sz="1200">
              <a:latin typeface="Arial"/>
              <a:ea typeface="Arial"/>
              <a:cs typeface="Arial"/>
              <a:sym typeface="Arial"/>
            </a:endParaRPr>
          </a:p>
          <a:p>
            <a:pPr indent="-203200" lvl="1" marL="558800" rtl="0" algn="l">
              <a:lnSpc>
                <a:spcPct val="115000"/>
              </a:lnSpc>
              <a:spcBef>
                <a:spcPts val="0"/>
              </a:spcBef>
              <a:spcAft>
                <a:spcPts val="0"/>
              </a:spcAft>
              <a:buSzPts val="1200"/>
              <a:buFont typeface="Arial"/>
              <a:buChar char="–"/>
            </a:pPr>
            <a:r>
              <a:rPr lang="en" sz="1200">
                <a:latin typeface="Arial"/>
                <a:ea typeface="Arial"/>
                <a:cs typeface="Arial"/>
                <a:sym typeface="Arial"/>
              </a:rPr>
              <a:t>Easy to use. </a:t>
            </a:r>
            <a:endParaRPr>
              <a:latin typeface="Arial"/>
              <a:ea typeface="Arial"/>
              <a:cs typeface="Arial"/>
              <a:sym typeface="Arial"/>
            </a:endParaRPr>
          </a:p>
        </p:txBody>
      </p:sp>
      <p:sp>
        <p:nvSpPr>
          <p:cNvPr id="156" name="Google Shape;156;p27"/>
          <p:cNvSpPr txBox="1"/>
          <p:nvPr>
            <p:ph idx="12" type="sldNum"/>
          </p:nvPr>
        </p:nvSpPr>
        <p:spPr>
          <a:xfrm>
            <a:off x="8165382" y="4666337"/>
            <a:ext cx="521419"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7"/>
          <p:cNvSpPr/>
          <p:nvPr/>
        </p:nvSpPr>
        <p:spPr>
          <a:xfrm>
            <a:off x="523875" y="4666337"/>
            <a:ext cx="2597150" cy="413663"/>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58" name="Google Shape;158;p27"/>
          <p:cNvPicPr preferRelativeResize="0"/>
          <p:nvPr/>
        </p:nvPicPr>
        <p:blipFill rotWithShape="1">
          <a:blip r:embed="rId3">
            <a:alphaModFix/>
          </a:blip>
          <a:srcRect b="11933" l="8794" r="5773" t="6607"/>
          <a:stretch/>
        </p:blipFill>
        <p:spPr>
          <a:xfrm>
            <a:off x="578901" y="4637207"/>
            <a:ext cx="1910780" cy="423413"/>
          </a:xfrm>
          <a:prstGeom prst="rect">
            <a:avLst/>
          </a:prstGeom>
          <a:noFill/>
          <a:ln>
            <a:noFill/>
          </a:ln>
        </p:spPr>
      </p:pic>
      <p:pic>
        <p:nvPicPr>
          <p:cNvPr id="159" name="Google Shape;159;p27"/>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160" name="Google Shape;160;p27"/>
          <p:cNvPicPr preferRelativeResize="0"/>
          <p:nvPr/>
        </p:nvPicPr>
        <p:blipFill>
          <a:blip r:embed="rId5">
            <a:alphaModFix/>
          </a:blip>
          <a:stretch>
            <a:fillRect/>
          </a:stretch>
        </p:blipFill>
        <p:spPr>
          <a:xfrm>
            <a:off x="899075" y="975775"/>
            <a:ext cx="3636174" cy="1818075"/>
          </a:xfrm>
          <a:prstGeom prst="rect">
            <a:avLst/>
          </a:prstGeom>
          <a:noFill/>
          <a:ln>
            <a:noFill/>
          </a:ln>
        </p:spPr>
      </p:pic>
      <p:pic>
        <p:nvPicPr>
          <p:cNvPr id="161" name="Google Shape;161;p27"/>
          <p:cNvPicPr preferRelativeResize="0"/>
          <p:nvPr/>
        </p:nvPicPr>
        <p:blipFill>
          <a:blip r:embed="rId6">
            <a:alphaModFix/>
          </a:blip>
          <a:stretch>
            <a:fillRect/>
          </a:stretch>
        </p:blipFill>
        <p:spPr>
          <a:xfrm>
            <a:off x="280800" y="2571750"/>
            <a:ext cx="2806801" cy="1874800"/>
          </a:xfrm>
          <a:prstGeom prst="rect">
            <a:avLst/>
          </a:prstGeom>
          <a:noFill/>
          <a:ln>
            <a:noFill/>
          </a:ln>
        </p:spPr>
      </p:pic>
      <p:pic>
        <p:nvPicPr>
          <p:cNvPr id="162" name="Google Shape;162;p27"/>
          <p:cNvPicPr preferRelativeResize="0"/>
          <p:nvPr/>
        </p:nvPicPr>
        <p:blipFill rotWithShape="1">
          <a:blip r:embed="rId7">
            <a:alphaModFix/>
          </a:blip>
          <a:srcRect b="0" l="0" r="0" t="0"/>
          <a:stretch/>
        </p:blipFill>
        <p:spPr>
          <a:xfrm>
            <a:off x="3681053" y="3088442"/>
            <a:ext cx="930099" cy="930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Software Stack and Communications setup</a:t>
            </a:r>
            <a:endParaRPr sz="2600">
              <a:latin typeface="Arial"/>
              <a:ea typeface="Arial"/>
              <a:cs typeface="Arial"/>
              <a:sym typeface="Arial"/>
            </a:endParaRPr>
          </a:p>
        </p:txBody>
      </p:sp>
      <p:sp>
        <p:nvSpPr>
          <p:cNvPr id="168" name="Google Shape;168;p28"/>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8"/>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70" name="Google Shape;170;p28"/>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graphicFrame>
        <p:nvGraphicFramePr>
          <p:cNvPr id="171" name="Google Shape;171;p28"/>
          <p:cNvGraphicFramePr/>
          <p:nvPr/>
        </p:nvGraphicFramePr>
        <p:xfrm>
          <a:off x="889972" y="1750512"/>
          <a:ext cx="3000000" cy="3000000"/>
        </p:xfrm>
        <a:graphic>
          <a:graphicData uri="http://schemas.openxmlformats.org/drawingml/2006/table">
            <a:tbl>
              <a:tblPr bandRow="1" firstRow="1">
                <a:noFill/>
                <a:tableStyleId>{5747330C-3377-4025-8D8A-FFECD444A0BB}</a:tableStyleId>
              </a:tblPr>
              <a:tblGrid>
                <a:gridCol w="1170925"/>
                <a:gridCol w="1314500"/>
              </a:tblGrid>
              <a:tr h="274325">
                <a:tc>
                  <a:txBody>
                    <a:bodyPr/>
                    <a:lstStyle/>
                    <a:p>
                      <a:pPr indent="0" lvl="0" marL="0" marR="0" rtl="0" algn="l">
                        <a:spcBef>
                          <a:spcPts val="0"/>
                        </a:spcBef>
                        <a:spcAft>
                          <a:spcPts val="0"/>
                        </a:spcAft>
                        <a:buNone/>
                      </a:pPr>
                      <a:r>
                        <a:rPr lang="en" sz="1300">
                          <a:solidFill>
                            <a:srgbClr val="000000"/>
                          </a:solidFill>
                          <a:latin typeface="Arial"/>
                          <a:ea typeface="Arial"/>
                          <a:cs typeface="Arial"/>
                          <a:sym typeface="Arial"/>
                        </a:rPr>
                        <a:t>Library</a:t>
                      </a:r>
                      <a:endParaRPr sz="13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300">
                          <a:solidFill>
                            <a:srgbClr val="000000"/>
                          </a:solidFill>
                          <a:latin typeface="Arial"/>
                          <a:ea typeface="Arial"/>
                          <a:cs typeface="Arial"/>
                          <a:sym typeface="Arial"/>
                        </a:rPr>
                        <a:t>Version</a:t>
                      </a:r>
                      <a:endParaRPr sz="13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Python</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3.8.2</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Numpy</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1.22.4</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PyTorch</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1.10.0</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Torchvision</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0.11.0</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oneDNN</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2.4.3</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550">
                <a:tc>
                  <a:txBody>
                    <a:bodyPr/>
                    <a:lstStyle/>
                    <a:p>
                      <a:pPr indent="0" lvl="0" marL="0" marR="0" rtl="0" algn="l">
                        <a:spcBef>
                          <a:spcPts val="0"/>
                        </a:spcBef>
                        <a:spcAft>
                          <a:spcPts val="0"/>
                        </a:spcAft>
                        <a:buNone/>
                      </a:pPr>
                      <a:r>
                        <a:rPr lang="en" sz="1100">
                          <a:latin typeface="Arial"/>
                          <a:ea typeface="Arial"/>
                          <a:cs typeface="Arial"/>
                          <a:sym typeface="Arial"/>
                        </a:rPr>
                        <a:t>Horovod</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latin typeface="Arial"/>
                          <a:ea typeface="Arial"/>
                          <a:cs typeface="Arial"/>
                          <a:sym typeface="Arial"/>
                        </a:rPr>
                        <a:t>0.24.3</a:t>
                      </a:r>
                      <a:endParaRPr sz="11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72" name="Google Shape;172;p28"/>
          <p:cNvSpPr txBox="1"/>
          <p:nvPr/>
        </p:nvSpPr>
        <p:spPr>
          <a:xfrm>
            <a:off x="523875" y="864650"/>
            <a:ext cx="812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Library versions are cloned from GitHub or downloaded from respective websites (Python, PyPI) and kept consistent across all environments.</a:t>
            </a:r>
            <a:endParaRPr sz="1500"/>
          </a:p>
        </p:txBody>
      </p:sp>
      <p:graphicFrame>
        <p:nvGraphicFramePr>
          <p:cNvPr id="173" name="Google Shape;173;p28"/>
          <p:cNvGraphicFramePr/>
          <p:nvPr/>
        </p:nvGraphicFramePr>
        <p:xfrm>
          <a:off x="3945122" y="1750512"/>
          <a:ext cx="3000000" cy="3000000"/>
        </p:xfrm>
        <a:graphic>
          <a:graphicData uri="http://schemas.openxmlformats.org/drawingml/2006/table">
            <a:tbl>
              <a:tblPr bandRow="1" firstRow="1">
                <a:noFill/>
                <a:tableStyleId>{5747330C-3377-4025-8D8A-FFECD444A0BB}</a:tableStyleId>
              </a:tblPr>
              <a:tblGrid>
                <a:gridCol w="916500"/>
                <a:gridCol w="1064525"/>
                <a:gridCol w="539725"/>
                <a:gridCol w="890650"/>
                <a:gridCol w="1193725"/>
              </a:tblGrid>
              <a:tr h="431850">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Cluster</a:t>
                      </a:r>
                      <a:endParaRPr sz="12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Compiler</a:t>
                      </a:r>
                      <a:endParaRPr sz="12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UCX</a:t>
                      </a:r>
                      <a:endParaRPr sz="12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MPI</a:t>
                      </a:r>
                      <a:endParaRPr sz="12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Interconnect</a:t>
                      </a:r>
                      <a:endParaRPr sz="12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7200">
                <a:tc>
                  <a:txBody>
                    <a:bodyPr/>
                    <a:lstStyle/>
                    <a:p>
                      <a:pPr indent="0" lvl="0" marL="0" marR="0" rtl="0" algn="l">
                        <a:spcBef>
                          <a:spcPts val="0"/>
                        </a:spcBef>
                        <a:spcAft>
                          <a:spcPts val="0"/>
                        </a:spcAft>
                        <a:buNone/>
                      </a:pPr>
                      <a:r>
                        <a:rPr lang="en" sz="1000">
                          <a:latin typeface="Arial"/>
                          <a:ea typeface="Arial"/>
                          <a:cs typeface="Arial"/>
                          <a:sym typeface="Arial"/>
                        </a:rPr>
                        <a:t>Ookami</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Fujitsu</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chemeClr val="dk1"/>
                          </a:solidFill>
                          <a:latin typeface="Arial"/>
                          <a:ea typeface="Arial"/>
                          <a:cs typeface="Arial"/>
                          <a:sym typeface="Arial"/>
                        </a:rPr>
                        <a:t>Fujitsu MPI</a:t>
                      </a:r>
                      <a:r>
                        <a:rPr lang="en" sz="1000">
                          <a:solidFill>
                            <a:srgbClr val="FF0000"/>
                          </a:solidFill>
                          <a:latin typeface="Arial"/>
                          <a:ea typeface="Arial"/>
                          <a:cs typeface="Arial"/>
                          <a:sym typeface="Arial"/>
                        </a:rPr>
                        <a:t>*</a:t>
                      </a:r>
                      <a:endParaRPr sz="1000">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Infiniband HDR 100</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1325">
                <a:tc>
                  <a:txBody>
                    <a:bodyPr/>
                    <a:lstStyle/>
                    <a:p>
                      <a:pPr indent="0" lvl="0" marL="0" marR="0" rtl="0" algn="l">
                        <a:spcBef>
                          <a:spcPts val="0"/>
                        </a:spcBef>
                        <a:spcAft>
                          <a:spcPts val="0"/>
                        </a:spcAft>
                        <a:buNone/>
                      </a:pPr>
                      <a:r>
                        <a:rPr lang="en" sz="1000">
                          <a:latin typeface="Arial"/>
                          <a:ea typeface="Arial"/>
                          <a:cs typeface="Arial"/>
                          <a:sym typeface="Arial"/>
                        </a:rPr>
                        <a:t>Ookami</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ARM / LLVM / GNU</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1.11.2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Open MPI v4.1.2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Infiniband HDR 100</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7200">
                <a:tc>
                  <a:txBody>
                    <a:bodyPr/>
                    <a:lstStyle/>
                    <a:p>
                      <a:pPr indent="0" lvl="0" marL="0" marR="0" rtl="0" algn="l">
                        <a:spcBef>
                          <a:spcPts val="0"/>
                        </a:spcBef>
                        <a:spcAft>
                          <a:spcPts val="0"/>
                        </a:spcAft>
                        <a:buNone/>
                      </a:pPr>
                      <a:r>
                        <a:rPr lang="en" sz="1000">
                          <a:latin typeface="Arial"/>
                          <a:ea typeface="Arial"/>
                          <a:cs typeface="Arial"/>
                          <a:sym typeface="Arial"/>
                        </a:rPr>
                        <a:t>Stampede2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GNU</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Intel MPI v19.0.9</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Intel Omni-Path 100Gb/s </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pic>
        <p:nvPicPr>
          <p:cNvPr id="174" name="Google Shape;174;p28"/>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175" name="Google Shape;175;p28"/>
          <p:cNvSpPr txBox="1"/>
          <p:nvPr/>
        </p:nvSpPr>
        <p:spPr>
          <a:xfrm>
            <a:off x="3840488" y="3688075"/>
            <a:ext cx="460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rPr>
              <a:t>*</a:t>
            </a:r>
            <a:r>
              <a:rPr lang="en" sz="1000"/>
              <a:t>Fujitsu MPI is based on Open MPI v4.0.1</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oneDNN</a:t>
            </a:r>
            <a:endParaRPr sz="2600">
              <a:latin typeface="Arial"/>
              <a:ea typeface="Arial"/>
              <a:cs typeface="Arial"/>
              <a:sym typeface="Arial"/>
            </a:endParaRPr>
          </a:p>
        </p:txBody>
      </p:sp>
      <p:sp>
        <p:nvSpPr>
          <p:cNvPr id="181" name="Google Shape;181;p29"/>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9"/>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83" name="Google Shape;183;p29"/>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sp>
        <p:nvSpPr>
          <p:cNvPr id="184" name="Google Shape;184;p29"/>
          <p:cNvSpPr txBox="1"/>
          <p:nvPr/>
        </p:nvSpPr>
        <p:spPr>
          <a:xfrm>
            <a:off x="523875" y="864650"/>
            <a:ext cx="8124000" cy="3078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oneAPI Deep Neural Network Library (oneDNN) is an open-source cross-platform performance library of basic building blocks for deep learning applications. The library is optimized for Intel Architecture Processors, Intel Processor Graphics and Xe Architecture graphics.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a:t>
            </a:r>
            <a:r>
              <a:rPr lang="en">
                <a:solidFill>
                  <a:schemeClr val="dk1"/>
                </a:solidFill>
              </a:rPr>
              <a:t>includes highly vectorized and threaded building blocks for implementation of convolutional neural networks (CNNs) and recurrent neural networks (RNNs) with C and C++ interfaces. This project is created to help the DL community innovate on the Intel(R) processor family.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PyTorch is built with oneDNN v2.4.3 support (formerly known as MKL-DNN)</a:t>
            </a:r>
            <a:endParaRPr>
              <a:solidFill>
                <a:schemeClr val="dk1"/>
              </a:solidFill>
            </a:endParaRPr>
          </a:p>
          <a:p>
            <a:pPr indent="-309562" lvl="1" marL="914400" rtl="0" algn="l">
              <a:spcBef>
                <a:spcPts val="0"/>
              </a:spcBef>
              <a:spcAft>
                <a:spcPts val="0"/>
              </a:spcAft>
              <a:buClr>
                <a:schemeClr val="dk1"/>
              </a:buClr>
              <a:buSzPts val="1200"/>
              <a:buChar char="○"/>
            </a:pPr>
            <a:r>
              <a:rPr lang="en" sz="1200">
                <a:solidFill>
                  <a:schemeClr val="dk1"/>
                </a:solidFill>
              </a:rPr>
              <a:t>Fujitsu achieved this by creating an aarch64 version of xbyak JIT assembler.</a:t>
            </a:r>
            <a:endParaRPr sz="1200">
              <a:solidFill>
                <a:schemeClr val="dk1"/>
              </a:solidFill>
            </a:endParaRPr>
          </a:p>
          <a:p>
            <a:pPr indent="-309562" lvl="1" marL="914400" rtl="0" algn="l">
              <a:spcBef>
                <a:spcPts val="0"/>
              </a:spcBef>
              <a:spcAft>
                <a:spcPts val="0"/>
              </a:spcAft>
              <a:buClr>
                <a:schemeClr val="dk1"/>
              </a:buClr>
              <a:buSzPts val="1200"/>
              <a:buChar char="○"/>
            </a:pPr>
            <a:r>
              <a:rPr i="1" lang="en" sz="1200">
                <a:solidFill>
                  <a:schemeClr val="dk1"/>
                </a:solidFill>
              </a:rPr>
              <a:t>xbyak_aarch64</a:t>
            </a:r>
            <a:r>
              <a:rPr lang="en" sz="1200">
                <a:solidFill>
                  <a:schemeClr val="dk1"/>
                </a:solidFill>
              </a:rPr>
              <a:t> and </a:t>
            </a:r>
            <a:r>
              <a:rPr i="1" lang="en" sz="1200">
                <a:solidFill>
                  <a:schemeClr val="dk1"/>
                </a:solidFill>
              </a:rPr>
              <a:t>xbyak_translator_aarch64</a:t>
            </a:r>
            <a:r>
              <a:rPr lang="en" sz="1200">
                <a:solidFill>
                  <a:schemeClr val="dk1"/>
                </a:solidFill>
              </a:rPr>
              <a:t> have been primarily developed to enable assembly coding with full SVE support and porting oneDNN to aarch64.</a:t>
            </a:r>
            <a:endParaRPr sz="2100">
              <a:solidFill>
                <a:schemeClr val="dk1"/>
              </a:solidFill>
              <a:latin typeface="Calibri"/>
              <a:ea typeface="Calibri"/>
              <a:cs typeface="Calibri"/>
              <a:sym typeface="Calibri"/>
            </a:endParaRPr>
          </a:p>
          <a:p>
            <a:pPr indent="-309562" lvl="1" marL="914400" rtl="0" algn="l">
              <a:spcBef>
                <a:spcPts val="0"/>
              </a:spcBef>
              <a:spcAft>
                <a:spcPts val="0"/>
              </a:spcAft>
              <a:buClr>
                <a:schemeClr val="dk1"/>
              </a:buClr>
              <a:buSzPts val="1200"/>
              <a:buChar char="○"/>
            </a:pPr>
            <a:r>
              <a:rPr lang="en" sz="1200">
                <a:solidFill>
                  <a:schemeClr val="dk1"/>
                </a:solidFill>
              </a:rPr>
              <a:t>Their work has been upstreamed and can be used directly.</a:t>
            </a:r>
            <a:endParaRPr/>
          </a:p>
        </p:txBody>
      </p:sp>
      <p:pic>
        <p:nvPicPr>
          <p:cNvPr id="185" name="Google Shape;185;p29"/>
          <p:cNvPicPr preferRelativeResize="0"/>
          <p:nvPr/>
        </p:nvPicPr>
        <p:blipFill>
          <a:blip r:embed="rId4">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134100"/>
            <a:ext cx="8229600" cy="688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CPU, Compiler and BLAS Libraries</a:t>
            </a:r>
            <a:endParaRPr sz="2600">
              <a:latin typeface="Arial"/>
              <a:ea typeface="Arial"/>
              <a:cs typeface="Arial"/>
              <a:sym typeface="Arial"/>
            </a:endParaRPr>
          </a:p>
        </p:txBody>
      </p:sp>
      <p:sp>
        <p:nvSpPr>
          <p:cNvPr id="191" name="Google Shape;191;p30"/>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0"/>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93" name="Google Shape;193;p30"/>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graphicFrame>
        <p:nvGraphicFramePr>
          <p:cNvPr id="194" name="Google Shape;194;p30"/>
          <p:cNvGraphicFramePr/>
          <p:nvPr/>
        </p:nvGraphicFramePr>
        <p:xfrm>
          <a:off x="490547" y="890200"/>
          <a:ext cx="3000000" cy="3000000"/>
        </p:xfrm>
        <a:graphic>
          <a:graphicData uri="http://schemas.openxmlformats.org/drawingml/2006/table">
            <a:tbl>
              <a:tblPr bandRow="1" firstRow="1">
                <a:noFill/>
                <a:tableStyleId>{5747330C-3377-4025-8D8A-FFECD444A0BB}</a:tableStyleId>
              </a:tblPr>
              <a:tblGrid>
                <a:gridCol w="1041800"/>
                <a:gridCol w="1501800"/>
                <a:gridCol w="1427725"/>
                <a:gridCol w="1485625"/>
                <a:gridCol w="2705950"/>
              </a:tblGrid>
              <a:tr h="274325">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Cluster</a:t>
                      </a:r>
                      <a:endParaRPr sz="12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CPU</a:t>
                      </a:r>
                      <a:endParaRPr>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u="none" cap="none" strike="noStrike">
                          <a:solidFill>
                            <a:srgbClr val="000000"/>
                          </a:solidFill>
                          <a:latin typeface="Arial"/>
                          <a:ea typeface="Arial"/>
                          <a:cs typeface="Arial"/>
                          <a:sym typeface="Arial"/>
                        </a:rPr>
                        <a:t>Compiler</a:t>
                      </a:r>
                      <a:endParaRPr>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BLAS Library</a:t>
                      </a:r>
                      <a:endParaRPr>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Compiler Flags</a:t>
                      </a:r>
                      <a:endParaRPr>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96250">
                <a:tc>
                  <a:txBody>
                    <a:bodyPr/>
                    <a:lstStyle/>
                    <a:p>
                      <a:pPr indent="0" lvl="0" marL="0" marR="0" rtl="0" algn="l">
                        <a:spcBef>
                          <a:spcPts val="0"/>
                        </a:spcBef>
                        <a:spcAft>
                          <a:spcPts val="0"/>
                        </a:spcAft>
                        <a:buNone/>
                      </a:pPr>
                      <a:r>
                        <a:rPr lang="en" sz="1000">
                          <a:latin typeface="Arial"/>
                          <a:ea typeface="Arial"/>
                          <a:cs typeface="Arial"/>
                          <a:sym typeface="Arial"/>
                        </a:rPr>
                        <a:t>Ookami</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Fujitsu A64FX</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Fujitsu </a:t>
                      </a:r>
                      <a:r>
                        <a:rPr lang="en" sz="1000">
                          <a:latin typeface="Arial"/>
                          <a:ea typeface="Arial"/>
                          <a:cs typeface="Arial"/>
                          <a:sym typeface="Arial"/>
                        </a:rPr>
                        <a:t>compiler v4.7</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SSL2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 sz="1000">
                          <a:solidFill>
                            <a:srgbClr val="000000"/>
                          </a:solidFill>
                          <a:latin typeface="Arial"/>
                          <a:ea typeface="Arial"/>
                          <a:cs typeface="Arial"/>
                          <a:sym typeface="Arial"/>
                        </a:rPr>
                        <a:t>-Nclang -Kfast -Knolargepage -lpthread</a:t>
                      </a:r>
                      <a:endParaRPr i="1"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96250">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Ookami</a:t>
                      </a:r>
                      <a:endParaRPr sz="1000">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Fujitsu A64FX</a:t>
                      </a:r>
                      <a:endParaRPr sz="1000">
                        <a:solidFill>
                          <a:schemeClr val="dk1"/>
                        </a:solidFill>
                        <a:latin typeface="Arial"/>
                        <a:ea typeface="Arial"/>
                        <a:cs typeface="Arial"/>
                        <a:sym typeface="Arial"/>
                      </a:endParaRPr>
                    </a:p>
                    <a:p>
                      <a:pPr indent="0" lvl="0" marL="0" marR="0" rtl="0" algn="l">
                        <a:spcBef>
                          <a:spcPts val="0"/>
                        </a:spcBef>
                        <a:spcAft>
                          <a:spcPts val="0"/>
                        </a:spcAft>
                        <a:buNone/>
                      </a:pPr>
                      <a:r>
                        <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Arm v2</a:t>
                      </a:r>
                      <a:r>
                        <a:rPr lang="en" sz="1000">
                          <a:latin typeface="Arial"/>
                          <a:ea typeface="Arial"/>
                          <a:cs typeface="Arial"/>
                          <a:sym typeface="Arial"/>
                        </a:rPr>
                        <a:t>2</a:t>
                      </a:r>
                      <a:r>
                        <a:rPr lang="en" sz="1000">
                          <a:solidFill>
                            <a:srgbClr val="000000"/>
                          </a:solidFill>
                          <a:latin typeface="Arial"/>
                          <a:ea typeface="Arial"/>
                          <a:cs typeface="Arial"/>
                          <a:sym typeface="Arial"/>
                        </a:rPr>
                        <a:t>.0.1</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Arm Performance Libraries v2022.0.1</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 sz="1000">
                          <a:solidFill>
                            <a:srgbClr val="000000"/>
                          </a:solidFill>
                          <a:latin typeface="Arial"/>
                          <a:ea typeface="Arial"/>
                          <a:cs typeface="Arial"/>
                          <a:sym typeface="Arial"/>
                        </a:rPr>
                        <a:t>-</a:t>
                      </a:r>
                      <a:r>
                        <a:rPr i="1" lang="en" sz="1000">
                          <a:latin typeface="Arial"/>
                          <a:ea typeface="Arial"/>
                          <a:cs typeface="Arial"/>
                          <a:sym typeface="Arial"/>
                        </a:rPr>
                        <a:t>O3</a:t>
                      </a:r>
                      <a:r>
                        <a:rPr i="1" lang="en" sz="1000">
                          <a:solidFill>
                            <a:srgbClr val="000000"/>
                          </a:solidFill>
                          <a:latin typeface="Arial"/>
                          <a:ea typeface="Arial"/>
                          <a:cs typeface="Arial"/>
                          <a:sym typeface="Arial"/>
                        </a:rPr>
                        <a:t> -pthread -mcpu=a64fx -mtune=a64fx</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96250">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Ookami</a:t>
                      </a:r>
                      <a:endParaRPr sz="1000">
                        <a:solidFill>
                          <a:schemeClr val="dk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Fujitsu A64FX</a:t>
                      </a:r>
                      <a:endParaRPr sz="1000">
                        <a:solidFill>
                          <a:schemeClr val="dk1"/>
                        </a:solidFill>
                        <a:latin typeface="Arial"/>
                        <a:ea typeface="Arial"/>
                        <a:cs typeface="Arial"/>
                        <a:sym typeface="Arial"/>
                      </a:endParaRPr>
                    </a:p>
                    <a:p>
                      <a:pPr indent="0" lvl="0" marL="0" marR="0" rtl="0" algn="l">
                        <a:spcBef>
                          <a:spcPts val="0"/>
                        </a:spcBef>
                        <a:spcAft>
                          <a:spcPts val="0"/>
                        </a:spcAft>
                        <a:buNone/>
                      </a:pPr>
                      <a:r>
                        <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GNU v1</a:t>
                      </a:r>
                      <a:r>
                        <a:rPr lang="en" sz="1000">
                          <a:latin typeface="Arial"/>
                          <a:ea typeface="Arial"/>
                          <a:cs typeface="Arial"/>
                          <a:sym typeface="Arial"/>
                        </a:rPr>
                        <a:t>1</a:t>
                      </a:r>
                      <a:r>
                        <a:rPr lang="en" sz="1000">
                          <a:solidFill>
                            <a:srgbClr val="000000"/>
                          </a:solidFill>
                          <a:latin typeface="Arial"/>
                          <a:ea typeface="Arial"/>
                          <a:cs typeface="Arial"/>
                          <a:sym typeface="Arial"/>
                        </a:rPr>
                        <a:t>.</a:t>
                      </a:r>
                      <a:r>
                        <a:rPr lang="en" sz="1000">
                          <a:latin typeface="Arial"/>
                          <a:ea typeface="Arial"/>
                          <a:cs typeface="Arial"/>
                          <a:sym typeface="Arial"/>
                        </a:rPr>
                        <a:t>2.0</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OpenBLAS v0.3.19</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 sz="1000">
                          <a:solidFill>
                            <a:srgbClr val="000000"/>
                          </a:solidFill>
                          <a:latin typeface="Arial"/>
                          <a:ea typeface="Arial"/>
                          <a:cs typeface="Arial"/>
                          <a:sym typeface="Arial"/>
                        </a:rPr>
                        <a:t>-</a:t>
                      </a:r>
                      <a:r>
                        <a:rPr i="1" lang="en" sz="1000">
                          <a:latin typeface="Arial"/>
                          <a:ea typeface="Arial"/>
                          <a:cs typeface="Arial"/>
                          <a:sym typeface="Arial"/>
                        </a:rPr>
                        <a:t>O3</a:t>
                      </a:r>
                      <a:r>
                        <a:rPr i="1" lang="en" sz="1000">
                          <a:solidFill>
                            <a:srgbClr val="000000"/>
                          </a:solidFill>
                          <a:latin typeface="Arial"/>
                          <a:ea typeface="Arial"/>
                          <a:cs typeface="Arial"/>
                          <a:sym typeface="Arial"/>
                        </a:rPr>
                        <a:t> -pthread -mcpu=a64fx -mtune=a64fx</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96250">
                <a:tc>
                  <a:txBody>
                    <a:bodyPr/>
                    <a:lstStyle/>
                    <a:p>
                      <a:pPr indent="0" lvl="0" marL="0" rtl="0" algn="l">
                        <a:spcBef>
                          <a:spcPts val="0"/>
                        </a:spcBef>
                        <a:spcAft>
                          <a:spcPts val="0"/>
                        </a:spcAft>
                        <a:buNone/>
                      </a:pPr>
                      <a:r>
                        <a:rPr lang="en" sz="1000">
                          <a:solidFill>
                            <a:srgbClr val="38761D"/>
                          </a:solidFill>
                          <a:latin typeface="Arial"/>
                          <a:ea typeface="Arial"/>
                          <a:cs typeface="Arial"/>
                          <a:sym typeface="Arial"/>
                        </a:rPr>
                        <a:t>Ookami</a:t>
                      </a:r>
                      <a:endParaRPr sz="1000">
                        <a:solidFill>
                          <a:srgbClr val="38761D"/>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rgbClr val="38761D"/>
                          </a:solidFill>
                          <a:latin typeface="Arial"/>
                          <a:ea typeface="Arial"/>
                          <a:cs typeface="Arial"/>
                          <a:sym typeface="Arial"/>
                        </a:rPr>
                        <a:t>Fujitsu A64FX</a:t>
                      </a:r>
                      <a:endParaRPr sz="1000">
                        <a:solidFill>
                          <a:srgbClr val="38761D"/>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38761D"/>
                          </a:solidFill>
                          <a:latin typeface="Arial"/>
                          <a:ea typeface="Arial"/>
                          <a:cs typeface="Arial"/>
                          <a:sym typeface="Arial"/>
                        </a:rPr>
                        <a:t>LLVM v16.0.0</a:t>
                      </a:r>
                      <a:endParaRPr sz="1000">
                        <a:solidFill>
                          <a:srgbClr val="38761D"/>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38761D"/>
                          </a:solidFill>
                          <a:latin typeface="Arial"/>
                          <a:ea typeface="Arial"/>
                          <a:cs typeface="Arial"/>
                          <a:sym typeface="Arial"/>
                        </a:rPr>
                        <a:t>OpenBLAS v0.3.19</a:t>
                      </a:r>
                      <a:endParaRPr sz="1000">
                        <a:solidFill>
                          <a:srgbClr val="38761D"/>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 sz="1000">
                          <a:solidFill>
                            <a:srgbClr val="38761D"/>
                          </a:solidFill>
                          <a:latin typeface="Arial"/>
                          <a:ea typeface="Arial"/>
                          <a:cs typeface="Arial"/>
                          <a:sym typeface="Arial"/>
                        </a:rPr>
                        <a:t>-O3 -pthread -mcpu=a64fx -mtune=a64fx</a:t>
                      </a:r>
                      <a:endParaRPr i="1" sz="1000">
                        <a:solidFill>
                          <a:srgbClr val="38761D"/>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48650">
                <a:tc>
                  <a:txBody>
                    <a:bodyPr/>
                    <a:lstStyle/>
                    <a:p>
                      <a:pPr indent="0" lvl="0" marL="0" marR="0" rtl="0" algn="l">
                        <a:spcBef>
                          <a:spcPts val="0"/>
                        </a:spcBef>
                        <a:spcAft>
                          <a:spcPts val="0"/>
                        </a:spcAft>
                        <a:buNone/>
                      </a:pPr>
                      <a:r>
                        <a:rPr lang="en" sz="1000">
                          <a:latin typeface="Arial"/>
                          <a:ea typeface="Arial"/>
                          <a:cs typeface="Arial"/>
                          <a:sym typeface="Arial"/>
                        </a:rPr>
                        <a:t>Rusty</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Intel Xeon Gold 6148 (40 cores)</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GNU v1</a:t>
                      </a:r>
                      <a:r>
                        <a:rPr lang="en" sz="1000">
                          <a:latin typeface="Arial"/>
                          <a:ea typeface="Arial"/>
                          <a:cs typeface="Arial"/>
                          <a:sym typeface="Arial"/>
                        </a:rPr>
                        <a:t>0</a:t>
                      </a:r>
                      <a:r>
                        <a:rPr lang="en" sz="1000">
                          <a:solidFill>
                            <a:srgbClr val="000000"/>
                          </a:solidFill>
                          <a:latin typeface="Arial"/>
                          <a:ea typeface="Arial"/>
                          <a:cs typeface="Arial"/>
                          <a:sym typeface="Arial"/>
                        </a:rPr>
                        <a:t>.</a:t>
                      </a:r>
                      <a:r>
                        <a:rPr lang="en" sz="1000">
                          <a:latin typeface="Arial"/>
                          <a:ea typeface="Arial"/>
                          <a:cs typeface="Arial"/>
                          <a:sym typeface="Arial"/>
                        </a:rPr>
                        <a:t>3.0</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solidFill>
                            <a:srgbClr val="000000"/>
                          </a:solidFill>
                          <a:latin typeface="Arial"/>
                          <a:ea typeface="Arial"/>
                          <a:cs typeface="Arial"/>
                          <a:sym typeface="Arial"/>
                        </a:rPr>
                        <a:t>OpenBLAS v0.3.19</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i="1" lang="en" sz="1000">
                          <a:solidFill>
                            <a:srgbClr val="000000"/>
                          </a:solidFill>
                          <a:latin typeface="Arial"/>
                          <a:ea typeface="Arial"/>
                          <a:cs typeface="Arial"/>
                          <a:sym typeface="Arial"/>
                        </a:rPr>
                        <a:t>-</a:t>
                      </a:r>
                      <a:r>
                        <a:rPr i="1" lang="en" sz="1000">
                          <a:latin typeface="Arial"/>
                          <a:ea typeface="Arial"/>
                          <a:cs typeface="Arial"/>
                          <a:sym typeface="Arial"/>
                        </a:rPr>
                        <a:t>O3</a:t>
                      </a:r>
                      <a:r>
                        <a:rPr i="1" lang="en" sz="1000">
                          <a:solidFill>
                            <a:srgbClr val="000000"/>
                          </a:solidFill>
                          <a:latin typeface="Arial"/>
                          <a:ea typeface="Arial"/>
                          <a:cs typeface="Arial"/>
                          <a:sym typeface="Arial"/>
                        </a:rPr>
                        <a:t> -lpthread </a:t>
                      </a:r>
                      <a:r>
                        <a:rPr i="1" lang="en" sz="1000">
                          <a:latin typeface="Arial"/>
                          <a:ea typeface="Arial"/>
                          <a:cs typeface="Arial"/>
                          <a:sym typeface="Arial"/>
                        </a:rPr>
                        <a:t>-</a:t>
                      </a:r>
                      <a:r>
                        <a:rPr i="1" lang="en" sz="1000">
                          <a:solidFill>
                            <a:srgbClr val="000000"/>
                          </a:solidFill>
                          <a:latin typeface="Arial"/>
                          <a:ea typeface="Arial"/>
                          <a:cs typeface="Arial"/>
                          <a:sym typeface="Arial"/>
                        </a:rPr>
                        <a:t>mtune=</a:t>
                      </a:r>
                      <a:r>
                        <a:rPr i="1" lang="en" sz="1000">
                          <a:latin typeface="Arial"/>
                          <a:ea typeface="Arial"/>
                          <a:cs typeface="Arial"/>
                          <a:sym typeface="Arial"/>
                        </a:rPr>
                        <a:t>skylake-avx512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96250">
                <a:tc>
                  <a:txBody>
                    <a:bodyPr/>
                    <a:lstStyle/>
                    <a:p>
                      <a:pPr indent="0" lvl="0" marL="0" marR="0" rtl="0" algn="l">
                        <a:spcBef>
                          <a:spcPts val="0"/>
                        </a:spcBef>
                        <a:spcAft>
                          <a:spcPts val="0"/>
                        </a:spcAft>
                        <a:buNone/>
                      </a:pPr>
                      <a:r>
                        <a:rPr lang="en" sz="1000">
                          <a:latin typeface="Arial"/>
                          <a:ea typeface="Arial"/>
                          <a:cs typeface="Arial"/>
                          <a:sym typeface="Arial"/>
                        </a:rPr>
                        <a:t>Rusty</a:t>
                      </a:r>
                      <a:endParaRPr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Intel Xeon Gold 6148 (40 cores)</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Intel Compiler v2022.0.1</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MKL v2022.0.1</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1000">
                          <a:solidFill>
                            <a:schemeClr val="dk1"/>
                          </a:solidFill>
                          <a:latin typeface="Arial"/>
                          <a:ea typeface="Arial"/>
                          <a:cs typeface="Arial"/>
                          <a:sym typeface="Arial"/>
                        </a:rPr>
                        <a:t>-O3 -lpthread -mtune=skylake-avx512</a:t>
                      </a:r>
                      <a:endParaRPr sz="1000">
                        <a:solidFill>
                          <a:schemeClr val="dk1"/>
                        </a:solidFill>
                        <a:latin typeface="Arial"/>
                        <a:ea typeface="Arial"/>
                        <a:cs typeface="Arial"/>
                        <a:sym typeface="Arial"/>
                      </a:endParaRPr>
                    </a:p>
                    <a:p>
                      <a:pPr indent="0" lvl="0" marL="0" marR="0" rtl="0" algn="l">
                        <a:spcBef>
                          <a:spcPts val="0"/>
                        </a:spcBef>
                        <a:spcAft>
                          <a:spcPts val="0"/>
                        </a:spcAft>
                        <a:buNone/>
                      </a:pPr>
                      <a:r>
                        <a:t/>
                      </a:r>
                      <a:endParaRPr i="1"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62100">
                <a:tc>
                  <a:txBody>
                    <a:bodyPr/>
                    <a:lstStyle/>
                    <a:p>
                      <a:pPr indent="0" lvl="0" marL="0" marR="0" rtl="0" algn="l">
                        <a:spcBef>
                          <a:spcPts val="0"/>
                        </a:spcBef>
                        <a:spcAft>
                          <a:spcPts val="0"/>
                        </a:spcAft>
                        <a:buNone/>
                      </a:pPr>
                      <a:r>
                        <a:rPr lang="en" sz="1000">
                          <a:latin typeface="Arial"/>
                          <a:ea typeface="Arial"/>
                          <a:cs typeface="Arial"/>
                          <a:sym typeface="Arial"/>
                        </a:rPr>
                        <a:t>Popeye</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Intel Xeon Platinum 8358 (64 cores)</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Intel Compiler v2022.0.1</a:t>
                      </a:r>
                      <a:endParaRPr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MKL v2022.0.1</a:t>
                      </a:r>
                      <a:endParaRPr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1000">
                          <a:solidFill>
                            <a:schemeClr val="dk1"/>
                          </a:solidFill>
                          <a:latin typeface="Arial"/>
                          <a:ea typeface="Arial"/>
                          <a:cs typeface="Arial"/>
                          <a:sym typeface="Arial"/>
                        </a:rPr>
                        <a:t>-O3 -lpthread -mtune=icelake-server</a:t>
                      </a:r>
                      <a:endParaRPr sz="1000">
                        <a:solidFill>
                          <a:schemeClr val="dk1"/>
                        </a:solidFill>
                        <a:latin typeface="Arial"/>
                        <a:ea typeface="Arial"/>
                        <a:cs typeface="Arial"/>
                        <a:sym typeface="Arial"/>
                      </a:endParaRPr>
                    </a:p>
                    <a:p>
                      <a:pPr indent="0" lvl="0" marL="0" marR="0" rtl="0" algn="l">
                        <a:spcBef>
                          <a:spcPts val="0"/>
                        </a:spcBef>
                        <a:spcAft>
                          <a:spcPts val="0"/>
                        </a:spcAft>
                        <a:buNone/>
                      </a:pPr>
                      <a:r>
                        <a:t/>
                      </a:r>
                      <a:endParaRPr i="1"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62100">
                <a:tc>
                  <a:txBody>
                    <a:bodyPr/>
                    <a:lstStyle/>
                    <a:p>
                      <a:pPr indent="0" lvl="0" marL="0" marR="0" rtl="0" algn="l">
                        <a:spcBef>
                          <a:spcPts val="0"/>
                        </a:spcBef>
                        <a:spcAft>
                          <a:spcPts val="0"/>
                        </a:spcAft>
                        <a:buNone/>
                      </a:pPr>
                      <a:r>
                        <a:rPr lang="en" sz="1000">
                          <a:latin typeface="Arial"/>
                          <a:ea typeface="Arial"/>
                          <a:cs typeface="Arial"/>
                          <a:sym typeface="Arial"/>
                        </a:rPr>
                        <a:t>Stampede2</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000">
                          <a:solidFill>
                            <a:schemeClr val="dk1"/>
                          </a:solidFill>
                          <a:latin typeface="Arial"/>
                          <a:ea typeface="Arial"/>
                          <a:cs typeface="Arial"/>
                          <a:sym typeface="Arial"/>
                        </a:rPr>
                        <a:t>Intel Xeon Platinum 8160 (48 cores)</a:t>
                      </a:r>
                      <a:endParaRPr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GNU</a:t>
                      </a:r>
                      <a:r>
                        <a:rPr lang="en" sz="1000">
                          <a:latin typeface="Arial"/>
                          <a:ea typeface="Arial"/>
                          <a:cs typeface="Arial"/>
                          <a:sym typeface="Arial"/>
                        </a:rPr>
                        <a:t> v9.1.0</a:t>
                      </a:r>
                      <a:endParaRPr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000">
                          <a:latin typeface="Arial"/>
                          <a:ea typeface="Arial"/>
                          <a:cs typeface="Arial"/>
                          <a:sym typeface="Arial"/>
                        </a:rPr>
                        <a:t>MKL v19.1.1</a:t>
                      </a:r>
                      <a:endParaRPr sz="10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1000">
                          <a:solidFill>
                            <a:schemeClr val="dk1"/>
                          </a:solidFill>
                          <a:latin typeface="Arial"/>
                          <a:ea typeface="Arial"/>
                          <a:cs typeface="Arial"/>
                          <a:sym typeface="Arial"/>
                        </a:rPr>
                        <a:t>-O3 -lpthread -mtune=skylake-avx512</a:t>
                      </a:r>
                      <a:endParaRPr sz="1000">
                        <a:solidFill>
                          <a:schemeClr val="dk1"/>
                        </a:solidFill>
                        <a:latin typeface="Arial"/>
                        <a:ea typeface="Arial"/>
                        <a:cs typeface="Arial"/>
                        <a:sym typeface="Arial"/>
                      </a:endParaRPr>
                    </a:p>
                    <a:p>
                      <a:pPr indent="0" lvl="0" marL="0" marR="0" rtl="0" algn="l">
                        <a:spcBef>
                          <a:spcPts val="0"/>
                        </a:spcBef>
                        <a:spcAft>
                          <a:spcPts val="0"/>
                        </a:spcAft>
                        <a:buNone/>
                      </a:pPr>
                      <a:r>
                        <a:t/>
                      </a:r>
                      <a:endParaRPr i="1" sz="1000">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pic>
        <p:nvPicPr>
          <p:cNvPr id="195" name="Google Shape;195;p30"/>
          <p:cNvPicPr preferRelativeResize="0"/>
          <p:nvPr/>
        </p:nvPicPr>
        <p:blipFill>
          <a:blip r:embed="rId4">
            <a:alphaModFix/>
          </a:blip>
          <a:stretch>
            <a:fillRect/>
          </a:stretch>
        </p:blipFill>
        <p:spPr>
          <a:xfrm>
            <a:off x="7444450" y="4691047"/>
            <a:ext cx="930099" cy="3157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 benchDNN</a:t>
            </a:r>
            <a:endParaRPr sz="2600">
              <a:latin typeface="Arial"/>
              <a:ea typeface="Arial"/>
              <a:cs typeface="Arial"/>
              <a:sym typeface="Arial"/>
            </a:endParaRPr>
          </a:p>
        </p:txBody>
      </p:sp>
      <p:sp>
        <p:nvSpPr>
          <p:cNvPr id="201" name="Google Shape;201;p31"/>
          <p:cNvSpPr txBox="1"/>
          <p:nvPr>
            <p:ph idx="1" type="body"/>
          </p:nvPr>
        </p:nvSpPr>
        <p:spPr>
          <a:xfrm>
            <a:off x="457200" y="1444500"/>
            <a:ext cx="8229600" cy="3127500"/>
          </a:xfrm>
          <a:prstGeom prst="rect">
            <a:avLst/>
          </a:prstGeom>
          <a:noFill/>
          <a:ln>
            <a:noFill/>
          </a:ln>
        </p:spPr>
        <p:txBody>
          <a:bodyPr anchorCtr="0" anchor="t" bIns="34275" lIns="68575" spcFirstLastPara="1" rIns="68575" wrap="square" tIns="34275">
            <a:normAutofit/>
          </a:bodyPr>
          <a:lstStyle/>
          <a:p>
            <a:pPr indent="0" lvl="0" marL="0" rtl="0" algn="l">
              <a:spcBef>
                <a:spcPts val="500"/>
              </a:spcBef>
              <a:spcAft>
                <a:spcPts val="0"/>
              </a:spcAft>
              <a:buNone/>
            </a:pPr>
            <a:r>
              <a:rPr lang="en" sz="1300">
                <a:latin typeface="Arial"/>
                <a:ea typeface="Arial"/>
                <a:cs typeface="Arial"/>
                <a:sym typeface="Arial"/>
              </a:rPr>
              <a:t>benchdnn is an extended and robust correctness verification and performance benchmarking tool for the primitives provided by oneDNN. </a:t>
            </a:r>
            <a:endParaRPr sz="1300">
              <a:latin typeface="Arial"/>
              <a:ea typeface="Arial"/>
              <a:cs typeface="Arial"/>
              <a:sym typeface="Arial"/>
            </a:endParaRPr>
          </a:p>
          <a:p>
            <a:pPr indent="-184150" lvl="0" marL="254000" rtl="0" algn="l">
              <a:spcBef>
                <a:spcPts val="500"/>
              </a:spcBef>
              <a:spcAft>
                <a:spcPts val="0"/>
              </a:spcAft>
              <a:buSzPts val="1300"/>
              <a:buChar char="•"/>
            </a:pPr>
            <a:r>
              <a:rPr lang="en" sz="1300">
                <a:latin typeface="Arial"/>
                <a:ea typeface="Arial"/>
                <a:cs typeface="Arial"/>
                <a:sym typeface="Arial"/>
              </a:rPr>
              <a:t>benchdnn itself is a harness for different primitive-specific drivers.</a:t>
            </a:r>
            <a:endParaRPr sz="1300">
              <a:latin typeface="Arial"/>
              <a:ea typeface="Arial"/>
              <a:cs typeface="Arial"/>
              <a:sym typeface="Arial"/>
            </a:endParaRPr>
          </a:p>
          <a:p>
            <a:pPr indent="0" lvl="0" marL="0" rtl="0" algn="l">
              <a:spcBef>
                <a:spcPts val="500"/>
              </a:spcBef>
              <a:spcAft>
                <a:spcPts val="0"/>
              </a:spcAft>
              <a:buNone/>
            </a:pPr>
            <a:r>
              <a:t/>
            </a:r>
            <a:endParaRPr sz="1300">
              <a:latin typeface="Arial"/>
              <a:ea typeface="Arial"/>
              <a:cs typeface="Arial"/>
              <a:sym typeface="Arial"/>
            </a:endParaRPr>
          </a:p>
          <a:p>
            <a:pPr indent="0" lvl="0" marL="0" rtl="0" algn="l">
              <a:spcBef>
                <a:spcPts val="500"/>
              </a:spcBef>
              <a:spcAft>
                <a:spcPts val="0"/>
              </a:spcAft>
              <a:buNone/>
            </a:pPr>
            <a:r>
              <a:rPr lang="en" sz="1300">
                <a:latin typeface="Arial"/>
                <a:ea typeface="Arial"/>
                <a:cs typeface="Arial"/>
                <a:sym typeface="Arial"/>
              </a:rPr>
              <a:t>We evaluate the convolution driver in performance mode.</a:t>
            </a:r>
            <a:endParaRPr sz="1300">
              <a:latin typeface="Arial"/>
              <a:ea typeface="Arial"/>
              <a:cs typeface="Arial"/>
              <a:sym typeface="Arial"/>
            </a:endParaRPr>
          </a:p>
          <a:p>
            <a:pPr indent="-247650" lvl="0" marL="254000" rtl="0" algn="l">
              <a:spcBef>
                <a:spcPts val="500"/>
              </a:spcBef>
              <a:spcAft>
                <a:spcPts val="0"/>
              </a:spcAft>
              <a:buSzPts val="1300"/>
              <a:buChar char="•"/>
            </a:pPr>
            <a:r>
              <a:rPr lang="en" sz="1300">
                <a:latin typeface="Arial"/>
                <a:ea typeface="Arial"/>
                <a:cs typeface="Arial"/>
                <a:sym typeface="Arial"/>
              </a:rPr>
              <a:t>Direction={forward with bias, backward with bias}</a:t>
            </a:r>
            <a:endParaRPr sz="1300">
              <a:latin typeface="Arial"/>
              <a:ea typeface="Arial"/>
              <a:cs typeface="Arial"/>
              <a:sym typeface="Arial"/>
            </a:endParaRPr>
          </a:p>
          <a:p>
            <a:pPr indent="-266700" lvl="0" marL="254000" rtl="0" algn="l">
              <a:spcBef>
                <a:spcPts val="500"/>
              </a:spcBef>
              <a:spcAft>
                <a:spcPts val="0"/>
              </a:spcAft>
              <a:buSzPts val="1600"/>
              <a:buChar char="•"/>
            </a:pPr>
            <a:r>
              <a:rPr lang="en" sz="1300">
                <a:latin typeface="Arial"/>
                <a:ea typeface="Arial"/>
                <a:cs typeface="Arial"/>
                <a:sym typeface="Arial"/>
              </a:rPr>
              <a:t>Configuration={f32, u8s8s8}</a:t>
            </a:r>
            <a:r>
              <a:rPr lang="en" sz="1600">
                <a:latin typeface="Arial"/>
                <a:ea typeface="Arial"/>
                <a:cs typeface="Arial"/>
                <a:sym typeface="Arial"/>
              </a:rPr>
              <a:t> </a:t>
            </a:r>
            <a:r>
              <a:rPr lang="en" sz="1200">
                <a:latin typeface="Arial"/>
                <a:ea typeface="Arial"/>
                <a:cs typeface="Arial"/>
                <a:sym typeface="Arial"/>
              </a:rPr>
              <a:t>(f32 : 32 bit float, s8 : signed int8_t, u8 : unsigned uint8_t)</a:t>
            </a:r>
            <a:endParaRPr sz="1200">
              <a:latin typeface="Arial"/>
              <a:ea typeface="Arial"/>
              <a:cs typeface="Arial"/>
              <a:sym typeface="Arial"/>
            </a:endParaRPr>
          </a:p>
          <a:p>
            <a:pPr indent="-247650" lvl="0" marL="254000" rtl="0" algn="l">
              <a:spcBef>
                <a:spcPts val="500"/>
              </a:spcBef>
              <a:spcAft>
                <a:spcPts val="0"/>
              </a:spcAft>
              <a:buSzPts val="1300"/>
              <a:buChar char="•"/>
            </a:pPr>
            <a:r>
              <a:rPr lang="en" sz="1300">
                <a:latin typeface="Arial"/>
                <a:ea typeface="Arial"/>
                <a:cs typeface="Arial"/>
                <a:sym typeface="Arial"/>
              </a:rPr>
              <a:t>Run configuration: </a:t>
            </a:r>
            <a:r>
              <a:rPr lang="en" sz="1300">
                <a:latin typeface="Courier New"/>
                <a:ea typeface="Courier New"/>
                <a:cs typeface="Courier New"/>
                <a:sym typeface="Courier New"/>
              </a:rPr>
              <a:t>OMP_NUM_THREADS=8</a:t>
            </a:r>
            <a:endParaRPr sz="1300">
              <a:latin typeface="Courier New"/>
              <a:ea typeface="Courier New"/>
              <a:cs typeface="Courier New"/>
              <a:sym typeface="Courier New"/>
            </a:endParaRPr>
          </a:p>
        </p:txBody>
      </p:sp>
      <p:sp>
        <p:nvSpPr>
          <p:cNvPr id="202" name="Google Shape;202;p31"/>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04" name="Google Shape;204;p31"/>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05" name="Google Shape;205;p31"/>
          <p:cNvPicPr preferRelativeResize="0"/>
          <p:nvPr/>
        </p:nvPicPr>
        <p:blipFill>
          <a:blip r:embed="rId4">
            <a:alphaModFix/>
          </a:blip>
          <a:stretch>
            <a:fillRect/>
          </a:stretch>
        </p:blipFill>
        <p:spPr>
          <a:xfrm>
            <a:off x="7444450" y="4691047"/>
            <a:ext cx="930099" cy="315741"/>
          </a:xfrm>
          <a:prstGeom prst="rect">
            <a:avLst/>
          </a:prstGeom>
          <a:noFill/>
          <a:ln>
            <a:noFill/>
          </a:ln>
        </p:spPr>
      </p:pic>
      <p:sp>
        <p:nvSpPr>
          <p:cNvPr id="206" name="Google Shape;206;p31"/>
          <p:cNvSpPr txBox="1"/>
          <p:nvPr/>
        </p:nvSpPr>
        <p:spPr>
          <a:xfrm>
            <a:off x="521400" y="866250"/>
            <a:ext cx="8101200" cy="400200"/>
          </a:xfrm>
          <a:prstGeom prst="rect">
            <a:avLst/>
          </a:prstGeom>
          <a:noFill/>
          <a:ln>
            <a:noFill/>
          </a:ln>
        </p:spPr>
        <p:txBody>
          <a:bodyPr anchorCtr="0" anchor="t" bIns="91425" lIns="91425" spcFirstLastPara="1" rIns="91425" wrap="square" tIns="91425">
            <a:spAutoFit/>
          </a:bodyPr>
          <a:lstStyle/>
          <a:p>
            <a:pPr indent="0" lvl="0" marL="0" rtl="0" algn="ctr">
              <a:spcBef>
                <a:spcPts val="500"/>
              </a:spcBef>
              <a:spcAft>
                <a:spcPts val="0"/>
              </a:spcAft>
              <a:buClr>
                <a:schemeClr val="dk1"/>
              </a:buClr>
              <a:buSzPts val="1100"/>
              <a:buFont typeface="Arial"/>
              <a:buNone/>
            </a:pPr>
            <a:r>
              <a:rPr lang="en">
                <a:solidFill>
                  <a:srgbClr val="CC0000"/>
                </a:solidFill>
                <a:latin typeface="Courier New"/>
                <a:ea typeface="Courier New"/>
                <a:cs typeface="Courier New"/>
                <a:sym typeface="Courier New"/>
              </a:rPr>
              <a:t>./benchdnn --DRIVER [COMMON-OPTIONS] [DRIVER-OPTIONS] PROBLEM-DESCRIPTION</a:t>
            </a:r>
            <a:endParaRPr>
              <a:solidFill>
                <a:srgbClr val="CC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134098"/>
            <a:ext cx="8229600" cy="713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 benchDNN</a:t>
            </a:r>
            <a:endParaRPr sz="2600">
              <a:latin typeface="Arial"/>
              <a:ea typeface="Arial"/>
              <a:cs typeface="Arial"/>
              <a:sym typeface="Arial"/>
            </a:endParaRPr>
          </a:p>
        </p:txBody>
      </p:sp>
      <p:sp>
        <p:nvSpPr>
          <p:cNvPr id="212" name="Google Shape;212;p32"/>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32"/>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14" name="Google Shape;214;p32"/>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15" name="Google Shape;215;p32"/>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216" name="Google Shape;216;p32"/>
          <p:cNvPicPr preferRelativeResize="0"/>
          <p:nvPr/>
        </p:nvPicPr>
        <p:blipFill>
          <a:blip r:embed="rId5">
            <a:alphaModFix/>
          </a:blip>
          <a:stretch>
            <a:fillRect/>
          </a:stretch>
        </p:blipFill>
        <p:spPr>
          <a:xfrm>
            <a:off x="6092426" y="1118189"/>
            <a:ext cx="2538325" cy="3186499"/>
          </a:xfrm>
          <a:prstGeom prst="rect">
            <a:avLst/>
          </a:prstGeom>
          <a:noFill/>
          <a:ln>
            <a:noFill/>
          </a:ln>
        </p:spPr>
      </p:pic>
      <p:graphicFrame>
        <p:nvGraphicFramePr>
          <p:cNvPr id="217" name="Google Shape;217;p32"/>
          <p:cNvGraphicFramePr/>
          <p:nvPr/>
        </p:nvGraphicFramePr>
        <p:xfrm>
          <a:off x="910625" y="1187567"/>
          <a:ext cx="3000000" cy="3000000"/>
        </p:xfrm>
        <a:graphic>
          <a:graphicData uri="http://schemas.openxmlformats.org/drawingml/2006/table">
            <a:tbl>
              <a:tblPr>
                <a:noFill/>
                <a:tableStyleId>{17C673C8-713C-487C-86B6-1CF31CCE6E99}</a:tableStyleId>
              </a:tblPr>
              <a:tblGrid>
                <a:gridCol w="930775"/>
                <a:gridCol w="2909450"/>
              </a:tblGrid>
              <a:tr h="361125">
                <a:tc>
                  <a:txBody>
                    <a:bodyPr/>
                    <a:lstStyle/>
                    <a:p>
                      <a:pPr indent="0" lvl="0" marL="0" rtl="0" algn="l">
                        <a:spcBef>
                          <a:spcPts val="0"/>
                        </a:spcBef>
                        <a:spcAft>
                          <a:spcPts val="0"/>
                        </a:spcAft>
                        <a:buNone/>
                      </a:pPr>
                      <a:r>
                        <a:rPr b="1" lang="en" sz="1200"/>
                        <a:t>Entry</a:t>
                      </a:r>
                      <a:endParaRPr b="1" sz="1200"/>
                    </a:p>
                  </a:txBody>
                  <a:tcPr marT="91425" marB="91425" marR="91425" marL="91425"/>
                </a:tc>
                <a:tc>
                  <a:txBody>
                    <a:bodyPr/>
                    <a:lstStyle/>
                    <a:p>
                      <a:pPr indent="0" lvl="0" marL="0" rtl="0" algn="l">
                        <a:spcBef>
                          <a:spcPts val="0"/>
                        </a:spcBef>
                        <a:spcAft>
                          <a:spcPts val="0"/>
                        </a:spcAft>
                        <a:buNone/>
                      </a:pPr>
                      <a:r>
                        <a:rPr b="1" lang="en" sz="1200"/>
                        <a:t>Description</a:t>
                      </a:r>
                      <a:endParaRPr b="1" sz="1200"/>
                    </a:p>
                  </a:txBody>
                  <a:tcPr marT="91425" marB="91425" marR="91425" marL="91425"/>
                </a:tc>
              </a:tr>
              <a:tr h="331025">
                <a:tc>
                  <a:txBody>
                    <a:bodyPr/>
                    <a:lstStyle/>
                    <a:p>
                      <a:pPr indent="0" lvl="0" marL="0" rtl="0" algn="l">
                        <a:spcBef>
                          <a:spcPts val="0"/>
                        </a:spcBef>
                        <a:spcAft>
                          <a:spcPts val="0"/>
                        </a:spcAft>
                        <a:buNone/>
                      </a:pPr>
                      <a:r>
                        <a:rPr lang="en" sz="1000"/>
                        <a:t>mb</a:t>
                      </a:r>
                      <a:endParaRPr sz="1000"/>
                    </a:p>
                  </a:txBody>
                  <a:tcPr marT="91425" marB="91425" marR="91425" marL="91425"/>
                </a:tc>
                <a:tc>
                  <a:txBody>
                    <a:bodyPr/>
                    <a:lstStyle/>
                    <a:p>
                      <a:pPr indent="0" lvl="0" marL="0" rtl="0" algn="l">
                        <a:spcBef>
                          <a:spcPts val="0"/>
                        </a:spcBef>
                        <a:spcAft>
                          <a:spcPts val="0"/>
                        </a:spcAft>
                        <a:buNone/>
                      </a:pPr>
                      <a:r>
                        <a:rPr lang="en" sz="1000"/>
                        <a:t>Mini batch size</a:t>
                      </a:r>
                      <a:endParaRPr sz="1000"/>
                    </a:p>
                  </a:txBody>
                  <a:tcPr marT="91425" marB="91425" marR="91425" marL="91425"/>
                </a:tc>
              </a:tr>
              <a:tr h="331025">
                <a:tc>
                  <a:txBody>
                    <a:bodyPr/>
                    <a:lstStyle/>
                    <a:p>
                      <a:pPr indent="0" lvl="0" marL="0" rtl="0" algn="l">
                        <a:spcBef>
                          <a:spcPts val="0"/>
                        </a:spcBef>
                        <a:spcAft>
                          <a:spcPts val="0"/>
                        </a:spcAft>
                        <a:buNone/>
                      </a:pPr>
                      <a:r>
                        <a:rPr lang="en" sz="1000"/>
                        <a:t>i</a:t>
                      </a:r>
                      <a:r>
                        <a:rPr lang="en" sz="1000"/>
                        <a:t>c, oc</a:t>
                      </a:r>
                      <a:endParaRPr sz="1000"/>
                    </a:p>
                  </a:txBody>
                  <a:tcPr marT="91425" marB="91425" marR="91425" marL="91425"/>
                </a:tc>
                <a:tc>
                  <a:txBody>
                    <a:bodyPr/>
                    <a:lstStyle/>
                    <a:p>
                      <a:pPr indent="0" lvl="0" marL="0" rtl="0" algn="l">
                        <a:spcBef>
                          <a:spcPts val="0"/>
                        </a:spcBef>
                        <a:spcAft>
                          <a:spcPts val="0"/>
                        </a:spcAft>
                        <a:buNone/>
                      </a:pPr>
                      <a:r>
                        <a:rPr lang="en" sz="1000"/>
                        <a:t>Input and output channels</a:t>
                      </a:r>
                      <a:endParaRPr sz="1000"/>
                    </a:p>
                  </a:txBody>
                  <a:tcPr marT="91425" marB="91425" marR="91425" marL="91425"/>
                </a:tc>
              </a:tr>
              <a:tr h="331025">
                <a:tc>
                  <a:txBody>
                    <a:bodyPr/>
                    <a:lstStyle/>
                    <a:p>
                      <a:pPr indent="0" lvl="0" marL="0" rtl="0" algn="l">
                        <a:spcBef>
                          <a:spcPts val="0"/>
                        </a:spcBef>
                        <a:spcAft>
                          <a:spcPts val="0"/>
                        </a:spcAft>
                        <a:buNone/>
                      </a:pPr>
                      <a:r>
                        <a:rPr lang="en" sz="1000"/>
                        <a:t>id, ih, iw</a:t>
                      </a:r>
                      <a:endParaRPr sz="1000"/>
                    </a:p>
                  </a:txBody>
                  <a:tcPr marT="91425" marB="91425" marR="91425" marL="91425"/>
                </a:tc>
                <a:tc>
                  <a:txBody>
                    <a:bodyPr/>
                    <a:lstStyle/>
                    <a:p>
                      <a:pPr indent="0" lvl="0" marL="0" rtl="0" algn="l">
                        <a:spcBef>
                          <a:spcPts val="0"/>
                        </a:spcBef>
                        <a:spcAft>
                          <a:spcPts val="0"/>
                        </a:spcAft>
                        <a:buNone/>
                      </a:pPr>
                      <a:r>
                        <a:rPr lang="en" sz="1000"/>
                        <a:t>Input depth, height and width</a:t>
                      </a:r>
                      <a:endParaRPr sz="1000"/>
                    </a:p>
                  </a:txBody>
                  <a:tcPr marT="91425" marB="91425" marR="91425" marL="91425"/>
                </a:tc>
              </a:tr>
              <a:tr h="331025">
                <a:tc>
                  <a:txBody>
                    <a:bodyPr/>
                    <a:lstStyle/>
                    <a:p>
                      <a:pPr indent="0" lvl="0" marL="0" rtl="0" algn="l">
                        <a:spcBef>
                          <a:spcPts val="0"/>
                        </a:spcBef>
                        <a:spcAft>
                          <a:spcPts val="0"/>
                        </a:spcAft>
                        <a:buNone/>
                      </a:pPr>
                      <a:r>
                        <a:rPr lang="en" sz="1000"/>
                        <a:t>od, oh, ow</a:t>
                      </a:r>
                      <a:endParaRPr sz="1000"/>
                    </a:p>
                  </a:txBody>
                  <a:tcPr marT="91425" marB="91425" marR="91425" marL="91425"/>
                </a:tc>
                <a:tc>
                  <a:txBody>
                    <a:bodyPr/>
                    <a:lstStyle/>
                    <a:p>
                      <a:pPr indent="0" lvl="0" marL="0" rtl="0" algn="l">
                        <a:spcBef>
                          <a:spcPts val="0"/>
                        </a:spcBef>
                        <a:spcAft>
                          <a:spcPts val="0"/>
                        </a:spcAft>
                        <a:buNone/>
                      </a:pPr>
                      <a:r>
                        <a:rPr lang="en" sz="1000"/>
                        <a:t>Output depth, height and width</a:t>
                      </a:r>
                      <a:endParaRPr sz="1000"/>
                    </a:p>
                  </a:txBody>
                  <a:tcPr marT="91425" marB="91425" marR="91425" marL="91425"/>
                </a:tc>
              </a:tr>
              <a:tr h="331025">
                <a:tc>
                  <a:txBody>
                    <a:bodyPr/>
                    <a:lstStyle/>
                    <a:p>
                      <a:pPr indent="0" lvl="0" marL="0" rtl="0" algn="l">
                        <a:spcBef>
                          <a:spcPts val="0"/>
                        </a:spcBef>
                        <a:spcAft>
                          <a:spcPts val="0"/>
                        </a:spcAft>
                        <a:buNone/>
                      </a:pPr>
                      <a:r>
                        <a:rPr lang="en" sz="1000"/>
                        <a:t>kd, kh, kw</a:t>
                      </a:r>
                      <a:endParaRPr sz="1000"/>
                    </a:p>
                  </a:txBody>
                  <a:tcPr marT="91425" marB="91425" marR="91425" marL="91425"/>
                </a:tc>
                <a:tc>
                  <a:txBody>
                    <a:bodyPr/>
                    <a:lstStyle/>
                    <a:p>
                      <a:pPr indent="0" lvl="0" marL="0" rtl="0" algn="l">
                        <a:spcBef>
                          <a:spcPts val="0"/>
                        </a:spcBef>
                        <a:spcAft>
                          <a:spcPts val="0"/>
                        </a:spcAft>
                        <a:buNone/>
                      </a:pPr>
                      <a:r>
                        <a:rPr lang="en" sz="1000"/>
                        <a:t>Kernel depth, height and width</a:t>
                      </a:r>
                      <a:endParaRPr sz="1000"/>
                    </a:p>
                  </a:txBody>
                  <a:tcPr marT="91425" marB="91425" marR="91425" marL="91425"/>
                </a:tc>
              </a:tr>
              <a:tr h="331025">
                <a:tc>
                  <a:txBody>
                    <a:bodyPr/>
                    <a:lstStyle/>
                    <a:p>
                      <a:pPr indent="0" lvl="0" marL="0" rtl="0" algn="l">
                        <a:spcBef>
                          <a:spcPts val="0"/>
                        </a:spcBef>
                        <a:spcAft>
                          <a:spcPts val="0"/>
                        </a:spcAft>
                        <a:buNone/>
                      </a:pPr>
                      <a:r>
                        <a:rPr lang="en" sz="1000"/>
                        <a:t>sd, sh, sw </a:t>
                      </a:r>
                      <a:endParaRPr sz="1000"/>
                    </a:p>
                  </a:txBody>
                  <a:tcPr marT="91425" marB="91425" marR="91425" marL="91425"/>
                </a:tc>
                <a:tc>
                  <a:txBody>
                    <a:bodyPr/>
                    <a:lstStyle/>
                    <a:p>
                      <a:pPr indent="0" lvl="0" marL="0" rtl="0" algn="l">
                        <a:spcBef>
                          <a:spcPts val="0"/>
                        </a:spcBef>
                        <a:spcAft>
                          <a:spcPts val="0"/>
                        </a:spcAft>
                        <a:buNone/>
                      </a:pPr>
                      <a:r>
                        <a:rPr lang="en" sz="1000"/>
                        <a:t>Stride depth, height and width</a:t>
                      </a:r>
                      <a:endParaRPr sz="1000"/>
                    </a:p>
                  </a:txBody>
                  <a:tcPr marT="91425" marB="91425" marR="91425" marL="91425"/>
                </a:tc>
              </a:tr>
              <a:tr h="331025">
                <a:tc>
                  <a:txBody>
                    <a:bodyPr/>
                    <a:lstStyle/>
                    <a:p>
                      <a:pPr indent="0" lvl="0" marL="0" rtl="0" algn="l">
                        <a:spcBef>
                          <a:spcPts val="0"/>
                        </a:spcBef>
                        <a:spcAft>
                          <a:spcPts val="0"/>
                        </a:spcAft>
                        <a:buNone/>
                      </a:pPr>
                      <a:r>
                        <a:rPr lang="en" sz="1000"/>
                        <a:t>pd, ph, pw</a:t>
                      </a:r>
                      <a:endParaRPr sz="1000"/>
                    </a:p>
                  </a:txBody>
                  <a:tcPr marT="91425" marB="91425" marR="91425" marL="91425"/>
                </a:tc>
                <a:tc>
                  <a:txBody>
                    <a:bodyPr/>
                    <a:lstStyle/>
                    <a:p>
                      <a:pPr indent="0" lvl="0" marL="0" rtl="0" algn="l">
                        <a:spcBef>
                          <a:spcPts val="0"/>
                        </a:spcBef>
                        <a:spcAft>
                          <a:spcPts val="0"/>
                        </a:spcAft>
                        <a:buNone/>
                      </a:pPr>
                      <a:r>
                        <a:rPr lang="en" sz="1000"/>
                        <a:t>Front, top and left padding </a:t>
                      </a:r>
                      <a:endParaRPr sz="1000"/>
                    </a:p>
                  </a:txBody>
                  <a:tcPr marT="91425" marB="91425" marR="91425" marL="91425"/>
                </a:tc>
              </a:tr>
              <a:tr h="331025">
                <a:tc>
                  <a:txBody>
                    <a:bodyPr/>
                    <a:lstStyle/>
                    <a:p>
                      <a:pPr indent="0" lvl="0" marL="0" rtl="0" algn="l">
                        <a:spcBef>
                          <a:spcPts val="0"/>
                        </a:spcBef>
                        <a:spcAft>
                          <a:spcPts val="0"/>
                        </a:spcAft>
                        <a:buNone/>
                      </a:pPr>
                      <a:r>
                        <a:rPr lang="en" sz="1000"/>
                        <a:t>n</a:t>
                      </a:r>
                      <a:endParaRPr sz="1000"/>
                    </a:p>
                  </a:txBody>
                  <a:tcPr marT="91425" marB="91425" marR="91425" marL="91425"/>
                </a:tc>
                <a:tc>
                  <a:txBody>
                    <a:bodyPr/>
                    <a:lstStyle/>
                    <a:p>
                      <a:pPr indent="0" lvl="0" marL="0" rtl="0" algn="l">
                        <a:spcBef>
                          <a:spcPts val="0"/>
                        </a:spcBef>
                        <a:spcAft>
                          <a:spcPts val="0"/>
                        </a:spcAft>
                        <a:buNone/>
                      </a:pPr>
                      <a:r>
                        <a:rPr lang="en" sz="1000"/>
                        <a:t>Descriptor name</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457200" y="134089"/>
            <a:ext cx="8229600" cy="857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en" sz="2600">
                <a:latin typeface="Arial"/>
                <a:ea typeface="Arial"/>
                <a:cs typeface="Arial"/>
                <a:sym typeface="Arial"/>
              </a:rPr>
              <a:t>Evaluation: benchDNN (contd)</a:t>
            </a:r>
            <a:endParaRPr sz="2600">
              <a:latin typeface="Arial"/>
              <a:ea typeface="Arial"/>
              <a:cs typeface="Arial"/>
              <a:sym typeface="Arial"/>
            </a:endParaRPr>
          </a:p>
        </p:txBody>
      </p:sp>
      <p:sp>
        <p:nvSpPr>
          <p:cNvPr id="223" name="Google Shape;223;p33"/>
          <p:cNvSpPr txBox="1"/>
          <p:nvPr>
            <p:ph idx="12" type="sldNum"/>
          </p:nvPr>
        </p:nvSpPr>
        <p:spPr>
          <a:xfrm>
            <a:off x="8165382" y="4666337"/>
            <a:ext cx="521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3"/>
          <p:cNvSpPr/>
          <p:nvPr/>
        </p:nvSpPr>
        <p:spPr>
          <a:xfrm>
            <a:off x="523875" y="4666337"/>
            <a:ext cx="2597100" cy="4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225" name="Google Shape;225;p33"/>
          <p:cNvPicPr preferRelativeResize="0"/>
          <p:nvPr/>
        </p:nvPicPr>
        <p:blipFill rotWithShape="1">
          <a:blip r:embed="rId3">
            <a:alphaModFix/>
          </a:blip>
          <a:srcRect b="11933" l="8791" r="5775" t="6606"/>
          <a:stretch/>
        </p:blipFill>
        <p:spPr>
          <a:xfrm>
            <a:off x="578901" y="4637207"/>
            <a:ext cx="1910780" cy="423412"/>
          </a:xfrm>
          <a:prstGeom prst="rect">
            <a:avLst/>
          </a:prstGeom>
          <a:noFill/>
          <a:ln>
            <a:noFill/>
          </a:ln>
        </p:spPr>
      </p:pic>
      <p:pic>
        <p:nvPicPr>
          <p:cNvPr id="226" name="Google Shape;226;p33"/>
          <p:cNvPicPr preferRelativeResize="0"/>
          <p:nvPr/>
        </p:nvPicPr>
        <p:blipFill>
          <a:blip r:embed="rId4">
            <a:alphaModFix/>
          </a:blip>
          <a:stretch>
            <a:fillRect/>
          </a:stretch>
        </p:blipFill>
        <p:spPr>
          <a:xfrm>
            <a:off x="7444450" y="4691047"/>
            <a:ext cx="930099" cy="315741"/>
          </a:xfrm>
          <a:prstGeom prst="rect">
            <a:avLst/>
          </a:prstGeom>
          <a:noFill/>
          <a:ln>
            <a:noFill/>
          </a:ln>
        </p:spPr>
      </p:pic>
      <p:pic>
        <p:nvPicPr>
          <p:cNvPr id="227" name="Google Shape;227;p33"/>
          <p:cNvPicPr preferRelativeResize="0"/>
          <p:nvPr/>
        </p:nvPicPr>
        <p:blipFill>
          <a:blip r:embed="rId5">
            <a:alphaModFix/>
          </a:blip>
          <a:stretch>
            <a:fillRect/>
          </a:stretch>
        </p:blipFill>
        <p:spPr>
          <a:xfrm>
            <a:off x="1202250" y="893925"/>
            <a:ext cx="6739502" cy="2645775"/>
          </a:xfrm>
          <a:prstGeom prst="rect">
            <a:avLst/>
          </a:prstGeom>
          <a:noFill/>
          <a:ln>
            <a:noFill/>
          </a:ln>
        </p:spPr>
      </p:pic>
      <p:sp>
        <p:nvSpPr>
          <p:cNvPr id="228" name="Google Shape;228;p33"/>
          <p:cNvSpPr txBox="1"/>
          <p:nvPr/>
        </p:nvSpPr>
        <p:spPr>
          <a:xfrm>
            <a:off x="453025" y="3693850"/>
            <a:ext cx="822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Blue and green bars represent runs on Intel Xeon Gold 6148.</a:t>
            </a:r>
            <a:endParaRPr/>
          </a:p>
          <a:p>
            <a:pPr indent="0" lvl="0" marL="0" rtl="0" algn="ctr">
              <a:spcBef>
                <a:spcPts val="0"/>
              </a:spcBef>
              <a:spcAft>
                <a:spcPts val="0"/>
              </a:spcAft>
              <a:buNone/>
            </a:pPr>
            <a:r>
              <a:rPr lang="en"/>
              <a:t>Orange, Grey and Yellow bars represent runs on Fujitsu A64FX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ACS-Slide-Template">
  <a:themeElements>
    <a:clrScheme name="Custom 1">
      <a:dk1>
        <a:srgbClr val="000000"/>
      </a:dk1>
      <a:lt1>
        <a:srgbClr val="FFFFFF"/>
      </a:lt1>
      <a:dk2>
        <a:srgbClr val="1F497D"/>
      </a:dk2>
      <a:lt2>
        <a:srgbClr val="EEECE1"/>
      </a:lt2>
      <a:accent1>
        <a:srgbClr val="292378"/>
      </a:accent1>
      <a:accent2>
        <a:srgbClr val="B50022"/>
      </a:accent2>
      <a:accent3>
        <a:srgbClr val="F06313"/>
      </a:accent3>
      <a:accent4>
        <a:srgbClr val="FCBF24"/>
      </a:accent4>
      <a:accent5>
        <a:srgbClr val="27C633"/>
      </a:accent5>
      <a:accent6>
        <a:srgbClr val="AB10F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