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1"/>
  </p:notesMasterIdLst>
  <p:handoutMasterIdLst>
    <p:handoutMasterId r:id="rId12"/>
  </p:handoutMasterIdLst>
  <p:sldIdLst>
    <p:sldId id="344" r:id="rId7"/>
    <p:sldId id="345" r:id="rId8"/>
    <p:sldId id="346" r:id="rId9"/>
    <p:sldId id="333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77" autoAdjust="0"/>
  </p:normalViewPr>
  <p:slideViewPr>
    <p:cSldViewPr snapToGrid="0">
      <p:cViewPr varScale="1">
        <p:scale>
          <a:sx n="96" d="100"/>
          <a:sy n="96" d="100"/>
        </p:scale>
        <p:origin x="111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4/20/2021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4/20/2021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42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832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7427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5192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50613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1952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9078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7022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509004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680504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171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1872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6808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37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538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1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F72DBBF-627C-4888-BADF-C1CA699A232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59122" y="5951202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1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8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0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9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0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848587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376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0C716-9587-4419-AD8B-27B94ABF64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30841" y="1582731"/>
            <a:ext cx="4264272" cy="451368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Lesson 39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1F6EB4-2B3E-47F0-A4F1-B14177EFD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335" y="2034099"/>
            <a:ext cx="5045507" cy="1556425"/>
          </a:xfrm>
        </p:spPr>
        <p:txBody>
          <a:bodyPr/>
          <a:lstStyle/>
          <a:p>
            <a:r>
              <a:rPr lang="en-GB" b="1" dirty="0"/>
              <a:t>Project –</a:t>
            </a:r>
            <a:r>
              <a:rPr lang="en-GB" b="1" dirty="0" err="1"/>
              <a:t>micro:PET</a:t>
            </a:r>
            <a:endParaRPr lang="en-GB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36EC766-0AE7-4DEE-8C77-0134468323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Presenting Demonstrating and Evaluating</a:t>
            </a:r>
          </a:p>
        </p:txBody>
      </p:sp>
    </p:spTree>
    <p:extLst>
      <p:ext uri="{BB962C8B-B14F-4D97-AF65-F5344CB8AC3E}">
        <p14:creationId xmlns:p14="http://schemas.microsoft.com/office/powerpoint/2010/main" val="344292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The </a:t>
            </a:r>
            <a:r>
              <a:rPr lang="en-GB" dirty="0" err="1"/>
              <a:t>micro:PET</a:t>
            </a:r>
            <a:r>
              <a:rPr lang="en-GB" dirty="0"/>
              <a:t> must respond to its environment and surroundings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The </a:t>
            </a:r>
            <a:r>
              <a:rPr lang="en-GB" dirty="0" err="1"/>
              <a:t>micro:PET</a:t>
            </a:r>
            <a:r>
              <a:rPr lang="en-GB" dirty="0"/>
              <a:t> must respond to user interaction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Use some of the micro:bit hardware that has been covered in previous lessons (Halo, Sound, Servo etc)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Use the micro:bit to control the features and responses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Look engaging and fun</a:t>
            </a:r>
          </a:p>
        </p:txBody>
      </p:sp>
    </p:spTree>
    <p:extLst>
      <p:ext uri="{BB962C8B-B14F-4D97-AF65-F5344CB8AC3E}">
        <p14:creationId xmlns:p14="http://schemas.microsoft.com/office/powerpoint/2010/main" val="281651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18" y="236281"/>
            <a:ext cx="11180763" cy="666750"/>
          </a:xfrm>
        </p:spPr>
        <p:txBody>
          <a:bodyPr/>
          <a:lstStyle/>
          <a:p>
            <a:r>
              <a:rPr lang="en-GB" dirty="0"/>
              <a:t>Complete the Score Card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A0319D-E88F-45AA-BB10-CF3F27D29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764269"/>
              </p:ext>
            </p:extLst>
          </p:nvPr>
        </p:nvGraphicFramePr>
        <p:xfrm>
          <a:off x="589935" y="1189703"/>
          <a:ext cx="10913808" cy="449753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299588">
                  <a:extLst>
                    <a:ext uri="{9D8B030D-6E8A-4147-A177-3AD203B41FA5}">
                      <a16:colId xmlns:a16="http://schemas.microsoft.com/office/drawing/2014/main" val="2336287295"/>
                    </a:ext>
                  </a:extLst>
                </a:gridCol>
                <a:gridCol w="1238864">
                  <a:extLst>
                    <a:ext uri="{9D8B030D-6E8A-4147-A177-3AD203B41FA5}">
                      <a16:colId xmlns:a16="http://schemas.microsoft.com/office/drawing/2014/main" val="2364954850"/>
                    </a:ext>
                  </a:extLst>
                </a:gridCol>
                <a:gridCol w="1006824">
                  <a:extLst>
                    <a:ext uri="{9D8B030D-6E8A-4147-A177-3AD203B41FA5}">
                      <a16:colId xmlns:a16="http://schemas.microsoft.com/office/drawing/2014/main" val="4063653652"/>
                    </a:ext>
                  </a:extLst>
                </a:gridCol>
                <a:gridCol w="1122844">
                  <a:extLst>
                    <a:ext uri="{9D8B030D-6E8A-4147-A177-3AD203B41FA5}">
                      <a16:colId xmlns:a16="http://schemas.microsoft.com/office/drawing/2014/main" val="3551967160"/>
                    </a:ext>
                  </a:extLst>
                </a:gridCol>
                <a:gridCol w="1124810">
                  <a:extLst>
                    <a:ext uri="{9D8B030D-6E8A-4147-A177-3AD203B41FA5}">
                      <a16:colId xmlns:a16="http://schemas.microsoft.com/office/drawing/2014/main" val="1875465605"/>
                    </a:ext>
                  </a:extLst>
                </a:gridCol>
                <a:gridCol w="1120878">
                  <a:extLst>
                    <a:ext uri="{9D8B030D-6E8A-4147-A177-3AD203B41FA5}">
                      <a16:colId xmlns:a16="http://schemas.microsoft.com/office/drawing/2014/main" val="1455748614"/>
                    </a:ext>
                  </a:extLst>
                </a:gridCol>
              </a:tblGrid>
              <a:tr h="34592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  <a:latin typeface="Lato" panose="020F0502020204030203" pitchFamily="34" charset="0"/>
                        </a:rPr>
                        <a:t>Feature / Name</a:t>
                      </a:r>
                      <a:endParaRPr lang="en-GB" sz="1800" b="1" dirty="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  <a:latin typeface="Lato" panose="020F0502020204030203" pitchFamily="34" charset="0"/>
                        </a:rPr>
                        <a:t>Student 1</a:t>
                      </a:r>
                      <a:endParaRPr lang="en-GB" sz="1800" b="1" dirty="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  <a:latin typeface="Lato" panose="020F0502020204030203" pitchFamily="34" charset="0"/>
                        </a:rPr>
                        <a:t>Group 1</a:t>
                      </a:r>
                      <a:endParaRPr lang="en-GB" sz="1800" b="1" dirty="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  <a:latin typeface="Lato" panose="020F0502020204030203" pitchFamily="34" charset="0"/>
                        </a:rPr>
                        <a:t>Group 2</a:t>
                      </a:r>
                      <a:endParaRPr lang="en-GB" sz="1800" b="1" dirty="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  <a:latin typeface="Lato" panose="020F0502020204030203" pitchFamily="34" charset="0"/>
                        </a:rPr>
                        <a:t> </a:t>
                      </a:r>
                      <a:endParaRPr lang="en-GB" sz="1800" b="1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  <a:latin typeface="Lato" panose="020F0502020204030203" pitchFamily="34" charset="0"/>
                        </a:rPr>
                        <a:t> </a:t>
                      </a:r>
                      <a:endParaRPr lang="en-GB" sz="1800" b="1" dirty="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747288"/>
                  </a:ext>
                </a:extLst>
              </a:tr>
              <a:tr h="7059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Lato" panose="020F0502020204030203" pitchFamily="34" charset="0"/>
                        </a:rPr>
                        <a:t>The PET must respond to its environment and surroundings</a:t>
                      </a:r>
                      <a:endParaRPr lang="en-GB" sz="180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Lato" panose="020F0502020204030203" pitchFamily="34" charset="0"/>
                        </a:rPr>
                        <a:t> </a:t>
                      </a:r>
                      <a:endParaRPr lang="en-GB" sz="180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Lato" panose="020F0502020204030203" pitchFamily="34" charset="0"/>
                        </a:rPr>
                        <a:t> </a:t>
                      </a:r>
                      <a:endParaRPr lang="en-GB" sz="180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Lato" panose="020F0502020204030203" pitchFamily="34" charset="0"/>
                        </a:rPr>
                        <a:t> </a:t>
                      </a:r>
                      <a:endParaRPr lang="en-GB" sz="180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Lato" panose="020F0502020204030203" pitchFamily="34" charset="0"/>
                        </a:rPr>
                        <a:t> </a:t>
                      </a:r>
                      <a:endParaRPr lang="en-GB" sz="180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Lato" panose="020F0502020204030203" pitchFamily="34" charset="0"/>
                        </a:rPr>
                        <a:t> </a:t>
                      </a:r>
                      <a:endParaRPr lang="en-GB" sz="1800" dirty="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23225"/>
                  </a:ext>
                </a:extLst>
              </a:tr>
              <a:tr h="35296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Lato" panose="020F0502020204030203" pitchFamily="34" charset="0"/>
                        </a:rPr>
                        <a:t>The PET must respond to user interaction</a:t>
                      </a:r>
                      <a:endParaRPr lang="en-GB" sz="180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Lato" panose="020F0502020204030203" pitchFamily="34" charset="0"/>
                        </a:rPr>
                        <a:t> </a:t>
                      </a:r>
                      <a:endParaRPr lang="en-GB" sz="180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Lato" panose="020F0502020204030203" pitchFamily="34" charset="0"/>
                        </a:rPr>
                        <a:t> </a:t>
                      </a:r>
                      <a:endParaRPr lang="en-GB" sz="180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Lato" panose="020F0502020204030203" pitchFamily="34" charset="0"/>
                        </a:rPr>
                        <a:t> </a:t>
                      </a:r>
                      <a:endParaRPr lang="en-GB" sz="180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Lato" panose="020F0502020204030203" pitchFamily="34" charset="0"/>
                        </a:rPr>
                        <a:t> </a:t>
                      </a:r>
                      <a:endParaRPr lang="en-GB" sz="180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Lato" panose="020F0502020204030203" pitchFamily="34" charset="0"/>
                        </a:rPr>
                        <a:t> </a:t>
                      </a:r>
                      <a:endParaRPr lang="en-GB" sz="180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071509"/>
                  </a:ext>
                </a:extLst>
              </a:tr>
              <a:tr h="650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Lato" panose="020F0502020204030203" pitchFamily="34" charset="0"/>
                        </a:rPr>
                        <a:t>Use some of the </a:t>
                      </a:r>
                      <a:r>
                        <a:rPr lang="en-GB" sz="1800" dirty="0" err="1">
                          <a:effectLst/>
                          <a:latin typeface="Lato" panose="020F0502020204030203" pitchFamily="34" charset="0"/>
                        </a:rPr>
                        <a:t>micro:bit</a:t>
                      </a:r>
                      <a:r>
                        <a:rPr lang="en-GB" sz="1800" dirty="0">
                          <a:effectLst/>
                          <a:latin typeface="Lato" panose="020F0502020204030203" pitchFamily="34" charset="0"/>
                        </a:rPr>
                        <a:t> hardware that has been covered in previous lessons (Halo, Sound, Servo etc)</a:t>
                      </a:r>
                      <a:endParaRPr lang="en-GB" sz="1800" dirty="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Lato" panose="020F0502020204030203" pitchFamily="34" charset="0"/>
                        </a:rPr>
                        <a:t> </a:t>
                      </a:r>
                      <a:endParaRPr lang="en-GB" sz="180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Lato" panose="020F0502020204030203" pitchFamily="34" charset="0"/>
                        </a:rPr>
                        <a:t> </a:t>
                      </a:r>
                      <a:endParaRPr lang="en-GB" sz="180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Lato" panose="020F0502020204030203" pitchFamily="34" charset="0"/>
                        </a:rPr>
                        <a:t> </a:t>
                      </a:r>
                      <a:endParaRPr lang="en-GB" sz="180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Lato" panose="020F0502020204030203" pitchFamily="34" charset="0"/>
                        </a:rPr>
                        <a:t> </a:t>
                      </a:r>
                      <a:endParaRPr lang="en-GB" sz="180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Lato" panose="020F0502020204030203" pitchFamily="34" charset="0"/>
                        </a:rPr>
                        <a:t> </a:t>
                      </a:r>
                      <a:endParaRPr lang="en-GB" sz="180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881222"/>
                  </a:ext>
                </a:extLst>
              </a:tr>
              <a:tr h="35296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Lato" panose="020F0502020204030203" pitchFamily="34" charset="0"/>
                        </a:rPr>
                        <a:t>Look engaging and fun</a:t>
                      </a:r>
                      <a:endParaRPr lang="en-GB" sz="180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Lato" panose="020F0502020204030203" pitchFamily="34" charset="0"/>
                        </a:rPr>
                        <a:t> </a:t>
                      </a:r>
                      <a:endParaRPr lang="en-GB" sz="180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Lato" panose="020F0502020204030203" pitchFamily="34" charset="0"/>
                        </a:rPr>
                        <a:t> </a:t>
                      </a:r>
                      <a:endParaRPr lang="en-GB" sz="180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Lato" panose="020F0502020204030203" pitchFamily="34" charset="0"/>
                        </a:rPr>
                        <a:t> </a:t>
                      </a:r>
                      <a:endParaRPr lang="en-GB" sz="180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Lato" panose="020F0502020204030203" pitchFamily="34" charset="0"/>
                        </a:rPr>
                        <a:t> </a:t>
                      </a:r>
                      <a:endParaRPr lang="en-GB" sz="180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Lato" panose="020F0502020204030203" pitchFamily="34" charset="0"/>
                        </a:rPr>
                        <a:t> </a:t>
                      </a:r>
                      <a:endParaRPr lang="en-GB" sz="180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250449"/>
                  </a:ext>
                </a:extLst>
              </a:tr>
              <a:tr h="7059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Lato" panose="020F0502020204030203" pitchFamily="34" charset="0"/>
                        </a:rPr>
                        <a:t>Use the micro:bit to control the features and responses</a:t>
                      </a:r>
                      <a:endParaRPr lang="en-GB" sz="180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Lato" panose="020F0502020204030203" pitchFamily="34" charset="0"/>
                        </a:rPr>
                        <a:t> </a:t>
                      </a:r>
                      <a:endParaRPr lang="en-GB" sz="180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Lato" panose="020F0502020204030203" pitchFamily="34" charset="0"/>
                        </a:rPr>
                        <a:t> </a:t>
                      </a:r>
                      <a:endParaRPr lang="en-GB" sz="180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Lato" panose="020F0502020204030203" pitchFamily="34" charset="0"/>
                        </a:rPr>
                        <a:t> </a:t>
                      </a:r>
                      <a:endParaRPr lang="en-GB" sz="180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Lato" panose="020F0502020204030203" pitchFamily="34" charset="0"/>
                        </a:rPr>
                        <a:t> </a:t>
                      </a:r>
                      <a:endParaRPr lang="en-GB" sz="180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Lato" panose="020F0502020204030203" pitchFamily="34" charset="0"/>
                        </a:rPr>
                        <a:t> </a:t>
                      </a:r>
                      <a:endParaRPr lang="en-GB" sz="180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938395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Lato" panose="020F0502020204030203" pitchFamily="34" charset="0"/>
                        </a:rPr>
                        <a:t>Quality</a:t>
                      </a:r>
                      <a:endParaRPr lang="en-GB" sz="180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Lato" panose="020F0502020204030203" pitchFamily="34" charset="0"/>
                        </a:rPr>
                        <a:t> </a:t>
                      </a:r>
                      <a:endParaRPr lang="en-GB" sz="180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Lato" panose="020F0502020204030203" pitchFamily="34" charset="0"/>
                        </a:rPr>
                        <a:t> </a:t>
                      </a:r>
                      <a:endParaRPr lang="en-GB" sz="180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Lato" panose="020F0502020204030203" pitchFamily="34" charset="0"/>
                        </a:rPr>
                        <a:t> </a:t>
                      </a:r>
                      <a:endParaRPr lang="en-GB" sz="180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Lato" panose="020F0502020204030203" pitchFamily="34" charset="0"/>
                        </a:rPr>
                        <a:t> </a:t>
                      </a:r>
                      <a:endParaRPr lang="en-GB" sz="180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Lato" panose="020F0502020204030203" pitchFamily="34" charset="0"/>
                        </a:rPr>
                        <a:t> </a:t>
                      </a:r>
                      <a:endParaRPr lang="en-GB" sz="180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134592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Lato" panose="020F0502020204030203" pitchFamily="34" charset="0"/>
                        </a:rPr>
                        <a:t>Number of User Interactions</a:t>
                      </a:r>
                      <a:endParaRPr lang="en-GB" sz="180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Lato" panose="020F0502020204030203" pitchFamily="34" charset="0"/>
                        </a:rPr>
                        <a:t> </a:t>
                      </a:r>
                      <a:endParaRPr lang="en-GB" sz="180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Lato" panose="020F0502020204030203" pitchFamily="34" charset="0"/>
                        </a:rPr>
                        <a:t> </a:t>
                      </a:r>
                      <a:endParaRPr lang="en-GB" sz="180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Lato" panose="020F0502020204030203" pitchFamily="34" charset="0"/>
                        </a:rPr>
                        <a:t> </a:t>
                      </a:r>
                      <a:endParaRPr lang="en-GB" sz="180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Lato" panose="020F0502020204030203" pitchFamily="34" charset="0"/>
                        </a:rPr>
                        <a:t> </a:t>
                      </a:r>
                      <a:endParaRPr lang="en-GB" sz="180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Lato" panose="020F0502020204030203" pitchFamily="34" charset="0"/>
                        </a:rPr>
                        <a:t> </a:t>
                      </a:r>
                      <a:endParaRPr lang="en-GB" sz="180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776902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Lato" panose="020F0502020204030203" pitchFamily="34" charset="0"/>
                        </a:rPr>
                        <a:t>Number of Environment interactions</a:t>
                      </a:r>
                      <a:endParaRPr lang="en-GB" sz="180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Lato" panose="020F0502020204030203" pitchFamily="34" charset="0"/>
                        </a:rPr>
                        <a:t> </a:t>
                      </a:r>
                      <a:endParaRPr lang="en-GB" sz="180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Lato" panose="020F0502020204030203" pitchFamily="34" charset="0"/>
                        </a:rPr>
                        <a:t> </a:t>
                      </a:r>
                      <a:endParaRPr lang="en-GB" sz="180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Lato" panose="020F0502020204030203" pitchFamily="34" charset="0"/>
                        </a:rPr>
                        <a:t> </a:t>
                      </a:r>
                      <a:endParaRPr lang="en-GB" sz="1800" dirty="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Lato" panose="020F0502020204030203" pitchFamily="34" charset="0"/>
                        </a:rPr>
                        <a:t> </a:t>
                      </a:r>
                      <a:endParaRPr lang="en-GB" sz="180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Lato" panose="020F0502020204030203" pitchFamily="34" charset="0"/>
                        </a:rPr>
                        <a:t> </a:t>
                      </a:r>
                      <a:endParaRPr lang="en-GB" sz="180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479227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1" dirty="0">
                          <a:effectLst/>
                          <a:latin typeface="Lato" panose="020F0502020204030203" pitchFamily="34" charset="0"/>
                        </a:rPr>
                        <a:t>Total</a:t>
                      </a:r>
                      <a:endParaRPr lang="en-GB" sz="1800" b="1" dirty="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Lato" panose="020F0502020204030203" pitchFamily="34" charset="0"/>
                        </a:rPr>
                        <a:t> </a:t>
                      </a:r>
                      <a:endParaRPr lang="en-GB" sz="1800" dirty="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Lato" panose="020F0502020204030203" pitchFamily="34" charset="0"/>
                        </a:rPr>
                        <a:t> </a:t>
                      </a:r>
                      <a:endParaRPr lang="en-GB" sz="1800" dirty="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Lato" panose="020F0502020204030203" pitchFamily="34" charset="0"/>
                        </a:rPr>
                        <a:t> </a:t>
                      </a:r>
                      <a:endParaRPr lang="en-GB" sz="1800" dirty="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Lato" panose="020F0502020204030203" pitchFamily="34" charset="0"/>
                        </a:rPr>
                        <a:t> </a:t>
                      </a:r>
                      <a:endParaRPr lang="en-GB" sz="1800" dirty="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Lato" panose="020F0502020204030203" pitchFamily="34" charset="0"/>
                        </a:rPr>
                        <a:t> </a:t>
                      </a:r>
                      <a:endParaRPr lang="en-GB" sz="1800" dirty="0"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664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99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195</Words>
  <Application>Microsoft Office PowerPoint</Application>
  <PresentationFormat>Widescreen</PresentationFormat>
  <Paragraphs>70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</vt:lpstr>
      <vt:lpstr>Wingdings</vt:lpstr>
      <vt:lpstr>1_Arm_PPT_Public</vt:lpstr>
      <vt:lpstr>Project –micro:PET</vt:lpstr>
      <vt:lpstr>Success Criteria</vt:lpstr>
      <vt:lpstr>Complete the Score Card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2021-04-20T11:41:51Z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