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38"/>
  </p:notesMasterIdLst>
  <p:handoutMasterIdLst>
    <p:handoutMasterId r:id="rId39"/>
  </p:handoutMasterIdLst>
  <p:sldIdLst>
    <p:sldId id="371" r:id="rId7"/>
    <p:sldId id="402" r:id="rId8"/>
    <p:sldId id="374" r:id="rId9"/>
    <p:sldId id="376" r:id="rId10"/>
    <p:sldId id="372" r:id="rId11"/>
    <p:sldId id="378" r:id="rId12"/>
    <p:sldId id="397" r:id="rId13"/>
    <p:sldId id="377" r:id="rId14"/>
    <p:sldId id="373" r:id="rId15"/>
    <p:sldId id="375" r:id="rId16"/>
    <p:sldId id="379" r:id="rId17"/>
    <p:sldId id="380" r:id="rId18"/>
    <p:sldId id="388" r:id="rId19"/>
    <p:sldId id="389" r:id="rId20"/>
    <p:sldId id="398" r:id="rId21"/>
    <p:sldId id="390" r:id="rId22"/>
    <p:sldId id="381" r:id="rId23"/>
    <p:sldId id="382" r:id="rId24"/>
    <p:sldId id="387" r:id="rId25"/>
    <p:sldId id="383" r:id="rId26"/>
    <p:sldId id="384" r:id="rId27"/>
    <p:sldId id="385" r:id="rId28"/>
    <p:sldId id="391" r:id="rId29"/>
    <p:sldId id="392" r:id="rId30"/>
    <p:sldId id="393" r:id="rId31"/>
    <p:sldId id="394" r:id="rId32"/>
    <p:sldId id="395" r:id="rId33"/>
    <p:sldId id="386" r:id="rId34"/>
    <p:sldId id="399" r:id="rId35"/>
    <p:sldId id="400" r:id="rId36"/>
    <p:sldId id="401" r:id="rId37"/>
  </p:sldIdLst>
  <p:sldSz cx="12192000" cy="6858000"/>
  <p:notesSz cx="6858000" cy="25527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7"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242"/>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6063" autoAdjust="0"/>
  </p:normalViewPr>
  <p:slideViewPr>
    <p:cSldViewPr snapToGrid="0">
      <p:cViewPr varScale="1">
        <p:scale>
          <a:sx n="76" d="100"/>
          <a:sy n="76" d="100"/>
        </p:scale>
        <p:origin x="126" y="15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28" d="100"/>
          <a:sy n="128" d="100"/>
        </p:scale>
        <p:origin x="80" y="-30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11/10/2021</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11/10/2021</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34809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600"/>
              </a:spcBef>
              <a:spcAft>
                <a:spcPct val="0"/>
              </a:spcAft>
              <a:buClrTx/>
              <a:buSzTx/>
              <a:buFontTx/>
              <a:buNone/>
              <a:tabLst/>
              <a:defRPr/>
            </a:pPr>
            <a:endParaRPr lang="en-GB" dirty="0"/>
          </a:p>
          <a:p>
            <a:pPr marL="0" marR="0" lvl="0" indent="0" algn="l" defTabSz="914400" rtl="0" eaLnBrk="0" fontAlgn="base" latinLnBrk="0" hangingPunct="0">
              <a:lnSpc>
                <a:spcPct val="100000"/>
              </a:lnSpc>
              <a:spcBef>
                <a:spcPts val="600"/>
              </a:spcBef>
              <a:spcAft>
                <a:spcPct val="0"/>
              </a:spcAft>
              <a:buClrTx/>
              <a:buSzTx/>
              <a:buFontTx/>
              <a:buNone/>
              <a:tabLst/>
              <a:defRPr/>
            </a:pPr>
            <a:r>
              <a:rPr lang="en-GB" dirty="0"/>
              <a:t>Communication Protection: using cryptography and other authentication methods to prevent unauthorized access to data being transferred.</a:t>
            </a:r>
          </a:p>
          <a:p>
            <a:endParaRPr lang="en-GB" dirty="0"/>
          </a:p>
          <a:p>
            <a:r>
              <a:rPr lang="en-GB" dirty="0"/>
              <a:t>Data Protection: for secret data such as keys, certificates, passwords, biometric data, and personal information</a:t>
            </a:r>
          </a:p>
          <a:p>
            <a:endParaRPr lang="en-GB" dirty="0"/>
          </a:p>
          <a:p>
            <a:r>
              <a:rPr lang="en-GB" dirty="0"/>
              <a:t>Firmware Protection: prevents against IP theft and reverse engineering of firmware</a:t>
            </a:r>
          </a:p>
          <a:p>
            <a:endParaRPr lang="en-GB" dirty="0"/>
          </a:p>
          <a:p>
            <a:r>
              <a:rPr lang="en-GB" dirty="0"/>
              <a:t>Operation protection: to maintain critical service from malicious intentional failure</a:t>
            </a:r>
          </a:p>
          <a:p>
            <a:endParaRPr lang="en-GB" dirty="0"/>
          </a:p>
          <a:p>
            <a:r>
              <a:rPr lang="en-GB" dirty="0"/>
              <a:t>Tamper protection: prevents the protection system from being by-passed</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dirty="0"/>
          </a:p>
        </p:txBody>
      </p:sp>
    </p:spTree>
    <p:extLst>
      <p:ext uri="{BB962C8B-B14F-4D97-AF65-F5344CB8AC3E}">
        <p14:creationId xmlns:p14="http://schemas.microsoft.com/office/powerpoint/2010/main" val="118123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A72D5816-A513-DF47-B783-F2DA7A0899E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F0D7F91-A1AB-9140-9F28-D7D43120EC33}" type="slidenum">
              <a:rPr lang="en-US" altLang="en-US"/>
              <a:pPr>
                <a:spcBef>
                  <a:spcPct val="0"/>
                </a:spcBef>
              </a:pPr>
              <a:t>5</a:t>
            </a:fld>
            <a:endParaRPr lang="en-US" altLang="en-US" dirty="0"/>
          </a:p>
        </p:txBody>
      </p:sp>
      <p:sp>
        <p:nvSpPr>
          <p:cNvPr id="21506" name="Rectangle 2">
            <a:extLst>
              <a:ext uri="{FF2B5EF4-FFF2-40B4-BE49-F238E27FC236}">
                <a16:creationId xmlns:a16="http://schemas.microsoft.com/office/drawing/2014/main" id="{2125C644-2235-7641-8392-D879C95A8C85}"/>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87A7669-F16A-F142-AD5E-EEAF0953FFD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52990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A72D5816-A513-DF47-B783-F2DA7A0899E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F0D7F91-A1AB-9140-9F28-D7D43120EC33}" type="slidenum">
              <a:rPr lang="en-US" altLang="en-US"/>
              <a:pPr>
                <a:spcBef>
                  <a:spcPct val="0"/>
                </a:spcBef>
              </a:pPr>
              <a:t>6</a:t>
            </a:fld>
            <a:endParaRPr lang="en-US" altLang="en-US" dirty="0"/>
          </a:p>
        </p:txBody>
      </p:sp>
      <p:sp>
        <p:nvSpPr>
          <p:cNvPr id="21506" name="Rectangle 2">
            <a:extLst>
              <a:ext uri="{FF2B5EF4-FFF2-40B4-BE49-F238E27FC236}">
                <a16:creationId xmlns:a16="http://schemas.microsoft.com/office/drawing/2014/main" id="{2125C644-2235-7641-8392-D879C95A8C85}"/>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87A7669-F16A-F142-AD5E-EEAF0953FFD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74463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A72D5816-A513-DF47-B783-F2DA7A0899E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F0D7F91-A1AB-9140-9F28-D7D43120EC33}" type="slidenum">
              <a:rPr lang="en-US" altLang="en-US"/>
              <a:pPr>
                <a:spcBef>
                  <a:spcPct val="0"/>
                </a:spcBef>
              </a:pPr>
              <a:t>7</a:t>
            </a:fld>
            <a:endParaRPr lang="en-US" altLang="en-US" dirty="0"/>
          </a:p>
        </p:txBody>
      </p:sp>
      <p:sp>
        <p:nvSpPr>
          <p:cNvPr id="21506" name="Rectangle 2">
            <a:extLst>
              <a:ext uri="{FF2B5EF4-FFF2-40B4-BE49-F238E27FC236}">
                <a16:creationId xmlns:a16="http://schemas.microsoft.com/office/drawing/2014/main" id="{2125C644-2235-7641-8392-D879C95A8C85}"/>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87A7669-F16A-F142-AD5E-EEAF0953FFD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1099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A72D5816-A513-DF47-B783-F2DA7A0899E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F0D7F91-A1AB-9140-9F28-D7D43120EC33}" type="slidenum">
              <a:rPr lang="en-US" altLang="en-US"/>
              <a:pPr>
                <a:spcBef>
                  <a:spcPct val="0"/>
                </a:spcBef>
              </a:pPr>
              <a:t>8</a:t>
            </a:fld>
            <a:endParaRPr lang="en-US" altLang="en-US" dirty="0"/>
          </a:p>
        </p:txBody>
      </p:sp>
      <p:sp>
        <p:nvSpPr>
          <p:cNvPr id="21506" name="Rectangle 2">
            <a:extLst>
              <a:ext uri="{FF2B5EF4-FFF2-40B4-BE49-F238E27FC236}">
                <a16:creationId xmlns:a16="http://schemas.microsoft.com/office/drawing/2014/main" id="{2125C644-2235-7641-8392-D879C95A8C85}"/>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87A7669-F16A-F142-AD5E-EEAF0953FFD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45704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A72D5816-A513-DF47-B783-F2DA7A0899E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F0D7F91-A1AB-9140-9F28-D7D43120EC33}" type="slidenum">
              <a:rPr lang="en-US" altLang="en-US"/>
              <a:pPr>
                <a:spcBef>
                  <a:spcPct val="0"/>
                </a:spcBef>
              </a:pPr>
              <a:t>9</a:t>
            </a:fld>
            <a:endParaRPr lang="en-US" altLang="en-US" dirty="0"/>
          </a:p>
        </p:txBody>
      </p:sp>
      <p:sp>
        <p:nvSpPr>
          <p:cNvPr id="21506" name="Rectangle 2">
            <a:extLst>
              <a:ext uri="{FF2B5EF4-FFF2-40B4-BE49-F238E27FC236}">
                <a16:creationId xmlns:a16="http://schemas.microsoft.com/office/drawing/2014/main" id="{2125C644-2235-7641-8392-D879C95A8C85}"/>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87A7669-F16A-F142-AD5E-EEAF0953FFD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noProof="0" dirty="0">
                <a:latin typeface="Times New Roman" panose="02020603050405020304" pitchFamily="18" charset="0"/>
                <a:ea typeface="ＭＳ Ｐゴシック" panose="020B0600070205080204" pitchFamily="34" charset="-128"/>
              </a:rPr>
              <a:t>Why use Logical Effort?</a:t>
            </a:r>
          </a:p>
          <a:p>
            <a:pPr eaLnBrk="1" hangingPunct="1"/>
            <a:endParaRPr lang="es-E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This method gives the ability to estimate a delay so that we can design with the least propagation delay.</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64063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28</a:t>
            </a:fld>
            <a:endParaRPr lang="en-US" altLang="en-US" dirty="0"/>
          </a:p>
        </p:txBody>
      </p:sp>
    </p:spTree>
    <p:extLst>
      <p:ext uri="{BB962C8B-B14F-4D97-AF65-F5344CB8AC3E}">
        <p14:creationId xmlns:p14="http://schemas.microsoft.com/office/powerpoint/2010/main" val="989237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9425" y="478301"/>
            <a:ext cx="11233150" cy="654760"/>
          </a:xfrm>
        </p:spPr>
        <p:txBody>
          <a:bodyPr/>
          <a:lstStyle/>
          <a:p>
            <a:r>
              <a:rPr lang="en-US"/>
              <a:t>Click to edit Master title style</a:t>
            </a:r>
          </a:p>
        </p:txBody>
      </p:sp>
      <p:sp>
        <p:nvSpPr>
          <p:cNvPr id="3" name="Content Placeholder 2"/>
          <p:cNvSpPr>
            <a:spLocks noGrp="1"/>
          </p:cNvSpPr>
          <p:nvPr>
            <p:ph idx="1"/>
          </p:nvPr>
        </p:nvSpPr>
        <p:spPr>
          <a:xfrm>
            <a:off x="479425" y="1133061"/>
            <a:ext cx="11243088" cy="46009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280847B-9A7E-BA46-810D-F75EAE9DB87B}"/>
              </a:ext>
            </a:extLst>
          </p:cNvPr>
          <p:cNvSpPr>
            <a:spLocks noGrp="1" noChangeArrowheads="1"/>
          </p:cNvSpPr>
          <p:nvPr>
            <p:ph type="ftr" sz="quarter" idx="10"/>
          </p:nvPr>
        </p:nvSpPr>
        <p:spPr>
          <a:xfrm>
            <a:off x="0" y="0"/>
            <a:ext cx="0" cy="0"/>
          </a:xfrm>
          <a:ln/>
        </p:spPr>
        <p:txBody>
          <a:bodyPr/>
          <a:lstStyle>
            <a:lvl1pPr>
              <a:defRPr/>
            </a:lvl1pPr>
          </a:lstStyle>
          <a:p>
            <a:pPr>
              <a:defRPr/>
            </a:pPr>
            <a:r>
              <a:rPr lang="en-US" dirty="0"/>
              <a:t>6: Logical Effort</a:t>
            </a:r>
          </a:p>
        </p:txBody>
      </p:sp>
      <p:sp>
        <p:nvSpPr>
          <p:cNvPr id="5" name="Rectangle 6">
            <a:extLst>
              <a:ext uri="{FF2B5EF4-FFF2-40B4-BE49-F238E27FC236}">
                <a16:creationId xmlns:a16="http://schemas.microsoft.com/office/drawing/2014/main" id="{1315F1EF-53E7-C540-9856-2EEA75515F0D}"/>
              </a:ext>
            </a:extLst>
          </p:cNvPr>
          <p:cNvSpPr>
            <a:spLocks noGrp="1" noChangeArrowheads="1"/>
          </p:cNvSpPr>
          <p:nvPr>
            <p:ph type="sldNum" sz="quarter" idx="11"/>
          </p:nvPr>
        </p:nvSpPr>
        <p:spPr>
          <a:xfrm>
            <a:off x="0" y="0"/>
            <a:ext cx="0" cy="0"/>
          </a:xfrm>
          <a:ln/>
        </p:spPr>
        <p:txBody>
          <a:bodyPr/>
          <a:lstStyle>
            <a:lvl1pPr>
              <a:defRPr/>
            </a:lvl1pPr>
          </a:lstStyle>
          <a:p>
            <a:pPr>
              <a:defRPr/>
            </a:pPr>
            <a:fld id="{42B5FBF0-ABAE-FA4B-A2FF-2B6EEB7B5CA1}" type="slidenum">
              <a:rPr lang="en-US" altLang="en-US" smtClean="0"/>
              <a:pPr>
                <a:defRPr/>
              </a:pPr>
              <a:t>‹#›</a:t>
            </a:fld>
            <a:endParaRPr lang="en-US" altLang="en-US" dirty="0"/>
          </a:p>
        </p:txBody>
      </p:sp>
    </p:spTree>
    <p:extLst>
      <p:ext uri="{BB962C8B-B14F-4D97-AF65-F5344CB8AC3E}">
        <p14:creationId xmlns:p14="http://schemas.microsoft.com/office/powerpoint/2010/main" val="1131590286"/>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7"/>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2" r:id="rId5"/>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B3BF-D272-0C49-B51F-7C78F467BCCC}"/>
              </a:ext>
            </a:extLst>
          </p:cNvPr>
          <p:cNvSpPr>
            <a:spLocks noGrp="1"/>
          </p:cNvSpPr>
          <p:nvPr>
            <p:ph type="title"/>
          </p:nvPr>
        </p:nvSpPr>
        <p:spPr>
          <a:xfrm>
            <a:off x="1127342" y="2669243"/>
            <a:ext cx="10081996" cy="1519514"/>
          </a:xfrm>
        </p:spPr>
        <p:txBody>
          <a:bodyPr/>
          <a:lstStyle/>
          <a:p>
            <a:r>
              <a:rPr lang="en-US" dirty="0" err="1"/>
              <a:t>TrustZone</a:t>
            </a:r>
            <a:r>
              <a:rPr lang="en-US" dirty="0"/>
              <a:t> Features in Cortex-M33</a:t>
            </a: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8C06-9C35-4FF7-8AB1-C0226ABFDCE1}"/>
              </a:ext>
            </a:extLst>
          </p:cNvPr>
          <p:cNvSpPr>
            <a:spLocks noGrp="1"/>
          </p:cNvSpPr>
          <p:nvPr>
            <p:ph type="title"/>
          </p:nvPr>
        </p:nvSpPr>
        <p:spPr/>
        <p:txBody>
          <a:bodyPr/>
          <a:lstStyle/>
          <a:p>
            <a:r>
              <a:rPr lang="en-GB" dirty="0"/>
              <a:t>Memory Partition</a:t>
            </a:r>
          </a:p>
        </p:txBody>
      </p:sp>
      <p:sp>
        <p:nvSpPr>
          <p:cNvPr id="3" name="Content Placeholder 2">
            <a:extLst>
              <a:ext uri="{FF2B5EF4-FFF2-40B4-BE49-F238E27FC236}">
                <a16:creationId xmlns:a16="http://schemas.microsoft.com/office/drawing/2014/main" id="{B35EE0B6-94CA-4171-94A1-E752F834D45C}"/>
              </a:ext>
            </a:extLst>
          </p:cNvPr>
          <p:cNvSpPr>
            <a:spLocks noGrp="1"/>
          </p:cNvSpPr>
          <p:nvPr>
            <p:ph idx="1"/>
          </p:nvPr>
        </p:nvSpPr>
        <p:spPr>
          <a:xfrm>
            <a:off x="479425" y="1133061"/>
            <a:ext cx="5135312" cy="4600989"/>
          </a:xfrm>
        </p:spPr>
        <p:txBody>
          <a:bodyPr/>
          <a:lstStyle/>
          <a:p>
            <a:pPr algn="l"/>
            <a:r>
              <a:rPr lang="en-GB" dirty="0">
                <a:solidFill>
                  <a:srgbClr val="333E48"/>
                </a:solidFill>
                <a:latin typeface="var(--ads-font-family,Lato,Helvetica,Arial,sans-serif)"/>
              </a:rPr>
              <a:t>When</a:t>
            </a:r>
            <a:r>
              <a:rPr lang="en-GB" b="0" i="0" dirty="0">
                <a:solidFill>
                  <a:srgbClr val="333E48"/>
                </a:solidFill>
                <a:effectLst/>
                <a:latin typeface="var(--ads-font-family,Lato,Helvetica,Arial,sans-serif)"/>
              </a:rPr>
              <a:t> </a:t>
            </a:r>
            <a:r>
              <a:rPr lang="en-GB" b="0" i="0" dirty="0" err="1">
                <a:solidFill>
                  <a:srgbClr val="333E48"/>
                </a:solidFill>
                <a:effectLst/>
                <a:latin typeface="var(--ads-font-family,Lato,Helvetica,Arial,sans-serif)"/>
              </a:rPr>
              <a:t>TrustZone</a:t>
            </a:r>
            <a:r>
              <a:rPr lang="en-GB" b="0" i="0" dirty="0">
                <a:solidFill>
                  <a:srgbClr val="333E48"/>
                </a:solidFill>
                <a:effectLst/>
                <a:latin typeface="var(--ads-font-family,Lato,Helvetica,Arial,sans-serif)"/>
              </a:rPr>
              <a:t> Security Extension is implemented the </a:t>
            </a:r>
          </a:p>
          <a:p>
            <a:pPr algn="l"/>
            <a:r>
              <a:rPr lang="en-GB" b="0" i="0" dirty="0">
                <a:solidFill>
                  <a:srgbClr val="333E48"/>
                </a:solidFill>
                <a:effectLst/>
                <a:latin typeface="var(--ads-font-family,Lato,Helvetica,Arial,sans-serif)"/>
              </a:rPr>
              <a:t>4GB memory space is partitioned into Secure and Non-secure memory regions.</a:t>
            </a:r>
          </a:p>
          <a:p>
            <a:pPr algn="l"/>
            <a:r>
              <a:rPr lang="en-GB" b="0" i="0" dirty="0">
                <a:solidFill>
                  <a:srgbClr val="333E48"/>
                </a:solidFill>
                <a:effectLst/>
                <a:latin typeface="var(--ads-font-family,Lato,Helvetica,Arial,sans-serif)"/>
              </a:rPr>
              <a:t>The Secure memory space is further divided into two types:</a:t>
            </a:r>
          </a:p>
          <a:p>
            <a:pPr lvl="1"/>
            <a:r>
              <a:rPr lang="en-GB" dirty="0">
                <a:solidFill>
                  <a:srgbClr val="333E48"/>
                </a:solidFill>
                <a:latin typeface="var(--ads-font-family,Lato,Helvetica,Arial,sans-serif)"/>
              </a:rPr>
              <a:t>Secure</a:t>
            </a:r>
          </a:p>
          <a:p>
            <a:pPr lvl="1"/>
            <a:r>
              <a:rPr lang="en-GB" b="0" i="0" dirty="0">
                <a:solidFill>
                  <a:srgbClr val="333E48"/>
                </a:solidFill>
                <a:effectLst/>
                <a:latin typeface="var(--ads-font-family,Lato,Helvetica,Arial,sans-serif)"/>
              </a:rPr>
              <a:t>Non-secure callable</a:t>
            </a:r>
          </a:p>
          <a:p>
            <a:endParaRPr lang="en-GB" dirty="0"/>
          </a:p>
        </p:txBody>
      </p:sp>
      <p:sp>
        <p:nvSpPr>
          <p:cNvPr id="6" name="Rectangle 5">
            <a:extLst>
              <a:ext uri="{FF2B5EF4-FFF2-40B4-BE49-F238E27FC236}">
                <a16:creationId xmlns:a16="http://schemas.microsoft.com/office/drawing/2014/main" id="{109B2B11-1B84-44C7-A36C-4984FD0613E6}"/>
              </a:ext>
            </a:extLst>
          </p:cNvPr>
          <p:cNvSpPr>
            <a:spLocks noChangeArrowheads="1"/>
          </p:cNvSpPr>
          <p:nvPr/>
        </p:nvSpPr>
        <p:spPr bwMode="auto">
          <a:xfrm>
            <a:off x="6490947" y="1890013"/>
            <a:ext cx="1899125" cy="3688081"/>
          </a:xfrm>
          <a:prstGeom prst="rect">
            <a:avLst/>
          </a:prstGeom>
          <a:solidFill>
            <a:srgbClr val="303E47"/>
          </a:solidFill>
          <a:ln w="9525">
            <a:noFill/>
            <a:miter lim="800000"/>
            <a:headEnd/>
            <a:tailEnd/>
          </a:ln>
        </p:spPr>
        <p:txBody>
          <a:bodyPr vert="horz" wrap="square" lIns="91424" tIns="45713" rIns="91424" bIns="45713" numCol="1" anchor="t" anchorCtr="0" compatLnSpc="1">
            <a:prstTxWarp prst="textNoShape">
              <a:avLst/>
            </a:prstTxWarp>
          </a:bodyPr>
          <a:lstStyle/>
          <a:p>
            <a:pPr defTabSz="914247"/>
            <a:endParaRPr lang="en-GB">
              <a:solidFill>
                <a:srgbClr val="000000"/>
              </a:solidFill>
              <a:latin typeface="+mn-lt"/>
            </a:endParaRPr>
          </a:p>
        </p:txBody>
      </p:sp>
      <p:sp>
        <p:nvSpPr>
          <p:cNvPr id="7" name="Rectangle 8">
            <a:extLst>
              <a:ext uri="{FF2B5EF4-FFF2-40B4-BE49-F238E27FC236}">
                <a16:creationId xmlns:a16="http://schemas.microsoft.com/office/drawing/2014/main" id="{AA1005FB-232B-4740-A62C-3D1872F87519}"/>
              </a:ext>
            </a:extLst>
          </p:cNvPr>
          <p:cNvSpPr>
            <a:spLocks noChangeArrowheads="1"/>
          </p:cNvSpPr>
          <p:nvPr/>
        </p:nvSpPr>
        <p:spPr bwMode="auto">
          <a:xfrm>
            <a:off x="5823830" y="5470964"/>
            <a:ext cx="57708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900">
                <a:solidFill>
                  <a:srgbClr val="000000"/>
                </a:solidFill>
                <a:latin typeface="+mn-lt"/>
                <a:cs typeface="Arial" pitchFamily="34" charset="0"/>
              </a:rPr>
              <a:t>0x00000000</a:t>
            </a:r>
            <a:endParaRPr lang="en-US">
              <a:solidFill>
                <a:srgbClr val="000000"/>
              </a:solidFill>
              <a:latin typeface="+mn-lt"/>
              <a:cs typeface="Arial" pitchFamily="34" charset="0"/>
            </a:endParaRPr>
          </a:p>
        </p:txBody>
      </p:sp>
      <p:sp>
        <p:nvSpPr>
          <p:cNvPr id="8" name="Rectangle 10">
            <a:extLst>
              <a:ext uri="{FF2B5EF4-FFF2-40B4-BE49-F238E27FC236}">
                <a16:creationId xmlns:a16="http://schemas.microsoft.com/office/drawing/2014/main" id="{7816BAE1-5F20-424F-BCC9-8BA0C16F906D}"/>
              </a:ext>
            </a:extLst>
          </p:cNvPr>
          <p:cNvSpPr>
            <a:spLocks noChangeArrowheads="1"/>
          </p:cNvSpPr>
          <p:nvPr/>
        </p:nvSpPr>
        <p:spPr bwMode="auto">
          <a:xfrm>
            <a:off x="5849474" y="1850865"/>
            <a:ext cx="530594"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900">
                <a:solidFill>
                  <a:srgbClr val="000000"/>
                </a:solidFill>
                <a:latin typeface="+mn-lt"/>
                <a:cs typeface="Arial" pitchFamily="34" charset="0"/>
              </a:rPr>
              <a:t>0xFFFFFFFF</a:t>
            </a:r>
            <a:endParaRPr lang="en-US">
              <a:solidFill>
                <a:srgbClr val="000000"/>
              </a:solidFill>
              <a:latin typeface="+mn-lt"/>
              <a:cs typeface="Arial" pitchFamily="34" charset="0"/>
            </a:endParaRPr>
          </a:p>
        </p:txBody>
      </p:sp>
      <p:sp>
        <p:nvSpPr>
          <p:cNvPr id="9" name="Freeform 11">
            <a:extLst>
              <a:ext uri="{FF2B5EF4-FFF2-40B4-BE49-F238E27FC236}">
                <a16:creationId xmlns:a16="http://schemas.microsoft.com/office/drawing/2014/main" id="{A5E41970-3C3C-4DEF-8007-EDDDAC09DA76}"/>
              </a:ext>
            </a:extLst>
          </p:cNvPr>
          <p:cNvSpPr>
            <a:spLocks/>
          </p:cNvSpPr>
          <p:nvPr/>
        </p:nvSpPr>
        <p:spPr bwMode="auto">
          <a:xfrm>
            <a:off x="6577265" y="4966954"/>
            <a:ext cx="1708304" cy="543915"/>
          </a:xfrm>
          <a:prstGeom prst="rect">
            <a:avLst/>
          </a:prstGeom>
          <a:solidFill>
            <a:schemeClr val="bg2">
              <a:lumMod val="50000"/>
            </a:schemeClr>
          </a:solidFill>
          <a:ln w="0">
            <a:noFill/>
            <a:prstDash val="solid"/>
            <a:round/>
            <a:headEnd/>
            <a:tailEnd/>
          </a:ln>
        </p:spPr>
        <p:txBody>
          <a:bodyPr vert="horz" wrap="square" lIns="91424" tIns="45713" rIns="91424" bIns="45713" numCol="1" anchor="t" anchorCtr="0" compatLnSpc="1">
            <a:prstTxWarp prst="textNoShape">
              <a:avLst/>
            </a:prstTxWarp>
          </a:bodyPr>
          <a:lstStyle/>
          <a:p>
            <a:pPr defTabSz="914247"/>
            <a:endParaRPr lang="en-GB" sz="1400">
              <a:solidFill>
                <a:srgbClr val="000000"/>
              </a:solidFill>
              <a:latin typeface="+mn-lt"/>
            </a:endParaRPr>
          </a:p>
        </p:txBody>
      </p:sp>
      <p:sp>
        <p:nvSpPr>
          <p:cNvPr id="10" name="Rectangle 12">
            <a:extLst>
              <a:ext uri="{FF2B5EF4-FFF2-40B4-BE49-F238E27FC236}">
                <a16:creationId xmlns:a16="http://schemas.microsoft.com/office/drawing/2014/main" id="{537FC716-E454-458C-A91E-C5C0995803D9}"/>
              </a:ext>
            </a:extLst>
          </p:cNvPr>
          <p:cNvSpPr>
            <a:spLocks noChangeArrowheads="1"/>
          </p:cNvSpPr>
          <p:nvPr/>
        </p:nvSpPr>
        <p:spPr bwMode="auto">
          <a:xfrm>
            <a:off x="6942249" y="5129135"/>
            <a:ext cx="918008"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1400">
                <a:solidFill>
                  <a:srgbClr val="FFFFFF"/>
                </a:solidFill>
                <a:latin typeface="+mn-lt"/>
                <a:cs typeface="Arial" pitchFamily="34" charset="0"/>
              </a:rPr>
              <a:t>CODE region</a:t>
            </a:r>
            <a:endParaRPr lang="en-US" sz="1400">
              <a:solidFill>
                <a:srgbClr val="000000"/>
              </a:solidFill>
              <a:latin typeface="+mn-lt"/>
              <a:cs typeface="Arial" pitchFamily="34" charset="0"/>
            </a:endParaRPr>
          </a:p>
        </p:txBody>
      </p:sp>
      <p:sp>
        <p:nvSpPr>
          <p:cNvPr id="11" name="Freeform 13">
            <a:extLst>
              <a:ext uri="{FF2B5EF4-FFF2-40B4-BE49-F238E27FC236}">
                <a16:creationId xmlns:a16="http://schemas.microsoft.com/office/drawing/2014/main" id="{656ADB50-28ED-4CF4-990F-DE5782A13A99}"/>
              </a:ext>
            </a:extLst>
          </p:cNvPr>
          <p:cNvSpPr>
            <a:spLocks/>
          </p:cNvSpPr>
          <p:nvPr/>
        </p:nvSpPr>
        <p:spPr bwMode="auto">
          <a:xfrm>
            <a:off x="6577265" y="4363222"/>
            <a:ext cx="1708304" cy="543915"/>
          </a:xfrm>
          <a:prstGeom prst="rect">
            <a:avLst/>
          </a:prstGeom>
          <a:solidFill>
            <a:schemeClr val="bg2">
              <a:lumMod val="50000"/>
            </a:schemeClr>
          </a:solidFill>
          <a:ln w="0">
            <a:noFill/>
            <a:prstDash val="solid"/>
            <a:round/>
            <a:headEnd/>
            <a:tailEnd/>
          </a:ln>
        </p:spPr>
        <p:txBody>
          <a:bodyPr vert="horz" wrap="square" lIns="91424" tIns="45713" rIns="91424" bIns="45713" numCol="1" anchor="t" anchorCtr="0" compatLnSpc="1">
            <a:prstTxWarp prst="textNoShape">
              <a:avLst/>
            </a:prstTxWarp>
          </a:bodyPr>
          <a:lstStyle/>
          <a:p>
            <a:pPr defTabSz="914247"/>
            <a:endParaRPr lang="en-GB" sz="1400">
              <a:solidFill>
                <a:srgbClr val="000000"/>
              </a:solidFill>
              <a:latin typeface="+mn-lt"/>
            </a:endParaRPr>
          </a:p>
        </p:txBody>
      </p:sp>
      <p:sp>
        <p:nvSpPr>
          <p:cNvPr id="12" name="Rectangle 14">
            <a:extLst>
              <a:ext uri="{FF2B5EF4-FFF2-40B4-BE49-F238E27FC236}">
                <a16:creationId xmlns:a16="http://schemas.microsoft.com/office/drawing/2014/main" id="{2A29E374-57F7-440D-82C1-A63FB86E070F}"/>
              </a:ext>
            </a:extLst>
          </p:cNvPr>
          <p:cNvSpPr>
            <a:spLocks noChangeArrowheads="1"/>
          </p:cNvSpPr>
          <p:nvPr/>
        </p:nvSpPr>
        <p:spPr bwMode="auto">
          <a:xfrm>
            <a:off x="6941293" y="4524172"/>
            <a:ext cx="958784"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1400">
                <a:solidFill>
                  <a:srgbClr val="FFFFFF"/>
                </a:solidFill>
                <a:latin typeface="+mn-lt"/>
                <a:cs typeface="Arial" pitchFamily="34" charset="0"/>
              </a:rPr>
              <a:t>SRAM region</a:t>
            </a:r>
            <a:endParaRPr lang="en-US" sz="1400">
              <a:solidFill>
                <a:srgbClr val="000000"/>
              </a:solidFill>
              <a:latin typeface="+mn-lt"/>
              <a:cs typeface="Arial" pitchFamily="34" charset="0"/>
            </a:endParaRPr>
          </a:p>
        </p:txBody>
      </p:sp>
      <p:sp>
        <p:nvSpPr>
          <p:cNvPr id="13" name="Rectangle 17">
            <a:extLst>
              <a:ext uri="{FF2B5EF4-FFF2-40B4-BE49-F238E27FC236}">
                <a16:creationId xmlns:a16="http://schemas.microsoft.com/office/drawing/2014/main" id="{F59146F2-1BAF-45C3-844E-F504DA4BC089}"/>
              </a:ext>
            </a:extLst>
          </p:cNvPr>
          <p:cNvSpPr>
            <a:spLocks noChangeArrowheads="1"/>
          </p:cNvSpPr>
          <p:nvPr/>
        </p:nvSpPr>
        <p:spPr bwMode="auto">
          <a:xfrm>
            <a:off x="5823830" y="4871213"/>
            <a:ext cx="57708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900">
                <a:solidFill>
                  <a:srgbClr val="000000"/>
                </a:solidFill>
                <a:latin typeface="+mn-lt"/>
                <a:cs typeface="Arial" pitchFamily="34" charset="0"/>
              </a:rPr>
              <a:t>0x20000000</a:t>
            </a:r>
            <a:endParaRPr lang="en-US">
              <a:solidFill>
                <a:srgbClr val="000000"/>
              </a:solidFill>
              <a:latin typeface="+mn-lt"/>
              <a:cs typeface="Arial" pitchFamily="34" charset="0"/>
            </a:endParaRPr>
          </a:p>
        </p:txBody>
      </p:sp>
      <p:sp>
        <p:nvSpPr>
          <p:cNvPr id="14" name="Rectangle 20">
            <a:extLst>
              <a:ext uri="{FF2B5EF4-FFF2-40B4-BE49-F238E27FC236}">
                <a16:creationId xmlns:a16="http://schemas.microsoft.com/office/drawing/2014/main" id="{4AE7A36C-1EEC-4221-9DA9-953E8C2C18C4}"/>
              </a:ext>
            </a:extLst>
          </p:cNvPr>
          <p:cNvSpPr>
            <a:spLocks noChangeArrowheads="1"/>
          </p:cNvSpPr>
          <p:nvPr/>
        </p:nvSpPr>
        <p:spPr bwMode="auto">
          <a:xfrm>
            <a:off x="5823830" y="4260663"/>
            <a:ext cx="57708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900">
                <a:solidFill>
                  <a:srgbClr val="000000"/>
                </a:solidFill>
                <a:latin typeface="+mn-lt"/>
                <a:cs typeface="Arial" pitchFamily="34" charset="0"/>
              </a:rPr>
              <a:t>0x40000000</a:t>
            </a:r>
            <a:endParaRPr lang="en-US">
              <a:solidFill>
                <a:srgbClr val="000000"/>
              </a:solidFill>
              <a:latin typeface="+mn-lt"/>
              <a:cs typeface="Arial" pitchFamily="34" charset="0"/>
            </a:endParaRPr>
          </a:p>
        </p:txBody>
      </p:sp>
      <p:sp>
        <p:nvSpPr>
          <p:cNvPr id="15" name="Freeform 21">
            <a:extLst>
              <a:ext uri="{FF2B5EF4-FFF2-40B4-BE49-F238E27FC236}">
                <a16:creationId xmlns:a16="http://schemas.microsoft.com/office/drawing/2014/main" id="{E421490B-90F2-44F3-B73F-47408BB18EA8}"/>
              </a:ext>
            </a:extLst>
          </p:cNvPr>
          <p:cNvSpPr>
            <a:spLocks/>
          </p:cNvSpPr>
          <p:nvPr/>
        </p:nvSpPr>
        <p:spPr bwMode="auto">
          <a:xfrm>
            <a:off x="6577265" y="3761290"/>
            <a:ext cx="1708304" cy="543915"/>
          </a:xfrm>
          <a:prstGeom prst="rect">
            <a:avLst/>
          </a:prstGeom>
          <a:solidFill>
            <a:schemeClr val="bg2">
              <a:lumMod val="50000"/>
            </a:schemeClr>
          </a:solidFill>
          <a:ln w="0">
            <a:noFill/>
            <a:prstDash val="solid"/>
            <a:round/>
            <a:headEnd/>
            <a:tailEnd/>
          </a:ln>
        </p:spPr>
        <p:txBody>
          <a:bodyPr vert="horz" wrap="square" lIns="91424" tIns="45713" rIns="91424" bIns="45713" numCol="1" anchor="t" anchorCtr="0" compatLnSpc="1">
            <a:prstTxWarp prst="textNoShape">
              <a:avLst/>
            </a:prstTxWarp>
          </a:bodyPr>
          <a:lstStyle/>
          <a:p>
            <a:pPr defTabSz="914247"/>
            <a:endParaRPr lang="en-GB" sz="1400">
              <a:solidFill>
                <a:srgbClr val="000000"/>
              </a:solidFill>
              <a:latin typeface="+mn-lt"/>
            </a:endParaRPr>
          </a:p>
        </p:txBody>
      </p:sp>
      <p:sp>
        <p:nvSpPr>
          <p:cNvPr id="16" name="Rectangle 22">
            <a:extLst>
              <a:ext uri="{FF2B5EF4-FFF2-40B4-BE49-F238E27FC236}">
                <a16:creationId xmlns:a16="http://schemas.microsoft.com/office/drawing/2014/main" id="{57CB4F95-A99A-49BD-BEB7-E7EAA44F87C1}"/>
              </a:ext>
            </a:extLst>
          </p:cNvPr>
          <p:cNvSpPr>
            <a:spLocks noChangeArrowheads="1"/>
          </p:cNvSpPr>
          <p:nvPr/>
        </p:nvSpPr>
        <p:spPr bwMode="auto">
          <a:xfrm>
            <a:off x="6839155" y="3914929"/>
            <a:ext cx="124430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1400">
                <a:solidFill>
                  <a:srgbClr val="FFFFFF"/>
                </a:solidFill>
                <a:latin typeface="+mn-lt"/>
                <a:cs typeface="Arial" pitchFamily="34" charset="0"/>
              </a:rPr>
              <a:t>Peripheral region</a:t>
            </a:r>
            <a:endParaRPr lang="en-US" sz="1400">
              <a:solidFill>
                <a:srgbClr val="000000"/>
              </a:solidFill>
              <a:latin typeface="+mn-lt"/>
              <a:cs typeface="Arial" pitchFamily="34" charset="0"/>
            </a:endParaRPr>
          </a:p>
        </p:txBody>
      </p:sp>
      <p:sp>
        <p:nvSpPr>
          <p:cNvPr id="17" name="Freeform 23">
            <a:extLst>
              <a:ext uri="{FF2B5EF4-FFF2-40B4-BE49-F238E27FC236}">
                <a16:creationId xmlns:a16="http://schemas.microsoft.com/office/drawing/2014/main" id="{17FE7F51-03EE-4790-8F0A-722DCC9D2A85}"/>
              </a:ext>
            </a:extLst>
          </p:cNvPr>
          <p:cNvSpPr>
            <a:spLocks/>
          </p:cNvSpPr>
          <p:nvPr/>
        </p:nvSpPr>
        <p:spPr bwMode="auto">
          <a:xfrm>
            <a:off x="6577265" y="3157942"/>
            <a:ext cx="1708304" cy="542115"/>
          </a:xfrm>
          <a:prstGeom prst="rect">
            <a:avLst/>
          </a:prstGeom>
          <a:solidFill>
            <a:schemeClr val="bg2">
              <a:lumMod val="50000"/>
            </a:schemeClr>
          </a:solidFill>
          <a:ln w="0">
            <a:noFill/>
            <a:prstDash val="solid"/>
            <a:round/>
            <a:headEnd/>
            <a:tailEnd/>
          </a:ln>
        </p:spPr>
        <p:txBody>
          <a:bodyPr vert="horz" wrap="square" lIns="91424" tIns="45713" rIns="91424" bIns="45713" numCol="1" anchor="t" anchorCtr="0" compatLnSpc="1">
            <a:prstTxWarp prst="textNoShape">
              <a:avLst/>
            </a:prstTxWarp>
          </a:bodyPr>
          <a:lstStyle/>
          <a:p>
            <a:pPr defTabSz="914247"/>
            <a:endParaRPr lang="en-GB" sz="1400">
              <a:solidFill>
                <a:srgbClr val="000000"/>
              </a:solidFill>
              <a:latin typeface="+mn-lt"/>
            </a:endParaRPr>
          </a:p>
        </p:txBody>
      </p:sp>
      <p:sp>
        <p:nvSpPr>
          <p:cNvPr id="18" name="Rectangle 24">
            <a:extLst>
              <a:ext uri="{FF2B5EF4-FFF2-40B4-BE49-F238E27FC236}">
                <a16:creationId xmlns:a16="http://schemas.microsoft.com/office/drawing/2014/main" id="{9A1F1F4A-12C2-4DC6-A048-AEC6DAE92BAA}"/>
              </a:ext>
            </a:extLst>
          </p:cNvPr>
          <p:cNvSpPr>
            <a:spLocks noChangeArrowheads="1"/>
          </p:cNvSpPr>
          <p:nvPr/>
        </p:nvSpPr>
        <p:spPr bwMode="auto">
          <a:xfrm>
            <a:off x="7001711" y="3313381"/>
            <a:ext cx="876555"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1400">
                <a:solidFill>
                  <a:srgbClr val="FFFFFF"/>
                </a:solidFill>
                <a:latin typeface="+mn-lt"/>
                <a:cs typeface="Arial" pitchFamily="34" charset="0"/>
              </a:rPr>
              <a:t>RAM region</a:t>
            </a:r>
            <a:endParaRPr lang="en-US" sz="1400">
              <a:solidFill>
                <a:srgbClr val="000000"/>
              </a:solidFill>
              <a:latin typeface="+mn-lt"/>
              <a:cs typeface="Arial" pitchFamily="34" charset="0"/>
            </a:endParaRPr>
          </a:p>
        </p:txBody>
      </p:sp>
      <p:sp>
        <p:nvSpPr>
          <p:cNvPr id="19" name="Freeform 25">
            <a:extLst>
              <a:ext uri="{FF2B5EF4-FFF2-40B4-BE49-F238E27FC236}">
                <a16:creationId xmlns:a16="http://schemas.microsoft.com/office/drawing/2014/main" id="{E0CA059B-F1CD-421F-8FF6-44067D529A75}"/>
              </a:ext>
            </a:extLst>
          </p:cNvPr>
          <p:cNvSpPr>
            <a:spLocks/>
          </p:cNvSpPr>
          <p:nvPr/>
        </p:nvSpPr>
        <p:spPr bwMode="auto">
          <a:xfrm>
            <a:off x="6577265" y="2552790"/>
            <a:ext cx="1708304" cy="543915"/>
          </a:xfrm>
          <a:prstGeom prst="rect">
            <a:avLst/>
          </a:prstGeom>
          <a:solidFill>
            <a:schemeClr val="bg2">
              <a:lumMod val="50000"/>
            </a:schemeClr>
          </a:solidFill>
          <a:ln w="0">
            <a:noFill/>
            <a:prstDash val="solid"/>
            <a:round/>
            <a:headEnd/>
            <a:tailEnd/>
          </a:ln>
        </p:spPr>
        <p:txBody>
          <a:bodyPr vert="horz" wrap="square" lIns="91424" tIns="45713" rIns="91424" bIns="45713" numCol="1" anchor="t" anchorCtr="0" compatLnSpc="1">
            <a:prstTxWarp prst="textNoShape">
              <a:avLst/>
            </a:prstTxWarp>
          </a:bodyPr>
          <a:lstStyle/>
          <a:p>
            <a:pPr defTabSz="914247"/>
            <a:endParaRPr lang="en-GB" sz="1400">
              <a:solidFill>
                <a:srgbClr val="000000"/>
              </a:solidFill>
              <a:latin typeface="+mn-lt"/>
            </a:endParaRPr>
          </a:p>
        </p:txBody>
      </p:sp>
      <p:sp>
        <p:nvSpPr>
          <p:cNvPr id="20" name="Rectangle 26">
            <a:extLst>
              <a:ext uri="{FF2B5EF4-FFF2-40B4-BE49-F238E27FC236}">
                <a16:creationId xmlns:a16="http://schemas.microsoft.com/office/drawing/2014/main" id="{E2421C27-571A-426F-9354-D9E45B127381}"/>
              </a:ext>
            </a:extLst>
          </p:cNvPr>
          <p:cNvSpPr>
            <a:spLocks noChangeArrowheads="1"/>
          </p:cNvSpPr>
          <p:nvPr/>
        </p:nvSpPr>
        <p:spPr bwMode="auto">
          <a:xfrm>
            <a:off x="6916298" y="2713633"/>
            <a:ext cx="1008752"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1400" dirty="0">
                <a:solidFill>
                  <a:srgbClr val="FFFFFF"/>
                </a:solidFill>
                <a:latin typeface="+mn-lt"/>
                <a:cs typeface="Arial" pitchFamily="34" charset="0"/>
              </a:rPr>
              <a:t>Device region</a:t>
            </a:r>
            <a:endParaRPr lang="en-US" sz="1400" dirty="0">
              <a:solidFill>
                <a:srgbClr val="000000"/>
              </a:solidFill>
              <a:latin typeface="+mn-lt"/>
              <a:cs typeface="Arial" pitchFamily="34" charset="0"/>
            </a:endParaRPr>
          </a:p>
        </p:txBody>
      </p:sp>
      <p:sp>
        <p:nvSpPr>
          <p:cNvPr id="21" name="Rectangle 29">
            <a:extLst>
              <a:ext uri="{FF2B5EF4-FFF2-40B4-BE49-F238E27FC236}">
                <a16:creationId xmlns:a16="http://schemas.microsoft.com/office/drawing/2014/main" id="{890A8675-7E3D-4089-9FA7-CE5F0696E3F2}"/>
              </a:ext>
            </a:extLst>
          </p:cNvPr>
          <p:cNvSpPr>
            <a:spLocks noChangeArrowheads="1"/>
          </p:cNvSpPr>
          <p:nvPr/>
        </p:nvSpPr>
        <p:spPr bwMode="auto">
          <a:xfrm>
            <a:off x="5823830" y="3660916"/>
            <a:ext cx="57708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900">
                <a:solidFill>
                  <a:srgbClr val="000000"/>
                </a:solidFill>
                <a:latin typeface="+mn-lt"/>
                <a:cs typeface="Arial" pitchFamily="34" charset="0"/>
              </a:rPr>
              <a:t>0x60000000</a:t>
            </a:r>
            <a:endParaRPr lang="en-US">
              <a:solidFill>
                <a:srgbClr val="000000"/>
              </a:solidFill>
              <a:latin typeface="+mn-lt"/>
              <a:cs typeface="Arial" pitchFamily="34" charset="0"/>
            </a:endParaRPr>
          </a:p>
        </p:txBody>
      </p:sp>
      <p:sp>
        <p:nvSpPr>
          <p:cNvPr id="22" name="Rectangle 32">
            <a:extLst>
              <a:ext uri="{FF2B5EF4-FFF2-40B4-BE49-F238E27FC236}">
                <a16:creationId xmlns:a16="http://schemas.microsoft.com/office/drawing/2014/main" id="{1FCA4946-CC7D-4942-AF3B-C4EFFA410A56}"/>
              </a:ext>
            </a:extLst>
          </p:cNvPr>
          <p:cNvSpPr>
            <a:spLocks noChangeArrowheads="1"/>
          </p:cNvSpPr>
          <p:nvPr/>
        </p:nvSpPr>
        <p:spPr bwMode="auto">
          <a:xfrm>
            <a:off x="5804594" y="3061165"/>
            <a:ext cx="596355"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900">
                <a:solidFill>
                  <a:srgbClr val="000000"/>
                </a:solidFill>
                <a:latin typeface="+mn-lt"/>
                <a:cs typeface="Arial" pitchFamily="34" charset="0"/>
              </a:rPr>
              <a:t>0xA0000000</a:t>
            </a:r>
            <a:endParaRPr lang="en-US">
              <a:solidFill>
                <a:srgbClr val="000000"/>
              </a:solidFill>
              <a:latin typeface="+mn-lt"/>
              <a:cs typeface="Arial" pitchFamily="34" charset="0"/>
            </a:endParaRPr>
          </a:p>
        </p:txBody>
      </p:sp>
      <p:sp>
        <p:nvSpPr>
          <p:cNvPr id="23" name="Freeform 33">
            <a:extLst>
              <a:ext uri="{FF2B5EF4-FFF2-40B4-BE49-F238E27FC236}">
                <a16:creationId xmlns:a16="http://schemas.microsoft.com/office/drawing/2014/main" id="{120B5757-120C-43FE-8628-4CCB491DFB68}"/>
              </a:ext>
            </a:extLst>
          </p:cNvPr>
          <p:cNvSpPr>
            <a:spLocks/>
          </p:cNvSpPr>
          <p:nvPr/>
        </p:nvSpPr>
        <p:spPr bwMode="auto">
          <a:xfrm>
            <a:off x="6577265" y="1949442"/>
            <a:ext cx="1708304" cy="543915"/>
          </a:xfrm>
          <a:prstGeom prst="rect">
            <a:avLst/>
          </a:prstGeom>
          <a:solidFill>
            <a:schemeClr val="bg2">
              <a:lumMod val="50000"/>
            </a:schemeClr>
          </a:solidFill>
          <a:ln w="0">
            <a:noFill/>
            <a:prstDash val="solid"/>
            <a:round/>
            <a:headEnd/>
            <a:tailEnd/>
          </a:ln>
        </p:spPr>
        <p:txBody>
          <a:bodyPr vert="horz" wrap="square" lIns="91424" tIns="45713" rIns="91424" bIns="45713" numCol="1" anchor="t" anchorCtr="0" compatLnSpc="1">
            <a:prstTxWarp prst="textNoShape">
              <a:avLst/>
            </a:prstTxWarp>
          </a:bodyPr>
          <a:lstStyle/>
          <a:p>
            <a:pPr defTabSz="914247"/>
            <a:endParaRPr lang="en-GB" sz="1400">
              <a:solidFill>
                <a:srgbClr val="000000"/>
              </a:solidFill>
              <a:latin typeface="+mn-lt"/>
            </a:endParaRPr>
          </a:p>
        </p:txBody>
      </p:sp>
      <p:sp>
        <p:nvSpPr>
          <p:cNvPr id="24" name="Rectangle 34">
            <a:extLst>
              <a:ext uri="{FF2B5EF4-FFF2-40B4-BE49-F238E27FC236}">
                <a16:creationId xmlns:a16="http://schemas.microsoft.com/office/drawing/2014/main" id="{C4759CC8-9E6C-481B-B736-E106530E7AF8}"/>
              </a:ext>
            </a:extLst>
          </p:cNvPr>
          <p:cNvSpPr>
            <a:spLocks noChangeArrowheads="1"/>
          </p:cNvSpPr>
          <p:nvPr/>
        </p:nvSpPr>
        <p:spPr bwMode="auto">
          <a:xfrm>
            <a:off x="6917399" y="2114650"/>
            <a:ext cx="1022340"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1400">
                <a:solidFill>
                  <a:srgbClr val="FFFFFF"/>
                </a:solidFill>
                <a:latin typeface="+mn-lt"/>
                <a:cs typeface="Arial" pitchFamily="34" charset="0"/>
              </a:rPr>
              <a:t>System region</a:t>
            </a:r>
            <a:endParaRPr lang="en-US" sz="1400">
              <a:solidFill>
                <a:srgbClr val="000000"/>
              </a:solidFill>
              <a:latin typeface="+mn-lt"/>
              <a:cs typeface="Arial" pitchFamily="34" charset="0"/>
            </a:endParaRPr>
          </a:p>
        </p:txBody>
      </p:sp>
      <p:sp>
        <p:nvSpPr>
          <p:cNvPr id="25" name="Rectangle 37">
            <a:extLst>
              <a:ext uri="{FF2B5EF4-FFF2-40B4-BE49-F238E27FC236}">
                <a16:creationId xmlns:a16="http://schemas.microsoft.com/office/drawing/2014/main" id="{8CDE8484-61F7-4502-8DC5-21B4098AB8F7}"/>
              </a:ext>
            </a:extLst>
          </p:cNvPr>
          <p:cNvSpPr>
            <a:spLocks noChangeArrowheads="1"/>
          </p:cNvSpPr>
          <p:nvPr/>
        </p:nvSpPr>
        <p:spPr bwMode="auto">
          <a:xfrm>
            <a:off x="5823830" y="2450615"/>
            <a:ext cx="57708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900">
                <a:solidFill>
                  <a:srgbClr val="000000"/>
                </a:solidFill>
                <a:latin typeface="+mn-lt"/>
                <a:cs typeface="Arial" pitchFamily="34" charset="0"/>
              </a:rPr>
              <a:t>0xE0000000</a:t>
            </a:r>
            <a:endParaRPr lang="en-US">
              <a:solidFill>
                <a:srgbClr val="000000"/>
              </a:solidFill>
              <a:latin typeface="+mn-lt"/>
              <a:cs typeface="Arial" pitchFamily="34" charset="0"/>
            </a:endParaRPr>
          </a:p>
        </p:txBody>
      </p:sp>
      <p:sp>
        <p:nvSpPr>
          <p:cNvPr id="26" name="Rectangle 25">
            <a:extLst>
              <a:ext uri="{FF2B5EF4-FFF2-40B4-BE49-F238E27FC236}">
                <a16:creationId xmlns:a16="http://schemas.microsoft.com/office/drawing/2014/main" id="{9D360B74-E15A-4572-8581-F8DE9DE699C0}"/>
              </a:ext>
            </a:extLst>
          </p:cNvPr>
          <p:cNvSpPr>
            <a:spLocks noChangeArrowheads="1"/>
          </p:cNvSpPr>
          <p:nvPr/>
        </p:nvSpPr>
        <p:spPr bwMode="auto">
          <a:xfrm>
            <a:off x="8438235" y="5113877"/>
            <a:ext cx="79348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1100">
                <a:solidFill>
                  <a:srgbClr val="000000"/>
                </a:solidFill>
                <a:latin typeface="+mn-lt"/>
                <a:cs typeface="Arial" pitchFamily="34" charset="0"/>
              </a:rPr>
              <a:t>Program flash</a:t>
            </a:r>
            <a:endParaRPr lang="en-US">
              <a:solidFill>
                <a:srgbClr val="000000"/>
              </a:solidFill>
              <a:latin typeface="+mn-lt"/>
              <a:cs typeface="Arial" pitchFamily="34" charset="0"/>
            </a:endParaRPr>
          </a:p>
        </p:txBody>
      </p:sp>
      <p:sp>
        <p:nvSpPr>
          <p:cNvPr id="27" name="Rectangle 26">
            <a:extLst>
              <a:ext uri="{FF2B5EF4-FFF2-40B4-BE49-F238E27FC236}">
                <a16:creationId xmlns:a16="http://schemas.microsoft.com/office/drawing/2014/main" id="{F1FB121A-C368-4D95-A725-5A7BBCF3125E}"/>
              </a:ext>
            </a:extLst>
          </p:cNvPr>
          <p:cNvSpPr>
            <a:spLocks noChangeArrowheads="1"/>
          </p:cNvSpPr>
          <p:nvPr/>
        </p:nvSpPr>
        <p:spPr bwMode="auto">
          <a:xfrm>
            <a:off x="8438235" y="4503321"/>
            <a:ext cx="354264"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1100">
                <a:solidFill>
                  <a:srgbClr val="000000"/>
                </a:solidFill>
                <a:latin typeface="+mn-lt"/>
                <a:cs typeface="Arial" pitchFamily="34" charset="0"/>
              </a:rPr>
              <a:t>SRAM</a:t>
            </a:r>
            <a:endParaRPr lang="en-US">
              <a:solidFill>
                <a:srgbClr val="000000"/>
              </a:solidFill>
              <a:latin typeface="+mn-lt"/>
              <a:cs typeface="Arial" pitchFamily="34" charset="0"/>
            </a:endParaRPr>
          </a:p>
        </p:txBody>
      </p:sp>
      <p:sp>
        <p:nvSpPr>
          <p:cNvPr id="28" name="Rectangle 27">
            <a:extLst>
              <a:ext uri="{FF2B5EF4-FFF2-40B4-BE49-F238E27FC236}">
                <a16:creationId xmlns:a16="http://schemas.microsoft.com/office/drawing/2014/main" id="{A56D9E9E-443E-49FF-88EE-D75B5162634C}"/>
              </a:ext>
            </a:extLst>
          </p:cNvPr>
          <p:cNvSpPr>
            <a:spLocks noChangeArrowheads="1"/>
          </p:cNvSpPr>
          <p:nvPr/>
        </p:nvSpPr>
        <p:spPr bwMode="auto">
          <a:xfrm>
            <a:off x="8438235" y="3903573"/>
            <a:ext cx="646011"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1100">
                <a:solidFill>
                  <a:srgbClr val="000000"/>
                </a:solidFill>
                <a:latin typeface="+mn-lt"/>
                <a:cs typeface="Arial" pitchFamily="34" charset="0"/>
              </a:rPr>
              <a:t>Peripherals</a:t>
            </a:r>
            <a:endParaRPr lang="en-US">
              <a:solidFill>
                <a:srgbClr val="000000"/>
              </a:solidFill>
              <a:latin typeface="+mn-lt"/>
              <a:cs typeface="Arial" pitchFamily="34" charset="0"/>
            </a:endParaRPr>
          </a:p>
        </p:txBody>
      </p:sp>
      <p:sp>
        <p:nvSpPr>
          <p:cNvPr id="29" name="Rectangle 28">
            <a:extLst>
              <a:ext uri="{FF2B5EF4-FFF2-40B4-BE49-F238E27FC236}">
                <a16:creationId xmlns:a16="http://schemas.microsoft.com/office/drawing/2014/main" id="{5CC5A7B2-9C1C-444B-BAB2-672D5D1B7E13}"/>
              </a:ext>
            </a:extLst>
          </p:cNvPr>
          <p:cNvSpPr>
            <a:spLocks noChangeArrowheads="1"/>
          </p:cNvSpPr>
          <p:nvPr/>
        </p:nvSpPr>
        <p:spPr bwMode="auto">
          <a:xfrm>
            <a:off x="8438235" y="3303825"/>
            <a:ext cx="985847"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1100">
                <a:solidFill>
                  <a:srgbClr val="000000"/>
                </a:solidFill>
                <a:latin typeface="+mn-lt"/>
                <a:cs typeface="Arial" pitchFamily="34" charset="0"/>
              </a:rPr>
              <a:t>Off-chip memory</a:t>
            </a:r>
            <a:endParaRPr lang="en-US">
              <a:solidFill>
                <a:srgbClr val="000000"/>
              </a:solidFill>
              <a:latin typeface="+mn-lt"/>
              <a:cs typeface="Arial" pitchFamily="34" charset="0"/>
            </a:endParaRPr>
          </a:p>
        </p:txBody>
      </p:sp>
      <p:sp>
        <p:nvSpPr>
          <p:cNvPr id="30" name="Rectangle 29">
            <a:extLst>
              <a:ext uri="{FF2B5EF4-FFF2-40B4-BE49-F238E27FC236}">
                <a16:creationId xmlns:a16="http://schemas.microsoft.com/office/drawing/2014/main" id="{19EDF51E-861A-4CE9-AB0C-62533501FACC}"/>
              </a:ext>
            </a:extLst>
          </p:cNvPr>
          <p:cNvSpPr>
            <a:spLocks noChangeArrowheads="1"/>
          </p:cNvSpPr>
          <p:nvPr/>
        </p:nvSpPr>
        <p:spPr bwMode="auto">
          <a:xfrm>
            <a:off x="8438235" y="2693273"/>
            <a:ext cx="1131720"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defTabSz="914247"/>
            <a:r>
              <a:rPr lang="en-US" sz="1100">
                <a:solidFill>
                  <a:srgbClr val="000000"/>
                </a:solidFill>
                <a:latin typeface="+mn-lt"/>
                <a:cs typeface="Arial" pitchFamily="34" charset="0"/>
              </a:rPr>
              <a:t>Off-chip peripherals</a:t>
            </a:r>
            <a:endParaRPr lang="en-US">
              <a:solidFill>
                <a:srgbClr val="000000"/>
              </a:solidFill>
              <a:latin typeface="+mn-lt"/>
              <a:cs typeface="Arial" pitchFamily="34" charset="0"/>
            </a:endParaRPr>
          </a:p>
        </p:txBody>
      </p:sp>
      <p:sp>
        <p:nvSpPr>
          <p:cNvPr id="31" name="TextBox 30">
            <a:extLst>
              <a:ext uri="{FF2B5EF4-FFF2-40B4-BE49-F238E27FC236}">
                <a16:creationId xmlns:a16="http://schemas.microsoft.com/office/drawing/2014/main" id="{784A9F4F-193D-41CF-8FD1-E7D7DE547D3F}"/>
              </a:ext>
            </a:extLst>
          </p:cNvPr>
          <p:cNvSpPr txBox="1"/>
          <p:nvPr/>
        </p:nvSpPr>
        <p:spPr>
          <a:xfrm>
            <a:off x="8438235" y="1994494"/>
            <a:ext cx="1366531" cy="430887"/>
          </a:xfrm>
          <a:prstGeom prst="rect">
            <a:avLst/>
          </a:prstGeom>
          <a:noFill/>
        </p:spPr>
        <p:txBody>
          <a:bodyPr wrap="square" lIns="0" tIns="45713" rIns="91424" bIns="45713" rtlCol="0">
            <a:spAutoFit/>
          </a:bodyPr>
          <a:lstStyle/>
          <a:p>
            <a:pPr defTabSz="914247"/>
            <a:r>
              <a:rPr lang="en-GB" sz="1100" dirty="0">
                <a:solidFill>
                  <a:srgbClr val="000000"/>
                </a:solidFill>
                <a:latin typeface="+mn-lt"/>
              </a:rPr>
              <a:t>System components</a:t>
            </a:r>
          </a:p>
          <a:p>
            <a:pPr defTabSz="914247"/>
            <a:r>
              <a:rPr lang="en-GB" sz="1100" dirty="0">
                <a:solidFill>
                  <a:srgbClr val="000000"/>
                </a:solidFill>
                <a:latin typeface="+mn-lt"/>
              </a:rPr>
              <a:t>and debug</a:t>
            </a:r>
          </a:p>
        </p:txBody>
      </p:sp>
      <p:sp>
        <p:nvSpPr>
          <p:cNvPr id="32" name="Rectangle 31">
            <a:extLst>
              <a:ext uri="{FF2B5EF4-FFF2-40B4-BE49-F238E27FC236}">
                <a16:creationId xmlns:a16="http://schemas.microsoft.com/office/drawing/2014/main" id="{3EBFE84B-9B40-4C5A-89CB-558ECA777A59}"/>
              </a:ext>
            </a:extLst>
          </p:cNvPr>
          <p:cNvSpPr>
            <a:spLocks noChangeArrowheads="1"/>
          </p:cNvSpPr>
          <p:nvPr/>
        </p:nvSpPr>
        <p:spPr bwMode="auto">
          <a:xfrm>
            <a:off x="9792604" y="1885907"/>
            <a:ext cx="1875389" cy="3688081"/>
          </a:xfrm>
          <a:prstGeom prst="rect">
            <a:avLst/>
          </a:prstGeom>
          <a:solidFill>
            <a:srgbClr val="303E47"/>
          </a:solidFill>
          <a:ln w="9525">
            <a:noFill/>
            <a:miter lim="800000"/>
            <a:headEnd/>
            <a:tailEnd/>
          </a:ln>
        </p:spPr>
        <p:txBody>
          <a:bodyPr vert="horz" wrap="square" lIns="91424" tIns="45713" rIns="91424" bIns="45713" numCol="1" anchor="t" anchorCtr="0" compatLnSpc="1">
            <a:prstTxWarp prst="textNoShape">
              <a:avLst/>
            </a:prstTxWarp>
          </a:bodyPr>
          <a:lstStyle/>
          <a:p>
            <a:pPr defTabSz="914247"/>
            <a:endParaRPr lang="en-GB">
              <a:solidFill>
                <a:srgbClr val="000000"/>
              </a:solidFill>
              <a:latin typeface="+mn-lt"/>
            </a:endParaRPr>
          </a:p>
        </p:txBody>
      </p:sp>
      <p:sp>
        <p:nvSpPr>
          <p:cNvPr id="33" name="Freeform 11">
            <a:extLst>
              <a:ext uri="{FF2B5EF4-FFF2-40B4-BE49-F238E27FC236}">
                <a16:creationId xmlns:a16="http://schemas.microsoft.com/office/drawing/2014/main" id="{9277333E-F12D-47D4-95C2-10CC0B4EE049}"/>
              </a:ext>
            </a:extLst>
          </p:cNvPr>
          <p:cNvSpPr>
            <a:spLocks/>
          </p:cNvSpPr>
          <p:nvPr/>
        </p:nvSpPr>
        <p:spPr bwMode="auto">
          <a:xfrm>
            <a:off x="9878922" y="4962848"/>
            <a:ext cx="1708304" cy="543915"/>
          </a:xfrm>
          <a:prstGeom prst="rect">
            <a:avLst/>
          </a:prstGeom>
          <a:solidFill>
            <a:srgbClr val="E4E6E5"/>
          </a:solidFill>
          <a:ln w="0">
            <a:noFill/>
            <a:prstDash val="solid"/>
            <a:round/>
            <a:headEnd/>
            <a:tailEnd/>
          </a:ln>
        </p:spPr>
        <p:txBody>
          <a:bodyPr vert="horz" wrap="square" lIns="91424" tIns="45713" rIns="91424" bIns="45713" numCol="1" anchor="t" anchorCtr="0" compatLnSpc="1">
            <a:prstTxWarp prst="textNoShape">
              <a:avLst/>
            </a:prstTxWarp>
          </a:bodyPr>
          <a:lstStyle/>
          <a:p>
            <a:pPr defTabSz="914247"/>
            <a:endParaRPr lang="en-GB">
              <a:solidFill>
                <a:srgbClr val="000000"/>
              </a:solidFill>
              <a:latin typeface="+mn-lt"/>
            </a:endParaRPr>
          </a:p>
        </p:txBody>
      </p:sp>
      <p:sp>
        <p:nvSpPr>
          <p:cNvPr id="34" name="Rectangle 33">
            <a:extLst>
              <a:ext uri="{FF2B5EF4-FFF2-40B4-BE49-F238E27FC236}">
                <a16:creationId xmlns:a16="http://schemas.microsoft.com/office/drawing/2014/main" id="{BCE943BB-9134-4F89-B0D7-199BAA5FBBBF}"/>
              </a:ext>
            </a:extLst>
          </p:cNvPr>
          <p:cNvSpPr/>
          <p:nvPr/>
        </p:nvSpPr>
        <p:spPr>
          <a:xfrm>
            <a:off x="9937933" y="4994910"/>
            <a:ext cx="1589184" cy="223827"/>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bg1"/>
                </a:solidFill>
              </a:rPr>
              <a:t>Secure</a:t>
            </a:r>
          </a:p>
        </p:txBody>
      </p:sp>
      <p:sp>
        <p:nvSpPr>
          <p:cNvPr id="35" name="Rectangle 34">
            <a:extLst>
              <a:ext uri="{FF2B5EF4-FFF2-40B4-BE49-F238E27FC236}">
                <a16:creationId xmlns:a16="http://schemas.microsoft.com/office/drawing/2014/main" id="{855E81DF-7CC3-4589-AC77-DF5DB1F0A9E3}"/>
              </a:ext>
            </a:extLst>
          </p:cNvPr>
          <p:cNvSpPr/>
          <p:nvPr/>
        </p:nvSpPr>
        <p:spPr>
          <a:xfrm>
            <a:off x="9937933" y="5253299"/>
            <a:ext cx="1589184" cy="223827"/>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Non secure</a:t>
            </a:r>
          </a:p>
        </p:txBody>
      </p:sp>
      <p:sp>
        <p:nvSpPr>
          <p:cNvPr id="36" name="Freeform 11">
            <a:extLst>
              <a:ext uri="{FF2B5EF4-FFF2-40B4-BE49-F238E27FC236}">
                <a16:creationId xmlns:a16="http://schemas.microsoft.com/office/drawing/2014/main" id="{B8A396ED-4064-43E7-9AD4-8060C940AC8B}"/>
              </a:ext>
            </a:extLst>
          </p:cNvPr>
          <p:cNvSpPr>
            <a:spLocks/>
          </p:cNvSpPr>
          <p:nvPr/>
        </p:nvSpPr>
        <p:spPr bwMode="auto">
          <a:xfrm>
            <a:off x="9878922" y="4376245"/>
            <a:ext cx="1708304" cy="543915"/>
          </a:xfrm>
          <a:prstGeom prst="rect">
            <a:avLst/>
          </a:prstGeom>
          <a:solidFill>
            <a:srgbClr val="E4E6E5"/>
          </a:solidFill>
          <a:ln w="0">
            <a:noFill/>
            <a:prstDash val="solid"/>
            <a:round/>
            <a:headEnd/>
            <a:tailEnd/>
          </a:ln>
        </p:spPr>
        <p:txBody>
          <a:bodyPr vert="horz" wrap="square" lIns="91424" tIns="45713" rIns="91424" bIns="45713" numCol="1" anchor="t" anchorCtr="0" compatLnSpc="1">
            <a:prstTxWarp prst="textNoShape">
              <a:avLst/>
            </a:prstTxWarp>
          </a:bodyPr>
          <a:lstStyle/>
          <a:p>
            <a:pPr defTabSz="914247"/>
            <a:endParaRPr lang="en-GB">
              <a:solidFill>
                <a:srgbClr val="000000"/>
              </a:solidFill>
              <a:latin typeface="+mn-lt"/>
            </a:endParaRPr>
          </a:p>
        </p:txBody>
      </p:sp>
      <p:sp>
        <p:nvSpPr>
          <p:cNvPr id="37" name="Rectangle 36">
            <a:extLst>
              <a:ext uri="{FF2B5EF4-FFF2-40B4-BE49-F238E27FC236}">
                <a16:creationId xmlns:a16="http://schemas.microsoft.com/office/drawing/2014/main" id="{A2784B82-2A4A-4F59-B7FB-70068A883617}"/>
              </a:ext>
            </a:extLst>
          </p:cNvPr>
          <p:cNvSpPr/>
          <p:nvPr/>
        </p:nvSpPr>
        <p:spPr>
          <a:xfrm>
            <a:off x="9937933" y="4408307"/>
            <a:ext cx="1589184" cy="223827"/>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bg1"/>
                </a:solidFill>
              </a:rPr>
              <a:t>Secure</a:t>
            </a:r>
          </a:p>
        </p:txBody>
      </p:sp>
      <p:sp>
        <p:nvSpPr>
          <p:cNvPr id="38" name="Rectangle 37">
            <a:extLst>
              <a:ext uri="{FF2B5EF4-FFF2-40B4-BE49-F238E27FC236}">
                <a16:creationId xmlns:a16="http://schemas.microsoft.com/office/drawing/2014/main" id="{854DDD3A-EDD1-45D3-8B10-2CF5D1D26923}"/>
              </a:ext>
            </a:extLst>
          </p:cNvPr>
          <p:cNvSpPr/>
          <p:nvPr/>
        </p:nvSpPr>
        <p:spPr>
          <a:xfrm>
            <a:off x="9937933" y="4666696"/>
            <a:ext cx="1589184" cy="223827"/>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Non secure</a:t>
            </a:r>
          </a:p>
        </p:txBody>
      </p:sp>
      <p:sp>
        <p:nvSpPr>
          <p:cNvPr id="39" name="Freeform 11">
            <a:extLst>
              <a:ext uri="{FF2B5EF4-FFF2-40B4-BE49-F238E27FC236}">
                <a16:creationId xmlns:a16="http://schemas.microsoft.com/office/drawing/2014/main" id="{95BFE0CB-13A5-46D5-B69C-96BD13760C5C}"/>
              </a:ext>
            </a:extLst>
          </p:cNvPr>
          <p:cNvSpPr>
            <a:spLocks/>
          </p:cNvSpPr>
          <p:nvPr/>
        </p:nvSpPr>
        <p:spPr bwMode="auto">
          <a:xfrm>
            <a:off x="9878922" y="3766645"/>
            <a:ext cx="1708304" cy="543915"/>
          </a:xfrm>
          <a:prstGeom prst="rect">
            <a:avLst/>
          </a:prstGeom>
          <a:solidFill>
            <a:srgbClr val="E4E6E5"/>
          </a:solidFill>
          <a:ln w="0">
            <a:noFill/>
            <a:prstDash val="solid"/>
            <a:round/>
            <a:headEnd/>
            <a:tailEnd/>
          </a:ln>
        </p:spPr>
        <p:txBody>
          <a:bodyPr vert="horz" wrap="square" lIns="91424" tIns="45713" rIns="91424" bIns="45713" numCol="1" anchor="t" anchorCtr="0" compatLnSpc="1">
            <a:prstTxWarp prst="textNoShape">
              <a:avLst/>
            </a:prstTxWarp>
          </a:bodyPr>
          <a:lstStyle/>
          <a:p>
            <a:pPr defTabSz="914247"/>
            <a:endParaRPr lang="en-GB">
              <a:solidFill>
                <a:srgbClr val="000000"/>
              </a:solidFill>
              <a:latin typeface="+mn-lt"/>
            </a:endParaRPr>
          </a:p>
        </p:txBody>
      </p:sp>
      <p:sp>
        <p:nvSpPr>
          <p:cNvPr id="40" name="Rectangle 39">
            <a:extLst>
              <a:ext uri="{FF2B5EF4-FFF2-40B4-BE49-F238E27FC236}">
                <a16:creationId xmlns:a16="http://schemas.microsoft.com/office/drawing/2014/main" id="{56C7E542-322B-419C-91A6-486BCEE51979}"/>
              </a:ext>
            </a:extLst>
          </p:cNvPr>
          <p:cNvSpPr/>
          <p:nvPr/>
        </p:nvSpPr>
        <p:spPr>
          <a:xfrm>
            <a:off x="9937933" y="3798707"/>
            <a:ext cx="1589184" cy="223827"/>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bg1"/>
                </a:solidFill>
              </a:rPr>
              <a:t>Secure</a:t>
            </a:r>
          </a:p>
        </p:txBody>
      </p:sp>
      <p:sp>
        <p:nvSpPr>
          <p:cNvPr id="41" name="Rectangle 40">
            <a:extLst>
              <a:ext uri="{FF2B5EF4-FFF2-40B4-BE49-F238E27FC236}">
                <a16:creationId xmlns:a16="http://schemas.microsoft.com/office/drawing/2014/main" id="{87DAD670-FC14-42C5-8E11-CD102B4AF39C}"/>
              </a:ext>
            </a:extLst>
          </p:cNvPr>
          <p:cNvSpPr/>
          <p:nvPr/>
        </p:nvSpPr>
        <p:spPr>
          <a:xfrm>
            <a:off x="9937933" y="4057096"/>
            <a:ext cx="1589184" cy="223827"/>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bg1"/>
                </a:solidFill>
              </a:rPr>
              <a:t>Non secure</a:t>
            </a:r>
          </a:p>
        </p:txBody>
      </p:sp>
      <p:sp>
        <p:nvSpPr>
          <p:cNvPr id="42" name="Freeform 11">
            <a:extLst>
              <a:ext uri="{FF2B5EF4-FFF2-40B4-BE49-F238E27FC236}">
                <a16:creationId xmlns:a16="http://schemas.microsoft.com/office/drawing/2014/main" id="{3941CE9D-9266-4091-9598-DF398EBAE6B9}"/>
              </a:ext>
            </a:extLst>
          </p:cNvPr>
          <p:cNvSpPr>
            <a:spLocks/>
          </p:cNvSpPr>
          <p:nvPr/>
        </p:nvSpPr>
        <p:spPr bwMode="auto">
          <a:xfrm>
            <a:off x="9878922" y="3157045"/>
            <a:ext cx="1708304" cy="543915"/>
          </a:xfrm>
          <a:prstGeom prst="rect">
            <a:avLst/>
          </a:prstGeom>
          <a:solidFill>
            <a:srgbClr val="E4E6E5"/>
          </a:solidFill>
          <a:ln w="0">
            <a:noFill/>
            <a:prstDash val="solid"/>
            <a:round/>
            <a:headEnd/>
            <a:tailEnd/>
          </a:ln>
        </p:spPr>
        <p:txBody>
          <a:bodyPr vert="horz" wrap="square" lIns="91424" tIns="45713" rIns="91424" bIns="45713" numCol="1" anchor="t" anchorCtr="0" compatLnSpc="1">
            <a:prstTxWarp prst="textNoShape">
              <a:avLst/>
            </a:prstTxWarp>
          </a:bodyPr>
          <a:lstStyle/>
          <a:p>
            <a:pPr defTabSz="914247"/>
            <a:endParaRPr lang="en-GB">
              <a:solidFill>
                <a:srgbClr val="000000"/>
              </a:solidFill>
              <a:latin typeface="+mn-lt"/>
            </a:endParaRPr>
          </a:p>
        </p:txBody>
      </p:sp>
      <p:sp>
        <p:nvSpPr>
          <p:cNvPr id="43" name="Rectangle 42">
            <a:extLst>
              <a:ext uri="{FF2B5EF4-FFF2-40B4-BE49-F238E27FC236}">
                <a16:creationId xmlns:a16="http://schemas.microsoft.com/office/drawing/2014/main" id="{5874740C-33C9-4429-96A0-1515BDCBF46A}"/>
              </a:ext>
            </a:extLst>
          </p:cNvPr>
          <p:cNvSpPr/>
          <p:nvPr/>
        </p:nvSpPr>
        <p:spPr>
          <a:xfrm>
            <a:off x="9937933" y="3189107"/>
            <a:ext cx="1589184" cy="223827"/>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bg1"/>
                </a:solidFill>
              </a:rPr>
              <a:t>Secure</a:t>
            </a:r>
          </a:p>
        </p:txBody>
      </p:sp>
      <p:sp>
        <p:nvSpPr>
          <p:cNvPr id="44" name="Rectangle 43">
            <a:extLst>
              <a:ext uri="{FF2B5EF4-FFF2-40B4-BE49-F238E27FC236}">
                <a16:creationId xmlns:a16="http://schemas.microsoft.com/office/drawing/2014/main" id="{E183EF10-91E0-4138-B487-45255005F288}"/>
              </a:ext>
            </a:extLst>
          </p:cNvPr>
          <p:cNvSpPr/>
          <p:nvPr/>
        </p:nvSpPr>
        <p:spPr>
          <a:xfrm>
            <a:off x="9937933" y="3447496"/>
            <a:ext cx="1589184" cy="223827"/>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bg1"/>
                </a:solidFill>
              </a:rPr>
              <a:t>Non secure</a:t>
            </a:r>
          </a:p>
        </p:txBody>
      </p:sp>
      <p:sp>
        <p:nvSpPr>
          <p:cNvPr id="45" name="Freeform 11">
            <a:extLst>
              <a:ext uri="{FF2B5EF4-FFF2-40B4-BE49-F238E27FC236}">
                <a16:creationId xmlns:a16="http://schemas.microsoft.com/office/drawing/2014/main" id="{BEC9A5AC-BF0C-4C2A-A9CB-8338652C1A1B}"/>
              </a:ext>
            </a:extLst>
          </p:cNvPr>
          <p:cNvSpPr>
            <a:spLocks/>
          </p:cNvSpPr>
          <p:nvPr/>
        </p:nvSpPr>
        <p:spPr bwMode="auto">
          <a:xfrm>
            <a:off x="9878922" y="2547445"/>
            <a:ext cx="1708304" cy="543915"/>
          </a:xfrm>
          <a:prstGeom prst="rect">
            <a:avLst/>
          </a:prstGeom>
          <a:solidFill>
            <a:srgbClr val="E4E6E5"/>
          </a:solidFill>
          <a:ln w="0">
            <a:noFill/>
            <a:prstDash val="solid"/>
            <a:round/>
            <a:headEnd/>
            <a:tailEnd/>
          </a:ln>
        </p:spPr>
        <p:txBody>
          <a:bodyPr vert="horz" wrap="square" lIns="91424" tIns="45713" rIns="91424" bIns="45713" numCol="1" anchor="t" anchorCtr="0" compatLnSpc="1">
            <a:prstTxWarp prst="textNoShape">
              <a:avLst/>
            </a:prstTxWarp>
          </a:bodyPr>
          <a:lstStyle/>
          <a:p>
            <a:pPr defTabSz="914247"/>
            <a:endParaRPr lang="en-GB">
              <a:solidFill>
                <a:srgbClr val="000000"/>
              </a:solidFill>
              <a:latin typeface="+mn-lt"/>
            </a:endParaRPr>
          </a:p>
        </p:txBody>
      </p:sp>
      <p:sp>
        <p:nvSpPr>
          <p:cNvPr id="46" name="Rectangle 45">
            <a:extLst>
              <a:ext uri="{FF2B5EF4-FFF2-40B4-BE49-F238E27FC236}">
                <a16:creationId xmlns:a16="http://schemas.microsoft.com/office/drawing/2014/main" id="{58CC7341-7C9C-4959-A4D8-4FEB79333A3F}"/>
              </a:ext>
            </a:extLst>
          </p:cNvPr>
          <p:cNvSpPr/>
          <p:nvPr/>
        </p:nvSpPr>
        <p:spPr>
          <a:xfrm>
            <a:off x="9937933" y="2579507"/>
            <a:ext cx="1589184" cy="223827"/>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Secure</a:t>
            </a:r>
          </a:p>
        </p:txBody>
      </p:sp>
      <p:sp>
        <p:nvSpPr>
          <p:cNvPr id="47" name="Rectangle 46">
            <a:extLst>
              <a:ext uri="{FF2B5EF4-FFF2-40B4-BE49-F238E27FC236}">
                <a16:creationId xmlns:a16="http://schemas.microsoft.com/office/drawing/2014/main" id="{E2C3C8DE-0D2B-4121-B2E9-E1A9F621503B}"/>
              </a:ext>
            </a:extLst>
          </p:cNvPr>
          <p:cNvSpPr/>
          <p:nvPr/>
        </p:nvSpPr>
        <p:spPr>
          <a:xfrm>
            <a:off x="9937933" y="2837896"/>
            <a:ext cx="1589184" cy="223827"/>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Non secure</a:t>
            </a:r>
          </a:p>
        </p:txBody>
      </p:sp>
      <p:sp>
        <p:nvSpPr>
          <p:cNvPr id="48" name="Freeform 11">
            <a:extLst>
              <a:ext uri="{FF2B5EF4-FFF2-40B4-BE49-F238E27FC236}">
                <a16:creationId xmlns:a16="http://schemas.microsoft.com/office/drawing/2014/main" id="{667E4468-12D7-4538-89DB-9A023DAF6D5C}"/>
              </a:ext>
            </a:extLst>
          </p:cNvPr>
          <p:cNvSpPr>
            <a:spLocks/>
          </p:cNvSpPr>
          <p:nvPr/>
        </p:nvSpPr>
        <p:spPr bwMode="auto">
          <a:xfrm>
            <a:off x="9878922" y="1937845"/>
            <a:ext cx="1708304" cy="543915"/>
          </a:xfrm>
          <a:prstGeom prst="rect">
            <a:avLst/>
          </a:prstGeom>
          <a:solidFill>
            <a:srgbClr val="E4E6E5"/>
          </a:solidFill>
          <a:ln w="0">
            <a:noFill/>
            <a:prstDash val="solid"/>
            <a:round/>
            <a:headEnd/>
            <a:tailEnd/>
          </a:ln>
        </p:spPr>
        <p:txBody>
          <a:bodyPr vert="horz" wrap="square" lIns="91424" tIns="45713" rIns="91424" bIns="45713" numCol="1" anchor="t" anchorCtr="0" compatLnSpc="1">
            <a:prstTxWarp prst="textNoShape">
              <a:avLst/>
            </a:prstTxWarp>
          </a:bodyPr>
          <a:lstStyle/>
          <a:p>
            <a:pPr algn="ctr" defTabSz="914247"/>
            <a:r>
              <a:rPr lang="en-GB" sz="1600" dirty="0">
                <a:solidFill>
                  <a:schemeClr val="tx2"/>
                </a:solidFill>
                <a:latin typeface="+mn-lt"/>
              </a:rPr>
              <a:t>Various, CPU </a:t>
            </a:r>
            <a:r>
              <a:rPr lang="en-GB" sz="1600" dirty="0">
                <a:solidFill>
                  <a:srgbClr val="303E47"/>
                </a:solidFill>
                <a:latin typeface="+mn-lt"/>
              </a:rPr>
              <a:t>controlled</a:t>
            </a:r>
            <a:r>
              <a:rPr lang="en-GB" sz="1600" dirty="0">
                <a:solidFill>
                  <a:srgbClr val="FFFFFF"/>
                </a:solidFill>
                <a:latin typeface="+mn-lt"/>
              </a:rPr>
              <a:t>  </a:t>
            </a:r>
          </a:p>
        </p:txBody>
      </p:sp>
      <p:sp>
        <p:nvSpPr>
          <p:cNvPr id="50" name="TextBox 49">
            <a:extLst>
              <a:ext uri="{FF2B5EF4-FFF2-40B4-BE49-F238E27FC236}">
                <a16:creationId xmlns:a16="http://schemas.microsoft.com/office/drawing/2014/main" id="{965521A6-A653-4993-A31D-1EA8B7B135F5}"/>
              </a:ext>
            </a:extLst>
          </p:cNvPr>
          <p:cNvSpPr txBox="1"/>
          <p:nvPr/>
        </p:nvSpPr>
        <p:spPr>
          <a:xfrm>
            <a:off x="6075209" y="1026062"/>
            <a:ext cx="2729558" cy="707886"/>
          </a:xfrm>
          <a:prstGeom prst="rect">
            <a:avLst/>
          </a:prstGeom>
          <a:noFill/>
        </p:spPr>
        <p:txBody>
          <a:bodyPr wrap="none" rtlCol="0">
            <a:spAutoFit/>
          </a:bodyPr>
          <a:lstStyle/>
          <a:p>
            <a:pPr algn="ctr"/>
            <a:r>
              <a:rPr lang="en-US" sz="2000" dirty="0">
                <a:solidFill>
                  <a:srgbClr val="000000"/>
                </a:solidFill>
                <a:latin typeface="+mn-lt"/>
              </a:rPr>
              <a:t>Cortex-M standard 4GB </a:t>
            </a:r>
            <a:br>
              <a:rPr lang="en-US" sz="2000" dirty="0">
                <a:solidFill>
                  <a:srgbClr val="000000"/>
                </a:solidFill>
                <a:latin typeface="+mn-lt"/>
              </a:rPr>
            </a:br>
            <a:r>
              <a:rPr lang="en-US" sz="2000" dirty="0">
                <a:solidFill>
                  <a:srgbClr val="000000"/>
                </a:solidFill>
                <a:latin typeface="+mn-lt"/>
              </a:rPr>
              <a:t>linear address map</a:t>
            </a:r>
          </a:p>
        </p:txBody>
      </p:sp>
      <p:sp>
        <p:nvSpPr>
          <p:cNvPr id="51" name="TextBox 50">
            <a:extLst>
              <a:ext uri="{FF2B5EF4-FFF2-40B4-BE49-F238E27FC236}">
                <a16:creationId xmlns:a16="http://schemas.microsoft.com/office/drawing/2014/main" id="{7509F33E-89EC-4179-A4FD-EA063694496C}"/>
              </a:ext>
            </a:extLst>
          </p:cNvPr>
          <p:cNvSpPr txBox="1"/>
          <p:nvPr/>
        </p:nvSpPr>
        <p:spPr>
          <a:xfrm>
            <a:off x="9739114" y="997294"/>
            <a:ext cx="2090829" cy="707886"/>
          </a:xfrm>
          <a:prstGeom prst="rect">
            <a:avLst/>
          </a:prstGeom>
          <a:noFill/>
        </p:spPr>
        <p:txBody>
          <a:bodyPr wrap="none" rtlCol="0">
            <a:spAutoFit/>
          </a:bodyPr>
          <a:lstStyle/>
          <a:p>
            <a:pPr algn="ctr"/>
            <a:r>
              <a:rPr lang="en-US" sz="2000" dirty="0">
                <a:solidFill>
                  <a:srgbClr val="000000"/>
                </a:solidFill>
                <a:latin typeface="+mn-lt"/>
              </a:rPr>
              <a:t>Example partition </a:t>
            </a:r>
            <a:br>
              <a:rPr lang="en-US" sz="2000" dirty="0">
                <a:solidFill>
                  <a:srgbClr val="000000"/>
                </a:solidFill>
                <a:latin typeface="+mn-lt"/>
              </a:rPr>
            </a:br>
            <a:r>
              <a:rPr lang="en-US" sz="2000" dirty="0">
                <a:solidFill>
                  <a:srgbClr val="000000"/>
                </a:solidFill>
                <a:latin typeface="+mn-lt"/>
              </a:rPr>
              <a:t>with TrustZone </a:t>
            </a:r>
          </a:p>
        </p:txBody>
      </p:sp>
    </p:spTree>
    <p:extLst>
      <p:ext uri="{BB962C8B-B14F-4D97-AF65-F5344CB8AC3E}">
        <p14:creationId xmlns:p14="http://schemas.microsoft.com/office/powerpoint/2010/main" val="296780797"/>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8C06-9C35-4FF7-8AB1-C0226ABFDCE1}"/>
              </a:ext>
            </a:extLst>
          </p:cNvPr>
          <p:cNvSpPr>
            <a:spLocks noGrp="1"/>
          </p:cNvSpPr>
          <p:nvPr>
            <p:ph type="title"/>
          </p:nvPr>
        </p:nvSpPr>
        <p:spPr/>
        <p:txBody>
          <a:bodyPr/>
          <a:lstStyle/>
          <a:p>
            <a:r>
              <a:rPr lang="en-GB" dirty="0"/>
              <a:t>Secure World (S)</a:t>
            </a:r>
          </a:p>
        </p:txBody>
      </p:sp>
      <p:sp>
        <p:nvSpPr>
          <p:cNvPr id="3" name="Content Placeholder 2">
            <a:extLst>
              <a:ext uri="{FF2B5EF4-FFF2-40B4-BE49-F238E27FC236}">
                <a16:creationId xmlns:a16="http://schemas.microsoft.com/office/drawing/2014/main" id="{B35EE0B6-94CA-4171-94A1-E752F834D45C}"/>
              </a:ext>
            </a:extLst>
          </p:cNvPr>
          <p:cNvSpPr>
            <a:spLocks noGrp="1"/>
          </p:cNvSpPr>
          <p:nvPr>
            <p:ph idx="1"/>
          </p:nvPr>
        </p:nvSpPr>
        <p:spPr/>
        <p:txBody>
          <a:bodyPr/>
          <a:lstStyle/>
          <a:p>
            <a:r>
              <a:rPr lang="en-GB" dirty="0"/>
              <a:t>Secure addresses define memory and peripherals that are only accessible by Secure software or Secure Requesters.</a:t>
            </a:r>
          </a:p>
          <a:p>
            <a:r>
              <a:rPr lang="en-GB" dirty="0"/>
              <a:t>Non-secure Callable (NSC)</a:t>
            </a:r>
          </a:p>
          <a:p>
            <a:r>
              <a:rPr lang="en-GB" dirty="0"/>
              <a:t>NSC is a special type of Secure location. This memory holds a Secure Gateway (SG) instruction that enables software to transition from Non-secure to Secure state. </a:t>
            </a:r>
          </a:p>
          <a:p>
            <a:pPr lvl="1"/>
            <a:r>
              <a:rPr lang="en-GB" dirty="0"/>
              <a:t>When a Non-secure code calls a Secure code, SG marks it if it is a valid branch target.</a:t>
            </a:r>
          </a:p>
          <a:p>
            <a:pPr lvl="1"/>
            <a:r>
              <a:rPr lang="en-GB" dirty="0"/>
              <a:t>NSC memory regions contain tables of small branch veneers (entry points). </a:t>
            </a:r>
          </a:p>
          <a:p>
            <a:pPr lvl="1"/>
            <a:r>
              <a:rPr lang="en-GB" dirty="0"/>
              <a:t>Secure Gateway(SG) instruction prevents Non-secure applications from branching into invalid entry points.</a:t>
            </a:r>
          </a:p>
          <a:p>
            <a:pPr lvl="1"/>
            <a:endParaRPr lang="en-GB" dirty="0"/>
          </a:p>
        </p:txBody>
      </p:sp>
    </p:spTree>
    <p:extLst>
      <p:ext uri="{BB962C8B-B14F-4D97-AF65-F5344CB8AC3E}">
        <p14:creationId xmlns:p14="http://schemas.microsoft.com/office/powerpoint/2010/main" val="3657388746"/>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8C06-9C35-4FF7-8AB1-C0226ABFDCE1}"/>
              </a:ext>
            </a:extLst>
          </p:cNvPr>
          <p:cNvSpPr>
            <a:spLocks noGrp="1"/>
          </p:cNvSpPr>
          <p:nvPr>
            <p:ph type="title"/>
          </p:nvPr>
        </p:nvSpPr>
        <p:spPr/>
        <p:txBody>
          <a:bodyPr/>
          <a:lstStyle/>
          <a:p>
            <a:r>
              <a:rPr lang="en-US" dirty="0"/>
              <a:t>Function call mechanism</a:t>
            </a:r>
            <a:endParaRPr lang="en-GB" dirty="0"/>
          </a:p>
        </p:txBody>
      </p:sp>
      <p:sp>
        <p:nvSpPr>
          <p:cNvPr id="3" name="Content Placeholder 2">
            <a:extLst>
              <a:ext uri="{FF2B5EF4-FFF2-40B4-BE49-F238E27FC236}">
                <a16:creationId xmlns:a16="http://schemas.microsoft.com/office/drawing/2014/main" id="{B35EE0B6-94CA-4171-94A1-E752F834D45C}"/>
              </a:ext>
            </a:extLst>
          </p:cNvPr>
          <p:cNvSpPr>
            <a:spLocks noGrp="1"/>
          </p:cNvSpPr>
          <p:nvPr>
            <p:ph idx="1"/>
          </p:nvPr>
        </p:nvSpPr>
        <p:spPr>
          <a:xfrm>
            <a:off x="479425" y="1133061"/>
            <a:ext cx="6242217" cy="4600989"/>
          </a:xfrm>
        </p:spPr>
        <p:txBody>
          <a:bodyPr/>
          <a:lstStyle/>
          <a:p>
            <a:r>
              <a:rPr lang="en-GB" dirty="0"/>
              <a:t>When a Non-secure program calls a function in the Secure side:</a:t>
            </a:r>
          </a:p>
          <a:p>
            <a:pPr lvl="1"/>
            <a:r>
              <a:rPr lang="en-GB" dirty="0"/>
              <a:t>The first instruction in the API must be an SG instruction.</a:t>
            </a:r>
          </a:p>
          <a:p>
            <a:pPr lvl="1"/>
            <a:r>
              <a:rPr lang="en-GB" dirty="0"/>
              <a:t>The SG instruction must be in an NSC region, which is defined by the Secure Attribution Unit (SAU) or Implementation Defined Attribution Unit (IDAU).</a:t>
            </a:r>
          </a:p>
          <a:p>
            <a:r>
              <a:rPr lang="en-GB" dirty="0"/>
              <a:t>The reason for introducing NSC memory is to:</a:t>
            </a:r>
          </a:p>
          <a:p>
            <a:pPr lvl="1"/>
            <a:r>
              <a:rPr lang="en-GB" dirty="0"/>
              <a:t>Secure program code containing binary data can be securely placed in a Secure region without direct exposure to the Normal world, and can only be accessed using valid entry points in NSC memory.</a:t>
            </a:r>
          </a:p>
        </p:txBody>
      </p:sp>
      <p:sp>
        <p:nvSpPr>
          <p:cNvPr id="5" name="Rectangle 4">
            <a:extLst>
              <a:ext uri="{FF2B5EF4-FFF2-40B4-BE49-F238E27FC236}">
                <a16:creationId xmlns:a16="http://schemas.microsoft.com/office/drawing/2014/main" id="{A3C55233-DD30-4586-9F7A-8DD282BDF504}"/>
              </a:ext>
            </a:extLst>
          </p:cNvPr>
          <p:cNvSpPr/>
          <p:nvPr/>
        </p:nvSpPr>
        <p:spPr>
          <a:xfrm>
            <a:off x="8275456" y="1373780"/>
            <a:ext cx="2726267" cy="4119551"/>
          </a:xfrm>
          <a:prstGeom prst="rect">
            <a:avLst/>
          </a:prstGeom>
          <a:solidFill>
            <a:srgbClr val="7B868C"/>
          </a:solidFill>
          <a:ln>
            <a:noFill/>
          </a:ln>
        </p:spPr>
        <p:style>
          <a:lnRef idx="2">
            <a:schemeClr val="accent5">
              <a:shade val="50000"/>
            </a:schemeClr>
          </a:lnRef>
          <a:fillRef idx="1">
            <a:schemeClr val="accent5"/>
          </a:fillRef>
          <a:effectRef idx="0">
            <a:schemeClr val="accent5"/>
          </a:effectRef>
          <a:fontRef idx="minor">
            <a:schemeClr val="lt1"/>
          </a:fontRef>
        </p:style>
        <p:txBody>
          <a:bodyPr lIns="91428" tIns="45715" rIns="91428" bIns="45715" rtlCol="0" anchor="ctr"/>
          <a:lstStyle/>
          <a:p>
            <a:pPr algn="ctr"/>
            <a:endParaRPr lang="en-GB" sz="2533">
              <a:solidFill>
                <a:schemeClr val="bg1"/>
              </a:solidFill>
            </a:endParaRPr>
          </a:p>
        </p:txBody>
      </p:sp>
      <p:sp>
        <p:nvSpPr>
          <p:cNvPr id="6" name="Rectangle 5">
            <a:extLst>
              <a:ext uri="{FF2B5EF4-FFF2-40B4-BE49-F238E27FC236}">
                <a16:creationId xmlns:a16="http://schemas.microsoft.com/office/drawing/2014/main" id="{5D533DCB-443A-45C6-8300-0C216C74DE07}"/>
              </a:ext>
            </a:extLst>
          </p:cNvPr>
          <p:cNvSpPr/>
          <p:nvPr/>
        </p:nvSpPr>
        <p:spPr>
          <a:xfrm>
            <a:off x="8402455" y="2047060"/>
            <a:ext cx="2472267" cy="1699867"/>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a:solidFill>
                <a:schemeClr val="bg1"/>
              </a:solidFill>
            </a:endParaRPr>
          </a:p>
        </p:txBody>
      </p:sp>
      <p:sp>
        <p:nvSpPr>
          <p:cNvPr id="7" name="TextBox 6">
            <a:extLst>
              <a:ext uri="{FF2B5EF4-FFF2-40B4-BE49-F238E27FC236}">
                <a16:creationId xmlns:a16="http://schemas.microsoft.com/office/drawing/2014/main" id="{4441F549-A30A-493A-AD3D-6A99F8A910E4}"/>
              </a:ext>
            </a:extLst>
          </p:cNvPr>
          <p:cNvSpPr txBox="1"/>
          <p:nvPr/>
        </p:nvSpPr>
        <p:spPr>
          <a:xfrm>
            <a:off x="8443314" y="2024638"/>
            <a:ext cx="1337733" cy="363972"/>
          </a:xfrm>
          <a:prstGeom prst="rect">
            <a:avLst/>
          </a:prstGeom>
          <a:ln>
            <a:noFill/>
          </a:ln>
        </p:spPr>
        <p:txBody>
          <a:bodyPr vert="horz" wrap="square" lIns="0" tIns="0" rIns="0" bIns="0" rtlCol="0" anchor="t">
            <a:normAutofit/>
          </a:bodyPr>
          <a:lstStyle/>
          <a:p>
            <a:r>
              <a:rPr lang="en-GB" sz="2133">
                <a:solidFill>
                  <a:schemeClr val="bg1"/>
                </a:solidFill>
                <a:latin typeface="+mn-lt"/>
              </a:rPr>
              <a:t>Secure</a:t>
            </a:r>
          </a:p>
        </p:txBody>
      </p:sp>
      <p:sp>
        <p:nvSpPr>
          <p:cNvPr id="8" name="TextBox 7">
            <a:extLst>
              <a:ext uri="{FF2B5EF4-FFF2-40B4-BE49-F238E27FC236}">
                <a16:creationId xmlns:a16="http://schemas.microsoft.com/office/drawing/2014/main" id="{735FB1CA-EBB6-4330-B6FF-A21348AEF729}"/>
              </a:ext>
            </a:extLst>
          </p:cNvPr>
          <p:cNvSpPr txBox="1"/>
          <p:nvPr/>
        </p:nvSpPr>
        <p:spPr>
          <a:xfrm>
            <a:off x="8402454" y="1373779"/>
            <a:ext cx="1337733" cy="363972"/>
          </a:xfrm>
          <a:prstGeom prst="rect">
            <a:avLst/>
          </a:prstGeom>
          <a:ln>
            <a:noFill/>
          </a:ln>
        </p:spPr>
        <p:txBody>
          <a:bodyPr vert="horz" wrap="square" lIns="0" tIns="0" rIns="0" bIns="0" rtlCol="0" anchor="t">
            <a:normAutofit/>
          </a:bodyPr>
          <a:lstStyle/>
          <a:p>
            <a:r>
              <a:rPr lang="en-GB" sz="2133">
                <a:solidFill>
                  <a:schemeClr val="bg1"/>
                </a:solidFill>
                <a:latin typeface="+mn-lt"/>
              </a:rPr>
              <a:t>Memory</a:t>
            </a:r>
          </a:p>
        </p:txBody>
      </p:sp>
      <p:sp>
        <p:nvSpPr>
          <p:cNvPr id="9" name="Rectangle 8">
            <a:extLst>
              <a:ext uri="{FF2B5EF4-FFF2-40B4-BE49-F238E27FC236}">
                <a16:creationId xmlns:a16="http://schemas.microsoft.com/office/drawing/2014/main" id="{46982EA0-202F-4842-8B6B-D3F5225389D5}"/>
              </a:ext>
            </a:extLst>
          </p:cNvPr>
          <p:cNvSpPr/>
          <p:nvPr/>
        </p:nvSpPr>
        <p:spPr>
          <a:xfrm>
            <a:off x="8461724" y="2972428"/>
            <a:ext cx="2336801" cy="681389"/>
          </a:xfrm>
          <a:prstGeom prst="rect">
            <a:avLst/>
          </a:prstGeom>
          <a:solidFill>
            <a:srgbClr val="FF6B00"/>
          </a:solidFill>
          <a:ln>
            <a:noFill/>
          </a:ln>
        </p:spPr>
        <p:style>
          <a:lnRef idx="2">
            <a:schemeClr val="accent4">
              <a:shade val="50000"/>
            </a:schemeClr>
          </a:lnRef>
          <a:fillRef idx="1">
            <a:schemeClr val="accent4"/>
          </a:fillRef>
          <a:effectRef idx="0">
            <a:schemeClr val="accent4"/>
          </a:effectRef>
          <a:fontRef idx="minor">
            <a:schemeClr val="lt1"/>
          </a:fontRef>
        </p:style>
        <p:txBody>
          <a:bodyPr lIns="91428" tIns="45715" rIns="91428" bIns="45715" rtlCol="0" anchor="ctr"/>
          <a:lstStyle/>
          <a:p>
            <a:pPr algn="ctr"/>
            <a:endParaRPr lang="en-GB" sz="2533"/>
          </a:p>
        </p:txBody>
      </p:sp>
      <p:sp>
        <p:nvSpPr>
          <p:cNvPr id="10" name="TextBox 9">
            <a:extLst>
              <a:ext uri="{FF2B5EF4-FFF2-40B4-BE49-F238E27FC236}">
                <a16:creationId xmlns:a16="http://schemas.microsoft.com/office/drawing/2014/main" id="{3E4D6BF5-F34C-4F1F-80FD-31B8C86760FA}"/>
              </a:ext>
            </a:extLst>
          </p:cNvPr>
          <p:cNvSpPr txBox="1"/>
          <p:nvPr/>
        </p:nvSpPr>
        <p:spPr>
          <a:xfrm>
            <a:off x="8495588" y="2985124"/>
            <a:ext cx="2159000" cy="363972"/>
          </a:xfrm>
          <a:prstGeom prst="rect">
            <a:avLst/>
          </a:prstGeom>
          <a:ln>
            <a:noFill/>
          </a:ln>
        </p:spPr>
        <p:txBody>
          <a:bodyPr vert="horz" wrap="square" lIns="0" tIns="0" rIns="0" bIns="0" rtlCol="0" anchor="t">
            <a:normAutofit fontScale="92500"/>
          </a:bodyPr>
          <a:lstStyle/>
          <a:p>
            <a:r>
              <a:rPr lang="en-GB" sz="2133" dirty="0">
                <a:solidFill>
                  <a:schemeClr val="bg1"/>
                </a:solidFill>
                <a:latin typeface="+mn-lt"/>
              </a:rPr>
              <a:t>Non-secure callable</a:t>
            </a:r>
          </a:p>
        </p:txBody>
      </p:sp>
      <p:sp>
        <p:nvSpPr>
          <p:cNvPr id="11" name="Rectangle 10">
            <a:extLst>
              <a:ext uri="{FF2B5EF4-FFF2-40B4-BE49-F238E27FC236}">
                <a16:creationId xmlns:a16="http://schemas.microsoft.com/office/drawing/2014/main" id="{2B898086-34E5-46CB-B9D9-95BF6F18A2C1}"/>
              </a:ext>
            </a:extLst>
          </p:cNvPr>
          <p:cNvSpPr/>
          <p:nvPr/>
        </p:nvSpPr>
        <p:spPr>
          <a:xfrm>
            <a:off x="8410925" y="4062836"/>
            <a:ext cx="2472267" cy="1292754"/>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a:solidFill>
                <a:schemeClr val="bg1"/>
              </a:solidFill>
            </a:endParaRPr>
          </a:p>
        </p:txBody>
      </p:sp>
      <p:sp>
        <p:nvSpPr>
          <p:cNvPr id="12" name="TextBox 11">
            <a:extLst>
              <a:ext uri="{FF2B5EF4-FFF2-40B4-BE49-F238E27FC236}">
                <a16:creationId xmlns:a16="http://schemas.microsoft.com/office/drawing/2014/main" id="{3C54213A-F2B6-41D5-B8B8-80B6E2471B28}"/>
              </a:ext>
            </a:extLst>
          </p:cNvPr>
          <p:cNvSpPr txBox="1"/>
          <p:nvPr/>
        </p:nvSpPr>
        <p:spPr>
          <a:xfrm>
            <a:off x="8475068" y="4148250"/>
            <a:ext cx="1337733" cy="363972"/>
          </a:xfrm>
          <a:prstGeom prst="rect">
            <a:avLst/>
          </a:prstGeom>
          <a:ln>
            <a:noFill/>
          </a:ln>
        </p:spPr>
        <p:txBody>
          <a:bodyPr vert="horz" wrap="square" lIns="0" tIns="0" rIns="0" bIns="0" rtlCol="0" anchor="t">
            <a:normAutofit/>
          </a:bodyPr>
          <a:lstStyle/>
          <a:p>
            <a:r>
              <a:rPr lang="en-GB" sz="2133" dirty="0">
                <a:solidFill>
                  <a:schemeClr val="bg1"/>
                </a:solidFill>
                <a:latin typeface="+mn-lt"/>
              </a:rPr>
              <a:t>Non-secure</a:t>
            </a:r>
          </a:p>
        </p:txBody>
      </p:sp>
      <p:cxnSp>
        <p:nvCxnSpPr>
          <p:cNvPr id="13" name="Straight Arrow Connector 12">
            <a:extLst>
              <a:ext uri="{FF2B5EF4-FFF2-40B4-BE49-F238E27FC236}">
                <a16:creationId xmlns:a16="http://schemas.microsoft.com/office/drawing/2014/main" id="{918D7A05-2A40-4953-A058-DA7AE8F0C932}"/>
              </a:ext>
            </a:extLst>
          </p:cNvPr>
          <p:cNvCxnSpPr/>
          <p:nvPr/>
        </p:nvCxnSpPr>
        <p:spPr>
          <a:xfrm flipV="1">
            <a:off x="10215604" y="3581645"/>
            <a:ext cx="0" cy="1010659"/>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2BCA3EF-3BA2-460A-9725-DF5AB9B0CAFE}"/>
              </a:ext>
            </a:extLst>
          </p:cNvPr>
          <p:cNvSpPr txBox="1"/>
          <p:nvPr/>
        </p:nvSpPr>
        <p:spPr>
          <a:xfrm>
            <a:off x="9993377" y="3294160"/>
            <a:ext cx="567046" cy="317908"/>
          </a:xfrm>
          <a:prstGeom prst="rect">
            <a:avLst/>
          </a:prstGeom>
          <a:noFill/>
        </p:spPr>
        <p:txBody>
          <a:bodyPr wrap="square" rtlCol="0">
            <a:spAutoFit/>
          </a:bodyPr>
          <a:lstStyle/>
          <a:p>
            <a:r>
              <a:rPr lang="en-GB" sz="1466">
                <a:solidFill>
                  <a:schemeClr val="bg1"/>
                </a:solidFill>
                <a:latin typeface="+mn-lt"/>
                <a:cs typeface="Arial" pitchFamily="34" charset="0"/>
              </a:rPr>
              <a:t>SG</a:t>
            </a:r>
            <a:endParaRPr lang="en-GB" sz="1333">
              <a:solidFill>
                <a:schemeClr val="bg1"/>
              </a:solidFill>
              <a:latin typeface="+mn-lt"/>
              <a:cs typeface="Arial" pitchFamily="34" charset="0"/>
            </a:endParaRPr>
          </a:p>
        </p:txBody>
      </p:sp>
      <p:cxnSp>
        <p:nvCxnSpPr>
          <p:cNvPr id="15" name="Shape 20">
            <a:extLst>
              <a:ext uri="{FF2B5EF4-FFF2-40B4-BE49-F238E27FC236}">
                <a16:creationId xmlns:a16="http://schemas.microsoft.com/office/drawing/2014/main" id="{80DA30BD-3411-491F-8D28-1F4EF5A7F855}"/>
              </a:ext>
            </a:extLst>
          </p:cNvPr>
          <p:cNvCxnSpPr/>
          <p:nvPr/>
        </p:nvCxnSpPr>
        <p:spPr>
          <a:xfrm flipV="1">
            <a:off x="10582414" y="2748454"/>
            <a:ext cx="100692" cy="757303"/>
          </a:xfrm>
          <a:prstGeom prst="bentConnector2">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2B370F6-59C2-4A48-8234-FDCFBDF41593}"/>
              </a:ext>
            </a:extLst>
          </p:cNvPr>
          <p:cNvSpPr txBox="1"/>
          <p:nvPr/>
        </p:nvSpPr>
        <p:spPr>
          <a:xfrm>
            <a:off x="9781047" y="2419882"/>
            <a:ext cx="1049299" cy="317908"/>
          </a:xfrm>
          <a:prstGeom prst="rect">
            <a:avLst/>
          </a:prstGeom>
          <a:noFill/>
        </p:spPr>
        <p:txBody>
          <a:bodyPr wrap="square" rtlCol="0">
            <a:spAutoFit/>
          </a:bodyPr>
          <a:lstStyle/>
          <a:p>
            <a:pPr algn="r"/>
            <a:r>
              <a:rPr lang="en-GB" sz="1466">
                <a:solidFill>
                  <a:schemeClr val="bg1"/>
                </a:solidFill>
                <a:latin typeface="+mn-lt"/>
                <a:cs typeface="Arial" pitchFamily="34" charset="0"/>
              </a:rPr>
              <a:t>API</a:t>
            </a:r>
          </a:p>
        </p:txBody>
      </p:sp>
      <p:sp>
        <p:nvSpPr>
          <p:cNvPr id="17" name="TextBox 16">
            <a:extLst>
              <a:ext uri="{FF2B5EF4-FFF2-40B4-BE49-F238E27FC236}">
                <a16:creationId xmlns:a16="http://schemas.microsoft.com/office/drawing/2014/main" id="{E967A49A-9520-4A9E-B1CE-9091E721BD31}"/>
              </a:ext>
            </a:extLst>
          </p:cNvPr>
          <p:cNvSpPr txBox="1"/>
          <p:nvPr/>
        </p:nvSpPr>
        <p:spPr>
          <a:xfrm>
            <a:off x="9535480" y="4629239"/>
            <a:ext cx="1263044" cy="543482"/>
          </a:xfrm>
          <a:prstGeom prst="rect">
            <a:avLst/>
          </a:prstGeom>
          <a:noFill/>
          <a:effectLst/>
        </p:spPr>
        <p:txBody>
          <a:bodyPr wrap="square" rtlCol="0">
            <a:spAutoFit/>
          </a:bodyPr>
          <a:lstStyle/>
          <a:p>
            <a:pPr algn="r"/>
            <a:r>
              <a:rPr lang="en-GB" sz="1466" dirty="0">
                <a:solidFill>
                  <a:schemeClr val="bg1"/>
                </a:solidFill>
                <a:latin typeface="+mn-lt"/>
                <a:cs typeface="Arial" pitchFamily="34" charset="0"/>
              </a:rPr>
              <a:t>Non-secure applications</a:t>
            </a:r>
          </a:p>
        </p:txBody>
      </p:sp>
    </p:spTree>
    <p:extLst>
      <p:ext uri="{BB962C8B-B14F-4D97-AF65-F5344CB8AC3E}">
        <p14:creationId xmlns:p14="http://schemas.microsoft.com/office/powerpoint/2010/main" val="1743454155"/>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51DB-9F21-4058-B4D7-12C02464692A}"/>
              </a:ext>
            </a:extLst>
          </p:cNvPr>
          <p:cNvSpPr>
            <a:spLocks noGrp="1"/>
          </p:cNvSpPr>
          <p:nvPr>
            <p:ph type="title"/>
          </p:nvPr>
        </p:nvSpPr>
        <p:spPr/>
        <p:txBody>
          <a:bodyPr/>
          <a:lstStyle/>
          <a:p>
            <a:r>
              <a:rPr lang="en-US" dirty="0"/>
              <a:t>Function call mechanism: Non-secure to Secure</a:t>
            </a:r>
            <a:endParaRPr lang="en-GB" dirty="0"/>
          </a:p>
        </p:txBody>
      </p:sp>
      <p:grpSp>
        <p:nvGrpSpPr>
          <p:cNvPr id="53" name="Group 52">
            <a:extLst>
              <a:ext uri="{FF2B5EF4-FFF2-40B4-BE49-F238E27FC236}">
                <a16:creationId xmlns:a16="http://schemas.microsoft.com/office/drawing/2014/main" id="{7B41EFBD-DEE4-487E-9BEA-4D56EBB1BF89}"/>
              </a:ext>
            </a:extLst>
          </p:cNvPr>
          <p:cNvGrpSpPr/>
          <p:nvPr/>
        </p:nvGrpSpPr>
        <p:grpSpPr>
          <a:xfrm>
            <a:off x="1124527" y="2219362"/>
            <a:ext cx="9575558" cy="2419275"/>
            <a:chOff x="498884" y="1430830"/>
            <a:chExt cx="10165820" cy="2523266"/>
          </a:xfrm>
        </p:grpSpPr>
        <p:sp>
          <p:nvSpPr>
            <p:cNvPr id="43" name="TextBox 42">
              <a:extLst>
                <a:ext uri="{FF2B5EF4-FFF2-40B4-BE49-F238E27FC236}">
                  <a16:creationId xmlns:a16="http://schemas.microsoft.com/office/drawing/2014/main" id="{42AD857E-21BD-4FBF-B608-BF2B0C81D801}"/>
                </a:ext>
              </a:extLst>
            </p:cNvPr>
            <p:cNvSpPr txBox="1"/>
            <p:nvPr/>
          </p:nvSpPr>
          <p:spPr>
            <a:xfrm>
              <a:off x="5861190" y="1430830"/>
              <a:ext cx="4803513" cy="307766"/>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400">
                  <a:solidFill>
                    <a:schemeClr val="bg1"/>
                  </a:solidFill>
                </a:defRPr>
              </a:lvl1pPr>
            </a:lstStyle>
            <a:p>
              <a:r>
                <a:rPr lang="en-GB" dirty="0"/>
                <a:t>Secure memory (Non-secure callable)</a:t>
              </a:r>
            </a:p>
          </p:txBody>
        </p:sp>
        <p:sp>
          <p:nvSpPr>
            <p:cNvPr id="44" name="TextBox 43">
              <a:extLst>
                <a:ext uri="{FF2B5EF4-FFF2-40B4-BE49-F238E27FC236}">
                  <a16:creationId xmlns:a16="http://schemas.microsoft.com/office/drawing/2014/main" id="{167C4EEB-E2CE-4BEE-8652-821A4856E179}"/>
                </a:ext>
              </a:extLst>
            </p:cNvPr>
            <p:cNvSpPr txBox="1"/>
            <p:nvPr/>
          </p:nvSpPr>
          <p:spPr>
            <a:xfrm>
              <a:off x="498884" y="1892388"/>
              <a:ext cx="5218269" cy="1208334"/>
            </a:xfrm>
            <a:prstGeom prst="rect">
              <a:avLst/>
            </a:prstGeom>
            <a:noFill/>
          </p:spPr>
          <p:txBody>
            <a:bodyPr wrap="square" lIns="91428" tIns="45715" rIns="91428" bIns="45715" rtlCol="0">
              <a:spAutoFit/>
            </a:bodyPr>
            <a:lstStyle/>
            <a:p>
              <a:pPr defTabSz="457147" fontAlgn="base">
                <a:spcBef>
                  <a:spcPct val="0"/>
                </a:spcBef>
                <a:spcAft>
                  <a:spcPct val="0"/>
                </a:spcAft>
              </a:pPr>
              <a:r>
                <a:rPr lang="en-US" sz="2133" b="1" dirty="0" err="1">
                  <a:solidFill>
                    <a:schemeClr val="accent6"/>
                  </a:solidFill>
                  <a:latin typeface="+mn-lt"/>
                  <a:ea typeface="ＭＳ Ｐゴシック" pitchFamily="34" charset="-128"/>
                  <a:cs typeface="Consolas" panose="020B0609020204030204" pitchFamily="49" charset="0"/>
                </a:rPr>
                <a:t>NonSecureFunc</a:t>
              </a:r>
              <a:r>
                <a:rPr lang="en-US" sz="2133" b="1" dirty="0">
                  <a:solidFill>
                    <a:schemeClr val="accent6"/>
                  </a:solidFill>
                  <a:latin typeface="+mn-lt"/>
                  <a:ea typeface="ＭＳ Ｐゴシック" pitchFamily="34" charset="-128"/>
                  <a:cs typeface="Consolas" panose="020B0609020204030204" pitchFamily="49" charset="0"/>
                </a:rPr>
                <a:t>:</a:t>
              </a:r>
              <a:br>
                <a:rPr lang="en-US" sz="2133" b="1" dirty="0">
                  <a:solidFill>
                    <a:srgbClr val="000000"/>
                  </a:solidFill>
                  <a:latin typeface="+mn-lt"/>
                  <a:ea typeface="ＭＳ Ｐゴシック" pitchFamily="34" charset="-128"/>
                  <a:cs typeface="Consolas" panose="020B0609020204030204" pitchFamily="49" charset="0"/>
                </a:rPr>
              </a:br>
              <a:r>
                <a:rPr lang="en-US" sz="2133" b="1" dirty="0">
                  <a:solidFill>
                    <a:srgbClr val="0B2A49"/>
                  </a:solidFill>
                  <a:latin typeface="+mn-lt"/>
                  <a:ea typeface="ＭＳ Ｐゴシック" pitchFamily="34" charset="-128"/>
                  <a:cs typeface="Consolas" panose="020B0609020204030204" pitchFamily="49" charset="0"/>
                </a:rPr>
                <a:t>	BL </a:t>
              </a:r>
              <a:r>
                <a:rPr lang="en-US" sz="2133" b="1" dirty="0" err="1">
                  <a:solidFill>
                    <a:srgbClr val="0B2A49"/>
                  </a:solidFill>
                  <a:latin typeface="+mn-lt"/>
                  <a:ea typeface="ＭＳ Ｐゴシック" pitchFamily="34" charset="-128"/>
                  <a:cs typeface="Consolas" panose="020B0609020204030204" pitchFamily="49" charset="0"/>
                </a:rPr>
                <a:t>Func_A_Entry</a:t>
              </a:r>
              <a:endParaRPr lang="en-US" sz="2133" b="1" dirty="0">
                <a:solidFill>
                  <a:srgbClr val="0B2A49"/>
                </a:solidFill>
                <a:latin typeface="+mn-lt"/>
                <a:ea typeface="ＭＳ Ｐゴシック" pitchFamily="34" charset="-128"/>
                <a:cs typeface="Consolas" panose="020B0609020204030204" pitchFamily="49" charset="0"/>
              </a:endParaRPr>
            </a:p>
            <a:p>
              <a:pPr defTabSz="457147" fontAlgn="base">
                <a:lnSpc>
                  <a:spcPct val="140000"/>
                </a:lnSpc>
                <a:spcBef>
                  <a:spcPct val="0"/>
                </a:spcBef>
                <a:spcAft>
                  <a:spcPct val="0"/>
                </a:spcAft>
              </a:pPr>
              <a:r>
                <a:rPr lang="en-US" sz="2133" b="1" dirty="0">
                  <a:solidFill>
                    <a:srgbClr val="0B2A49"/>
                  </a:solidFill>
                  <a:latin typeface="+mn-lt"/>
                  <a:ea typeface="ＭＳ Ｐゴシック" pitchFamily="34" charset="-128"/>
                  <a:cs typeface="Consolas" panose="020B0609020204030204" pitchFamily="49" charset="0"/>
                </a:rPr>
                <a:t>	&lt;Non-secure code&gt;</a:t>
              </a:r>
            </a:p>
          </p:txBody>
        </p:sp>
        <p:sp>
          <p:nvSpPr>
            <p:cNvPr id="46" name="TextBox 45">
              <a:extLst>
                <a:ext uri="{FF2B5EF4-FFF2-40B4-BE49-F238E27FC236}">
                  <a16:creationId xmlns:a16="http://schemas.microsoft.com/office/drawing/2014/main" id="{6481A0DA-77AC-4D5C-B7BA-4F323B6276F1}"/>
                </a:ext>
              </a:extLst>
            </p:cNvPr>
            <p:cNvSpPr txBox="1"/>
            <p:nvPr/>
          </p:nvSpPr>
          <p:spPr>
            <a:xfrm>
              <a:off x="5866935" y="1892388"/>
              <a:ext cx="4797769" cy="2061708"/>
            </a:xfrm>
            <a:prstGeom prst="rect">
              <a:avLst/>
            </a:prstGeom>
            <a:noFill/>
          </p:spPr>
          <p:txBody>
            <a:bodyPr wrap="square" lIns="91428" tIns="45715" rIns="91428" bIns="45715" rtlCol="0">
              <a:spAutoFit/>
            </a:bodyPr>
            <a:lstStyle/>
            <a:p>
              <a:pPr defTabSz="457147" fontAlgn="base">
                <a:spcBef>
                  <a:spcPct val="0"/>
                </a:spcBef>
                <a:spcAft>
                  <a:spcPct val="0"/>
                </a:spcAft>
              </a:pPr>
              <a:r>
                <a:rPr lang="en-US" sz="2133" b="1" dirty="0" err="1">
                  <a:solidFill>
                    <a:schemeClr val="accent6"/>
                  </a:solidFill>
                  <a:latin typeface="+mn-lt"/>
                  <a:ea typeface="ＭＳ Ｐゴシック" pitchFamily="34" charset="-128"/>
                  <a:cs typeface="Consolas" panose="020B0609020204030204" pitchFamily="49" charset="0"/>
                </a:rPr>
                <a:t>Func_A_Entry</a:t>
              </a:r>
              <a:endParaRPr lang="en-US" sz="2133" b="1" dirty="0">
                <a:solidFill>
                  <a:schemeClr val="accent6"/>
                </a:solidFill>
                <a:latin typeface="+mn-lt"/>
                <a:ea typeface="ＭＳ Ｐゴシック" pitchFamily="34" charset="-128"/>
                <a:cs typeface="Consolas" panose="020B0609020204030204" pitchFamily="49" charset="0"/>
              </a:endParaRPr>
            </a:p>
            <a:p>
              <a:pPr defTabSz="457147" fontAlgn="base">
                <a:spcBef>
                  <a:spcPct val="0"/>
                </a:spcBef>
                <a:spcAft>
                  <a:spcPct val="0"/>
                </a:spcAft>
              </a:pPr>
              <a:r>
                <a:rPr lang="en-US" sz="2133" b="1" dirty="0">
                  <a:solidFill>
                    <a:schemeClr val="accent6"/>
                  </a:solidFill>
                  <a:latin typeface="+mn-lt"/>
                  <a:ea typeface="ＭＳ Ｐゴシック" pitchFamily="34" charset="-128"/>
                  <a:cs typeface="Consolas" panose="020B0609020204030204" pitchFamily="49" charset="0"/>
                </a:rPr>
                <a:t>:</a:t>
              </a:r>
              <a:br>
                <a:rPr lang="en-US" sz="2133" b="1" dirty="0">
                  <a:solidFill>
                    <a:schemeClr val="accent6"/>
                  </a:solidFill>
                  <a:latin typeface="+mn-lt"/>
                  <a:ea typeface="ＭＳ Ｐゴシック" pitchFamily="34" charset="-128"/>
                  <a:cs typeface="Consolas" panose="020B0609020204030204" pitchFamily="49" charset="0"/>
                </a:rPr>
              </a:br>
              <a:r>
                <a:rPr lang="en-US" sz="2133" b="1" dirty="0">
                  <a:solidFill>
                    <a:srgbClr val="000000"/>
                  </a:solidFill>
                  <a:latin typeface="+mn-lt"/>
                  <a:ea typeface="ＭＳ Ｐゴシック" pitchFamily="34" charset="-128"/>
                  <a:cs typeface="Consolas" panose="020B0609020204030204" pitchFamily="49" charset="0"/>
                </a:rPr>
                <a:t>	</a:t>
              </a:r>
              <a:r>
                <a:rPr lang="en-US" sz="2133" b="1" dirty="0">
                  <a:solidFill>
                    <a:srgbClr val="0B2A49"/>
                  </a:solidFill>
                  <a:latin typeface="+mn-lt"/>
                  <a:ea typeface="ＭＳ Ｐゴシック" pitchFamily="34" charset="-128"/>
                  <a:cs typeface="Consolas" panose="020B0609020204030204" pitchFamily="49" charset="0"/>
                </a:rPr>
                <a:t>SG</a:t>
              </a:r>
            </a:p>
            <a:p>
              <a:pPr defTabSz="457147" fontAlgn="base">
                <a:spcBef>
                  <a:spcPct val="0"/>
                </a:spcBef>
                <a:spcAft>
                  <a:spcPct val="0"/>
                </a:spcAft>
              </a:pPr>
              <a:br>
                <a:rPr lang="en-US" sz="2133" b="1" dirty="0">
                  <a:solidFill>
                    <a:schemeClr val="accent1"/>
                  </a:solidFill>
                  <a:latin typeface="+mn-lt"/>
                  <a:ea typeface="ＭＳ Ｐゴシック" pitchFamily="34" charset="-128"/>
                  <a:cs typeface="Consolas" panose="020B0609020204030204" pitchFamily="49" charset="0"/>
                </a:rPr>
              </a:br>
              <a:r>
                <a:rPr lang="en-US" sz="2133" b="1" dirty="0">
                  <a:solidFill>
                    <a:schemeClr val="accent2"/>
                  </a:solidFill>
                  <a:latin typeface="+mn-lt"/>
                  <a:ea typeface="ＭＳ Ｐゴシック" pitchFamily="34" charset="-128"/>
                  <a:cs typeface="Consolas" panose="020B0609020204030204" pitchFamily="49" charset="0"/>
                </a:rPr>
                <a:t>	</a:t>
              </a:r>
              <a:r>
                <a:rPr lang="en-US" sz="2133" b="1" dirty="0">
                  <a:solidFill>
                    <a:srgbClr val="1FC3DF"/>
                  </a:solidFill>
                  <a:latin typeface="+mn-lt"/>
                  <a:ea typeface="ＭＳ Ｐゴシック" pitchFamily="34" charset="-128"/>
                  <a:cs typeface="Consolas" panose="020B0609020204030204" pitchFamily="49" charset="0"/>
                </a:rPr>
                <a:t>&lt;Secure code&gt;</a:t>
              </a:r>
            </a:p>
            <a:p>
              <a:pPr defTabSz="457147" fontAlgn="base">
                <a:spcBef>
                  <a:spcPct val="0"/>
                </a:spcBef>
                <a:spcAft>
                  <a:spcPct val="0"/>
                </a:spcAft>
              </a:pPr>
              <a:r>
                <a:rPr lang="en-US" sz="2133" b="1" dirty="0">
                  <a:solidFill>
                    <a:srgbClr val="1FC3DF"/>
                  </a:solidFill>
                  <a:latin typeface="+mn-lt"/>
                  <a:ea typeface="ＭＳ Ｐゴシック" pitchFamily="34" charset="-128"/>
                  <a:cs typeface="Consolas" panose="020B0609020204030204" pitchFamily="49" charset="0"/>
                </a:rPr>
                <a:t>	BXNS </a:t>
              </a:r>
              <a:r>
                <a:rPr lang="en-US" sz="2133" b="1" dirty="0" err="1">
                  <a:solidFill>
                    <a:srgbClr val="1FC3DF"/>
                  </a:solidFill>
                  <a:latin typeface="+mn-lt"/>
                  <a:ea typeface="ＭＳ Ｐゴシック" pitchFamily="34" charset="-128"/>
                  <a:cs typeface="Consolas" panose="020B0609020204030204" pitchFamily="49" charset="0"/>
                </a:rPr>
                <a:t>lr</a:t>
              </a:r>
              <a:endParaRPr lang="en-US" sz="2133" b="1" dirty="0">
                <a:solidFill>
                  <a:srgbClr val="1FC3DF"/>
                </a:solidFill>
                <a:latin typeface="+mn-lt"/>
                <a:ea typeface="ＭＳ Ｐゴシック" pitchFamily="34" charset="-128"/>
                <a:cs typeface="Consolas" panose="020B0609020204030204" pitchFamily="49" charset="0"/>
              </a:endParaRPr>
            </a:p>
          </p:txBody>
        </p:sp>
        <p:cxnSp>
          <p:nvCxnSpPr>
            <p:cNvPr id="47" name="Straight Arrow Connector 46">
              <a:extLst>
                <a:ext uri="{FF2B5EF4-FFF2-40B4-BE49-F238E27FC236}">
                  <a16:creationId xmlns:a16="http://schemas.microsoft.com/office/drawing/2014/main" id="{75AA2A16-5B22-41E8-8068-94967D1FE1AE}"/>
                </a:ext>
              </a:extLst>
            </p:cNvPr>
            <p:cNvCxnSpPr>
              <a:cxnSpLocks/>
            </p:cNvCxnSpPr>
            <p:nvPr/>
          </p:nvCxnSpPr>
          <p:spPr>
            <a:xfrm>
              <a:off x="3108018" y="2449764"/>
              <a:ext cx="3207381" cy="0"/>
            </a:xfrm>
            <a:prstGeom prst="straightConnector1">
              <a:avLst/>
            </a:prstGeom>
            <a:ln w="50800">
              <a:solidFill>
                <a:srgbClr val="7B868C"/>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EB0F3A4D-6CFD-40C6-B4EA-3F7B6D9A5849}"/>
                </a:ext>
              </a:extLst>
            </p:cNvPr>
            <p:cNvSpPr txBox="1"/>
            <p:nvPr/>
          </p:nvSpPr>
          <p:spPr>
            <a:xfrm>
              <a:off x="498884" y="1430830"/>
              <a:ext cx="4835626" cy="307766"/>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400">
                  <a:solidFill>
                    <a:schemeClr val="bg1"/>
                  </a:solidFill>
                </a:defRPr>
              </a:lvl1pPr>
            </a:lstStyle>
            <a:p>
              <a:r>
                <a:rPr lang="en-GB" dirty="0"/>
                <a:t>Non-secure memory</a:t>
              </a:r>
            </a:p>
          </p:txBody>
        </p:sp>
        <p:sp>
          <p:nvSpPr>
            <p:cNvPr id="49" name="TextBox 48">
              <a:extLst>
                <a:ext uri="{FF2B5EF4-FFF2-40B4-BE49-F238E27FC236}">
                  <a16:creationId xmlns:a16="http://schemas.microsoft.com/office/drawing/2014/main" id="{44B98559-1FF7-4E3F-BA09-A653B534AD93}"/>
                </a:ext>
              </a:extLst>
            </p:cNvPr>
            <p:cNvSpPr txBox="1"/>
            <p:nvPr/>
          </p:nvSpPr>
          <p:spPr>
            <a:xfrm>
              <a:off x="6244866" y="2596585"/>
              <a:ext cx="2137820" cy="338544"/>
            </a:xfrm>
            <a:prstGeom prst="rect">
              <a:avLst/>
            </a:prstGeom>
            <a:solidFill>
              <a:srgbClr val="7B868C"/>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wrap="square" lIns="91428" tIns="45715" rIns="91428" bIns="45715" rtlCol="0">
              <a:spAutoFit/>
            </a:bodyPr>
            <a:lstStyle>
              <a:defPPr>
                <a:defRPr lang="en-US"/>
              </a:defPPr>
              <a:lvl1pPr algn="ctr">
                <a:defRPr sz="1100" b="1"/>
              </a:lvl1pPr>
            </a:lstStyle>
            <a:p>
              <a:r>
                <a:rPr lang="en-GB" sz="1600" b="0" dirty="0"/>
                <a:t>Enter Secure state</a:t>
              </a:r>
            </a:p>
          </p:txBody>
        </p:sp>
        <p:sp>
          <p:nvSpPr>
            <p:cNvPr id="50" name="TextBox 49">
              <a:extLst>
                <a:ext uri="{FF2B5EF4-FFF2-40B4-BE49-F238E27FC236}">
                  <a16:creationId xmlns:a16="http://schemas.microsoft.com/office/drawing/2014/main" id="{1B5A25AD-CEB6-4423-B9E8-927399E0F578}"/>
                </a:ext>
              </a:extLst>
            </p:cNvPr>
            <p:cNvSpPr txBox="1"/>
            <p:nvPr/>
          </p:nvSpPr>
          <p:spPr>
            <a:xfrm>
              <a:off x="4079034" y="2267779"/>
              <a:ext cx="1728416" cy="338544"/>
            </a:xfrm>
            <a:prstGeom prst="rect">
              <a:avLst/>
            </a:prstGeom>
            <a:solidFill>
              <a:srgbClr val="7B868C"/>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wrap="square" lIns="91428" tIns="45715" rIns="91428" bIns="45715" rtlCol="0">
              <a:spAutoFit/>
            </a:bodyPr>
            <a:lstStyle/>
            <a:p>
              <a:pPr algn="ctr"/>
              <a:r>
                <a:rPr lang="en-GB" sz="1600" dirty="0"/>
                <a:t>Call</a:t>
              </a:r>
            </a:p>
          </p:txBody>
        </p:sp>
        <p:cxnSp>
          <p:nvCxnSpPr>
            <p:cNvPr id="51" name="Elbow Connector 11">
              <a:extLst>
                <a:ext uri="{FF2B5EF4-FFF2-40B4-BE49-F238E27FC236}">
                  <a16:creationId xmlns:a16="http://schemas.microsoft.com/office/drawing/2014/main" id="{2E5B718D-EEE3-4D98-9CB0-1B82B0EBAA85}"/>
                </a:ext>
              </a:extLst>
            </p:cNvPr>
            <p:cNvCxnSpPr>
              <a:cxnSpLocks/>
            </p:cNvCxnSpPr>
            <p:nvPr/>
          </p:nvCxnSpPr>
          <p:spPr>
            <a:xfrm rot="10800000">
              <a:off x="3641619" y="2854624"/>
              <a:ext cx="2603249" cy="532053"/>
            </a:xfrm>
            <a:prstGeom prst="bentConnector3">
              <a:avLst>
                <a:gd name="adj1" fmla="val 75640"/>
              </a:avLst>
            </a:prstGeom>
            <a:ln w="50800">
              <a:solidFill>
                <a:srgbClr val="7B868C"/>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F5CF3F6C-2A5B-433A-B4B7-540408C61BD2}"/>
                </a:ext>
              </a:extLst>
            </p:cNvPr>
            <p:cNvSpPr txBox="1"/>
            <p:nvPr/>
          </p:nvSpPr>
          <p:spPr>
            <a:xfrm>
              <a:off x="4431608" y="3217439"/>
              <a:ext cx="1728416" cy="338544"/>
            </a:xfrm>
            <a:prstGeom prst="rect">
              <a:avLst/>
            </a:prstGeom>
            <a:solidFill>
              <a:srgbClr val="7B868C"/>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wrap="square" lIns="91428" tIns="45715" rIns="91428" bIns="45715" rtlCol="0">
              <a:spAutoFit/>
            </a:bodyPr>
            <a:lstStyle/>
            <a:p>
              <a:pPr algn="ctr"/>
              <a:r>
                <a:rPr lang="en-GB" sz="1600" dirty="0"/>
                <a:t>Return to NS</a:t>
              </a:r>
            </a:p>
          </p:txBody>
        </p:sp>
      </p:grpSp>
    </p:spTree>
    <p:extLst>
      <p:ext uri="{BB962C8B-B14F-4D97-AF65-F5344CB8AC3E}">
        <p14:creationId xmlns:p14="http://schemas.microsoft.com/office/powerpoint/2010/main" val="2570013296"/>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51DB-9F21-4058-B4D7-12C02464692A}"/>
              </a:ext>
            </a:extLst>
          </p:cNvPr>
          <p:cNvSpPr>
            <a:spLocks noGrp="1"/>
          </p:cNvSpPr>
          <p:nvPr>
            <p:ph type="title"/>
          </p:nvPr>
        </p:nvSpPr>
        <p:spPr/>
        <p:txBody>
          <a:bodyPr/>
          <a:lstStyle/>
          <a:p>
            <a:r>
              <a:rPr lang="en-US" dirty="0"/>
              <a:t>Function call mechanism: Non-secure to Secure</a:t>
            </a:r>
            <a:endParaRPr lang="en-GB" dirty="0"/>
          </a:p>
        </p:txBody>
      </p:sp>
      <p:pic>
        <p:nvPicPr>
          <p:cNvPr id="5122" name="Picture 2">
            <a:extLst>
              <a:ext uri="{FF2B5EF4-FFF2-40B4-BE49-F238E27FC236}">
                <a16:creationId xmlns:a16="http://schemas.microsoft.com/office/drawing/2014/main" id="{A43A6887-7482-4E06-8A9F-D8CDBC10D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446" y="1920111"/>
            <a:ext cx="7826916" cy="1733478"/>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id="{845DC413-4A9F-4A1C-94B0-A5441CE4FC25}"/>
              </a:ext>
            </a:extLst>
          </p:cNvPr>
          <p:cNvSpPr>
            <a:spLocks noGrp="1"/>
          </p:cNvSpPr>
          <p:nvPr>
            <p:ph idx="1"/>
          </p:nvPr>
        </p:nvSpPr>
        <p:spPr>
          <a:xfrm>
            <a:off x="8280362" y="1604211"/>
            <a:ext cx="3442150" cy="4129839"/>
          </a:xfrm>
        </p:spPr>
        <p:txBody>
          <a:bodyPr/>
          <a:lstStyle/>
          <a:p>
            <a:r>
              <a:rPr lang="en-GB" dirty="0" err="1"/>
              <a:t>Func_A</a:t>
            </a:r>
            <a:r>
              <a:rPr lang="en-GB" dirty="0"/>
              <a:t> resides in the Secure world</a:t>
            </a:r>
          </a:p>
        </p:txBody>
      </p:sp>
    </p:spTree>
    <p:extLst>
      <p:ext uri="{BB962C8B-B14F-4D97-AF65-F5344CB8AC3E}">
        <p14:creationId xmlns:p14="http://schemas.microsoft.com/office/powerpoint/2010/main" val="3876009305"/>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51DB-9F21-4058-B4D7-12C02464692A}"/>
              </a:ext>
            </a:extLst>
          </p:cNvPr>
          <p:cNvSpPr>
            <a:spLocks noGrp="1"/>
          </p:cNvSpPr>
          <p:nvPr>
            <p:ph type="title"/>
          </p:nvPr>
        </p:nvSpPr>
        <p:spPr/>
        <p:txBody>
          <a:bodyPr/>
          <a:lstStyle/>
          <a:p>
            <a:r>
              <a:rPr lang="en-US" dirty="0"/>
              <a:t>Function call mechanism: Secure to Non-secure</a:t>
            </a:r>
            <a:endParaRPr lang="en-GB" dirty="0"/>
          </a:p>
        </p:txBody>
      </p:sp>
      <p:sp>
        <p:nvSpPr>
          <p:cNvPr id="14" name="Content Placeholder 2">
            <a:extLst>
              <a:ext uri="{FF2B5EF4-FFF2-40B4-BE49-F238E27FC236}">
                <a16:creationId xmlns:a16="http://schemas.microsoft.com/office/drawing/2014/main" id="{845DC413-4A9F-4A1C-94B0-A5441CE4FC25}"/>
              </a:ext>
            </a:extLst>
          </p:cNvPr>
          <p:cNvSpPr>
            <a:spLocks noGrp="1"/>
          </p:cNvSpPr>
          <p:nvPr>
            <p:ph idx="1"/>
          </p:nvPr>
        </p:nvSpPr>
        <p:spPr>
          <a:xfrm>
            <a:off x="8280362" y="1604211"/>
            <a:ext cx="3442150" cy="4129839"/>
          </a:xfrm>
        </p:spPr>
        <p:txBody>
          <a:bodyPr/>
          <a:lstStyle/>
          <a:p>
            <a:r>
              <a:rPr lang="en-GB" dirty="0" err="1"/>
              <a:t>Func_B</a:t>
            </a:r>
            <a:r>
              <a:rPr lang="en-GB" dirty="0"/>
              <a:t> resides in the Non-secure world</a:t>
            </a:r>
          </a:p>
        </p:txBody>
      </p:sp>
      <p:sp>
        <p:nvSpPr>
          <p:cNvPr id="3" name="AutoShape 2">
            <a:extLst>
              <a:ext uri="{FF2B5EF4-FFF2-40B4-BE49-F238E27FC236}">
                <a16:creationId xmlns:a16="http://schemas.microsoft.com/office/drawing/2014/main" id="{C69A5A5B-C633-446C-9541-C940EE72FBA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5364" name="Picture 4">
            <a:extLst>
              <a:ext uri="{FF2B5EF4-FFF2-40B4-BE49-F238E27FC236}">
                <a16:creationId xmlns:a16="http://schemas.microsoft.com/office/drawing/2014/main" id="{BA38B6D9-77BD-453E-B5DF-DEE15B5AE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301" y="1852613"/>
            <a:ext cx="6856667" cy="117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427728"/>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A6C0-E771-4DD5-85FB-9DE6393E7B68}"/>
              </a:ext>
            </a:extLst>
          </p:cNvPr>
          <p:cNvSpPr>
            <a:spLocks noGrp="1"/>
          </p:cNvSpPr>
          <p:nvPr>
            <p:ph type="title"/>
          </p:nvPr>
        </p:nvSpPr>
        <p:spPr/>
        <p:txBody>
          <a:bodyPr/>
          <a:lstStyle/>
          <a:p>
            <a:r>
              <a:rPr lang="en-GB" dirty="0"/>
              <a:t>Instructions for switching between states</a:t>
            </a:r>
          </a:p>
        </p:txBody>
      </p:sp>
      <p:sp>
        <p:nvSpPr>
          <p:cNvPr id="3" name="Content Placeholder 2">
            <a:extLst>
              <a:ext uri="{FF2B5EF4-FFF2-40B4-BE49-F238E27FC236}">
                <a16:creationId xmlns:a16="http://schemas.microsoft.com/office/drawing/2014/main" id="{D2D04B1B-1F18-467B-8299-921236F70B8B}"/>
              </a:ext>
            </a:extLst>
          </p:cNvPr>
          <p:cNvSpPr>
            <a:spLocks noGrp="1"/>
          </p:cNvSpPr>
          <p:nvPr>
            <p:ph idx="1"/>
          </p:nvPr>
        </p:nvSpPr>
        <p:spPr/>
        <p:txBody>
          <a:bodyPr/>
          <a:lstStyle/>
          <a:p>
            <a:r>
              <a:rPr lang="en-GB" dirty="0"/>
              <a:t>SG</a:t>
            </a:r>
          </a:p>
          <a:p>
            <a:pPr lvl="1"/>
            <a:r>
              <a:rPr lang="en-GB" dirty="0"/>
              <a:t>Secure gateway.</a:t>
            </a:r>
          </a:p>
          <a:p>
            <a:pPr lvl="1"/>
            <a:r>
              <a:rPr lang="en-GB" dirty="0"/>
              <a:t>Used for switching from Non-secure to Secure state at the first instruction of Secure entry point.</a:t>
            </a:r>
          </a:p>
          <a:p>
            <a:endParaRPr lang="en-GB" dirty="0"/>
          </a:p>
          <a:p>
            <a:r>
              <a:rPr lang="en-GB" dirty="0"/>
              <a:t>BXNS</a:t>
            </a:r>
          </a:p>
          <a:p>
            <a:pPr lvl="1"/>
            <a:r>
              <a:rPr lang="en-GB" dirty="0"/>
              <a:t>Branch with exchange to Non-secure state.</a:t>
            </a:r>
          </a:p>
          <a:p>
            <a:pPr lvl="1"/>
            <a:r>
              <a:rPr lang="en-GB" dirty="0"/>
              <a:t>Used by Secure software to branch or return to Non-secure program.</a:t>
            </a:r>
          </a:p>
          <a:p>
            <a:endParaRPr lang="en-GB" dirty="0"/>
          </a:p>
          <a:p>
            <a:r>
              <a:rPr lang="en-GB" dirty="0"/>
              <a:t>BLXNS</a:t>
            </a:r>
          </a:p>
          <a:p>
            <a:pPr lvl="1"/>
            <a:r>
              <a:rPr lang="en-GB" dirty="0"/>
              <a:t>Branch with link and exchange to Non-secure state.</a:t>
            </a:r>
          </a:p>
          <a:p>
            <a:pPr lvl="1"/>
            <a:r>
              <a:rPr lang="en-GB" dirty="0"/>
              <a:t>Used by Secure software to call Non-secure functions.</a:t>
            </a:r>
          </a:p>
        </p:txBody>
      </p:sp>
    </p:spTree>
    <p:extLst>
      <p:ext uri="{BB962C8B-B14F-4D97-AF65-F5344CB8AC3E}">
        <p14:creationId xmlns:p14="http://schemas.microsoft.com/office/powerpoint/2010/main" val="842740838"/>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FDB6-28CC-4B75-957A-D37CF45FF1C8}"/>
              </a:ext>
            </a:extLst>
          </p:cNvPr>
          <p:cNvSpPr>
            <a:spLocks noGrp="1"/>
          </p:cNvSpPr>
          <p:nvPr>
            <p:ph type="title"/>
          </p:nvPr>
        </p:nvSpPr>
        <p:spPr/>
        <p:txBody>
          <a:bodyPr/>
          <a:lstStyle/>
          <a:p>
            <a:r>
              <a:rPr lang="en-GB" dirty="0"/>
              <a:t>Non-secure (NS)</a:t>
            </a:r>
            <a:br>
              <a:rPr lang="en-GB" dirty="0"/>
            </a:br>
            <a:endParaRPr lang="en-GB" dirty="0"/>
          </a:p>
        </p:txBody>
      </p:sp>
      <p:sp>
        <p:nvSpPr>
          <p:cNvPr id="3" name="Content Placeholder 2">
            <a:extLst>
              <a:ext uri="{FF2B5EF4-FFF2-40B4-BE49-F238E27FC236}">
                <a16:creationId xmlns:a16="http://schemas.microsoft.com/office/drawing/2014/main" id="{5453452E-9B72-426C-BAB4-4CFBFCC0F419}"/>
              </a:ext>
            </a:extLst>
          </p:cNvPr>
          <p:cNvSpPr>
            <a:spLocks noGrp="1"/>
          </p:cNvSpPr>
          <p:nvPr>
            <p:ph idx="1"/>
          </p:nvPr>
        </p:nvSpPr>
        <p:spPr/>
        <p:txBody>
          <a:bodyPr/>
          <a:lstStyle/>
          <a:p>
            <a:r>
              <a:rPr lang="en-GB" dirty="0"/>
              <a:t>Non-secure addresses define memory and peripherals accessible by all software running on the device.</a:t>
            </a:r>
          </a:p>
          <a:p>
            <a:endParaRPr lang="en-GB" dirty="0"/>
          </a:p>
          <a:p>
            <a:r>
              <a:rPr lang="en-GB" dirty="0"/>
              <a:t>Non-secure transactions are those that </a:t>
            </a:r>
          </a:p>
          <a:p>
            <a:pPr lvl="1"/>
            <a:r>
              <a:rPr lang="en-GB" dirty="0"/>
              <a:t>Originate from Requesters operating as, or deemed to be, Non-secure or </a:t>
            </a:r>
          </a:p>
          <a:p>
            <a:pPr lvl="1"/>
            <a:r>
              <a:rPr lang="en-GB" dirty="0"/>
              <a:t>From Secure Requesters accessing a Non-secure address. </a:t>
            </a:r>
          </a:p>
          <a:p>
            <a:r>
              <a:rPr lang="en-GB" dirty="0"/>
              <a:t>Non-secure transactions are </a:t>
            </a:r>
          </a:p>
          <a:p>
            <a:pPr lvl="1"/>
            <a:r>
              <a:rPr lang="en-GB" dirty="0"/>
              <a:t>Can only access NS addresses, and </a:t>
            </a:r>
          </a:p>
          <a:p>
            <a:pPr lvl="1"/>
            <a:r>
              <a:rPr lang="en-GB" dirty="0"/>
              <a:t>NS transactions are denied access to Secure addresses.</a:t>
            </a:r>
          </a:p>
        </p:txBody>
      </p:sp>
    </p:spTree>
    <p:extLst>
      <p:ext uri="{BB962C8B-B14F-4D97-AF65-F5344CB8AC3E}">
        <p14:creationId xmlns:p14="http://schemas.microsoft.com/office/powerpoint/2010/main" val="2206784137"/>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7D9A-6423-4B44-A384-F5F03C1AA8DF}"/>
              </a:ext>
            </a:extLst>
          </p:cNvPr>
          <p:cNvSpPr>
            <a:spLocks noGrp="1"/>
          </p:cNvSpPr>
          <p:nvPr>
            <p:ph type="title"/>
          </p:nvPr>
        </p:nvSpPr>
        <p:spPr/>
        <p:txBody>
          <a:bodyPr/>
          <a:lstStyle/>
          <a:p>
            <a:r>
              <a:rPr lang="en-GB" dirty="0"/>
              <a:t>Attribution units (SAU and IDAU)</a:t>
            </a:r>
          </a:p>
        </p:txBody>
      </p:sp>
      <p:sp>
        <p:nvSpPr>
          <p:cNvPr id="3" name="Content Placeholder 2">
            <a:extLst>
              <a:ext uri="{FF2B5EF4-FFF2-40B4-BE49-F238E27FC236}">
                <a16:creationId xmlns:a16="http://schemas.microsoft.com/office/drawing/2014/main" id="{F4757403-D69E-4887-A229-8B532086E840}"/>
              </a:ext>
            </a:extLst>
          </p:cNvPr>
          <p:cNvSpPr>
            <a:spLocks noGrp="1"/>
          </p:cNvSpPr>
          <p:nvPr>
            <p:ph idx="1"/>
          </p:nvPr>
        </p:nvSpPr>
        <p:spPr>
          <a:xfrm>
            <a:off x="479425" y="1133061"/>
            <a:ext cx="6498891" cy="4600989"/>
          </a:xfrm>
        </p:spPr>
        <p:txBody>
          <a:bodyPr/>
          <a:lstStyle/>
          <a:p>
            <a:pPr algn="l"/>
            <a:r>
              <a:rPr lang="en-GB" b="0" i="1" dirty="0">
                <a:solidFill>
                  <a:srgbClr val="333E48"/>
                </a:solidFill>
                <a:effectLst/>
                <a:latin typeface="var(--ads-font-family,Lato,Helvetica,Arial,sans-serif)"/>
              </a:rPr>
              <a:t>Secure Attribution Unit</a:t>
            </a:r>
            <a:r>
              <a:rPr lang="en-GB" b="0" i="0" dirty="0">
                <a:solidFill>
                  <a:srgbClr val="333E48"/>
                </a:solidFill>
                <a:effectLst/>
                <a:latin typeface="var(--ads-font-family,Lato,Helvetica,Arial,sans-serif)"/>
              </a:rPr>
              <a:t> (SAU) or </a:t>
            </a:r>
            <a:r>
              <a:rPr lang="en-GB" b="0" i="1" dirty="0">
                <a:solidFill>
                  <a:srgbClr val="333E48"/>
                </a:solidFill>
                <a:effectLst/>
                <a:latin typeface="var(--ads-font-family,Lato,Helvetica,Arial,sans-serif)"/>
              </a:rPr>
              <a:t>Implementation Defined Attribution Unit</a:t>
            </a:r>
            <a:r>
              <a:rPr lang="en-GB" b="0" i="0" dirty="0">
                <a:solidFill>
                  <a:srgbClr val="333E48"/>
                </a:solidFill>
                <a:effectLst/>
                <a:latin typeface="var(--ads-font-family,Lato,Helvetica,Arial,sans-serif)"/>
              </a:rPr>
              <a:t> (IDAU) control the Security state of the memory region. </a:t>
            </a:r>
          </a:p>
          <a:p>
            <a:pPr algn="l"/>
            <a:r>
              <a:rPr lang="en-GB" dirty="0">
                <a:solidFill>
                  <a:srgbClr val="333E48"/>
                </a:solidFill>
                <a:latin typeface="var(--ads-font-family,Lato,Helvetica,Arial,sans-serif)"/>
              </a:rPr>
              <a:t>SAU is internal while IDAU is external</a:t>
            </a:r>
            <a:endParaRPr lang="en-GB" b="0" i="0" dirty="0">
              <a:solidFill>
                <a:srgbClr val="333E48"/>
              </a:solidFill>
              <a:effectLst/>
              <a:latin typeface="var(--ads-font-family,Lato,Helvetica,Arial,sans-serif)"/>
            </a:endParaRPr>
          </a:p>
          <a:p>
            <a:pPr algn="l"/>
            <a:endParaRPr lang="en-GB" dirty="0">
              <a:solidFill>
                <a:srgbClr val="333E48"/>
              </a:solidFill>
              <a:latin typeface="var(--ads-font-family,Lato,Helvetica,Arial,sans-serif)"/>
            </a:endParaRPr>
          </a:p>
          <a:p>
            <a:pPr algn="l"/>
            <a:r>
              <a:rPr lang="en-GB" b="0" i="0" dirty="0">
                <a:solidFill>
                  <a:srgbClr val="333E48"/>
                </a:solidFill>
                <a:effectLst/>
                <a:latin typeface="var(--ads-font-family,Lato,Helvetica,Arial,sans-serif)"/>
              </a:rPr>
              <a:t>The number of SAU regions is defined during the implementation of the processor. The SAU is disabled at reset.</a:t>
            </a:r>
          </a:p>
          <a:p>
            <a:pPr algn="l"/>
            <a:endParaRPr lang="en-GB" b="0" i="0" dirty="0">
              <a:solidFill>
                <a:srgbClr val="333E48"/>
              </a:solidFill>
              <a:effectLst/>
              <a:latin typeface="var(--ads-font-family,Lato,Helvetica,Arial,sans-serif)"/>
            </a:endParaRPr>
          </a:p>
          <a:p>
            <a:pPr marL="0" indent="0">
              <a:buNone/>
            </a:pPr>
            <a:br>
              <a:rPr lang="en-GB" dirty="0"/>
            </a:br>
            <a:endParaRPr lang="en-GB" dirty="0"/>
          </a:p>
        </p:txBody>
      </p:sp>
      <p:pic>
        <p:nvPicPr>
          <p:cNvPr id="4" name="Picture 3">
            <a:extLst>
              <a:ext uri="{FF2B5EF4-FFF2-40B4-BE49-F238E27FC236}">
                <a16:creationId xmlns:a16="http://schemas.microsoft.com/office/drawing/2014/main" id="{57E18A08-9FA6-47ED-A292-BFACA70465B4}"/>
              </a:ext>
            </a:extLst>
          </p:cNvPr>
          <p:cNvPicPr>
            <a:picLocks noChangeAspect="1"/>
          </p:cNvPicPr>
          <p:nvPr/>
        </p:nvPicPr>
        <p:blipFill>
          <a:blip r:embed="rId2"/>
          <a:stretch>
            <a:fillRect/>
          </a:stretch>
        </p:blipFill>
        <p:spPr>
          <a:xfrm>
            <a:off x="7971923" y="1123950"/>
            <a:ext cx="3467100" cy="5057775"/>
          </a:xfrm>
          <a:prstGeom prst="rect">
            <a:avLst/>
          </a:prstGeom>
        </p:spPr>
      </p:pic>
    </p:spTree>
    <p:extLst>
      <p:ext uri="{BB962C8B-B14F-4D97-AF65-F5344CB8AC3E}">
        <p14:creationId xmlns:p14="http://schemas.microsoft.com/office/powerpoint/2010/main" val="2611328121"/>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7D9A-6423-4B44-A384-F5F03C1AA8DF}"/>
              </a:ext>
            </a:extLst>
          </p:cNvPr>
          <p:cNvSpPr>
            <a:spLocks noGrp="1"/>
          </p:cNvSpPr>
          <p:nvPr>
            <p:ph type="title"/>
          </p:nvPr>
        </p:nvSpPr>
        <p:spPr/>
        <p:txBody>
          <a:bodyPr/>
          <a:lstStyle/>
          <a:p>
            <a:r>
              <a:rPr lang="en-GB" dirty="0"/>
              <a:t>Attribution units (SAU and IDAU)</a:t>
            </a:r>
          </a:p>
        </p:txBody>
      </p:sp>
      <p:sp>
        <p:nvSpPr>
          <p:cNvPr id="3" name="Content Placeholder 2">
            <a:extLst>
              <a:ext uri="{FF2B5EF4-FFF2-40B4-BE49-F238E27FC236}">
                <a16:creationId xmlns:a16="http://schemas.microsoft.com/office/drawing/2014/main" id="{F4757403-D69E-4887-A229-8B532086E840}"/>
              </a:ext>
            </a:extLst>
          </p:cNvPr>
          <p:cNvSpPr>
            <a:spLocks noGrp="1"/>
          </p:cNvSpPr>
          <p:nvPr>
            <p:ph idx="1"/>
          </p:nvPr>
        </p:nvSpPr>
        <p:spPr>
          <a:xfrm>
            <a:off x="479425" y="1133061"/>
            <a:ext cx="6498891" cy="4600989"/>
          </a:xfrm>
        </p:spPr>
        <p:txBody>
          <a:bodyPr/>
          <a:lstStyle/>
          <a:p>
            <a:pPr algn="l"/>
            <a:r>
              <a:rPr lang="en-GB" b="0" i="0" dirty="0">
                <a:solidFill>
                  <a:srgbClr val="333E48"/>
                </a:solidFill>
                <a:effectLst/>
                <a:latin typeface="var(--ads-font-family,Lato,Helvetica,Arial,sans-serif)"/>
              </a:rPr>
              <a:t>If no SAU regions are defined, or the SAU is disabled, and no IDAU is included in the system </a:t>
            </a:r>
          </a:p>
          <a:p>
            <a:pPr algn="l"/>
            <a:r>
              <a:rPr lang="en-GB" b="0" i="0" dirty="0">
                <a:solidFill>
                  <a:srgbClr val="333E48"/>
                </a:solidFill>
                <a:effectLst/>
                <a:latin typeface="var(--ads-font-family,Lato,Helvetica,Arial,sans-serif)"/>
              </a:rPr>
              <a:t>then the entire memory address space is defined as Secure and the processor is not able to switch to Non-secure state. </a:t>
            </a:r>
          </a:p>
          <a:p>
            <a:pPr algn="l"/>
            <a:r>
              <a:rPr lang="en-GB" b="0" i="0" dirty="0">
                <a:solidFill>
                  <a:srgbClr val="333E48"/>
                </a:solidFill>
                <a:effectLst/>
                <a:latin typeface="var(--ads-font-family,Lato,Helvetica,Arial,sans-serif)"/>
              </a:rPr>
              <a:t>Any attempt to switch to Non-secure state results in a fault. This is the default state of the processor.</a:t>
            </a:r>
          </a:p>
          <a:p>
            <a:br>
              <a:rPr lang="en-GB" dirty="0"/>
            </a:br>
            <a:endParaRPr lang="en-GB" dirty="0"/>
          </a:p>
        </p:txBody>
      </p:sp>
      <p:pic>
        <p:nvPicPr>
          <p:cNvPr id="4" name="Picture 3">
            <a:extLst>
              <a:ext uri="{FF2B5EF4-FFF2-40B4-BE49-F238E27FC236}">
                <a16:creationId xmlns:a16="http://schemas.microsoft.com/office/drawing/2014/main" id="{57E18A08-9FA6-47ED-A292-BFACA70465B4}"/>
              </a:ext>
            </a:extLst>
          </p:cNvPr>
          <p:cNvPicPr>
            <a:picLocks noChangeAspect="1"/>
          </p:cNvPicPr>
          <p:nvPr/>
        </p:nvPicPr>
        <p:blipFill>
          <a:blip r:embed="rId2"/>
          <a:stretch>
            <a:fillRect/>
          </a:stretch>
        </p:blipFill>
        <p:spPr>
          <a:xfrm>
            <a:off x="7971923" y="1123950"/>
            <a:ext cx="3467100" cy="5057775"/>
          </a:xfrm>
          <a:prstGeom prst="rect">
            <a:avLst/>
          </a:prstGeom>
        </p:spPr>
      </p:pic>
    </p:spTree>
    <p:extLst>
      <p:ext uri="{BB962C8B-B14F-4D97-AF65-F5344CB8AC3E}">
        <p14:creationId xmlns:p14="http://schemas.microsoft.com/office/powerpoint/2010/main" val="3347445681"/>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
        <p:nvSpPr>
          <p:cNvPr id="3075" name="Rectangle 3">
            <a:extLst>
              <a:ext uri="{FF2B5EF4-FFF2-40B4-BE49-F238E27FC236}">
                <a16:creationId xmlns:a16="http://schemas.microsoft.com/office/drawing/2014/main" id="{18893A3C-ECEB-EB40-AC7D-88BE5EA3D727}"/>
              </a:ext>
            </a:extLst>
          </p:cNvPr>
          <p:cNvSpPr>
            <a:spLocks noGrp="1" noChangeArrowheads="1"/>
          </p:cNvSpPr>
          <p:nvPr>
            <p:ph type="body" idx="1"/>
          </p:nvPr>
        </p:nvSpPr>
        <p:spPr/>
        <p:txBody>
          <a:bodyPr/>
          <a:lstStyle/>
          <a:p>
            <a:r>
              <a:rPr lang="en-GB" altLang="en-US" dirty="0">
                <a:ea typeface="ＭＳ Ｐゴシック" panose="020B0600070205080204" pitchFamily="34" charset="-128"/>
              </a:rPr>
              <a:t>Define </a:t>
            </a:r>
            <a:r>
              <a:rPr lang="en-GB" altLang="en-US" dirty="0" err="1">
                <a:ea typeface="ＭＳ Ｐゴシック" panose="020B0600070205080204" pitchFamily="34" charset="-128"/>
              </a:rPr>
              <a:t>TrustZone</a:t>
            </a:r>
            <a:r>
              <a:rPr lang="en-GB" altLang="en-US" dirty="0">
                <a:ea typeface="ＭＳ Ｐゴシック" panose="020B0600070205080204" pitchFamily="34" charset="-128"/>
              </a:rPr>
              <a:t> and state why single processor isolation is important. </a:t>
            </a:r>
          </a:p>
          <a:p>
            <a:r>
              <a:rPr lang="en-GB" altLang="en-US" dirty="0">
                <a:ea typeface="ＭＳ Ｐゴシック" panose="020B0600070205080204" pitchFamily="34" charset="-128"/>
              </a:rPr>
              <a:t>Outline the memory partition of the processor when </a:t>
            </a:r>
            <a:r>
              <a:rPr lang="en-GB" altLang="en-US" dirty="0" err="1">
                <a:ea typeface="ＭＳ Ｐゴシック" panose="020B0600070205080204" pitchFamily="34" charset="-128"/>
              </a:rPr>
              <a:t>TrustZone</a:t>
            </a:r>
            <a:r>
              <a:rPr lang="en-GB" altLang="en-US" dirty="0">
                <a:ea typeface="ＭＳ Ｐゴシック" panose="020B0600070205080204" pitchFamily="34" charset="-128"/>
              </a:rPr>
              <a:t> Security Extension is implemented. </a:t>
            </a:r>
          </a:p>
          <a:p>
            <a:r>
              <a:rPr lang="en-GB" altLang="en-US" dirty="0">
                <a:ea typeface="ＭＳ Ｐゴシック" panose="020B0600070205080204" pitchFamily="34" charset="-128"/>
              </a:rPr>
              <a:t>Outline the function call mechanism between both </a:t>
            </a:r>
            <a:r>
              <a:rPr lang="en-GB" altLang="en-US" dirty="0" err="1">
                <a:ea typeface="ＭＳ Ｐゴシック" panose="020B0600070205080204" pitchFamily="34" charset="-128"/>
              </a:rPr>
              <a:t>TrustZone</a:t>
            </a:r>
            <a:r>
              <a:rPr lang="en-GB" altLang="en-US" dirty="0">
                <a:ea typeface="ＭＳ Ｐゴシック" panose="020B0600070205080204" pitchFamily="34" charset="-128"/>
              </a:rPr>
              <a:t> worlds </a:t>
            </a:r>
          </a:p>
          <a:p>
            <a:r>
              <a:rPr lang="en-GB" altLang="en-US" dirty="0">
                <a:ea typeface="ＭＳ Ｐゴシック" panose="020B0600070205080204" pitchFamily="34" charset="-128"/>
              </a:rPr>
              <a:t>Outline the instructions for switching between states </a:t>
            </a:r>
          </a:p>
          <a:p>
            <a:r>
              <a:rPr lang="en-GB" altLang="en-US" dirty="0">
                <a:ea typeface="ＭＳ Ｐゴシック" panose="020B0600070205080204" pitchFamily="34" charset="-128"/>
              </a:rPr>
              <a:t>Describe the Attribution units including their functions and outline the SAU registers. </a:t>
            </a:r>
          </a:p>
          <a:p>
            <a:r>
              <a:rPr lang="en-GB" altLang="en-US" dirty="0">
                <a:ea typeface="ＭＳ Ｐゴシック" panose="020B0600070205080204" pitchFamily="34" charset="-128"/>
              </a:rPr>
              <a:t>Outline the security requirements addressed by </a:t>
            </a:r>
            <a:r>
              <a:rPr lang="en-GB" altLang="en-US" dirty="0" err="1">
                <a:ea typeface="ＭＳ Ｐゴシック" panose="020B0600070205080204" pitchFamily="34" charset="-128"/>
              </a:rPr>
              <a:t>TrustZone</a:t>
            </a:r>
            <a:r>
              <a:rPr lang="en-GB" altLang="en-US" dirty="0">
                <a:ea typeface="ＭＳ Ｐゴシック" panose="020B0600070205080204" pitchFamily="34" charset="-128"/>
              </a:rPr>
              <a:t> </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570872273"/>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2D69-A189-430C-98C2-D7FF1C88B98E}"/>
              </a:ext>
            </a:extLst>
          </p:cNvPr>
          <p:cNvSpPr>
            <a:spLocks noGrp="1"/>
          </p:cNvSpPr>
          <p:nvPr>
            <p:ph type="title"/>
          </p:nvPr>
        </p:nvSpPr>
        <p:spPr/>
        <p:txBody>
          <a:bodyPr/>
          <a:lstStyle/>
          <a:p>
            <a:r>
              <a:rPr lang="en-GB" dirty="0"/>
              <a:t>Attribution units (SAU and IDAU)</a:t>
            </a:r>
          </a:p>
        </p:txBody>
      </p:sp>
      <p:sp>
        <p:nvSpPr>
          <p:cNvPr id="3" name="Content Placeholder 2">
            <a:extLst>
              <a:ext uri="{FF2B5EF4-FFF2-40B4-BE49-F238E27FC236}">
                <a16:creationId xmlns:a16="http://schemas.microsoft.com/office/drawing/2014/main" id="{0BAC1531-B2DD-4D35-8DD1-B4EC0B9B29D1}"/>
              </a:ext>
            </a:extLst>
          </p:cNvPr>
          <p:cNvSpPr>
            <a:spLocks noGrp="1"/>
          </p:cNvSpPr>
          <p:nvPr>
            <p:ph idx="1"/>
          </p:nvPr>
        </p:nvSpPr>
        <p:spPr/>
        <p:txBody>
          <a:bodyPr/>
          <a:lstStyle/>
          <a:p>
            <a:pPr algn="l"/>
            <a:r>
              <a:rPr lang="en-GB" b="0" i="0" dirty="0">
                <a:solidFill>
                  <a:srgbClr val="333E48"/>
                </a:solidFill>
                <a:effectLst/>
                <a:latin typeface="var(--ads-font-family,Lato,Helvetica,Arial,sans-serif)"/>
              </a:rPr>
              <a:t>The designer of a microcontroller or SoC device divides the memory spaces into Secure and Non-secure areas. </a:t>
            </a:r>
          </a:p>
          <a:p>
            <a:pPr algn="l"/>
            <a:r>
              <a:rPr lang="en-GB" b="0" i="0" dirty="0">
                <a:solidFill>
                  <a:srgbClr val="333E48"/>
                </a:solidFill>
                <a:effectLst/>
                <a:latin typeface="var(--ads-font-family,Lato,Helvetica,Arial,sans-serif)"/>
              </a:rPr>
              <a:t>Software defines some of the regions using the Secure Attribution Unit (SAU), or by device-specific controller logic that is connected to a special Implementation Defined Attribution Unit (IDAU) interface on the processor. </a:t>
            </a:r>
          </a:p>
          <a:p>
            <a:pPr algn="l"/>
            <a:r>
              <a:rPr lang="en-GB" b="0" i="0" dirty="0">
                <a:solidFill>
                  <a:srgbClr val="333E48"/>
                </a:solidFill>
                <a:effectLst/>
                <a:latin typeface="var(--ads-font-family,Lato,Helvetica,Arial,sans-serif)"/>
              </a:rPr>
              <a:t>The memory partitioning is also used to define peripherals as Secure or Non-secure.</a:t>
            </a:r>
          </a:p>
          <a:p>
            <a:endParaRPr lang="en-GB" dirty="0"/>
          </a:p>
        </p:txBody>
      </p:sp>
    </p:spTree>
    <p:extLst>
      <p:ext uri="{BB962C8B-B14F-4D97-AF65-F5344CB8AC3E}">
        <p14:creationId xmlns:p14="http://schemas.microsoft.com/office/powerpoint/2010/main" val="989483281"/>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C1898-0825-4588-B3C6-3F183AAFEFC8}"/>
              </a:ext>
            </a:extLst>
          </p:cNvPr>
          <p:cNvSpPr>
            <a:spLocks noGrp="1"/>
          </p:cNvSpPr>
          <p:nvPr>
            <p:ph type="title"/>
          </p:nvPr>
        </p:nvSpPr>
        <p:spPr/>
        <p:txBody>
          <a:bodyPr/>
          <a:lstStyle/>
          <a:p>
            <a:r>
              <a:rPr lang="en-GB" dirty="0"/>
              <a:t>Attribution units (SAU and IDAU)</a:t>
            </a:r>
          </a:p>
        </p:txBody>
      </p:sp>
      <p:sp>
        <p:nvSpPr>
          <p:cNvPr id="3" name="Content Placeholder 2">
            <a:extLst>
              <a:ext uri="{FF2B5EF4-FFF2-40B4-BE49-F238E27FC236}">
                <a16:creationId xmlns:a16="http://schemas.microsoft.com/office/drawing/2014/main" id="{FE4D74C4-DA0B-4999-901F-C1F4DA997963}"/>
              </a:ext>
            </a:extLst>
          </p:cNvPr>
          <p:cNvSpPr>
            <a:spLocks noGrp="1"/>
          </p:cNvSpPr>
          <p:nvPr>
            <p:ph idx="1"/>
          </p:nvPr>
        </p:nvSpPr>
        <p:spPr/>
        <p:txBody>
          <a:bodyPr/>
          <a:lstStyle/>
          <a:p>
            <a:pPr algn="l"/>
            <a:r>
              <a:rPr lang="en-GB" b="0" i="0" dirty="0">
                <a:solidFill>
                  <a:srgbClr val="333E48"/>
                </a:solidFill>
                <a:effectLst/>
                <a:latin typeface="var(--ads-font-family,Lato,Helvetica,Arial,sans-serif)"/>
              </a:rPr>
              <a:t>The SAU and IDAU also define region numbers for each of the memory regions. The region numbers are 8-bit, and are used by the Test Target(TT) instruction to allow software to determine access permissions and security attribute of objects in memory.</a:t>
            </a:r>
          </a:p>
          <a:p>
            <a:pPr algn="l"/>
            <a:r>
              <a:rPr lang="en-GB" b="0" i="0" dirty="0">
                <a:solidFill>
                  <a:srgbClr val="333E48"/>
                </a:solidFill>
                <a:effectLst/>
                <a:latin typeface="var(--ads-font-family,Lato,Helvetica,Arial,sans-serif)"/>
              </a:rPr>
              <a:t>The SAU is only implemented if the ARMv8-M Security Extension is included in the processor. The number of regions that are included in the SAU can be configured to be either 0, 4 or 8.</a:t>
            </a:r>
          </a:p>
          <a:p>
            <a:pPr algn="l"/>
            <a:r>
              <a:rPr lang="en-GB" b="0" i="0" dirty="0">
                <a:solidFill>
                  <a:srgbClr val="333E48"/>
                </a:solidFill>
                <a:effectLst/>
                <a:latin typeface="var(--ads-font-family,Lato,Helvetica,Arial,sans-serif)"/>
              </a:rPr>
              <a:t>The SAU can only be programmed in Secure state. Regions are programmed using the SAU Region number Register (SAU_RNR), SAU Region base Address Register (SAU_RBAR), and SAU Region Limit Address Register (SAU_RLAR). The SAU can be enabled using the SAU Control Register (SAU_CTRL).</a:t>
            </a:r>
          </a:p>
          <a:p>
            <a:endParaRPr lang="en-GB" dirty="0"/>
          </a:p>
        </p:txBody>
      </p:sp>
    </p:spTree>
    <p:extLst>
      <p:ext uri="{BB962C8B-B14F-4D97-AF65-F5344CB8AC3E}">
        <p14:creationId xmlns:p14="http://schemas.microsoft.com/office/powerpoint/2010/main" val="579577960"/>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F4CD-4F3D-43B2-BAF1-1483AEC67F1C}"/>
              </a:ext>
            </a:extLst>
          </p:cNvPr>
          <p:cNvSpPr>
            <a:spLocks noGrp="1"/>
          </p:cNvSpPr>
          <p:nvPr>
            <p:ph type="title"/>
          </p:nvPr>
        </p:nvSpPr>
        <p:spPr/>
        <p:txBody>
          <a:bodyPr/>
          <a:lstStyle/>
          <a:p>
            <a:r>
              <a:rPr lang="en-GB" dirty="0"/>
              <a:t>SAU register summary</a:t>
            </a:r>
          </a:p>
        </p:txBody>
      </p:sp>
      <p:graphicFrame>
        <p:nvGraphicFramePr>
          <p:cNvPr id="4" name="Table 3">
            <a:extLst>
              <a:ext uri="{FF2B5EF4-FFF2-40B4-BE49-F238E27FC236}">
                <a16:creationId xmlns:a16="http://schemas.microsoft.com/office/drawing/2014/main" id="{3B6D523E-F205-4620-88FB-549F590423BE}"/>
              </a:ext>
            </a:extLst>
          </p:cNvPr>
          <p:cNvGraphicFramePr>
            <a:graphicFrameLocks noGrp="1"/>
          </p:cNvGraphicFramePr>
          <p:nvPr>
            <p:extLst>
              <p:ext uri="{D42A27DB-BD31-4B8C-83A1-F6EECF244321}">
                <p14:modId xmlns:p14="http://schemas.microsoft.com/office/powerpoint/2010/main" val="1847442852"/>
              </p:ext>
            </p:extLst>
          </p:nvPr>
        </p:nvGraphicFramePr>
        <p:xfrm>
          <a:off x="1082965" y="1452052"/>
          <a:ext cx="7501944" cy="4624312"/>
        </p:xfrm>
        <a:graphic>
          <a:graphicData uri="http://schemas.openxmlformats.org/drawingml/2006/table">
            <a:tbl>
              <a:tblPr>
                <a:tableStyleId>{BC89EF96-8CEA-46FF-86C4-4CE0E7609802}</a:tableStyleId>
              </a:tblPr>
              <a:tblGrid>
                <a:gridCol w="1250324">
                  <a:extLst>
                    <a:ext uri="{9D8B030D-6E8A-4147-A177-3AD203B41FA5}">
                      <a16:colId xmlns:a16="http://schemas.microsoft.com/office/drawing/2014/main" val="759005428"/>
                    </a:ext>
                  </a:extLst>
                </a:gridCol>
                <a:gridCol w="1250324">
                  <a:extLst>
                    <a:ext uri="{9D8B030D-6E8A-4147-A177-3AD203B41FA5}">
                      <a16:colId xmlns:a16="http://schemas.microsoft.com/office/drawing/2014/main" val="695751220"/>
                    </a:ext>
                  </a:extLst>
                </a:gridCol>
                <a:gridCol w="1250324">
                  <a:extLst>
                    <a:ext uri="{9D8B030D-6E8A-4147-A177-3AD203B41FA5}">
                      <a16:colId xmlns:a16="http://schemas.microsoft.com/office/drawing/2014/main" val="831179421"/>
                    </a:ext>
                  </a:extLst>
                </a:gridCol>
                <a:gridCol w="1250324">
                  <a:extLst>
                    <a:ext uri="{9D8B030D-6E8A-4147-A177-3AD203B41FA5}">
                      <a16:colId xmlns:a16="http://schemas.microsoft.com/office/drawing/2014/main" val="2565519323"/>
                    </a:ext>
                  </a:extLst>
                </a:gridCol>
                <a:gridCol w="1250324">
                  <a:extLst>
                    <a:ext uri="{9D8B030D-6E8A-4147-A177-3AD203B41FA5}">
                      <a16:colId xmlns:a16="http://schemas.microsoft.com/office/drawing/2014/main" val="794910479"/>
                    </a:ext>
                  </a:extLst>
                </a:gridCol>
                <a:gridCol w="1250324">
                  <a:extLst>
                    <a:ext uri="{9D8B030D-6E8A-4147-A177-3AD203B41FA5}">
                      <a16:colId xmlns:a16="http://schemas.microsoft.com/office/drawing/2014/main" val="80723338"/>
                    </a:ext>
                  </a:extLst>
                </a:gridCol>
              </a:tblGrid>
              <a:tr h="0">
                <a:tc>
                  <a:txBody>
                    <a:bodyPr/>
                    <a:lstStyle/>
                    <a:p>
                      <a:pPr fontAlgn="ctr"/>
                      <a:r>
                        <a:rPr lang="en-GB" sz="1100" b="1">
                          <a:solidFill>
                            <a:srgbClr val="333E48"/>
                          </a:solidFill>
                          <a:effectLst/>
                        </a:rPr>
                        <a:t>Address</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1">
                          <a:solidFill>
                            <a:srgbClr val="333E48"/>
                          </a:solidFill>
                          <a:effectLst/>
                        </a:rPr>
                        <a:t>Name</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1">
                          <a:solidFill>
                            <a:srgbClr val="333E48"/>
                          </a:solidFill>
                          <a:effectLst/>
                        </a:rPr>
                        <a:t>Type</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1">
                          <a:solidFill>
                            <a:srgbClr val="333E48"/>
                          </a:solidFill>
                          <a:effectLst/>
                        </a:rPr>
                        <a:t>Reset value</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1" dirty="0">
                          <a:solidFill>
                            <a:srgbClr val="333E48"/>
                          </a:solidFill>
                          <a:effectLst/>
                        </a:rPr>
                        <a:t>Processor Security state</a:t>
                      </a:r>
                      <a:endParaRPr lang="en-GB" sz="1100" b="0" i="0" dirty="0">
                        <a:solidFill>
                          <a:srgbClr val="333E48"/>
                        </a:solidFill>
                        <a:effectLst/>
                        <a:latin typeface="var(--ads-font-family,Lato,Helvetica,Arial,sans-serif)"/>
                      </a:endParaRPr>
                    </a:p>
                  </a:txBody>
                  <a:tcPr marL="92474" marR="92474" marT="57796" marB="57796" anchor="ctr"/>
                </a:tc>
                <a:tc>
                  <a:txBody>
                    <a:bodyPr/>
                    <a:lstStyle/>
                    <a:p>
                      <a:pPr fontAlgn="ctr"/>
                      <a:r>
                        <a:rPr lang="en-GB" sz="1100" b="1">
                          <a:solidFill>
                            <a:srgbClr val="333E48"/>
                          </a:solidFill>
                          <a:effectLst/>
                        </a:rPr>
                        <a:t>Description</a:t>
                      </a:r>
                      <a:endParaRPr lang="en-GB" sz="1100" b="0" i="0">
                        <a:solidFill>
                          <a:srgbClr val="333E48"/>
                        </a:solidFill>
                        <a:effectLst/>
                        <a:latin typeface="var(--ads-font-family,Lato,Helvetica,Arial,sans-serif)"/>
                      </a:endParaRPr>
                    </a:p>
                  </a:txBody>
                  <a:tcPr marL="92474" marR="92474" marT="57796" marB="57796" anchor="ctr"/>
                </a:tc>
                <a:extLst>
                  <a:ext uri="{0D108BD9-81ED-4DB2-BD59-A6C34878D82A}">
                    <a16:rowId xmlns:a16="http://schemas.microsoft.com/office/drawing/2014/main" val="2106232386"/>
                  </a:ext>
                </a:extLst>
              </a:tr>
              <a:tr h="448498">
                <a:tc rowSpan="2">
                  <a:txBody>
                    <a:bodyPr/>
                    <a:lstStyle/>
                    <a:p>
                      <a:pPr fontAlgn="ctr"/>
                      <a:r>
                        <a:rPr lang="en-GB" sz="1100" b="0" dirty="0">
                          <a:solidFill>
                            <a:srgbClr val="333E48"/>
                          </a:solidFill>
                          <a:effectLst/>
                        </a:rPr>
                        <a:t>0xE000EDD0</a:t>
                      </a:r>
                      <a:endParaRPr lang="en-GB" sz="1100" b="0" i="0" dirty="0">
                        <a:solidFill>
                          <a:srgbClr val="333E48"/>
                        </a:solidFill>
                        <a:effectLst/>
                        <a:latin typeface="var(--ads-font-family,Lato,Helvetica,Arial,sans-serif)"/>
                      </a:endParaRPr>
                    </a:p>
                  </a:txBody>
                  <a:tcPr marL="92474" marR="92474" marT="57796" marB="57796" anchor="ctr"/>
                </a:tc>
                <a:tc rowSpan="2">
                  <a:txBody>
                    <a:bodyPr/>
                    <a:lstStyle/>
                    <a:p>
                      <a:pPr fontAlgn="ctr"/>
                      <a:r>
                        <a:rPr lang="en-GB" sz="1100" b="0">
                          <a:solidFill>
                            <a:srgbClr val="333E48"/>
                          </a:solidFill>
                          <a:effectLst/>
                        </a:rPr>
                        <a:t>SAU_CTRL</a:t>
                      </a:r>
                      <a:endParaRPr lang="en-GB" sz="1100" b="0" i="0">
                        <a:solidFill>
                          <a:srgbClr val="333E48"/>
                        </a:solidFill>
                        <a:effectLst/>
                        <a:latin typeface="var(--ads-font-family,Lato,Helvetica,Arial,sans-serif)"/>
                      </a:endParaRPr>
                    </a:p>
                  </a:txBody>
                  <a:tcPr marL="92474" marR="92474" marT="57796" marB="57796" anchor="ctr"/>
                </a:tc>
                <a:tc rowSpan="2">
                  <a:txBody>
                    <a:bodyPr/>
                    <a:lstStyle/>
                    <a:p>
                      <a:pPr fontAlgn="ctr"/>
                      <a:r>
                        <a:rPr lang="en-GB" sz="1100" b="0">
                          <a:solidFill>
                            <a:srgbClr val="333E48"/>
                          </a:solidFill>
                          <a:effectLst/>
                        </a:rPr>
                        <a:t>RW</a:t>
                      </a:r>
                      <a:endParaRPr lang="en-GB" sz="1100" b="0" i="0">
                        <a:solidFill>
                          <a:srgbClr val="333E48"/>
                        </a:solidFill>
                        <a:effectLst/>
                        <a:latin typeface="var(--ads-font-family,Lato,Helvetica,Arial,sans-serif)"/>
                      </a:endParaRPr>
                    </a:p>
                  </a:txBody>
                  <a:tcPr marL="92474" marR="92474" marT="57796" marB="57796" anchor="ctr"/>
                </a:tc>
                <a:tc rowSpan="2">
                  <a:txBody>
                    <a:bodyPr/>
                    <a:lstStyle/>
                    <a:p>
                      <a:pPr fontAlgn="ctr"/>
                      <a:r>
                        <a:rPr lang="en-GB" sz="1100" b="0">
                          <a:solidFill>
                            <a:srgbClr val="333E48"/>
                          </a:solidFill>
                          <a:effectLst/>
                        </a:rPr>
                        <a:t>0x00000000</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0">
                          <a:solidFill>
                            <a:srgbClr val="333E48"/>
                          </a:solidFill>
                          <a:effectLst/>
                        </a:rPr>
                        <a:t>Secure</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0" dirty="0">
                          <a:solidFill>
                            <a:srgbClr val="333E48"/>
                          </a:solidFill>
                          <a:effectLst/>
                        </a:rPr>
                        <a:t>SAU Control register</a:t>
                      </a:r>
                      <a:endParaRPr lang="en-GB" sz="1100" b="0" i="0" dirty="0">
                        <a:solidFill>
                          <a:srgbClr val="333E48"/>
                        </a:solidFill>
                        <a:effectLst/>
                        <a:latin typeface="var(--ads-font-family,Lato,Helvetica,Arial,sans-serif)"/>
                      </a:endParaRPr>
                    </a:p>
                  </a:txBody>
                  <a:tcPr marL="92474" marR="92474" marT="57796" marB="57796" anchor="ctr"/>
                </a:tc>
                <a:extLst>
                  <a:ext uri="{0D108BD9-81ED-4DB2-BD59-A6C34878D82A}">
                    <a16:rowId xmlns:a16="http://schemas.microsoft.com/office/drawing/2014/main" val="3559787872"/>
                  </a:ext>
                </a:extLst>
              </a:tr>
              <a:tr h="282045">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fontAlgn="ctr"/>
                      <a:r>
                        <a:rPr lang="en-GB" sz="1100" b="0">
                          <a:solidFill>
                            <a:srgbClr val="333E48"/>
                          </a:solidFill>
                          <a:effectLst/>
                        </a:rPr>
                        <a:t>Non-secure</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0">
                          <a:solidFill>
                            <a:srgbClr val="333E48"/>
                          </a:solidFill>
                          <a:effectLst/>
                        </a:rPr>
                        <a:t>RAZ/WI</a:t>
                      </a:r>
                      <a:endParaRPr lang="en-GB" sz="1100" b="0" i="0">
                        <a:solidFill>
                          <a:srgbClr val="333E48"/>
                        </a:solidFill>
                        <a:effectLst/>
                        <a:latin typeface="var(--ads-font-family,Lato,Helvetica,Arial,sans-serif)"/>
                      </a:endParaRPr>
                    </a:p>
                  </a:txBody>
                  <a:tcPr marL="92474" marR="92474" marT="57796" marB="57796" anchor="ctr"/>
                </a:tc>
                <a:extLst>
                  <a:ext uri="{0D108BD9-81ED-4DB2-BD59-A6C34878D82A}">
                    <a16:rowId xmlns:a16="http://schemas.microsoft.com/office/drawing/2014/main" val="2983434787"/>
                  </a:ext>
                </a:extLst>
              </a:tr>
              <a:tr h="781404">
                <a:tc rowSpan="2">
                  <a:txBody>
                    <a:bodyPr/>
                    <a:lstStyle/>
                    <a:p>
                      <a:pPr fontAlgn="ctr"/>
                      <a:r>
                        <a:rPr lang="en-GB" sz="1100" b="0">
                          <a:solidFill>
                            <a:srgbClr val="333E48"/>
                          </a:solidFill>
                          <a:effectLst/>
                        </a:rPr>
                        <a:t>0xE000EDD4</a:t>
                      </a:r>
                      <a:endParaRPr lang="en-GB" sz="1100" b="0" i="0">
                        <a:solidFill>
                          <a:srgbClr val="333E48"/>
                        </a:solidFill>
                        <a:effectLst/>
                        <a:latin typeface="var(--ads-font-family,Lato,Helvetica,Arial,sans-serif)"/>
                      </a:endParaRPr>
                    </a:p>
                  </a:txBody>
                  <a:tcPr marL="92474" marR="92474" marT="57796" marB="57796" anchor="ctr"/>
                </a:tc>
                <a:tc rowSpan="2">
                  <a:txBody>
                    <a:bodyPr/>
                    <a:lstStyle/>
                    <a:p>
                      <a:pPr fontAlgn="ctr"/>
                      <a:r>
                        <a:rPr lang="en-GB" sz="1100" b="0">
                          <a:solidFill>
                            <a:srgbClr val="333E48"/>
                          </a:solidFill>
                          <a:effectLst/>
                        </a:rPr>
                        <a:t>SAU_TYPE</a:t>
                      </a:r>
                      <a:endParaRPr lang="en-GB" sz="1100" b="0" i="0">
                        <a:solidFill>
                          <a:srgbClr val="333E48"/>
                        </a:solidFill>
                        <a:effectLst/>
                        <a:latin typeface="var(--ads-font-family,Lato,Helvetica,Arial,sans-serif)"/>
                      </a:endParaRPr>
                    </a:p>
                  </a:txBody>
                  <a:tcPr marL="92474" marR="92474" marT="57796" marB="57796" anchor="ctr"/>
                </a:tc>
                <a:tc rowSpan="2">
                  <a:txBody>
                    <a:bodyPr/>
                    <a:lstStyle/>
                    <a:p>
                      <a:pPr fontAlgn="ctr"/>
                      <a:r>
                        <a:rPr lang="en-GB" sz="1100" b="0">
                          <a:solidFill>
                            <a:srgbClr val="333E48"/>
                          </a:solidFill>
                          <a:effectLst/>
                        </a:rPr>
                        <a:t>RO</a:t>
                      </a:r>
                      <a:endParaRPr lang="en-GB" sz="1100" b="0" i="0">
                        <a:solidFill>
                          <a:srgbClr val="333E48"/>
                        </a:solidFill>
                        <a:effectLst/>
                        <a:latin typeface="var(--ads-font-family,Lato,Helvetica,Arial,sans-serif)"/>
                      </a:endParaRPr>
                    </a:p>
                  </a:txBody>
                  <a:tcPr marL="92474" marR="92474" marT="57796" marB="57796" anchor="ctr"/>
                </a:tc>
                <a:tc rowSpan="2">
                  <a:txBody>
                    <a:bodyPr/>
                    <a:lstStyle/>
                    <a:p>
                      <a:pPr fontAlgn="ctr"/>
                      <a:r>
                        <a:rPr lang="en-GB" sz="1100" b="0">
                          <a:solidFill>
                            <a:srgbClr val="333E48"/>
                          </a:solidFill>
                          <a:effectLst/>
                        </a:rPr>
                        <a:t>0x0000000x</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0">
                          <a:solidFill>
                            <a:srgbClr val="333E48"/>
                          </a:solidFill>
                          <a:effectLst/>
                        </a:rPr>
                        <a:t>Secure</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0">
                          <a:solidFill>
                            <a:srgbClr val="333E48"/>
                          </a:solidFill>
                          <a:effectLst/>
                        </a:rPr>
                        <a:t>SAU Type register. Indicates the number of available regions</a:t>
                      </a:r>
                      <a:endParaRPr lang="en-GB" sz="1100" b="0" i="0">
                        <a:solidFill>
                          <a:srgbClr val="333E48"/>
                        </a:solidFill>
                        <a:effectLst/>
                        <a:latin typeface="var(--ads-font-family,Lato,Helvetica,Arial,sans-serif)"/>
                      </a:endParaRPr>
                    </a:p>
                  </a:txBody>
                  <a:tcPr marL="92474" marR="92474" marT="57796" marB="57796" anchor="ctr"/>
                </a:tc>
                <a:extLst>
                  <a:ext uri="{0D108BD9-81ED-4DB2-BD59-A6C34878D82A}">
                    <a16:rowId xmlns:a16="http://schemas.microsoft.com/office/drawing/2014/main" val="3862374488"/>
                  </a:ext>
                </a:extLst>
              </a:tr>
              <a:tr h="282045">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fontAlgn="ctr"/>
                      <a:r>
                        <a:rPr lang="en-GB" sz="1100" b="0">
                          <a:solidFill>
                            <a:srgbClr val="333E48"/>
                          </a:solidFill>
                          <a:effectLst/>
                        </a:rPr>
                        <a:t>Non-secure</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0">
                          <a:solidFill>
                            <a:srgbClr val="333E48"/>
                          </a:solidFill>
                          <a:effectLst/>
                        </a:rPr>
                        <a:t>RAZ/WI</a:t>
                      </a:r>
                      <a:endParaRPr lang="en-GB" sz="1100" b="0" i="0">
                        <a:solidFill>
                          <a:srgbClr val="333E48"/>
                        </a:solidFill>
                        <a:effectLst/>
                        <a:latin typeface="var(--ads-font-family,Lato,Helvetica,Arial,sans-serif)"/>
                      </a:endParaRPr>
                    </a:p>
                  </a:txBody>
                  <a:tcPr marL="92474" marR="92474" marT="57796" marB="57796" anchor="ctr"/>
                </a:tc>
                <a:extLst>
                  <a:ext uri="{0D108BD9-81ED-4DB2-BD59-A6C34878D82A}">
                    <a16:rowId xmlns:a16="http://schemas.microsoft.com/office/drawing/2014/main" val="53761577"/>
                  </a:ext>
                </a:extLst>
              </a:tr>
              <a:tr h="614951">
                <a:tc rowSpan="2">
                  <a:txBody>
                    <a:bodyPr/>
                    <a:lstStyle/>
                    <a:p>
                      <a:pPr fontAlgn="ctr"/>
                      <a:r>
                        <a:rPr lang="en-GB" sz="1100" b="0">
                          <a:solidFill>
                            <a:srgbClr val="333E48"/>
                          </a:solidFill>
                          <a:effectLst/>
                        </a:rPr>
                        <a:t>0xE000EDD8</a:t>
                      </a:r>
                      <a:endParaRPr lang="en-GB" sz="1100" b="0" i="0">
                        <a:solidFill>
                          <a:srgbClr val="333E48"/>
                        </a:solidFill>
                        <a:effectLst/>
                        <a:latin typeface="var(--ads-font-family,Lato,Helvetica,Arial,sans-serif)"/>
                      </a:endParaRPr>
                    </a:p>
                  </a:txBody>
                  <a:tcPr marL="92474" marR="92474" marT="57796" marB="57796" anchor="ctr"/>
                </a:tc>
                <a:tc rowSpan="2">
                  <a:txBody>
                    <a:bodyPr/>
                    <a:lstStyle/>
                    <a:p>
                      <a:pPr fontAlgn="ctr"/>
                      <a:r>
                        <a:rPr lang="en-GB" sz="1100" b="0">
                          <a:solidFill>
                            <a:srgbClr val="333E48"/>
                          </a:solidFill>
                          <a:effectLst/>
                        </a:rPr>
                        <a:t>SAU_RNR</a:t>
                      </a:r>
                      <a:endParaRPr lang="en-GB" sz="1100" b="0" i="0">
                        <a:solidFill>
                          <a:srgbClr val="333E48"/>
                        </a:solidFill>
                        <a:effectLst/>
                        <a:latin typeface="var(--ads-font-family,Lato,Helvetica,Arial,sans-serif)"/>
                      </a:endParaRPr>
                    </a:p>
                  </a:txBody>
                  <a:tcPr marL="92474" marR="92474" marT="57796" marB="57796" anchor="ctr"/>
                </a:tc>
                <a:tc rowSpan="2">
                  <a:txBody>
                    <a:bodyPr/>
                    <a:lstStyle/>
                    <a:p>
                      <a:pPr fontAlgn="ctr"/>
                      <a:r>
                        <a:rPr lang="en-GB" sz="1100" b="0">
                          <a:solidFill>
                            <a:srgbClr val="333E48"/>
                          </a:solidFill>
                          <a:effectLst/>
                        </a:rPr>
                        <a:t>RW</a:t>
                      </a:r>
                      <a:endParaRPr lang="en-GB" sz="1100" b="0" i="0">
                        <a:solidFill>
                          <a:srgbClr val="333E48"/>
                        </a:solidFill>
                        <a:effectLst/>
                        <a:latin typeface="var(--ads-font-family,Lato,Helvetica,Arial,sans-serif)"/>
                      </a:endParaRPr>
                    </a:p>
                  </a:txBody>
                  <a:tcPr marL="92474" marR="92474" marT="57796" marB="57796" anchor="ctr"/>
                </a:tc>
                <a:tc rowSpan="2">
                  <a:txBody>
                    <a:bodyPr/>
                    <a:lstStyle/>
                    <a:p>
                      <a:pPr fontAlgn="ctr"/>
                      <a:r>
                        <a:rPr lang="en-GB" sz="1100" b="0">
                          <a:solidFill>
                            <a:srgbClr val="333E48"/>
                          </a:solidFill>
                          <a:effectLst/>
                        </a:rPr>
                        <a:t>UNKNOWN</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0" dirty="0">
                          <a:solidFill>
                            <a:srgbClr val="333E48"/>
                          </a:solidFill>
                          <a:effectLst/>
                        </a:rPr>
                        <a:t>Secure</a:t>
                      </a:r>
                      <a:endParaRPr lang="en-GB" sz="1100" b="0" i="0" dirty="0">
                        <a:solidFill>
                          <a:srgbClr val="333E48"/>
                        </a:solidFill>
                        <a:effectLst/>
                        <a:latin typeface="var(--ads-font-family,Lato,Helvetica,Arial,sans-serif)"/>
                      </a:endParaRPr>
                    </a:p>
                  </a:txBody>
                  <a:tcPr marL="92474" marR="92474" marT="57796" marB="57796" anchor="ctr"/>
                </a:tc>
                <a:tc>
                  <a:txBody>
                    <a:bodyPr/>
                    <a:lstStyle/>
                    <a:p>
                      <a:pPr fontAlgn="ctr"/>
                      <a:r>
                        <a:rPr lang="en-GB" sz="1100" b="0">
                          <a:solidFill>
                            <a:srgbClr val="333E48"/>
                          </a:solidFill>
                          <a:effectLst/>
                        </a:rPr>
                        <a:t>SAU Region Number Register. Selects a region.</a:t>
                      </a:r>
                      <a:endParaRPr lang="en-GB" sz="1100" b="0" i="0">
                        <a:solidFill>
                          <a:srgbClr val="333E48"/>
                        </a:solidFill>
                        <a:effectLst/>
                        <a:latin typeface="var(--ads-font-family,Lato,Helvetica,Arial,sans-serif)"/>
                      </a:endParaRPr>
                    </a:p>
                  </a:txBody>
                  <a:tcPr marL="92474" marR="92474" marT="57796" marB="57796" anchor="ctr"/>
                </a:tc>
                <a:extLst>
                  <a:ext uri="{0D108BD9-81ED-4DB2-BD59-A6C34878D82A}">
                    <a16:rowId xmlns:a16="http://schemas.microsoft.com/office/drawing/2014/main" val="2209730292"/>
                  </a:ext>
                </a:extLst>
              </a:tr>
              <a:tr h="282045">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fontAlgn="ctr"/>
                      <a:r>
                        <a:rPr lang="en-GB" sz="1100" b="0">
                          <a:solidFill>
                            <a:srgbClr val="333E48"/>
                          </a:solidFill>
                          <a:effectLst/>
                        </a:rPr>
                        <a:t>Non-secure</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0">
                          <a:solidFill>
                            <a:srgbClr val="333E48"/>
                          </a:solidFill>
                          <a:effectLst/>
                        </a:rPr>
                        <a:t>RAZ/WI</a:t>
                      </a:r>
                      <a:endParaRPr lang="en-GB" sz="1100" b="0" i="0">
                        <a:solidFill>
                          <a:srgbClr val="333E48"/>
                        </a:solidFill>
                        <a:effectLst/>
                        <a:latin typeface="var(--ads-font-family,Lato,Helvetica,Arial,sans-serif)"/>
                      </a:endParaRPr>
                    </a:p>
                  </a:txBody>
                  <a:tcPr marL="92474" marR="92474" marT="57796" marB="57796" anchor="ctr"/>
                </a:tc>
                <a:extLst>
                  <a:ext uri="{0D108BD9-81ED-4DB2-BD59-A6C34878D82A}">
                    <a16:rowId xmlns:a16="http://schemas.microsoft.com/office/drawing/2014/main" val="1768043348"/>
                  </a:ext>
                </a:extLst>
              </a:tr>
              <a:tr h="448498">
                <a:tc rowSpan="2">
                  <a:txBody>
                    <a:bodyPr/>
                    <a:lstStyle/>
                    <a:p>
                      <a:pPr fontAlgn="ctr"/>
                      <a:r>
                        <a:rPr lang="en-GB" sz="1100" b="0">
                          <a:solidFill>
                            <a:srgbClr val="333E48"/>
                          </a:solidFill>
                          <a:effectLst/>
                        </a:rPr>
                        <a:t>0xE000EDDC</a:t>
                      </a:r>
                      <a:endParaRPr lang="en-GB" sz="1100" b="0" i="0">
                        <a:solidFill>
                          <a:srgbClr val="333E48"/>
                        </a:solidFill>
                        <a:effectLst/>
                        <a:latin typeface="var(--ads-font-family,Lato,Helvetica,Arial,sans-serif)"/>
                      </a:endParaRPr>
                    </a:p>
                  </a:txBody>
                  <a:tcPr marL="92474" marR="92474" marT="57796" marB="57796" anchor="ctr"/>
                </a:tc>
                <a:tc rowSpan="2">
                  <a:txBody>
                    <a:bodyPr/>
                    <a:lstStyle/>
                    <a:p>
                      <a:pPr fontAlgn="ctr"/>
                      <a:r>
                        <a:rPr lang="en-GB" sz="1100" b="0">
                          <a:solidFill>
                            <a:srgbClr val="333E48"/>
                          </a:solidFill>
                          <a:effectLst/>
                        </a:rPr>
                        <a:t>SAU_RBAR</a:t>
                      </a:r>
                      <a:endParaRPr lang="en-GB" sz="1100" b="0" i="0">
                        <a:solidFill>
                          <a:srgbClr val="333E48"/>
                        </a:solidFill>
                        <a:effectLst/>
                        <a:latin typeface="var(--ads-font-family,Lato,Helvetica,Arial,sans-serif)"/>
                      </a:endParaRPr>
                    </a:p>
                  </a:txBody>
                  <a:tcPr marL="92474" marR="92474" marT="57796" marB="57796" anchor="ctr"/>
                </a:tc>
                <a:tc rowSpan="2">
                  <a:txBody>
                    <a:bodyPr/>
                    <a:lstStyle/>
                    <a:p>
                      <a:pPr fontAlgn="ctr"/>
                      <a:r>
                        <a:rPr lang="en-GB" sz="1100" b="0">
                          <a:solidFill>
                            <a:srgbClr val="333E48"/>
                          </a:solidFill>
                          <a:effectLst/>
                        </a:rPr>
                        <a:t>RW</a:t>
                      </a:r>
                      <a:endParaRPr lang="en-GB" sz="1100" b="0" i="0">
                        <a:solidFill>
                          <a:srgbClr val="333E48"/>
                        </a:solidFill>
                        <a:effectLst/>
                        <a:latin typeface="var(--ads-font-family,Lato,Helvetica,Arial,sans-serif)"/>
                      </a:endParaRPr>
                    </a:p>
                  </a:txBody>
                  <a:tcPr marL="92474" marR="92474" marT="57796" marB="57796" anchor="ctr"/>
                </a:tc>
                <a:tc rowSpan="2">
                  <a:txBody>
                    <a:bodyPr/>
                    <a:lstStyle/>
                    <a:p>
                      <a:pPr fontAlgn="ctr"/>
                      <a:r>
                        <a:rPr lang="en-GB" sz="1100" b="0">
                          <a:solidFill>
                            <a:srgbClr val="333E48"/>
                          </a:solidFill>
                          <a:effectLst/>
                        </a:rPr>
                        <a:t>UNKNOWN</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0">
                          <a:solidFill>
                            <a:srgbClr val="333E48"/>
                          </a:solidFill>
                          <a:effectLst/>
                        </a:rPr>
                        <a:t>Secure</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0">
                          <a:solidFill>
                            <a:srgbClr val="333E48"/>
                          </a:solidFill>
                          <a:effectLst/>
                        </a:rPr>
                        <a:t>SAU Region Base Address Register</a:t>
                      </a:r>
                      <a:endParaRPr lang="en-GB" sz="1100" b="0" i="0">
                        <a:solidFill>
                          <a:srgbClr val="333E48"/>
                        </a:solidFill>
                        <a:effectLst/>
                        <a:latin typeface="var(--ads-font-family,Lato,Helvetica,Arial,sans-serif)"/>
                      </a:endParaRPr>
                    </a:p>
                  </a:txBody>
                  <a:tcPr marL="92474" marR="92474" marT="57796" marB="57796" anchor="ctr"/>
                </a:tc>
                <a:extLst>
                  <a:ext uri="{0D108BD9-81ED-4DB2-BD59-A6C34878D82A}">
                    <a16:rowId xmlns:a16="http://schemas.microsoft.com/office/drawing/2014/main" val="356533180"/>
                  </a:ext>
                </a:extLst>
              </a:tr>
              <a:tr h="282045">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fontAlgn="ctr"/>
                      <a:r>
                        <a:rPr lang="en-GB" sz="1100" b="0">
                          <a:solidFill>
                            <a:srgbClr val="333E48"/>
                          </a:solidFill>
                          <a:effectLst/>
                        </a:rPr>
                        <a:t>Non-secure</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0">
                          <a:solidFill>
                            <a:srgbClr val="333E48"/>
                          </a:solidFill>
                          <a:effectLst/>
                        </a:rPr>
                        <a:t>RAZ/WI</a:t>
                      </a:r>
                      <a:endParaRPr lang="en-GB" sz="1100" b="0" i="0">
                        <a:solidFill>
                          <a:srgbClr val="333E48"/>
                        </a:solidFill>
                        <a:effectLst/>
                        <a:latin typeface="var(--ads-font-family,Lato,Helvetica,Arial,sans-serif)"/>
                      </a:endParaRPr>
                    </a:p>
                  </a:txBody>
                  <a:tcPr marL="92474" marR="92474" marT="57796" marB="57796" anchor="ctr"/>
                </a:tc>
                <a:extLst>
                  <a:ext uri="{0D108BD9-81ED-4DB2-BD59-A6C34878D82A}">
                    <a16:rowId xmlns:a16="http://schemas.microsoft.com/office/drawing/2014/main" val="1645076128"/>
                  </a:ext>
                </a:extLst>
              </a:tr>
              <a:tr h="448498">
                <a:tc rowSpan="2">
                  <a:txBody>
                    <a:bodyPr/>
                    <a:lstStyle/>
                    <a:p>
                      <a:pPr fontAlgn="ctr"/>
                      <a:r>
                        <a:rPr lang="en-GB" sz="1100" b="0">
                          <a:solidFill>
                            <a:srgbClr val="333E48"/>
                          </a:solidFill>
                          <a:effectLst/>
                        </a:rPr>
                        <a:t>0xE000EDE0</a:t>
                      </a:r>
                      <a:endParaRPr lang="en-GB" sz="1100" b="0" i="0">
                        <a:solidFill>
                          <a:srgbClr val="333E48"/>
                        </a:solidFill>
                        <a:effectLst/>
                        <a:latin typeface="var(--ads-font-family,Lato,Helvetica,Arial,sans-serif)"/>
                      </a:endParaRPr>
                    </a:p>
                  </a:txBody>
                  <a:tcPr marL="92474" marR="92474" marT="57796" marB="57796" anchor="ctr"/>
                </a:tc>
                <a:tc rowSpan="2">
                  <a:txBody>
                    <a:bodyPr/>
                    <a:lstStyle/>
                    <a:p>
                      <a:pPr fontAlgn="ctr"/>
                      <a:r>
                        <a:rPr lang="en-GB" sz="1100" b="0">
                          <a:solidFill>
                            <a:srgbClr val="333E48"/>
                          </a:solidFill>
                          <a:effectLst/>
                        </a:rPr>
                        <a:t>SAU_RLAR</a:t>
                      </a:r>
                      <a:endParaRPr lang="en-GB" sz="1100" b="0" i="0">
                        <a:solidFill>
                          <a:srgbClr val="333E48"/>
                        </a:solidFill>
                        <a:effectLst/>
                        <a:latin typeface="var(--ads-font-family,Lato,Helvetica,Arial,sans-serif)"/>
                      </a:endParaRPr>
                    </a:p>
                  </a:txBody>
                  <a:tcPr marL="92474" marR="92474" marT="57796" marB="57796" anchor="ctr"/>
                </a:tc>
                <a:tc rowSpan="2">
                  <a:txBody>
                    <a:bodyPr/>
                    <a:lstStyle/>
                    <a:p>
                      <a:pPr fontAlgn="ctr"/>
                      <a:r>
                        <a:rPr lang="en-GB" sz="1100" b="0">
                          <a:solidFill>
                            <a:srgbClr val="333E48"/>
                          </a:solidFill>
                          <a:effectLst/>
                        </a:rPr>
                        <a:t>RW</a:t>
                      </a:r>
                      <a:endParaRPr lang="en-GB" sz="1100" b="0" i="0">
                        <a:solidFill>
                          <a:srgbClr val="333E48"/>
                        </a:solidFill>
                        <a:effectLst/>
                        <a:latin typeface="var(--ads-font-family,Lato,Helvetica,Arial,sans-serif)"/>
                      </a:endParaRPr>
                    </a:p>
                  </a:txBody>
                  <a:tcPr marL="92474" marR="92474" marT="57796" marB="57796" anchor="ctr"/>
                </a:tc>
                <a:tc rowSpan="2">
                  <a:txBody>
                    <a:bodyPr/>
                    <a:lstStyle/>
                    <a:p>
                      <a:pPr fontAlgn="ctr"/>
                      <a:r>
                        <a:rPr lang="en-GB" sz="1100" b="0">
                          <a:solidFill>
                            <a:srgbClr val="333E48"/>
                          </a:solidFill>
                          <a:effectLst/>
                        </a:rPr>
                        <a:t>UNKNOWN</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0">
                          <a:solidFill>
                            <a:srgbClr val="333E48"/>
                          </a:solidFill>
                          <a:effectLst/>
                        </a:rPr>
                        <a:t>Secure</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0">
                          <a:solidFill>
                            <a:srgbClr val="333E48"/>
                          </a:solidFill>
                          <a:effectLst/>
                        </a:rPr>
                        <a:t>SAU Region Limit Address Register</a:t>
                      </a:r>
                      <a:endParaRPr lang="en-GB" sz="1100" b="0" i="0">
                        <a:solidFill>
                          <a:srgbClr val="333E48"/>
                        </a:solidFill>
                        <a:effectLst/>
                        <a:latin typeface="var(--ads-font-family,Lato,Helvetica,Arial,sans-serif)"/>
                      </a:endParaRPr>
                    </a:p>
                  </a:txBody>
                  <a:tcPr marL="92474" marR="92474" marT="57796" marB="57796" anchor="ctr"/>
                </a:tc>
                <a:extLst>
                  <a:ext uri="{0D108BD9-81ED-4DB2-BD59-A6C34878D82A}">
                    <a16:rowId xmlns:a16="http://schemas.microsoft.com/office/drawing/2014/main" val="1542279080"/>
                  </a:ext>
                </a:extLst>
              </a:tr>
              <a:tr h="282045">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fontAlgn="ctr"/>
                      <a:r>
                        <a:rPr lang="en-GB" sz="1100" b="0">
                          <a:solidFill>
                            <a:srgbClr val="333E48"/>
                          </a:solidFill>
                          <a:effectLst/>
                        </a:rPr>
                        <a:t>Non-secure</a:t>
                      </a:r>
                      <a:endParaRPr lang="en-GB" sz="1100" b="0" i="0">
                        <a:solidFill>
                          <a:srgbClr val="333E48"/>
                        </a:solidFill>
                        <a:effectLst/>
                        <a:latin typeface="var(--ads-font-family,Lato,Helvetica,Arial,sans-serif)"/>
                      </a:endParaRPr>
                    </a:p>
                  </a:txBody>
                  <a:tcPr marL="92474" marR="92474" marT="57796" marB="57796" anchor="ctr"/>
                </a:tc>
                <a:tc>
                  <a:txBody>
                    <a:bodyPr/>
                    <a:lstStyle/>
                    <a:p>
                      <a:pPr fontAlgn="ctr"/>
                      <a:r>
                        <a:rPr lang="en-GB" sz="1100" b="0" dirty="0">
                          <a:solidFill>
                            <a:srgbClr val="333E48"/>
                          </a:solidFill>
                          <a:effectLst/>
                        </a:rPr>
                        <a:t>RAZ/WI</a:t>
                      </a:r>
                      <a:endParaRPr lang="en-GB" sz="1100" b="0" i="0" dirty="0">
                        <a:solidFill>
                          <a:srgbClr val="333E48"/>
                        </a:solidFill>
                        <a:effectLst/>
                        <a:latin typeface="var(--ads-font-family,Lato,Helvetica,Arial,sans-serif)"/>
                      </a:endParaRPr>
                    </a:p>
                  </a:txBody>
                  <a:tcPr marL="92474" marR="92474" marT="57796" marB="57796" anchor="ctr"/>
                </a:tc>
                <a:extLst>
                  <a:ext uri="{0D108BD9-81ED-4DB2-BD59-A6C34878D82A}">
                    <a16:rowId xmlns:a16="http://schemas.microsoft.com/office/drawing/2014/main" val="1802608395"/>
                  </a:ext>
                </a:extLst>
              </a:tr>
            </a:tbl>
          </a:graphicData>
        </a:graphic>
      </p:graphicFrame>
      <p:sp>
        <p:nvSpPr>
          <p:cNvPr id="6" name="TextBox 5">
            <a:extLst>
              <a:ext uri="{FF2B5EF4-FFF2-40B4-BE49-F238E27FC236}">
                <a16:creationId xmlns:a16="http://schemas.microsoft.com/office/drawing/2014/main" id="{C6A9DE1E-0E9A-4BEB-9B8B-59FCD6F1AE96}"/>
              </a:ext>
            </a:extLst>
          </p:cNvPr>
          <p:cNvSpPr txBox="1"/>
          <p:nvPr/>
        </p:nvSpPr>
        <p:spPr>
          <a:xfrm>
            <a:off x="946484" y="1082720"/>
            <a:ext cx="6096000" cy="369332"/>
          </a:xfrm>
          <a:prstGeom prst="rect">
            <a:avLst/>
          </a:prstGeom>
          <a:noFill/>
        </p:spPr>
        <p:txBody>
          <a:bodyPr wrap="square">
            <a:spAutoFit/>
          </a:bodyPr>
          <a:lstStyle/>
          <a:p>
            <a:r>
              <a:rPr lang="en-GB" b="0" i="0" dirty="0">
                <a:solidFill>
                  <a:srgbClr val="333E48"/>
                </a:solidFill>
                <a:effectLst/>
                <a:latin typeface="Lato" panose="020F0502020204030203" pitchFamily="34" charset="0"/>
              </a:rPr>
              <a:t>Each of the SAU registers is 32 bits wide.</a:t>
            </a:r>
            <a:endParaRPr lang="en-GB" dirty="0"/>
          </a:p>
        </p:txBody>
      </p:sp>
    </p:spTree>
    <p:extLst>
      <p:ext uri="{BB962C8B-B14F-4D97-AF65-F5344CB8AC3E}">
        <p14:creationId xmlns:p14="http://schemas.microsoft.com/office/powerpoint/2010/main" val="1052750756"/>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C66D-40CA-4249-947D-390525254B23}"/>
              </a:ext>
            </a:extLst>
          </p:cNvPr>
          <p:cNvSpPr>
            <a:spLocks noGrp="1"/>
          </p:cNvSpPr>
          <p:nvPr>
            <p:ph type="title"/>
          </p:nvPr>
        </p:nvSpPr>
        <p:spPr/>
        <p:txBody>
          <a:bodyPr/>
          <a:lstStyle/>
          <a:p>
            <a:r>
              <a:rPr lang="en-GB" dirty="0"/>
              <a:t>SAU_CTRL register</a:t>
            </a:r>
          </a:p>
        </p:txBody>
      </p:sp>
      <p:graphicFrame>
        <p:nvGraphicFramePr>
          <p:cNvPr id="15" name="Table 14">
            <a:extLst>
              <a:ext uri="{FF2B5EF4-FFF2-40B4-BE49-F238E27FC236}">
                <a16:creationId xmlns:a16="http://schemas.microsoft.com/office/drawing/2014/main" id="{7F0E2071-9E37-4ED0-8F38-46C2F71AC682}"/>
              </a:ext>
            </a:extLst>
          </p:cNvPr>
          <p:cNvGraphicFramePr>
            <a:graphicFrameLocks noGrp="1"/>
          </p:cNvGraphicFramePr>
          <p:nvPr>
            <p:extLst>
              <p:ext uri="{D42A27DB-BD31-4B8C-83A1-F6EECF244321}">
                <p14:modId xmlns:p14="http://schemas.microsoft.com/office/powerpoint/2010/main" val="1555999290"/>
              </p:ext>
            </p:extLst>
          </p:nvPr>
        </p:nvGraphicFramePr>
        <p:xfrm>
          <a:off x="469901" y="3735717"/>
          <a:ext cx="11242674" cy="2189637"/>
        </p:xfrm>
        <a:graphic>
          <a:graphicData uri="http://schemas.openxmlformats.org/drawingml/2006/table">
            <a:tbl>
              <a:tblPr>
                <a:tableStyleId>{BC89EF96-8CEA-46FF-86C4-4CE0E7609802}</a:tableStyleId>
              </a:tblPr>
              <a:tblGrid>
                <a:gridCol w="3747558">
                  <a:extLst>
                    <a:ext uri="{9D8B030D-6E8A-4147-A177-3AD203B41FA5}">
                      <a16:colId xmlns:a16="http://schemas.microsoft.com/office/drawing/2014/main" val="3781823674"/>
                    </a:ext>
                  </a:extLst>
                </a:gridCol>
                <a:gridCol w="3747558">
                  <a:extLst>
                    <a:ext uri="{9D8B030D-6E8A-4147-A177-3AD203B41FA5}">
                      <a16:colId xmlns:a16="http://schemas.microsoft.com/office/drawing/2014/main" val="1655322198"/>
                    </a:ext>
                  </a:extLst>
                </a:gridCol>
                <a:gridCol w="3747558">
                  <a:extLst>
                    <a:ext uri="{9D8B030D-6E8A-4147-A177-3AD203B41FA5}">
                      <a16:colId xmlns:a16="http://schemas.microsoft.com/office/drawing/2014/main" val="2884979066"/>
                    </a:ext>
                  </a:extLst>
                </a:gridCol>
              </a:tblGrid>
              <a:tr h="422683">
                <a:tc>
                  <a:txBody>
                    <a:bodyPr/>
                    <a:lstStyle/>
                    <a:p>
                      <a:pPr fontAlgn="ctr"/>
                      <a:r>
                        <a:rPr lang="en-GB" sz="1600" b="1">
                          <a:solidFill>
                            <a:srgbClr val="333E48"/>
                          </a:solidFill>
                          <a:effectLst/>
                        </a:rPr>
                        <a:t>Bits</a:t>
                      </a:r>
                      <a:endParaRPr lang="en-GB" sz="1600" b="0" i="0">
                        <a:solidFill>
                          <a:srgbClr val="333E48"/>
                        </a:solidFill>
                        <a:effectLst/>
                        <a:latin typeface="var(--ads-font-family,Lato,Helvetica,Arial,sans-serif)"/>
                      </a:endParaRPr>
                    </a:p>
                  </a:txBody>
                  <a:tcPr marL="138585" marR="138585" marT="86615" marB="86615" anchor="ctr"/>
                </a:tc>
                <a:tc>
                  <a:txBody>
                    <a:bodyPr/>
                    <a:lstStyle/>
                    <a:p>
                      <a:pPr fontAlgn="ctr"/>
                      <a:r>
                        <a:rPr lang="en-GB" sz="1600" b="1">
                          <a:solidFill>
                            <a:srgbClr val="333E48"/>
                          </a:solidFill>
                          <a:effectLst/>
                        </a:rPr>
                        <a:t>Field</a:t>
                      </a:r>
                      <a:endParaRPr lang="en-GB" sz="1600" b="0" i="0">
                        <a:solidFill>
                          <a:srgbClr val="333E48"/>
                        </a:solidFill>
                        <a:effectLst/>
                        <a:latin typeface="var(--ads-font-family,Lato,Helvetica,Arial,sans-serif)"/>
                      </a:endParaRPr>
                    </a:p>
                  </a:txBody>
                  <a:tcPr marL="138585" marR="138585" marT="86615" marB="86615" anchor="ctr"/>
                </a:tc>
                <a:tc>
                  <a:txBody>
                    <a:bodyPr/>
                    <a:lstStyle/>
                    <a:p>
                      <a:pPr fontAlgn="ctr"/>
                      <a:r>
                        <a:rPr lang="en-GB" sz="1600" b="1">
                          <a:solidFill>
                            <a:srgbClr val="333E48"/>
                          </a:solidFill>
                          <a:effectLst/>
                        </a:rPr>
                        <a:t>Description</a:t>
                      </a:r>
                      <a:endParaRPr lang="en-GB" sz="1600" b="0" i="0">
                        <a:solidFill>
                          <a:srgbClr val="333E48"/>
                        </a:solidFill>
                        <a:effectLst/>
                        <a:latin typeface="var(--ads-font-family,Lato,Helvetica,Arial,sans-serif)"/>
                      </a:endParaRPr>
                    </a:p>
                  </a:txBody>
                  <a:tcPr marL="138585" marR="138585" marT="86615" marB="86615" anchor="ctr"/>
                </a:tc>
                <a:extLst>
                  <a:ext uri="{0D108BD9-81ED-4DB2-BD59-A6C34878D82A}">
                    <a16:rowId xmlns:a16="http://schemas.microsoft.com/office/drawing/2014/main" val="2073539028"/>
                  </a:ext>
                </a:extLst>
              </a:tr>
              <a:tr h="422683">
                <a:tc>
                  <a:txBody>
                    <a:bodyPr/>
                    <a:lstStyle/>
                    <a:p>
                      <a:pPr fontAlgn="ctr"/>
                      <a:r>
                        <a:rPr lang="en-GB" sz="1600" b="1">
                          <a:solidFill>
                            <a:srgbClr val="333E48"/>
                          </a:solidFill>
                          <a:effectLst/>
                        </a:rPr>
                        <a:t>[31:2]</a:t>
                      </a:r>
                      <a:endParaRPr lang="en-GB" sz="1600" b="0" i="0">
                        <a:solidFill>
                          <a:srgbClr val="333E48"/>
                        </a:solidFill>
                        <a:effectLst/>
                        <a:latin typeface="var(--ads-font-family,Lato,Helvetica,Arial,sans-serif)"/>
                      </a:endParaRPr>
                    </a:p>
                  </a:txBody>
                  <a:tcPr marL="138585" marR="138585" marT="86615" marB="86615" anchor="ctr"/>
                </a:tc>
                <a:tc>
                  <a:txBody>
                    <a:bodyPr/>
                    <a:lstStyle/>
                    <a:p>
                      <a:pPr fontAlgn="ctr"/>
                      <a:r>
                        <a:rPr lang="en-GB" sz="1600" b="0">
                          <a:solidFill>
                            <a:srgbClr val="333E48"/>
                          </a:solidFill>
                          <a:effectLst/>
                        </a:rPr>
                        <a:t>Reserved - read as 0</a:t>
                      </a:r>
                      <a:endParaRPr lang="en-GB" sz="1600" b="0" i="0">
                        <a:solidFill>
                          <a:srgbClr val="333E48"/>
                        </a:solidFill>
                        <a:effectLst/>
                        <a:latin typeface="var(--ads-font-family,Lato,Helvetica,Arial,sans-serif)"/>
                      </a:endParaRPr>
                    </a:p>
                  </a:txBody>
                  <a:tcPr marL="138585" marR="138585" marT="86615" marB="86615" anchor="ctr"/>
                </a:tc>
                <a:tc>
                  <a:txBody>
                    <a:bodyPr/>
                    <a:lstStyle/>
                    <a:p>
                      <a:pPr fontAlgn="ctr"/>
                      <a:r>
                        <a:rPr lang="en-GB" sz="1600" b="0">
                          <a:solidFill>
                            <a:srgbClr val="333E48"/>
                          </a:solidFill>
                          <a:effectLst/>
                        </a:rPr>
                        <a:t>Reserved</a:t>
                      </a:r>
                      <a:endParaRPr lang="en-GB" sz="1600" b="0" i="0">
                        <a:solidFill>
                          <a:srgbClr val="333E48"/>
                        </a:solidFill>
                        <a:effectLst/>
                        <a:latin typeface="var(--ads-font-family,Lato,Helvetica,Arial,sans-serif)"/>
                      </a:endParaRPr>
                    </a:p>
                  </a:txBody>
                  <a:tcPr marL="138585" marR="138585" marT="86615" marB="86615" anchor="ctr"/>
                </a:tc>
                <a:extLst>
                  <a:ext uri="{0D108BD9-81ED-4DB2-BD59-A6C34878D82A}">
                    <a16:rowId xmlns:a16="http://schemas.microsoft.com/office/drawing/2014/main" val="3102506382"/>
                  </a:ext>
                </a:extLst>
              </a:tr>
              <a:tr h="921588">
                <a:tc>
                  <a:txBody>
                    <a:bodyPr/>
                    <a:lstStyle/>
                    <a:p>
                      <a:pPr fontAlgn="ctr"/>
                      <a:r>
                        <a:rPr lang="en-GB" sz="1600" b="1">
                          <a:solidFill>
                            <a:srgbClr val="333E48"/>
                          </a:solidFill>
                          <a:effectLst/>
                        </a:rPr>
                        <a:t>1</a:t>
                      </a:r>
                      <a:endParaRPr lang="en-GB" sz="1600" b="0" i="0">
                        <a:solidFill>
                          <a:srgbClr val="333E48"/>
                        </a:solidFill>
                        <a:effectLst/>
                        <a:latin typeface="var(--ads-font-family,Lato,Helvetica,Arial,sans-serif)"/>
                      </a:endParaRPr>
                    </a:p>
                  </a:txBody>
                  <a:tcPr marL="138585" marR="138585" marT="86615" marB="86615" anchor="ctr"/>
                </a:tc>
                <a:tc>
                  <a:txBody>
                    <a:bodyPr/>
                    <a:lstStyle/>
                    <a:p>
                      <a:pPr fontAlgn="ctr"/>
                      <a:r>
                        <a:rPr lang="en-GB" sz="1600" b="0" dirty="0">
                          <a:solidFill>
                            <a:srgbClr val="333E48"/>
                          </a:solidFill>
                          <a:effectLst/>
                        </a:rPr>
                        <a:t>ALLNS</a:t>
                      </a:r>
                      <a:endParaRPr lang="en-GB" sz="1600" b="0" i="0" dirty="0">
                        <a:solidFill>
                          <a:srgbClr val="333E48"/>
                        </a:solidFill>
                        <a:effectLst/>
                        <a:latin typeface="var(--ads-font-family,Lato,Helvetica,Arial,sans-serif)"/>
                      </a:endParaRPr>
                    </a:p>
                  </a:txBody>
                  <a:tcPr marL="138585" marR="138585" marT="86615" marB="86615" anchor="ctr"/>
                </a:tc>
                <a:tc>
                  <a:txBody>
                    <a:bodyPr/>
                    <a:lstStyle/>
                    <a:p>
                      <a:pPr fontAlgn="ctr"/>
                      <a:r>
                        <a:rPr lang="en-GB" sz="1600" b="0">
                          <a:solidFill>
                            <a:srgbClr val="333E48"/>
                          </a:solidFill>
                          <a:effectLst/>
                        </a:rPr>
                        <a:t>All Non-secure. When SAU_CTRL.ENABLE is 0 this bit controls if the memory is marked as Non-secure or Secure.</a:t>
                      </a:r>
                      <a:endParaRPr lang="en-GB" sz="1600" b="0" i="0">
                        <a:solidFill>
                          <a:srgbClr val="333E48"/>
                        </a:solidFill>
                        <a:effectLst/>
                        <a:latin typeface="var(--ads-font-family,Lato,Helvetica,Arial,sans-serif)"/>
                      </a:endParaRPr>
                    </a:p>
                  </a:txBody>
                  <a:tcPr marL="138585" marR="138585" marT="86615" marB="86615" anchor="ctr"/>
                </a:tc>
                <a:extLst>
                  <a:ext uri="{0D108BD9-81ED-4DB2-BD59-A6C34878D82A}">
                    <a16:rowId xmlns:a16="http://schemas.microsoft.com/office/drawing/2014/main" val="2293571920"/>
                  </a:ext>
                </a:extLst>
              </a:tr>
              <a:tr h="422683">
                <a:tc>
                  <a:txBody>
                    <a:bodyPr/>
                    <a:lstStyle/>
                    <a:p>
                      <a:pPr fontAlgn="ctr"/>
                      <a:r>
                        <a:rPr lang="en-GB" sz="1600" b="1">
                          <a:solidFill>
                            <a:srgbClr val="333E48"/>
                          </a:solidFill>
                          <a:effectLst/>
                        </a:rPr>
                        <a:t>0</a:t>
                      </a:r>
                      <a:endParaRPr lang="en-GB" sz="1600" b="0" i="0">
                        <a:solidFill>
                          <a:srgbClr val="333E48"/>
                        </a:solidFill>
                        <a:effectLst/>
                        <a:latin typeface="var(--ads-font-family,Lato,Helvetica,Arial,sans-serif)"/>
                      </a:endParaRPr>
                    </a:p>
                  </a:txBody>
                  <a:tcPr marL="138585" marR="138585" marT="86615" marB="86615" anchor="ctr"/>
                </a:tc>
                <a:tc>
                  <a:txBody>
                    <a:bodyPr/>
                    <a:lstStyle/>
                    <a:p>
                      <a:pPr fontAlgn="ctr"/>
                      <a:r>
                        <a:rPr lang="en-GB" sz="1600" b="0">
                          <a:solidFill>
                            <a:srgbClr val="333E48"/>
                          </a:solidFill>
                          <a:effectLst/>
                        </a:rPr>
                        <a:t>ENABLE</a:t>
                      </a:r>
                      <a:endParaRPr lang="en-GB" sz="1600" b="0" i="0">
                        <a:solidFill>
                          <a:srgbClr val="333E48"/>
                        </a:solidFill>
                        <a:effectLst/>
                        <a:latin typeface="var(--ads-font-family,Lato,Helvetica,Arial,sans-serif)"/>
                      </a:endParaRPr>
                    </a:p>
                  </a:txBody>
                  <a:tcPr marL="138585" marR="138585" marT="86615" marB="86615" anchor="ctr"/>
                </a:tc>
                <a:tc>
                  <a:txBody>
                    <a:bodyPr/>
                    <a:lstStyle/>
                    <a:p>
                      <a:pPr fontAlgn="ctr"/>
                      <a:r>
                        <a:rPr lang="en-GB" sz="1600" b="0" dirty="0">
                          <a:solidFill>
                            <a:srgbClr val="333E48"/>
                          </a:solidFill>
                          <a:effectLst/>
                        </a:rPr>
                        <a:t>Enable. Enables the SAU.</a:t>
                      </a:r>
                      <a:endParaRPr lang="en-GB" sz="1600" b="0" i="0" dirty="0">
                        <a:solidFill>
                          <a:srgbClr val="333E48"/>
                        </a:solidFill>
                        <a:effectLst/>
                        <a:latin typeface="var(--ads-font-family,Lato,Helvetica,Arial,sans-serif)"/>
                      </a:endParaRPr>
                    </a:p>
                  </a:txBody>
                  <a:tcPr marL="138585" marR="138585" marT="86615" marB="86615" anchor="ctr"/>
                </a:tc>
                <a:extLst>
                  <a:ext uri="{0D108BD9-81ED-4DB2-BD59-A6C34878D82A}">
                    <a16:rowId xmlns:a16="http://schemas.microsoft.com/office/drawing/2014/main" val="226068558"/>
                  </a:ext>
                </a:extLst>
              </a:tr>
            </a:tbl>
          </a:graphicData>
        </a:graphic>
      </p:graphicFrame>
      <p:pic>
        <p:nvPicPr>
          <p:cNvPr id="10253" name="Picture 13">
            <a:extLst>
              <a:ext uri="{FF2B5EF4-FFF2-40B4-BE49-F238E27FC236}">
                <a16:creationId xmlns:a16="http://schemas.microsoft.com/office/drawing/2014/main" id="{D1622024-EB24-4FB9-8926-3CD5AFE52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 y="2286000"/>
            <a:ext cx="4619625" cy="11430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9AB7A25-EB88-4E61-B47F-809959BA2BBF}"/>
              </a:ext>
            </a:extLst>
          </p:cNvPr>
          <p:cNvSpPr txBox="1"/>
          <p:nvPr/>
        </p:nvSpPr>
        <p:spPr>
          <a:xfrm>
            <a:off x="479425" y="1439778"/>
            <a:ext cx="6096000" cy="369332"/>
          </a:xfrm>
          <a:prstGeom prst="rect">
            <a:avLst/>
          </a:prstGeom>
          <a:noFill/>
        </p:spPr>
        <p:txBody>
          <a:bodyPr wrap="square">
            <a:spAutoFit/>
          </a:bodyPr>
          <a:lstStyle/>
          <a:p>
            <a:r>
              <a:rPr lang="en-GB" b="1" i="0" dirty="0">
                <a:solidFill>
                  <a:srgbClr val="333E48"/>
                </a:solidFill>
                <a:effectLst/>
                <a:latin typeface="Lato" panose="020F0502020204030203" pitchFamily="34" charset="0"/>
              </a:rPr>
              <a:t>SAU_CTRL register characteristics:</a:t>
            </a:r>
            <a:endParaRPr lang="en-GB" b="1" dirty="0"/>
          </a:p>
        </p:txBody>
      </p:sp>
    </p:spTree>
    <p:extLst>
      <p:ext uri="{BB962C8B-B14F-4D97-AF65-F5344CB8AC3E}">
        <p14:creationId xmlns:p14="http://schemas.microsoft.com/office/powerpoint/2010/main" val="2410583586"/>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C66D-40CA-4249-947D-390525254B23}"/>
              </a:ext>
            </a:extLst>
          </p:cNvPr>
          <p:cNvSpPr>
            <a:spLocks noGrp="1"/>
          </p:cNvSpPr>
          <p:nvPr>
            <p:ph type="title"/>
          </p:nvPr>
        </p:nvSpPr>
        <p:spPr/>
        <p:txBody>
          <a:bodyPr/>
          <a:lstStyle/>
          <a:p>
            <a:r>
              <a:rPr lang="en-GB" dirty="0"/>
              <a:t>SAU_TYPE register</a:t>
            </a:r>
          </a:p>
        </p:txBody>
      </p:sp>
      <p:graphicFrame>
        <p:nvGraphicFramePr>
          <p:cNvPr id="15" name="Table 14">
            <a:extLst>
              <a:ext uri="{FF2B5EF4-FFF2-40B4-BE49-F238E27FC236}">
                <a16:creationId xmlns:a16="http://schemas.microsoft.com/office/drawing/2014/main" id="{7F0E2071-9E37-4ED0-8F38-46C2F71AC682}"/>
              </a:ext>
            </a:extLst>
          </p:cNvPr>
          <p:cNvGraphicFramePr>
            <a:graphicFrameLocks noGrp="1"/>
          </p:cNvGraphicFramePr>
          <p:nvPr>
            <p:extLst>
              <p:ext uri="{D42A27DB-BD31-4B8C-83A1-F6EECF244321}">
                <p14:modId xmlns:p14="http://schemas.microsoft.com/office/powerpoint/2010/main" val="1403905827"/>
              </p:ext>
            </p:extLst>
          </p:nvPr>
        </p:nvGraphicFramePr>
        <p:xfrm>
          <a:off x="497305" y="3735717"/>
          <a:ext cx="11215270" cy="1809091"/>
        </p:xfrm>
        <a:graphic>
          <a:graphicData uri="http://schemas.openxmlformats.org/drawingml/2006/table">
            <a:tbl>
              <a:tblPr>
                <a:tableStyleId>{BC89EF96-8CEA-46FF-86C4-4CE0E7609802}</a:tableStyleId>
              </a:tblPr>
              <a:tblGrid>
                <a:gridCol w="3720154">
                  <a:extLst>
                    <a:ext uri="{9D8B030D-6E8A-4147-A177-3AD203B41FA5}">
                      <a16:colId xmlns:a16="http://schemas.microsoft.com/office/drawing/2014/main" val="3781823674"/>
                    </a:ext>
                  </a:extLst>
                </a:gridCol>
                <a:gridCol w="3747558">
                  <a:extLst>
                    <a:ext uri="{9D8B030D-6E8A-4147-A177-3AD203B41FA5}">
                      <a16:colId xmlns:a16="http://schemas.microsoft.com/office/drawing/2014/main" val="1655322198"/>
                    </a:ext>
                  </a:extLst>
                </a:gridCol>
                <a:gridCol w="3747558">
                  <a:extLst>
                    <a:ext uri="{9D8B030D-6E8A-4147-A177-3AD203B41FA5}">
                      <a16:colId xmlns:a16="http://schemas.microsoft.com/office/drawing/2014/main" val="2884979066"/>
                    </a:ext>
                  </a:extLst>
                </a:gridCol>
              </a:tblGrid>
              <a:tr h="422683">
                <a:tc>
                  <a:txBody>
                    <a:bodyPr/>
                    <a:lstStyle/>
                    <a:p>
                      <a:pPr fontAlgn="ctr"/>
                      <a:r>
                        <a:rPr lang="en-GB" sz="1600" b="1" dirty="0">
                          <a:solidFill>
                            <a:srgbClr val="333E48"/>
                          </a:solidFill>
                          <a:effectLst/>
                        </a:rPr>
                        <a:t>Bits</a:t>
                      </a:r>
                      <a:endParaRPr lang="en-GB" sz="1600" b="0" i="0" dirty="0">
                        <a:solidFill>
                          <a:srgbClr val="333E48"/>
                        </a:solidFill>
                        <a:effectLst/>
                        <a:latin typeface="var(--ads-font-family,Lato,Helvetica,Arial,sans-serif)"/>
                      </a:endParaRPr>
                    </a:p>
                  </a:txBody>
                  <a:tcPr marL="138585" marR="138585" marT="86615" marB="86615" anchor="ctr"/>
                </a:tc>
                <a:tc>
                  <a:txBody>
                    <a:bodyPr/>
                    <a:lstStyle/>
                    <a:p>
                      <a:pPr fontAlgn="ctr"/>
                      <a:r>
                        <a:rPr lang="en-GB" sz="1600" b="1">
                          <a:solidFill>
                            <a:srgbClr val="333E48"/>
                          </a:solidFill>
                          <a:effectLst/>
                        </a:rPr>
                        <a:t>Field</a:t>
                      </a:r>
                      <a:endParaRPr lang="en-GB" sz="1600" b="0" i="0">
                        <a:solidFill>
                          <a:srgbClr val="333E48"/>
                        </a:solidFill>
                        <a:effectLst/>
                        <a:latin typeface="var(--ads-font-family,Lato,Helvetica,Arial,sans-serif)"/>
                      </a:endParaRPr>
                    </a:p>
                  </a:txBody>
                  <a:tcPr marL="138585" marR="138585" marT="86615" marB="86615" anchor="ctr"/>
                </a:tc>
                <a:tc>
                  <a:txBody>
                    <a:bodyPr/>
                    <a:lstStyle/>
                    <a:p>
                      <a:pPr fontAlgn="ctr"/>
                      <a:r>
                        <a:rPr lang="en-GB" sz="1600" b="1">
                          <a:solidFill>
                            <a:srgbClr val="333E48"/>
                          </a:solidFill>
                          <a:effectLst/>
                        </a:rPr>
                        <a:t>Description</a:t>
                      </a:r>
                      <a:endParaRPr lang="en-GB" sz="1600" b="0" i="0">
                        <a:solidFill>
                          <a:srgbClr val="333E48"/>
                        </a:solidFill>
                        <a:effectLst/>
                        <a:latin typeface="var(--ads-font-family,Lato,Helvetica,Arial,sans-serif)"/>
                      </a:endParaRPr>
                    </a:p>
                  </a:txBody>
                  <a:tcPr marL="138585" marR="138585" marT="86615" marB="86615" anchor="ctr"/>
                </a:tc>
                <a:extLst>
                  <a:ext uri="{0D108BD9-81ED-4DB2-BD59-A6C34878D82A}">
                    <a16:rowId xmlns:a16="http://schemas.microsoft.com/office/drawing/2014/main" val="2073539028"/>
                  </a:ext>
                </a:extLst>
              </a:tr>
              <a:tr h="422683">
                <a:tc>
                  <a:txBody>
                    <a:bodyPr/>
                    <a:lstStyle/>
                    <a:p>
                      <a:pPr fontAlgn="ctr"/>
                      <a:r>
                        <a:rPr lang="en-GB" b="1" i="0">
                          <a:solidFill>
                            <a:srgbClr val="333E48"/>
                          </a:solidFill>
                          <a:effectLst/>
                          <a:latin typeface="var(--ads-font-family,Lato,Helvetica,Arial,sans-serif)"/>
                        </a:rPr>
                        <a:t>[31:8]</a:t>
                      </a:r>
                      <a:endParaRPr lang="en-GB" b="0" i="0">
                        <a:solidFill>
                          <a:srgbClr val="333E48"/>
                        </a:solidFill>
                        <a:effectLst/>
                        <a:latin typeface="var(--ads-font-family,Lato,Helvetica,Arial,sans-serif)"/>
                      </a:endParaRPr>
                    </a:p>
                  </a:txBody>
                  <a:tcPr marL="152400" marR="152400" marT="95250" marB="95250" anchor="ctr"/>
                </a:tc>
                <a:tc>
                  <a:txBody>
                    <a:bodyPr/>
                    <a:lstStyle/>
                    <a:p>
                      <a:pPr fontAlgn="ctr"/>
                      <a:r>
                        <a:rPr lang="en-GB" b="0" i="0">
                          <a:solidFill>
                            <a:srgbClr val="333E48"/>
                          </a:solidFill>
                          <a:effectLst/>
                          <a:latin typeface="var(--ads-font-family,Lato,Helvetica,Arial,sans-serif)"/>
                        </a:rPr>
                        <a:t>Reserved-read as 0</a:t>
                      </a:r>
                    </a:p>
                  </a:txBody>
                  <a:tcPr marL="152400" marR="152400" marT="95250" marB="95250" anchor="ctr"/>
                </a:tc>
                <a:tc>
                  <a:txBody>
                    <a:bodyPr/>
                    <a:lstStyle/>
                    <a:p>
                      <a:pPr fontAlgn="ctr"/>
                      <a:r>
                        <a:rPr lang="en-GB" b="0" i="0">
                          <a:solidFill>
                            <a:srgbClr val="333E48"/>
                          </a:solidFill>
                          <a:effectLst/>
                          <a:latin typeface="var(--ads-font-family,Lato,Helvetica,Arial,sans-serif)"/>
                        </a:rPr>
                        <a:t>-</a:t>
                      </a:r>
                    </a:p>
                  </a:txBody>
                  <a:tcPr marL="152400" marR="152400" marT="95250" marB="95250" anchor="ctr"/>
                </a:tc>
                <a:extLst>
                  <a:ext uri="{0D108BD9-81ED-4DB2-BD59-A6C34878D82A}">
                    <a16:rowId xmlns:a16="http://schemas.microsoft.com/office/drawing/2014/main" val="3102506382"/>
                  </a:ext>
                </a:extLst>
              </a:tr>
              <a:tr h="921588">
                <a:tc>
                  <a:txBody>
                    <a:bodyPr/>
                    <a:lstStyle/>
                    <a:p>
                      <a:pPr fontAlgn="ctr"/>
                      <a:r>
                        <a:rPr lang="en-GB" b="1" i="0">
                          <a:solidFill>
                            <a:srgbClr val="333E48"/>
                          </a:solidFill>
                          <a:effectLst/>
                          <a:latin typeface="var(--ads-font-family,Lato,Helvetica,Arial,sans-serif)"/>
                        </a:rPr>
                        <a:t>[7:0]</a:t>
                      </a:r>
                      <a:endParaRPr lang="en-GB" b="0" i="0">
                        <a:solidFill>
                          <a:srgbClr val="333E48"/>
                        </a:solidFill>
                        <a:effectLst/>
                        <a:latin typeface="var(--ads-font-family,Lato,Helvetica,Arial,sans-serif)"/>
                      </a:endParaRPr>
                    </a:p>
                  </a:txBody>
                  <a:tcPr marL="152400" marR="152400" marT="95250" marB="95250" anchor="ctr"/>
                </a:tc>
                <a:tc>
                  <a:txBody>
                    <a:bodyPr/>
                    <a:lstStyle/>
                    <a:p>
                      <a:pPr fontAlgn="ctr"/>
                      <a:r>
                        <a:rPr lang="en-GB" b="0" i="0">
                          <a:solidFill>
                            <a:srgbClr val="333E48"/>
                          </a:solidFill>
                          <a:effectLst/>
                          <a:latin typeface="var(--ads-font-family,Lato,Helvetica,Arial,sans-serif)"/>
                        </a:rPr>
                        <a:t>SREGION</a:t>
                      </a:r>
                    </a:p>
                  </a:txBody>
                  <a:tcPr marL="152400" marR="152400" marT="95250" marB="95250" anchor="ctr"/>
                </a:tc>
                <a:tc>
                  <a:txBody>
                    <a:bodyPr/>
                    <a:lstStyle/>
                    <a:p>
                      <a:pPr fontAlgn="ctr"/>
                      <a:r>
                        <a:rPr lang="en-GB" b="0" i="0" dirty="0">
                          <a:solidFill>
                            <a:srgbClr val="333E48"/>
                          </a:solidFill>
                          <a:effectLst/>
                          <a:latin typeface="var(--ads-font-family,Lato,Helvetica,Arial,sans-serif)"/>
                        </a:rPr>
                        <a:t>SAU regions. The number of implemented SAU regions.</a:t>
                      </a:r>
                    </a:p>
                  </a:txBody>
                  <a:tcPr marL="152400" marR="152400" marT="95250" marB="95250" anchor="ctr"/>
                </a:tc>
                <a:extLst>
                  <a:ext uri="{0D108BD9-81ED-4DB2-BD59-A6C34878D82A}">
                    <a16:rowId xmlns:a16="http://schemas.microsoft.com/office/drawing/2014/main" val="2293571920"/>
                  </a:ext>
                </a:extLst>
              </a:tr>
            </a:tbl>
          </a:graphicData>
        </a:graphic>
      </p:graphicFrame>
      <p:pic>
        <p:nvPicPr>
          <p:cNvPr id="13314" name="Picture 2">
            <a:extLst>
              <a:ext uri="{FF2B5EF4-FFF2-40B4-BE49-F238E27FC236}">
                <a16:creationId xmlns:a16="http://schemas.microsoft.com/office/drawing/2014/main" id="{4BEEAD56-4FA9-47B8-A8A1-3150570B5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146" y="2229488"/>
            <a:ext cx="7063812" cy="83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355904"/>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C66D-40CA-4249-947D-390525254B23}"/>
              </a:ext>
            </a:extLst>
          </p:cNvPr>
          <p:cNvSpPr>
            <a:spLocks noGrp="1"/>
          </p:cNvSpPr>
          <p:nvPr>
            <p:ph type="title"/>
          </p:nvPr>
        </p:nvSpPr>
        <p:spPr/>
        <p:txBody>
          <a:bodyPr/>
          <a:lstStyle/>
          <a:p>
            <a:r>
              <a:rPr lang="en-GB" dirty="0"/>
              <a:t>SAU_RNR register</a:t>
            </a:r>
          </a:p>
        </p:txBody>
      </p:sp>
      <p:graphicFrame>
        <p:nvGraphicFramePr>
          <p:cNvPr id="15" name="Table 14">
            <a:extLst>
              <a:ext uri="{FF2B5EF4-FFF2-40B4-BE49-F238E27FC236}">
                <a16:creationId xmlns:a16="http://schemas.microsoft.com/office/drawing/2014/main" id="{7F0E2071-9E37-4ED0-8F38-46C2F71AC682}"/>
              </a:ext>
            </a:extLst>
          </p:cNvPr>
          <p:cNvGraphicFramePr>
            <a:graphicFrameLocks noGrp="1"/>
          </p:cNvGraphicFramePr>
          <p:nvPr>
            <p:extLst>
              <p:ext uri="{D42A27DB-BD31-4B8C-83A1-F6EECF244321}">
                <p14:modId xmlns:p14="http://schemas.microsoft.com/office/powerpoint/2010/main" val="2839064116"/>
              </p:ext>
            </p:extLst>
          </p:nvPr>
        </p:nvGraphicFramePr>
        <p:xfrm>
          <a:off x="469901" y="3735717"/>
          <a:ext cx="11242674" cy="1900963"/>
        </p:xfrm>
        <a:graphic>
          <a:graphicData uri="http://schemas.openxmlformats.org/drawingml/2006/table">
            <a:tbl>
              <a:tblPr>
                <a:tableStyleId>{BC89EF96-8CEA-46FF-86C4-4CE0E7609802}</a:tableStyleId>
              </a:tblPr>
              <a:tblGrid>
                <a:gridCol w="3747558">
                  <a:extLst>
                    <a:ext uri="{9D8B030D-6E8A-4147-A177-3AD203B41FA5}">
                      <a16:colId xmlns:a16="http://schemas.microsoft.com/office/drawing/2014/main" val="3781823674"/>
                    </a:ext>
                  </a:extLst>
                </a:gridCol>
                <a:gridCol w="3747558">
                  <a:extLst>
                    <a:ext uri="{9D8B030D-6E8A-4147-A177-3AD203B41FA5}">
                      <a16:colId xmlns:a16="http://schemas.microsoft.com/office/drawing/2014/main" val="1655322198"/>
                    </a:ext>
                  </a:extLst>
                </a:gridCol>
                <a:gridCol w="3747558">
                  <a:extLst>
                    <a:ext uri="{9D8B030D-6E8A-4147-A177-3AD203B41FA5}">
                      <a16:colId xmlns:a16="http://schemas.microsoft.com/office/drawing/2014/main" val="2884979066"/>
                    </a:ext>
                  </a:extLst>
                </a:gridCol>
              </a:tblGrid>
              <a:tr h="422683">
                <a:tc>
                  <a:txBody>
                    <a:bodyPr/>
                    <a:lstStyle/>
                    <a:p>
                      <a:pPr fontAlgn="ctr"/>
                      <a:r>
                        <a:rPr lang="en-GB" sz="1600" b="1" dirty="0">
                          <a:solidFill>
                            <a:srgbClr val="333E48"/>
                          </a:solidFill>
                          <a:effectLst/>
                        </a:rPr>
                        <a:t>Bits</a:t>
                      </a:r>
                      <a:endParaRPr lang="en-GB" sz="1600" b="0" i="0" dirty="0">
                        <a:solidFill>
                          <a:srgbClr val="333E48"/>
                        </a:solidFill>
                        <a:effectLst/>
                        <a:latin typeface="var(--ads-font-family,Lato,Helvetica,Arial,sans-serif)"/>
                      </a:endParaRPr>
                    </a:p>
                  </a:txBody>
                  <a:tcPr marL="138585" marR="138585" marT="86615" marB="86615" anchor="ctr"/>
                </a:tc>
                <a:tc>
                  <a:txBody>
                    <a:bodyPr/>
                    <a:lstStyle/>
                    <a:p>
                      <a:pPr fontAlgn="ctr"/>
                      <a:r>
                        <a:rPr lang="en-GB" sz="1600" b="1">
                          <a:solidFill>
                            <a:srgbClr val="333E48"/>
                          </a:solidFill>
                          <a:effectLst/>
                        </a:rPr>
                        <a:t>Field</a:t>
                      </a:r>
                      <a:endParaRPr lang="en-GB" sz="1600" b="0" i="0">
                        <a:solidFill>
                          <a:srgbClr val="333E48"/>
                        </a:solidFill>
                        <a:effectLst/>
                        <a:latin typeface="var(--ads-font-family,Lato,Helvetica,Arial,sans-serif)"/>
                      </a:endParaRPr>
                    </a:p>
                  </a:txBody>
                  <a:tcPr marL="138585" marR="138585" marT="86615" marB="86615" anchor="ctr"/>
                </a:tc>
                <a:tc>
                  <a:txBody>
                    <a:bodyPr/>
                    <a:lstStyle/>
                    <a:p>
                      <a:pPr fontAlgn="ctr"/>
                      <a:r>
                        <a:rPr lang="en-GB" sz="1600" b="1">
                          <a:solidFill>
                            <a:srgbClr val="333E48"/>
                          </a:solidFill>
                          <a:effectLst/>
                        </a:rPr>
                        <a:t>Description</a:t>
                      </a:r>
                      <a:endParaRPr lang="en-GB" sz="1600" b="0" i="0">
                        <a:solidFill>
                          <a:srgbClr val="333E48"/>
                        </a:solidFill>
                        <a:effectLst/>
                        <a:latin typeface="var(--ads-font-family,Lato,Helvetica,Arial,sans-serif)"/>
                      </a:endParaRPr>
                    </a:p>
                  </a:txBody>
                  <a:tcPr marL="138585" marR="138585" marT="86615" marB="86615" anchor="ctr"/>
                </a:tc>
                <a:extLst>
                  <a:ext uri="{0D108BD9-81ED-4DB2-BD59-A6C34878D82A}">
                    <a16:rowId xmlns:a16="http://schemas.microsoft.com/office/drawing/2014/main" val="2073539028"/>
                  </a:ext>
                </a:extLst>
              </a:tr>
              <a:tr h="422683">
                <a:tc>
                  <a:txBody>
                    <a:bodyPr/>
                    <a:lstStyle/>
                    <a:p>
                      <a:pPr fontAlgn="ctr"/>
                      <a:r>
                        <a:rPr lang="en-GB" b="1" i="0">
                          <a:solidFill>
                            <a:srgbClr val="333E48"/>
                          </a:solidFill>
                          <a:effectLst/>
                          <a:latin typeface="var(--ads-font-family,Lato,Helvetica,Arial,sans-serif)"/>
                        </a:rPr>
                        <a:t>[31:8]</a:t>
                      </a:r>
                      <a:endParaRPr lang="en-GB" b="0" i="0">
                        <a:solidFill>
                          <a:srgbClr val="333E48"/>
                        </a:solidFill>
                        <a:effectLst/>
                        <a:latin typeface="var(--ads-font-family,Lato,Helvetica,Arial,sans-serif)"/>
                      </a:endParaRPr>
                    </a:p>
                  </a:txBody>
                  <a:tcPr marL="152400" marR="152400" marT="95250" marB="95250" anchor="ctr"/>
                </a:tc>
                <a:tc>
                  <a:txBody>
                    <a:bodyPr/>
                    <a:lstStyle/>
                    <a:p>
                      <a:pPr fontAlgn="ctr"/>
                      <a:r>
                        <a:rPr lang="en-GB" b="0" i="0">
                          <a:solidFill>
                            <a:srgbClr val="333E48"/>
                          </a:solidFill>
                          <a:effectLst/>
                          <a:latin typeface="var(--ads-font-family,Lato,Helvetica,Arial,sans-serif)"/>
                        </a:rPr>
                        <a:t>Reserved - read as 0</a:t>
                      </a:r>
                    </a:p>
                  </a:txBody>
                  <a:tcPr marL="152400" marR="152400" marT="95250" marB="95250" anchor="ctr"/>
                </a:tc>
                <a:tc>
                  <a:txBody>
                    <a:bodyPr/>
                    <a:lstStyle/>
                    <a:p>
                      <a:pPr fontAlgn="ctr"/>
                      <a:r>
                        <a:rPr lang="en-GB" b="0" i="0">
                          <a:solidFill>
                            <a:srgbClr val="333E48"/>
                          </a:solidFill>
                          <a:effectLst/>
                          <a:latin typeface="var(--ads-font-family,Lato,Helvetica,Arial,sans-serif)"/>
                        </a:rPr>
                        <a:t>-</a:t>
                      </a:r>
                    </a:p>
                  </a:txBody>
                  <a:tcPr marL="152400" marR="152400" marT="95250" marB="95250" anchor="ctr"/>
                </a:tc>
                <a:extLst>
                  <a:ext uri="{0D108BD9-81ED-4DB2-BD59-A6C34878D82A}">
                    <a16:rowId xmlns:a16="http://schemas.microsoft.com/office/drawing/2014/main" val="3102506382"/>
                  </a:ext>
                </a:extLst>
              </a:tr>
              <a:tr h="921588">
                <a:tc>
                  <a:txBody>
                    <a:bodyPr/>
                    <a:lstStyle/>
                    <a:p>
                      <a:pPr fontAlgn="ctr"/>
                      <a:r>
                        <a:rPr lang="en-GB" b="1" i="0">
                          <a:solidFill>
                            <a:srgbClr val="333E48"/>
                          </a:solidFill>
                          <a:effectLst/>
                          <a:latin typeface="var(--ads-font-family,Lato,Helvetica,Arial,sans-serif)"/>
                        </a:rPr>
                        <a:t>[7:0]</a:t>
                      </a:r>
                      <a:endParaRPr lang="en-GB" b="0" i="0">
                        <a:solidFill>
                          <a:srgbClr val="333E48"/>
                        </a:solidFill>
                        <a:effectLst/>
                        <a:latin typeface="var(--ads-font-family,Lato,Helvetica,Arial,sans-serif)"/>
                      </a:endParaRPr>
                    </a:p>
                  </a:txBody>
                  <a:tcPr marL="152400" marR="152400" marT="95250" marB="95250" anchor="ctr"/>
                </a:tc>
                <a:tc>
                  <a:txBody>
                    <a:bodyPr/>
                    <a:lstStyle/>
                    <a:p>
                      <a:pPr fontAlgn="ctr"/>
                      <a:r>
                        <a:rPr lang="en-GB" b="0" i="0">
                          <a:solidFill>
                            <a:srgbClr val="333E48"/>
                          </a:solidFill>
                          <a:effectLst/>
                          <a:latin typeface="var(--ads-font-family,Lato,Helvetica,Arial,sans-serif)"/>
                        </a:rPr>
                        <a:t>REGION</a:t>
                      </a:r>
                    </a:p>
                  </a:txBody>
                  <a:tcPr marL="152400" marR="152400" marT="95250" marB="95250" anchor="ctr"/>
                </a:tc>
                <a:tc>
                  <a:txBody>
                    <a:bodyPr/>
                    <a:lstStyle/>
                    <a:p>
                      <a:pPr fontAlgn="ctr"/>
                      <a:r>
                        <a:rPr lang="en-GB" b="0" i="0" dirty="0">
                          <a:solidFill>
                            <a:srgbClr val="333E48"/>
                          </a:solidFill>
                          <a:effectLst/>
                          <a:latin typeface="var(--ads-font-family,Lato,Helvetica,Arial,sans-serif)"/>
                        </a:rPr>
                        <a:t>Region number. Indicates the SAU region that SAU_RBAR and SAU_RLAR accesses.</a:t>
                      </a:r>
                    </a:p>
                  </a:txBody>
                  <a:tcPr marL="152400" marR="152400" marT="95250" marB="95250" anchor="ctr"/>
                </a:tc>
                <a:extLst>
                  <a:ext uri="{0D108BD9-81ED-4DB2-BD59-A6C34878D82A}">
                    <a16:rowId xmlns:a16="http://schemas.microsoft.com/office/drawing/2014/main" val="2293571920"/>
                  </a:ext>
                </a:extLst>
              </a:tr>
            </a:tbl>
          </a:graphicData>
        </a:graphic>
      </p:graphicFrame>
      <p:pic>
        <p:nvPicPr>
          <p:cNvPr id="12292" name="Picture 4">
            <a:extLst>
              <a:ext uri="{FF2B5EF4-FFF2-40B4-BE49-F238E27FC236}">
                <a16:creationId xmlns:a16="http://schemas.microsoft.com/office/drawing/2014/main" id="{9F4C3A25-7558-4547-B0AF-86A099747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 y="2115827"/>
            <a:ext cx="8030928" cy="943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986925"/>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C66D-40CA-4249-947D-390525254B23}"/>
              </a:ext>
            </a:extLst>
          </p:cNvPr>
          <p:cNvSpPr>
            <a:spLocks noGrp="1"/>
          </p:cNvSpPr>
          <p:nvPr>
            <p:ph type="title"/>
          </p:nvPr>
        </p:nvSpPr>
        <p:spPr/>
        <p:txBody>
          <a:bodyPr/>
          <a:lstStyle/>
          <a:p>
            <a:r>
              <a:rPr lang="en-GB" dirty="0"/>
              <a:t>SAU_CTRL register</a:t>
            </a:r>
          </a:p>
        </p:txBody>
      </p:sp>
      <p:graphicFrame>
        <p:nvGraphicFramePr>
          <p:cNvPr id="15" name="Table 14">
            <a:extLst>
              <a:ext uri="{FF2B5EF4-FFF2-40B4-BE49-F238E27FC236}">
                <a16:creationId xmlns:a16="http://schemas.microsoft.com/office/drawing/2014/main" id="{7F0E2071-9E37-4ED0-8F38-46C2F71AC682}"/>
              </a:ext>
            </a:extLst>
          </p:cNvPr>
          <p:cNvGraphicFramePr>
            <a:graphicFrameLocks noGrp="1"/>
          </p:cNvGraphicFramePr>
          <p:nvPr>
            <p:extLst>
              <p:ext uri="{D42A27DB-BD31-4B8C-83A1-F6EECF244321}">
                <p14:modId xmlns:p14="http://schemas.microsoft.com/office/powerpoint/2010/main" val="2601742777"/>
              </p:ext>
            </p:extLst>
          </p:nvPr>
        </p:nvGraphicFramePr>
        <p:xfrm>
          <a:off x="469901" y="3735717"/>
          <a:ext cx="11242674" cy="2357731"/>
        </p:xfrm>
        <a:graphic>
          <a:graphicData uri="http://schemas.openxmlformats.org/drawingml/2006/table">
            <a:tbl>
              <a:tblPr>
                <a:tableStyleId>{BC89EF96-8CEA-46FF-86C4-4CE0E7609802}</a:tableStyleId>
              </a:tblPr>
              <a:tblGrid>
                <a:gridCol w="3747558">
                  <a:extLst>
                    <a:ext uri="{9D8B030D-6E8A-4147-A177-3AD203B41FA5}">
                      <a16:colId xmlns:a16="http://schemas.microsoft.com/office/drawing/2014/main" val="3781823674"/>
                    </a:ext>
                  </a:extLst>
                </a:gridCol>
                <a:gridCol w="3747558">
                  <a:extLst>
                    <a:ext uri="{9D8B030D-6E8A-4147-A177-3AD203B41FA5}">
                      <a16:colId xmlns:a16="http://schemas.microsoft.com/office/drawing/2014/main" val="1655322198"/>
                    </a:ext>
                  </a:extLst>
                </a:gridCol>
                <a:gridCol w="3747558">
                  <a:extLst>
                    <a:ext uri="{9D8B030D-6E8A-4147-A177-3AD203B41FA5}">
                      <a16:colId xmlns:a16="http://schemas.microsoft.com/office/drawing/2014/main" val="2884979066"/>
                    </a:ext>
                  </a:extLst>
                </a:gridCol>
              </a:tblGrid>
              <a:tr h="422683">
                <a:tc>
                  <a:txBody>
                    <a:bodyPr/>
                    <a:lstStyle/>
                    <a:p>
                      <a:pPr fontAlgn="ctr"/>
                      <a:r>
                        <a:rPr lang="en-GB" sz="1600" b="1" dirty="0">
                          <a:solidFill>
                            <a:srgbClr val="333E48"/>
                          </a:solidFill>
                          <a:effectLst/>
                        </a:rPr>
                        <a:t>Bits</a:t>
                      </a:r>
                      <a:endParaRPr lang="en-GB" sz="1600" b="0" i="0" dirty="0">
                        <a:solidFill>
                          <a:srgbClr val="333E48"/>
                        </a:solidFill>
                        <a:effectLst/>
                        <a:latin typeface="var(--ads-font-family,Lato,Helvetica,Arial,sans-serif)"/>
                      </a:endParaRPr>
                    </a:p>
                  </a:txBody>
                  <a:tcPr marL="138585" marR="138585" marT="86615" marB="86615" anchor="ctr"/>
                </a:tc>
                <a:tc>
                  <a:txBody>
                    <a:bodyPr/>
                    <a:lstStyle/>
                    <a:p>
                      <a:pPr fontAlgn="ctr"/>
                      <a:r>
                        <a:rPr lang="en-GB" sz="1600" b="1">
                          <a:solidFill>
                            <a:srgbClr val="333E48"/>
                          </a:solidFill>
                          <a:effectLst/>
                        </a:rPr>
                        <a:t>Field</a:t>
                      </a:r>
                      <a:endParaRPr lang="en-GB" sz="1600" b="0" i="0">
                        <a:solidFill>
                          <a:srgbClr val="333E48"/>
                        </a:solidFill>
                        <a:effectLst/>
                        <a:latin typeface="var(--ads-font-family,Lato,Helvetica,Arial,sans-serif)"/>
                      </a:endParaRPr>
                    </a:p>
                  </a:txBody>
                  <a:tcPr marL="138585" marR="138585" marT="86615" marB="86615" anchor="ctr"/>
                </a:tc>
                <a:tc>
                  <a:txBody>
                    <a:bodyPr/>
                    <a:lstStyle/>
                    <a:p>
                      <a:pPr fontAlgn="ctr"/>
                      <a:r>
                        <a:rPr lang="en-GB" sz="1600" b="1">
                          <a:solidFill>
                            <a:srgbClr val="333E48"/>
                          </a:solidFill>
                          <a:effectLst/>
                        </a:rPr>
                        <a:t>Description</a:t>
                      </a:r>
                      <a:endParaRPr lang="en-GB" sz="1600" b="0" i="0">
                        <a:solidFill>
                          <a:srgbClr val="333E48"/>
                        </a:solidFill>
                        <a:effectLst/>
                        <a:latin typeface="var(--ads-font-family,Lato,Helvetica,Arial,sans-serif)"/>
                      </a:endParaRPr>
                    </a:p>
                  </a:txBody>
                  <a:tcPr marL="138585" marR="138585" marT="86615" marB="86615" anchor="ctr"/>
                </a:tc>
                <a:extLst>
                  <a:ext uri="{0D108BD9-81ED-4DB2-BD59-A6C34878D82A}">
                    <a16:rowId xmlns:a16="http://schemas.microsoft.com/office/drawing/2014/main" val="2073539028"/>
                  </a:ext>
                </a:extLst>
              </a:tr>
              <a:tr h="422683">
                <a:tc>
                  <a:txBody>
                    <a:bodyPr/>
                    <a:lstStyle/>
                    <a:p>
                      <a:pPr fontAlgn="ctr"/>
                      <a:r>
                        <a:rPr lang="en-GB" b="1" i="0">
                          <a:solidFill>
                            <a:srgbClr val="333E48"/>
                          </a:solidFill>
                          <a:effectLst/>
                          <a:latin typeface="var(--ads-font-family,Lato,Helvetica,Arial,sans-serif)"/>
                        </a:rPr>
                        <a:t>[31:5]</a:t>
                      </a:r>
                      <a:endParaRPr lang="en-GB" b="0" i="0">
                        <a:solidFill>
                          <a:srgbClr val="333E48"/>
                        </a:solidFill>
                        <a:effectLst/>
                        <a:latin typeface="var(--ads-font-family,Lato,Helvetica,Arial,sans-serif)"/>
                      </a:endParaRPr>
                    </a:p>
                  </a:txBody>
                  <a:tcPr marL="152400" marR="152400" marT="95250" marB="95250" anchor="ctr"/>
                </a:tc>
                <a:tc>
                  <a:txBody>
                    <a:bodyPr/>
                    <a:lstStyle/>
                    <a:p>
                      <a:pPr fontAlgn="ctr"/>
                      <a:r>
                        <a:rPr lang="en-GB" b="0" i="0">
                          <a:solidFill>
                            <a:srgbClr val="333E48"/>
                          </a:solidFill>
                          <a:effectLst/>
                          <a:latin typeface="var(--ads-font-family,Lato,Helvetica,Arial,sans-serif)"/>
                        </a:rPr>
                        <a:t>BADDR</a:t>
                      </a:r>
                    </a:p>
                  </a:txBody>
                  <a:tcPr marL="152400" marR="152400" marT="95250" marB="95250" anchor="ctr"/>
                </a:tc>
                <a:tc>
                  <a:txBody>
                    <a:bodyPr/>
                    <a:lstStyle/>
                    <a:p>
                      <a:pPr fontAlgn="ctr"/>
                      <a:r>
                        <a:rPr lang="en-GB" b="0" i="0">
                          <a:solidFill>
                            <a:srgbClr val="333E48"/>
                          </a:solidFill>
                          <a:effectLst/>
                          <a:latin typeface="var(--ads-font-family,Lato,Helvetica,Arial,sans-serif)"/>
                        </a:rPr>
                        <a:t>Base address. Holds bits [31:5] of the base address for the selected SAU region.</a:t>
                      </a:r>
                    </a:p>
                  </a:txBody>
                  <a:tcPr marL="152400" marR="152400" marT="95250" marB="95250" anchor="ctr"/>
                </a:tc>
                <a:extLst>
                  <a:ext uri="{0D108BD9-81ED-4DB2-BD59-A6C34878D82A}">
                    <a16:rowId xmlns:a16="http://schemas.microsoft.com/office/drawing/2014/main" val="3102506382"/>
                  </a:ext>
                </a:extLst>
              </a:tr>
              <a:tr h="921588">
                <a:tc>
                  <a:txBody>
                    <a:bodyPr/>
                    <a:lstStyle/>
                    <a:p>
                      <a:pPr fontAlgn="ctr"/>
                      <a:r>
                        <a:rPr lang="en-GB" b="1" i="0">
                          <a:solidFill>
                            <a:srgbClr val="333E48"/>
                          </a:solidFill>
                          <a:effectLst/>
                          <a:latin typeface="var(--ads-font-family,Lato,Helvetica,Arial,sans-serif)"/>
                        </a:rPr>
                        <a:t>[4:0]</a:t>
                      </a:r>
                      <a:endParaRPr lang="en-GB" b="0" i="0">
                        <a:solidFill>
                          <a:srgbClr val="333E48"/>
                        </a:solidFill>
                        <a:effectLst/>
                        <a:latin typeface="var(--ads-font-family,Lato,Helvetica,Arial,sans-serif)"/>
                      </a:endParaRPr>
                    </a:p>
                  </a:txBody>
                  <a:tcPr marL="152400" marR="152400" marT="95250" marB="95250" anchor="ctr"/>
                </a:tc>
                <a:tc>
                  <a:txBody>
                    <a:bodyPr/>
                    <a:lstStyle/>
                    <a:p>
                      <a:pPr fontAlgn="ctr"/>
                      <a:r>
                        <a:rPr lang="en-GB" b="0" i="0">
                          <a:solidFill>
                            <a:srgbClr val="333E48"/>
                          </a:solidFill>
                          <a:effectLst/>
                          <a:latin typeface="var(--ads-font-family,Lato,Helvetica,Arial,sans-serif)"/>
                        </a:rPr>
                        <a:t>Reserved - read as 0</a:t>
                      </a:r>
                    </a:p>
                  </a:txBody>
                  <a:tcPr marL="152400" marR="152400" marT="95250" marB="95250" anchor="ctr"/>
                </a:tc>
                <a:tc>
                  <a:txBody>
                    <a:bodyPr/>
                    <a:lstStyle/>
                    <a:p>
                      <a:pPr fontAlgn="ctr"/>
                      <a:r>
                        <a:rPr lang="en-GB" b="0" i="0" dirty="0">
                          <a:solidFill>
                            <a:srgbClr val="333E48"/>
                          </a:solidFill>
                          <a:effectLst/>
                          <a:latin typeface="var(--ads-font-family,Lato,Helvetica,Arial,sans-serif)"/>
                        </a:rPr>
                        <a:t>-</a:t>
                      </a:r>
                    </a:p>
                  </a:txBody>
                  <a:tcPr marL="152400" marR="152400" marT="95250" marB="95250" anchor="ctr"/>
                </a:tc>
                <a:extLst>
                  <a:ext uri="{0D108BD9-81ED-4DB2-BD59-A6C34878D82A}">
                    <a16:rowId xmlns:a16="http://schemas.microsoft.com/office/drawing/2014/main" val="2293571920"/>
                  </a:ext>
                </a:extLst>
              </a:tr>
            </a:tbl>
          </a:graphicData>
        </a:graphic>
      </p:graphicFrame>
      <p:pic>
        <p:nvPicPr>
          <p:cNvPr id="11266" name="Picture 2">
            <a:extLst>
              <a:ext uri="{FF2B5EF4-FFF2-40B4-BE49-F238E27FC236}">
                <a16:creationId xmlns:a16="http://schemas.microsoft.com/office/drawing/2014/main" id="{3F4520CC-DF82-4A96-9F3C-5A85D5E16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1" y="1958026"/>
            <a:ext cx="8045852" cy="945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381947"/>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C66D-40CA-4249-947D-390525254B23}"/>
              </a:ext>
            </a:extLst>
          </p:cNvPr>
          <p:cNvSpPr>
            <a:spLocks noGrp="1"/>
          </p:cNvSpPr>
          <p:nvPr>
            <p:ph type="title"/>
          </p:nvPr>
        </p:nvSpPr>
        <p:spPr/>
        <p:txBody>
          <a:bodyPr/>
          <a:lstStyle/>
          <a:p>
            <a:r>
              <a:rPr lang="en-GB" dirty="0"/>
              <a:t>SAU_RLAR register</a:t>
            </a:r>
          </a:p>
        </p:txBody>
      </p:sp>
      <p:graphicFrame>
        <p:nvGraphicFramePr>
          <p:cNvPr id="15" name="Table 14">
            <a:extLst>
              <a:ext uri="{FF2B5EF4-FFF2-40B4-BE49-F238E27FC236}">
                <a16:creationId xmlns:a16="http://schemas.microsoft.com/office/drawing/2014/main" id="{7F0E2071-9E37-4ED0-8F38-46C2F71AC682}"/>
              </a:ext>
            </a:extLst>
          </p:cNvPr>
          <p:cNvGraphicFramePr>
            <a:graphicFrameLocks noGrp="1"/>
          </p:cNvGraphicFramePr>
          <p:nvPr>
            <p:extLst>
              <p:ext uri="{D42A27DB-BD31-4B8C-83A1-F6EECF244321}">
                <p14:modId xmlns:p14="http://schemas.microsoft.com/office/powerpoint/2010/main" val="3785360498"/>
              </p:ext>
            </p:extLst>
          </p:nvPr>
        </p:nvGraphicFramePr>
        <p:xfrm>
          <a:off x="319004" y="3004372"/>
          <a:ext cx="11242674" cy="3164795"/>
        </p:xfrm>
        <a:graphic>
          <a:graphicData uri="http://schemas.openxmlformats.org/drawingml/2006/table">
            <a:tbl>
              <a:tblPr>
                <a:tableStyleId>{BC89EF96-8CEA-46FF-86C4-4CE0E7609802}</a:tableStyleId>
              </a:tblPr>
              <a:tblGrid>
                <a:gridCol w="3747558">
                  <a:extLst>
                    <a:ext uri="{9D8B030D-6E8A-4147-A177-3AD203B41FA5}">
                      <a16:colId xmlns:a16="http://schemas.microsoft.com/office/drawing/2014/main" val="3781823674"/>
                    </a:ext>
                  </a:extLst>
                </a:gridCol>
                <a:gridCol w="3747558">
                  <a:extLst>
                    <a:ext uri="{9D8B030D-6E8A-4147-A177-3AD203B41FA5}">
                      <a16:colId xmlns:a16="http://schemas.microsoft.com/office/drawing/2014/main" val="1655322198"/>
                    </a:ext>
                  </a:extLst>
                </a:gridCol>
                <a:gridCol w="3747558">
                  <a:extLst>
                    <a:ext uri="{9D8B030D-6E8A-4147-A177-3AD203B41FA5}">
                      <a16:colId xmlns:a16="http://schemas.microsoft.com/office/drawing/2014/main" val="2884979066"/>
                    </a:ext>
                  </a:extLst>
                </a:gridCol>
              </a:tblGrid>
              <a:tr h="422683">
                <a:tc>
                  <a:txBody>
                    <a:bodyPr/>
                    <a:lstStyle/>
                    <a:p>
                      <a:pPr fontAlgn="ctr"/>
                      <a:r>
                        <a:rPr lang="en-GB" sz="1600" b="1">
                          <a:solidFill>
                            <a:srgbClr val="333E48"/>
                          </a:solidFill>
                          <a:effectLst/>
                        </a:rPr>
                        <a:t>Bits</a:t>
                      </a:r>
                      <a:endParaRPr lang="en-GB" sz="1600" b="0" i="0">
                        <a:solidFill>
                          <a:srgbClr val="333E48"/>
                        </a:solidFill>
                        <a:effectLst/>
                        <a:latin typeface="var(--ads-font-family,Lato,Helvetica,Arial,sans-serif)"/>
                      </a:endParaRPr>
                    </a:p>
                  </a:txBody>
                  <a:tcPr marL="138585" marR="138585" marT="86615" marB="86615" anchor="ctr"/>
                </a:tc>
                <a:tc>
                  <a:txBody>
                    <a:bodyPr/>
                    <a:lstStyle/>
                    <a:p>
                      <a:pPr fontAlgn="ctr"/>
                      <a:r>
                        <a:rPr lang="en-GB" sz="1600" b="1" dirty="0">
                          <a:solidFill>
                            <a:srgbClr val="333E48"/>
                          </a:solidFill>
                          <a:effectLst/>
                        </a:rPr>
                        <a:t>Field</a:t>
                      </a:r>
                      <a:endParaRPr lang="en-GB" sz="1600" b="0" i="0" dirty="0">
                        <a:solidFill>
                          <a:srgbClr val="333E48"/>
                        </a:solidFill>
                        <a:effectLst/>
                        <a:latin typeface="var(--ads-font-family,Lato,Helvetica,Arial,sans-serif)"/>
                      </a:endParaRPr>
                    </a:p>
                  </a:txBody>
                  <a:tcPr marL="138585" marR="138585" marT="86615" marB="86615" anchor="ctr"/>
                </a:tc>
                <a:tc>
                  <a:txBody>
                    <a:bodyPr/>
                    <a:lstStyle/>
                    <a:p>
                      <a:pPr fontAlgn="ctr"/>
                      <a:r>
                        <a:rPr lang="en-GB" sz="1600" b="1">
                          <a:solidFill>
                            <a:srgbClr val="333E48"/>
                          </a:solidFill>
                          <a:effectLst/>
                        </a:rPr>
                        <a:t>Description</a:t>
                      </a:r>
                      <a:endParaRPr lang="en-GB" sz="1600" b="0" i="0">
                        <a:solidFill>
                          <a:srgbClr val="333E48"/>
                        </a:solidFill>
                        <a:effectLst/>
                        <a:latin typeface="var(--ads-font-family,Lato,Helvetica,Arial,sans-serif)"/>
                      </a:endParaRPr>
                    </a:p>
                  </a:txBody>
                  <a:tcPr marL="138585" marR="138585" marT="86615" marB="86615" anchor="ctr"/>
                </a:tc>
                <a:extLst>
                  <a:ext uri="{0D108BD9-81ED-4DB2-BD59-A6C34878D82A}">
                    <a16:rowId xmlns:a16="http://schemas.microsoft.com/office/drawing/2014/main" val="2073539028"/>
                  </a:ext>
                </a:extLst>
              </a:tr>
              <a:tr h="422683">
                <a:tc>
                  <a:txBody>
                    <a:bodyPr/>
                    <a:lstStyle/>
                    <a:p>
                      <a:pPr fontAlgn="ctr"/>
                      <a:r>
                        <a:rPr lang="en-GB" b="1" i="0">
                          <a:solidFill>
                            <a:srgbClr val="333E48"/>
                          </a:solidFill>
                          <a:effectLst/>
                          <a:latin typeface="var(--ads-font-family,Lato,Helvetica,Arial,sans-serif)"/>
                        </a:rPr>
                        <a:t>31:5</a:t>
                      </a:r>
                      <a:endParaRPr lang="en-GB" b="0" i="0">
                        <a:solidFill>
                          <a:srgbClr val="333E48"/>
                        </a:solidFill>
                        <a:effectLst/>
                        <a:latin typeface="var(--ads-font-family,Lato,Helvetica,Arial,sans-serif)"/>
                      </a:endParaRPr>
                    </a:p>
                  </a:txBody>
                  <a:tcPr marL="152400" marR="152400" marT="95250" marB="95250" anchor="ctr"/>
                </a:tc>
                <a:tc>
                  <a:txBody>
                    <a:bodyPr/>
                    <a:lstStyle/>
                    <a:p>
                      <a:pPr fontAlgn="ctr"/>
                      <a:r>
                        <a:rPr lang="en-GB" b="0" i="0">
                          <a:solidFill>
                            <a:srgbClr val="333E48"/>
                          </a:solidFill>
                          <a:effectLst/>
                          <a:latin typeface="var(--ads-font-family,Lato,Helvetica,Arial,sans-serif)"/>
                        </a:rPr>
                        <a:t>LADDR</a:t>
                      </a:r>
                    </a:p>
                  </a:txBody>
                  <a:tcPr marL="152400" marR="152400" marT="95250" marB="95250" anchor="ctr"/>
                </a:tc>
                <a:tc>
                  <a:txBody>
                    <a:bodyPr/>
                    <a:lstStyle/>
                    <a:p>
                      <a:pPr fontAlgn="ctr"/>
                      <a:r>
                        <a:rPr lang="en-GB" b="0" i="0">
                          <a:solidFill>
                            <a:srgbClr val="333E48"/>
                          </a:solidFill>
                          <a:effectLst/>
                          <a:latin typeface="var(--ads-font-family,Lato,Helvetica,Arial,sans-serif)"/>
                        </a:rPr>
                        <a:t>Limit address [31:5]. Bits [4:0] of the limit address are defined as 0x1F</a:t>
                      </a:r>
                    </a:p>
                  </a:txBody>
                  <a:tcPr marL="152400" marR="152400" marT="95250" marB="95250" anchor="ctr"/>
                </a:tc>
                <a:extLst>
                  <a:ext uri="{0D108BD9-81ED-4DB2-BD59-A6C34878D82A}">
                    <a16:rowId xmlns:a16="http://schemas.microsoft.com/office/drawing/2014/main" val="3102506382"/>
                  </a:ext>
                </a:extLst>
              </a:tr>
              <a:tr h="524692">
                <a:tc>
                  <a:txBody>
                    <a:bodyPr/>
                    <a:lstStyle/>
                    <a:p>
                      <a:pPr fontAlgn="ctr"/>
                      <a:r>
                        <a:rPr lang="en-GB" b="1" i="0" dirty="0">
                          <a:solidFill>
                            <a:srgbClr val="333E48"/>
                          </a:solidFill>
                          <a:effectLst/>
                          <a:latin typeface="var(--ads-font-family,Lato,Helvetica,Arial,sans-serif)"/>
                        </a:rPr>
                        <a:t>4:2</a:t>
                      </a:r>
                      <a:endParaRPr lang="en-GB" b="0" i="0" dirty="0">
                        <a:solidFill>
                          <a:srgbClr val="333E48"/>
                        </a:solidFill>
                        <a:effectLst/>
                        <a:latin typeface="var(--ads-font-family,Lato,Helvetica,Arial,sans-serif)"/>
                      </a:endParaRPr>
                    </a:p>
                  </a:txBody>
                  <a:tcPr marL="152400" marR="152400" marT="95250" marB="95250" anchor="ctr"/>
                </a:tc>
                <a:tc>
                  <a:txBody>
                    <a:bodyPr/>
                    <a:lstStyle/>
                    <a:p>
                      <a:pPr fontAlgn="ctr"/>
                      <a:r>
                        <a:rPr lang="en-GB" b="0" i="0">
                          <a:solidFill>
                            <a:srgbClr val="333E48"/>
                          </a:solidFill>
                          <a:effectLst/>
                          <a:latin typeface="var(--ads-font-family,Lato,Helvetica,Arial,sans-serif)"/>
                        </a:rPr>
                        <a:t>RES0</a:t>
                      </a:r>
                    </a:p>
                  </a:txBody>
                  <a:tcPr marL="152400" marR="152400" marT="95250" marB="95250" anchor="ctr"/>
                </a:tc>
                <a:tc>
                  <a:txBody>
                    <a:bodyPr/>
                    <a:lstStyle/>
                    <a:p>
                      <a:pPr fontAlgn="ctr"/>
                      <a:r>
                        <a:rPr lang="en-GB" b="0" i="0" dirty="0">
                          <a:solidFill>
                            <a:srgbClr val="333E48"/>
                          </a:solidFill>
                          <a:effectLst/>
                          <a:latin typeface="var(--ads-font-family,Lato,Helvetica,Arial,sans-serif)"/>
                        </a:rPr>
                        <a:t>-</a:t>
                      </a:r>
                    </a:p>
                  </a:txBody>
                  <a:tcPr marL="152400" marR="152400" marT="95250" marB="95250" anchor="ctr"/>
                </a:tc>
                <a:extLst>
                  <a:ext uri="{0D108BD9-81ED-4DB2-BD59-A6C34878D82A}">
                    <a16:rowId xmlns:a16="http://schemas.microsoft.com/office/drawing/2014/main" val="2293571920"/>
                  </a:ext>
                </a:extLst>
              </a:tr>
              <a:tr h="422683">
                <a:tc>
                  <a:txBody>
                    <a:bodyPr/>
                    <a:lstStyle/>
                    <a:p>
                      <a:pPr fontAlgn="ctr"/>
                      <a:r>
                        <a:rPr lang="en-GB" b="1" i="0">
                          <a:solidFill>
                            <a:srgbClr val="333E48"/>
                          </a:solidFill>
                          <a:effectLst/>
                          <a:latin typeface="var(--ads-font-family,Lato,Helvetica,Arial,sans-serif)"/>
                        </a:rPr>
                        <a:t>1</a:t>
                      </a:r>
                      <a:endParaRPr lang="en-GB" b="0" i="0">
                        <a:solidFill>
                          <a:srgbClr val="333E48"/>
                        </a:solidFill>
                        <a:effectLst/>
                        <a:latin typeface="var(--ads-font-family,Lato,Helvetica,Arial,sans-serif)"/>
                      </a:endParaRPr>
                    </a:p>
                  </a:txBody>
                  <a:tcPr marL="152400" marR="152400" marT="95250" marB="95250" anchor="ctr"/>
                </a:tc>
                <a:tc>
                  <a:txBody>
                    <a:bodyPr/>
                    <a:lstStyle/>
                    <a:p>
                      <a:pPr fontAlgn="ctr"/>
                      <a:r>
                        <a:rPr lang="en-GB" b="0" i="0">
                          <a:solidFill>
                            <a:srgbClr val="333E48"/>
                          </a:solidFill>
                          <a:effectLst/>
                          <a:latin typeface="var(--ads-font-family,Lato,Helvetica,Arial,sans-serif)"/>
                        </a:rPr>
                        <a:t>NSC</a:t>
                      </a:r>
                    </a:p>
                  </a:txBody>
                  <a:tcPr marL="152400" marR="152400" marT="95250" marB="95250" anchor="ctr"/>
                </a:tc>
                <a:tc>
                  <a:txBody>
                    <a:bodyPr/>
                    <a:lstStyle/>
                    <a:p>
                      <a:pPr fontAlgn="ctr"/>
                      <a:r>
                        <a:rPr lang="en-GB" b="0" i="0">
                          <a:solidFill>
                            <a:srgbClr val="333E48"/>
                          </a:solidFill>
                          <a:effectLst/>
                          <a:latin typeface="var(--ads-font-family,Lato,Helvetica,Arial,sans-serif)"/>
                        </a:rPr>
                        <a:t>0 Region is not Non-secure callable1 Region is Non-secure callable</a:t>
                      </a:r>
                    </a:p>
                  </a:txBody>
                  <a:tcPr marL="152400" marR="152400" marT="95250" marB="95250" anchor="ctr"/>
                </a:tc>
                <a:extLst>
                  <a:ext uri="{0D108BD9-81ED-4DB2-BD59-A6C34878D82A}">
                    <a16:rowId xmlns:a16="http://schemas.microsoft.com/office/drawing/2014/main" val="226068558"/>
                  </a:ext>
                </a:extLst>
              </a:tr>
              <a:tr h="422683">
                <a:tc>
                  <a:txBody>
                    <a:bodyPr/>
                    <a:lstStyle/>
                    <a:p>
                      <a:pPr fontAlgn="ctr"/>
                      <a:r>
                        <a:rPr lang="en-GB" b="1" i="0">
                          <a:solidFill>
                            <a:srgbClr val="333E48"/>
                          </a:solidFill>
                          <a:effectLst/>
                          <a:latin typeface="var(--ads-font-family,Lato,Helvetica,Arial,sans-serif)"/>
                        </a:rPr>
                        <a:t>0</a:t>
                      </a:r>
                      <a:endParaRPr lang="en-GB" b="0" i="0">
                        <a:solidFill>
                          <a:srgbClr val="333E48"/>
                        </a:solidFill>
                        <a:effectLst/>
                        <a:latin typeface="var(--ads-font-family,Lato,Helvetica,Arial,sans-serif)"/>
                      </a:endParaRPr>
                    </a:p>
                  </a:txBody>
                  <a:tcPr marL="152400" marR="152400" marT="95250" marB="95250" anchor="ctr"/>
                </a:tc>
                <a:tc>
                  <a:txBody>
                    <a:bodyPr/>
                    <a:lstStyle/>
                    <a:p>
                      <a:pPr fontAlgn="ctr"/>
                      <a:r>
                        <a:rPr lang="en-GB" b="0" i="0">
                          <a:solidFill>
                            <a:srgbClr val="333E48"/>
                          </a:solidFill>
                          <a:effectLst/>
                          <a:latin typeface="var(--ads-font-family,Lato,Helvetica,Arial,sans-serif)"/>
                        </a:rPr>
                        <a:t>ENABLE</a:t>
                      </a:r>
                    </a:p>
                  </a:txBody>
                  <a:tcPr marL="152400" marR="152400" marT="95250" marB="95250" anchor="ctr"/>
                </a:tc>
                <a:tc>
                  <a:txBody>
                    <a:bodyPr/>
                    <a:lstStyle/>
                    <a:p>
                      <a:pPr fontAlgn="ctr"/>
                      <a:r>
                        <a:rPr lang="en-GB" b="0" i="0" dirty="0">
                          <a:solidFill>
                            <a:srgbClr val="333E48"/>
                          </a:solidFill>
                          <a:effectLst/>
                          <a:latin typeface="var(--ads-font-family,Lato,Helvetica,Arial,sans-serif)"/>
                        </a:rPr>
                        <a:t>0 SAU region is enabled1 SAU region is enabled</a:t>
                      </a:r>
                    </a:p>
                  </a:txBody>
                  <a:tcPr marL="152400" marR="152400" marT="95250" marB="95250" anchor="ctr"/>
                </a:tc>
                <a:extLst>
                  <a:ext uri="{0D108BD9-81ED-4DB2-BD59-A6C34878D82A}">
                    <a16:rowId xmlns:a16="http://schemas.microsoft.com/office/drawing/2014/main" val="596990422"/>
                  </a:ext>
                </a:extLst>
              </a:tr>
            </a:tbl>
          </a:graphicData>
        </a:graphic>
      </p:graphicFrame>
      <p:pic>
        <p:nvPicPr>
          <p:cNvPr id="14338" name="Picture 2">
            <a:extLst>
              <a:ext uri="{FF2B5EF4-FFF2-40B4-BE49-F238E27FC236}">
                <a16:creationId xmlns:a16="http://schemas.microsoft.com/office/drawing/2014/main" id="{4E3C5389-2580-4315-A825-F1D48DCC2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 y="1133061"/>
            <a:ext cx="6226175" cy="1822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497181"/>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24E3-3B3F-42FB-9786-039208400A07}"/>
              </a:ext>
            </a:extLst>
          </p:cNvPr>
          <p:cNvSpPr>
            <a:spLocks noGrp="1"/>
          </p:cNvSpPr>
          <p:nvPr>
            <p:ph type="title"/>
          </p:nvPr>
        </p:nvSpPr>
        <p:spPr/>
        <p:txBody>
          <a:bodyPr/>
          <a:lstStyle/>
          <a:p>
            <a:r>
              <a:rPr lang="en-GB" dirty="0"/>
              <a:t>IDAU interface, IDAU, and memory map</a:t>
            </a:r>
          </a:p>
        </p:txBody>
      </p:sp>
      <p:sp>
        <p:nvSpPr>
          <p:cNvPr id="3" name="Content Placeholder 2">
            <a:extLst>
              <a:ext uri="{FF2B5EF4-FFF2-40B4-BE49-F238E27FC236}">
                <a16:creationId xmlns:a16="http://schemas.microsoft.com/office/drawing/2014/main" id="{A093247D-7A72-40F8-859D-67407BCF8F6F}"/>
              </a:ext>
            </a:extLst>
          </p:cNvPr>
          <p:cNvSpPr>
            <a:spLocks noGrp="1"/>
          </p:cNvSpPr>
          <p:nvPr>
            <p:ph idx="1"/>
          </p:nvPr>
        </p:nvSpPr>
        <p:spPr/>
        <p:txBody>
          <a:bodyPr/>
          <a:lstStyle/>
          <a:p>
            <a:r>
              <a:rPr lang="en-GB" b="0" i="0" dirty="0">
                <a:solidFill>
                  <a:srgbClr val="333E48"/>
                </a:solidFill>
                <a:effectLst/>
                <a:latin typeface="Lato" panose="020F0502020204030203" pitchFamily="34" charset="0"/>
              </a:rPr>
              <a:t>The IDAU is used to indicate to the processor if a particular memory address is Secure, Non-secure Callable (NSC), or Non-secure, and provides the region number within which the memory address resides. </a:t>
            </a:r>
          </a:p>
          <a:p>
            <a:r>
              <a:rPr lang="en-GB" b="0" i="0" dirty="0">
                <a:solidFill>
                  <a:srgbClr val="333E48"/>
                </a:solidFill>
                <a:effectLst/>
                <a:latin typeface="Lato" panose="020F0502020204030203" pitchFamily="34" charset="0"/>
              </a:rPr>
              <a:t>It can also mark a memory region to be exempted from security checking, for example, a ROM table. </a:t>
            </a:r>
          </a:p>
          <a:p>
            <a:r>
              <a:rPr lang="en-GB" b="0" i="0" dirty="0">
                <a:solidFill>
                  <a:srgbClr val="333E48"/>
                </a:solidFill>
                <a:effectLst/>
                <a:latin typeface="Lato" panose="020F0502020204030203" pitchFamily="34" charset="0"/>
              </a:rPr>
              <a:t>The IDAU interface in general is processor-specific. However, there is a high similarity between the IDAU interfaces on different Cortex-M processors.</a:t>
            </a:r>
            <a:endParaRPr lang="en-GB" dirty="0"/>
          </a:p>
        </p:txBody>
      </p:sp>
    </p:spTree>
    <p:extLst>
      <p:ext uri="{BB962C8B-B14F-4D97-AF65-F5344CB8AC3E}">
        <p14:creationId xmlns:p14="http://schemas.microsoft.com/office/powerpoint/2010/main" val="3741069463"/>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59CF-E4D7-4DDA-B217-32A2DB9DDAB8}"/>
              </a:ext>
            </a:extLst>
          </p:cNvPr>
          <p:cNvSpPr>
            <a:spLocks noGrp="1"/>
          </p:cNvSpPr>
          <p:nvPr>
            <p:ph type="title"/>
          </p:nvPr>
        </p:nvSpPr>
        <p:spPr/>
        <p:txBody>
          <a:bodyPr/>
          <a:lstStyle/>
          <a:p>
            <a:r>
              <a:rPr lang="en-GB" dirty="0"/>
              <a:t>Security requirements addressed by </a:t>
            </a:r>
            <a:r>
              <a:rPr lang="en-GB" dirty="0" err="1"/>
              <a:t>TrustZone</a:t>
            </a:r>
            <a:endParaRPr lang="en-GB" dirty="0"/>
          </a:p>
        </p:txBody>
      </p:sp>
      <p:sp>
        <p:nvSpPr>
          <p:cNvPr id="3" name="Content Placeholder 2">
            <a:extLst>
              <a:ext uri="{FF2B5EF4-FFF2-40B4-BE49-F238E27FC236}">
                <a16:creationId xmlns:a16="http://schemas.microsoft.com/office/drawing/2014/main" id="{6D0CC7BA-9B62-4173-80C0-F57049BF3A0E}"/>
              </a:ext>
            </a:extLst>
          </p:cNvPr>
          <p:cNvSpPr>
            <a:spLocks noGrp="1"/>
          </p:cNvSpPr>
          <p:nvPr>
            <p:ph idx="1"/>
          </p:nvPr>
        </p:nvSpPr>
        <p:spPr/>
        <p:txBody>
          <a:bodyPr/>
          <a:lstStyle/>
          <a:p>
            <a:pPr algn="l"/>
            <a:r>
              <a:rPr lang="en-GB" b="0" i="0" dirty="0">
                <a:solidFill>
                  <a:srgbClr val="333E48"/>
                </a:solidFill>
                <a:effectLst/>
                <a:latin typeface="var(--ads-font-family,Lato,Helvetica,Arial,sans-serif)"/>
              </a:rPr>
              <a:t>Security which could mean many different things can include, but is not limited to:</a:t>
            </a:r>
          </a:p>
          <a:p>
            <a:pPr algn="l"/>
            <a:r>
              <a:rPr lang="en-GB" b="1" i="0" dirty="0">
                <a:solidFill>
                  <a:srgbClr val="333E48"/>
                </a:solidFill>
                <a:effectLst/>
                <a:latin typeface="var(--ads-font-family,Lato,Helvetica,Arial,sans-serif)"/>
              </a:rPr>
              <a:t>Communication protection</a:t>
            </a:r>
            <a:endParaRPr lang="en-GB" b="0" i="0" dirty="0">
              <a:solidFill>
                <a:srgbClr val="333E48"/>
              </a:solidFill>
              <a:effectLst/>
              <a:latin typeface="var(--ads-font-family,Lato,Helvetica,Arial,sans-serif)"/>
            </a:endParaRPr>
          </a:p>
          <a:p>
            <a:pPr lvl="1"/>
            <a:r>
              <a:rPr lang="en-GB" b="0" i="0" dirty="0">
                <a:solidFill>
                  <a:srgbClr val="333E48"/>
                </a:solidFill>
                <a:effectLst/>
                <a:latin typeface="var(--ads-font-family,Lato,Helvetica,Arial,sans-serif)"/>
              </a:rPr>
              <a:t>Prevents data transfers from being visible to, or intercepted by unauthorized parties and might include other techniques such as cryptography.</a:t>
            </a:r>
          </a:p>
          <a:p>
            <a:pPr algn="l"/>
            <a:r>
              <a:rPr lang="en-GB" b="1" i="0" dirty="0">
                <a:solidFill>
                  <a:srgbClr val="333E48"/>
                </a:solidFill>
                <a:effectLst/>
                <a:latin typeface="var(--ads-font-family,Lato,Helvetica,Arial,sans-serif)"/>
              </a:rPr>
              <a:t>Data protection</a:t>
            </a:r>
            <a:endParaRPr lang="en-GB" b="0" i="0" dirty="0">
              <a:solidFill>
                <a:srgbClr val="333E48"/>
              </a:solidFill>
              <a:effectLst/>
              <a:latin typeface="var(--ads-font-family,Lato,Helvetica,Arial,sans-serif)"/>
            </a:endParaRPr>
          </a:p>
          <a:p>
            <a:pPr algn="l"/>
            <a:r>
              <a:rPr lang="en-GB" dirty="0">
                <a:solidFill>
                  <a:srgbClr val="333E48"/>
                </a:solidFill>
                <a:latin typeface="var(--ads-font-family,Lato,Helvetica,Arial,sans-serif)"/>
              </a:rPr>
              <a:t>P</a:t>
            </a:r>
            <a:r>
              <a:rPr lang="en-GB" b="0" i="0" dirty="0">
                <a:solidFill>
                  <a:srgbClr val="333E48"/>
                </a:solidFill>
                <a:effectLst/>
                <a:latin typeface="var(--ads-font-family,Lato,Helvetica,Arial,sans-serif)"/>
              </a:rPr>
              <a:t>revents unauthorized parties accessing secret data that is stored inside devices.</a:t>
            </a:r>
          </a:p>
          <a:p>
            <a:pPr algn="l"/>
            <a:r>
              <a:rPr lang="en-GB" b="1" i="0" dirty="0">
                <a:solidFill>
                  <a:srgbClr val="333E48"/>
                </a:solidFill>
                <a:effectLst/>
                <a:latin typeface="var(--ads-font-family,Lato,Helvetica,Arial,sans-serif)"/>
              </a:rPr>
              <a:t>Firmware protection</a:t>
            </a:r>
            <a:endParaRPr lang="en-GB" b="0" i="0" dirty="0">
              <a:solidFill>
                <a:srgbClr val="333E48"/>
              </a:solidFill>
              <a:effectLst/>
              <a:latin typeface="var(--ads-font-family,Lato,Helvetica,Arial,sans-serif)"/>
            </a:endParaRPr>
          </a:p>
          <a:p>
            <a:pPr algn="l"/>
            <a:r>
              <a:rPr lang="en-GB" dirty="0">
                <a:solidFill>
                  <a:srgbClr val="333E48"/>
                </a:solidFill>
                <a:latin typeface="var(--ads-font-family,Lato,Helvetica,Arial,sans-serif)"/>
              </a:rPr>
              <a:t>P</a:t>
            </a:r>
            <a:r>
              <a:rPr lang="en-GB" b="0" i="0" dirty="0">
                <a:solidFill>
                  <a:srgbClr val="333E48"/>
                </a:solidFill>
                <a:effectLst/>
                <a:latin typeface="var(--ads-font-family,Lato,Helvetica,Arial,sans-serif)"/>
              </a:rPr>
              <a:t>revents on-chip firmware from being reverse engineered.</a:t>
            </a:r>
          </a:p>
          <a:p>
            <a:pPr algn="l"/>
            <a:r>
              <a:rPr lang="en-GB" b="1" i="0" dirty="0">
                <a:solidFill>
                  <a:srgbClr val="333E48"/>
                </a:solidFill>
                <a:effectLst/>
                <a:latin typeface="var(--ads-font-family,Lato,Helvetica,Arial,sans-serif)"/>
              </a:rPr>
              <a:t>Operation protection</a:t>
            </a:r>
            <a:endParaRPr lang="en-GB" b="0" i="0" dirty="0">
              <a:solidFill>
                <a:srgbClr val="333E48"/>
              </a:solidFill>
              <a:effectLst/>
              <a:latin typeface="var(--ads-font-family,Lato,Helvetica,Arial,sans-serif)"/>
            </a:endParaRPr>
          </a:p>
          <a:p>
            <a:pPr algn="l"/>
            <a:r>
              <a:rPr lang="en-GB" dirty="0">
                <a:solidFill>
                  <a:srgbClr val="333E48"/>
                </a:solidFill>
                <a:latin typeface="var(--ads-font-family,Lato,Helvetica,Arial,sans-serif)"/>
              </a:rPr>
              <a:t>P</a:t>
            </a:r>
            <a:r>
              <a:rPr lang="en-GB" b="0" i="0" dirty="0">
                <a:solidFill>
                  <a:srgbClr val="333E48"/>
                </a:solidFill>
                <a:effectLst/>
                <a:latin typeface="var(--ads-font-family,Lato,Helvetica,Arial,sans-serif)"/>
              </a:rPr>
              <a:t>revents critical operations from malicious intentional failure.</a:t>
            </a:r>
          </a:p>
          <a:p>
            <a:endParaRPr lang="en-GB" dirty="0"/>
          </a:p>
        </p:txBody>
      </p:sp>
    </p:spTree>
    <p:extLst>
      <p:ext uri="{BB962C8B-B14F-4D97-AF65-F5344CB8AC3E}">
        <p14:creationId xmlns:p14="http://schemas.microsoft.com/office/powerpoint/2010/main" val="3804539024"/>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8C06-9C35-4FF7-8AB1-C0226ABFDCE1}"/>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B35EE0B6-94CA-4171-94A1-E752F834D45C}"/>
              </a:ext>
            </a:extLst>
          </p:cNvPr>
          <p:cNvSpPr>
            <a:spLocks noGrp="1"/>
          </p:cNvSpPr>
          <p:nvPr>
            <p:ph idx="1"/>
          </p:nvPr>
        </p:nvSpPr>
        <p:spPr/>
        <p:txBody>
          <a:bodyPr/>
          <a:lstStyle/>
          <a:p>
            <a:r>
              <a:rPr lang="en-GB" dirty="0"/>
              <a:t>Motivations</a:t>
            </a:r>
          </a:p>
          <a:p>
            <a:r>
              <a:rPr lang="en-GB" dirty="0"/>
              <a:t>Definition of </a:t>
            </a:r>
            <a:r>
              <a:rPr lang="en-GB" dirty="0" err="1"/>
              <a:t>TrustZone</a:t>
            </a:r>
            <a:endParaRPr lang="en-GB" dirty="0"/>
          </a:p>
          <a:p>
            <a:r>
              <a:rPr lang="en-GB" dirty="0"/>
              <a:t>Secure an d Non-secure worlds</a:t>
            </a:r>
          </a:p>
          <a:p>
            <a:r>
              <a:rPr lang="en-GB" dirty="0"/>
              <a:t>Attribution units</a:t>
            </a:r>
          </a:p>
          <a:p>
            <a:r>
              <a:rPr lang="en-GB" dirty="0"/>
              <a:t>Security requirements addressed by </a:t>
            </a:r>
            <a:r>
              <a:rPr lang="en-GB" dirty="0" err="1"/>
              <a:t>TrustZone</a:t>
            </a:r>
            <a:endParaRPr lang="en-GB" dirty="0"/>
          </a:p>
        </p:txBody>
      </p:sp>
    </p:spTree>
    <p:extLst>
      <p:ext uri="{BB962C8B-B14F-4D97-AF65-F5344CB8AC3E}">
        <p14:creationId xmlns:p14="http://schemas.microsoft.com/office/powerpoint/2010/main" val="175393704"/>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59CF-E4D7-4DDA-B217-32A2DB9DDAB8}"/>
              </a:ext>
            </a:extLst>
          </p:cNvPr>
          <p:cNvSpPr>
            <a:spLocks noGrp="1"/>
          </p:cNvSpPr>
          <p:nvPr>
            <p:ph type="title"/>
          </p:nvPr>
        </p:nvSpPr>
        <p:spPr/>
        <p:txBody>
          <a:bodyPr/>
          <a:lstStyle/>
          <a:p>
            <a:r>
              <a:rPr lang="en-GB" dirty="0"/>
              <a:t>Security requirements addressed by </a:t>
            </a:r>
            <a:r>
              <a:rPr lang="en-GB" dirty="0" err="1"/>
              <a:t>TrustZone</a:t>
            </a:r>
            <a:endParaRPr lang="en-GB" dirty="0"/>
          </a:p>
        </p:txBody>
      </p:sp>
      <p:sp>
        <p:nvSpPr>
          <p:cNvPr id="3" name="Content Placeholder 2">
            <a:extLst>
              <a:ext uri="{FF2B5EF4-FFF2-40B4-BE49-F238E27FC236}">
                <a16:creationId xmlns:a16="http://schemas.microsoft.com/office/drawing/2014/main" id="{6D0CC7BA-9B62-4173-80C0-F57049BF3A0E}"/>
              </a:ext>
            </a:extLst>
          </p:cNvPr>
          <p:cNvSpPr>
            <a:spLocks noGrp="1"/>
          </p:cNvSpPr>
          <p:nvPr>
            <p:ph idx="1"/>
          </p:nvPr>
        </p:nvSpPr>
        <p:spPr/>
        <p:txBody>
          <a:bodyPr/>
          <a:lstStyle/>
          <a:p>
            <a:pPr algn="l"/>
            <a:r>
              <a:rPr lang="en-GB" b="1" i="0" dirty="0">
                <a:solidFill>
                  <a:srgbClr val="333E48"/>
                </a:solidFill>
                <a:effectLst/>
                <a:latin typeface="var(--ads-font-family,Lato,Helvetica,Arial,sans-serif)"/>
              </a:rPr>
              <a:t>Tamper protection</a:t>
            </a:r>
            <a:endParaRPr lang="en-GB" b="0" i="0" dirty="0">
              <a:solidFill>
                <a:srgbClr val="333E48"/>
              </a:solidFill>
              <a:effectLst/>
              <a:latin typeface="var(--ads-font-family,Lato,Helvetica,Arial,sans-serif)"/>
            </a:endParaRPr>
          </a:p>
          <a:p>
            <a:pPr lvl="1"/>
            <a:r>
              <a:rPr lang="en-GB" b="0" i="0" dirty="0">
                <a:solidFill>
                  <a:srgbClr val="333E48"/>
                </a:solidFill>
                <a:effectLst/>
                <a:latin typeface="var(--ads-font-family,Lato,Helvetica,Arial,sans-serif)"/>
              </a:rPr>
              <a:t>In many security sensitive products, anti-tampering features are required to prevent the operation or protection mechanisms of the device from being overridden.</a:t>
            </a:r>
          </a:p>
          <a:p>
            <a:pPr algn="l"/>
            <a:r>
              <a:rPr lang="en-GB" b="1" i="0" dirty="0">
                <a:solidFill>
                  <a:srgbClr val="333E48"/>
                </a:solidFill>
                <a:effectLst/>
                <a:latin typeface="var(--ads-font-family,Lato,Helvetica,Arial,sans-serif)"/>
              </a:rPr>
              <a:t>Data protection</a:t>
            </a:r>
            <a:endParaRPr lang="en-GB" b="0" i="0" dirty="0">
              <a:solidFill>
                <a:srgbClr val="333E48"/>
              </a:solidFill>
              <a:effectLst/>
              <a:latin typeface="var(--ads-font-family,Lato,Helvetica,Arial,sans-serif)"/>
            </a:endParaRPr>
          </a:p>
          <a:p>
            <a:pPr lvl="1"/>
            <a:r>
              <a:rPr lang="en-GB" b="0" i="0" dirty="0">
                <a:solidFill>
                  <a:srgbClr val="333E48"/>
                </a:solidFill>
                <a:effectLst/>
                <a:latin typeface="var(--ads-font-family,Lato,Helvetica,Arial,sans-serif)"/>
              </a:rPr>
              <a:t>Sensitive data can be stored in Secure memory spaces and can only be accessed by Secure software. Non-secure software can only gain access to Secure APIs providing services to the Non-secure domain, and only after security checks or authentication.</a:t>
            </a:r>
          </a:p>
          <a:p>
            <a:pPr algn="l"/>
            <a:r>
              <a:rPr lang="en-GB" b="1" i="0" dirty="0">
                <a:solidFill>
                  <a:srgbClr val="333E48"/>
                </a:solidFill>
                <a:effectLst/>
                <a:latin typeface="var(--ads-font-family,Lato,Helvetica,Arial,sans-serif)"/>
              </a:rPr>
              <a:t>Firmware protection</a:t>
            </a:r>
            <a:endParaRPr lang="en-GB" b="0" i="0" dirty="0">
              <a:solidFill>
                <a:srgbClr val="333E48"/>
              </a:solidFill>
              <a:effectLst/>
              <a:latin typeface="var(--ads-font-family,Lato,Helvetica,Arial,sans-serif)"/>
            </a:endParaRPr>
          </a:p>
          <a:p>
            <a:pPr lvl="1"/>
            <a:r>
              <a:rPr lang="en-GB" b="0" i="0" dirty="0">
                <a:solidFill>
                  <a:srgbClr val="333E48"/>
                </a:solidFill>
                <a:effectLst/>
                <a:latin typeface="var(--ads-font-family,Lato,Helvetica,Arial,sans-serif)"/>
              </a:rPr>
              <a:t>Firmware that is preloaded can be stored in Secure memories to prevent it from being reverse engineered and compromised by malicious attacks. </a:t>
            </a:r>
            <a:r>
              <a:rPr lang="en-GB" b="0" i="0" dirty="0" err="1">
                <a:solidFill>
                  <a:srgbClr val="333E48"/>
                </a:solidFill>
                <a:effectLst/>
                <a:latin typeface="var(--ads-font-family,Lato,Helvetica,Arial,sans-serif)"/>
              </a:rPr>
              <a:t>TrustZone</a:t>
            </a:r>
            <a:r>
              <a:rPr lang="en-GB" b="0" i="0" dirty="0">
                <a:solidFill>
                  <a:srgbClr val="333E48"/>
                </a:solidFill>
                <a:effectLst/>
                <a:latin typeface="var(--ads-font-family,Lato,Helvetica,Arial,sans-serif)"/>
              </a:rPr>
              <a:t> technology for ARMv8-M can also work with extra protection techniques. For example, device level read-out protection, a technique that is commonly used in the industry today, can be used with </a:t>
            </a:r>
            <a:r>
              <a:rPr lang="en-GB" b="0" i="0" dirty="0" err="1">
                <a:solidFill>
                  <a:srgbClr val="333E48"/>
                </a:solidFill>
                <a:effectLst/>
                <a:latin typeface="var(--ads-font-family,Lato,Helvetica,Arial,sans-serif)"/>
              </a:rPr>
              <a:t>TrustZone</a:t>
            </a:r>
            <a:r>
              <a:rPr lang="en-GB" b="0" i="0" dirty="0">
                <a:solidFill>
                  <a:srgbClr val="333E48"/>
                </a:solidFill>
                <a:effectLst/>
                <a:latin typeface="var(--ads-font-family,Lato,Helvetica,Arial,sans-serif)"/>
              </a:rPr>
              <a:t> technology for ARMv8-M to protect the completed firmware of the final product.</a:t>
            </a:r>
          </a:p>
          <a:p>
            <a:endParaRPr lang="en-GB" dirty="0"/>
          </a:p>
        </p:txBody>
      </p:sp>
    </p:spTree>
    <p:extLst>
      <p:ext uri="{BB962C8B-B14F-4D97-AF65-F5344CB8AC3E}">
        <p14:creationId xmlns:p14="http://schemas.microsoft.com/office/powerpoint/2010/main" val="2328308472"/>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59CF-E4D7-4DDA-B217-32A2DB9DDAB8}"/>
              </a:ext>
            </a:extLst>
          </p:cNvPr>
          <p:cNvSpPr>
            <a:spLocks noGrp="1"/>
          </p:cNvSpPr>
          <p:nvPr>
            <p:ph type="title"/>
          </p:nvPr>
        </p:nvSpPr>
        <p:spPr/>
        <p:txBody>
          <a:bodyPr/>
          <a:lstStyle/>
          <a:p>
            <a:r>
              <a:rPr lang="en-GB" dirty="0"/>
              <a:t>Security requirements addressed by </a:t>
            </a:r>
            <a:r>
              <a:rPr lang="en-GB" dirty="0" err="1"/>
              <a:t>TrustZone</a:t>
            </a:r>
            <a:endParaRPr lang="en-GB" dirty="0"/>
          </a:p>
        </p:txBody>
      </p:sp>
      <p:sp>
        <p:nvSpPr>
          <p:cNvPr id="3" name="Content Placeholder 2">
            <a:extLst>
              <a:ext uri="{FF2B5EF4-FFF2-40B4-BE49-F238E27FC236}">
                <a16:creationId xmlns:a16="http://schemas.microsoft.com/office/drawing/2014/main" id="{6D0CC7BA-9B62-4173-80C0-F57049BF3A0E}"/>
              </a:ext>
            </a:extLst>
          </p:cNvPr>
          <p:cNvSpPr>
            <a:spLocks noGrp="1"/>
          </p:cNvSpPr>
          <p:nvPr>
            <p:ph idx="1"/>
          </p:nvPr>
        </p:nvSpPr>
        <p:spPr/>
        <p:txBody>
          <a:bodyPr/>
          <a:lstStyle/>
          <a:p>
            <a:pPr algn="l"/>
            <a:r>
              <a:rPr lang="en-GB" b="1" i="0" dirty="0">
                <a:solidFill>
                  <a:srgbClr val="333E48"/>
                </a:solidFill>
                <a:effectLst/>
                <a:latin typeface="var(--ads-font-family,Lato,Helvetica,Arial,sans-serif)"/>
              </a:rPr>
              <a:t>Operation protection</a:t>
            </a:r>
            <a:endParaRPr lang="en-GB" b="0" i="0" dirty="0">
              <a:solidFill>
                <a:srgbClr val="333E48"/>
              </a:solidFill>
              <a:effectLst/>
              <a:latin typeface="var(--ads-font-family,Lato,Helvetica,Arial,sans-serif)"/>
            </a:endParaRPr>
          </a:p>
          <a:p>
            <a:pPr lvl="1"/>
            <a:r>
              <a:rPr lang="en-GB" b="0" i="0" dirty="0">
                <a:solidFill>
                  <a:srgbClr val="333E48"/>
                </a:solidFill>
                <a:effectLst/>
                <a:latin typeface="var(--ads-font-family,Lato,Helvetica,Arial,sans-serif)"/>
              </a:rPr>
              <a:t>Software for critical operations can be preloaded as Secure firmware and the appropriate peripherals can be configured to permit access from the Secure state only. In this way, the operations can be protected from intrusion from the Non-secure side.</a:t>
            </a:r>
          </a:p>
          <a:p>
            <a:pPr algn="l"/>
            <a:r>
              <a:rPr lang="en-GB" b="1" i="0" dirty="0">
                <a:solidFill>
                  <a:srgbClr val="333E48"/>
                </a:solidFill>
                <a:effectLst/>
                <a:latin typeface="var(--ads-font-family,Lato,Helvetica,Arial,sans-serif)"/>
              </a:rPr>
              <a:t>Secure boot</a:t>
            </a:r>
            <a:endParaRPr lang="en-GB" b="0" i="0" dirty="0">
              <a:solidFill>
                <a:srgbClr val="333E48"/>
              </a:solidFill>
              <a:effectLst/>
              <a:latin typeface="var(--ads-font-family,Lato,Helvetica,Arial,sans-serif)"/>
            </a:endParaRPr>
          </a:p>
          <a:p>
            <a:pPr lvl="1"/>
            <a:r>
              <a:rPr lang="en-GB" b="0" i="0" dirty="0">
                <a:solidFill>
                  <a:srgbClr val="333E48"/>
                </a:solidFill>
                <a:effectLst/>
                <a:latin typeface="var(--ads-font-family,Lato,Helvetica,Arial,sans-serif)"/>
              </a:rPr>
              <a:t>The Secure boot mechanism enables you to have confidence in the platform, as it will always boot from Secure memory.</a:t>
            </a:r>
          </a:p>
          <a:p>
            <a:endParaRPr lang="en-GB" dirty="0"/>
          </a:p>
        </p:txBody>
      </p:sp>
    </p:spTree>
    <p:extLst>
      <p:ext uri="{BB962C8B-B14F-4D97-AF65-F5344CB8AC3E}">
        <p14:creationId xmlns:p14="http://schemas.microsoft.com/office/powerpoint/2010/main" val="2509583934"/>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8C06-9C35-4FF7-8AB1-C0226ABFDCE1}"/>
              </a:ext>
            </a:extLst>
          </p:cNvPr>
          <p:cNvSpPr>
            <a:spLocks noGrp="1"/>
          </p:cNvSpPr>
          <p:nvPr>
            <p:ph type="title"/>
          </p:nvPr>
        </p:nvSpPr>
        <p:spPr/>
        <p:txBody>
          <a:bodyPr/>
          <a:lstStyle/>
          <a:p>
            <a:r>
              <a:rPr lang="en-GB" dirty="0"/>
              <a:t>Introduction: Motivation</a:t>
            </a:r>
          </a:p>
        </p:txBody>
      </p:sp>
      <p:sp>
        <p:nvSpPr>
          <p:cNvPr id="3" name="Content Placeholder 2">
            <a:extLst>
              <a:ext uri="{FF2B5EF4-FFF2-40B4-BE49-F238E27FC236}">
                <a16:creationId xmlns:a16="http://schemas.microsoft.com/office/drawing/2014/main" id="{B35EE0B6-94CA-4171-94A1-E752F834D45C}"/>
              </a:ext>
            </a:extLst>
          </p:cNvPr>
          <p:cNvSpPr>
            <a:spLocks noGrp="1"/>
          </p:cNvSpPr>
          <p:nvPr>
            <p:ph idx="1"/>
          </p:nvPr>
        </p:nvSpPr>
        <p:spPr>
          <a:xfrm>
            <a:off x="479425" y="1133061"/>
            <a:ext cx="5187950" cy="4600989"/>
          </a:xfrm>
        </p:spPr>
        <p:txBody>
          <a:bodyPr/>
          <a:lstStyle/>
          <a:p>
            <a:r>
              <a:rPr lang="en-GB" dirty="0"/>
              <a:t>IoT devices and embedded systems face the demand for Secure asset protection.</a:t>
            </a:r>
          </a:p>
          <a:p>
            <a:r>
              <a:rPr lang="en-GB" dirty="0"/>
              <a:t> Assets that need protection could be:</a:t>
            </a:r>
          </a:p>
          <a:p>
            <a:pPr lvl="1"/>
            <a:r>
              <a:rPr lang="en-GB" dirty="0"/>
              <a:t>Communication Protection</a:t>
            </a:r>
          </a:p>
          <a:p>
            <a:pPr lvl="1"/>
            <a:r>
              <a:rPr lang="en-GB" dirty="0"/>
              <a:t>Data protection</a:t>
            </a:r>
          </a:p>
          <a:p>
            <a:pPr lvl="1"/>
            <a:r>
              <a:rPr lang="en-GB" dirty="0"/>
              <a:t>Firmware protection</a:t>
            </a:r>
          </a:p>
          <a:p>
            <a:pPr lvl="1"/>
            <a:r>
              <a:rPr lang="en-GB" dirty="0"/>
              <a:t>Operation protection</a:t>
            </a:r>
          </a:p>
          <a:p>
            <a:pPr lvl="1"/>
            <a:r>
              <a:rPr lang="en-GB" dirty="0"/>
              <a:t>Tamper protection</a:t>
            </a:r>
          </a:p>
          <a:p>
            <a:r>
              <a:rPr lang="en-GB" dirty="0"/>
              <a:t>One method is to isolate data and assets that need security in a different processor.</a:t>
            </a:r>
          </a:p>
          <a:p>
            <a:pPr lvl="1"/>
            <a:r>
              <a:rPr lang="en-GB" dirty="0"/>
              <a:t>Is there a better way?</a:t>
            </a:r>
          </a:p>
        </p:txBody>
      </p:sp>
      <p:grpSp>
        <p:nvGrpSpPr>
          <p:cNvPr id="4" name="Group 3">
            <a:extLst>
              <a:ext uri="{FF2B5EF4-FFF2-40B4-BE49-F238E27FC236}">
                <a16:creationId xmlns:a16="http://schemas.microsoft.com/office/drawing/2014/main" id="{C00E5A43-6FC7-4551-85D0-488EAB86C04B}"/>
              </a:ext>
            </a:extLst>
          </p:cNvPr>
          <p:cNvGrpSpPr/>
          <p:nvPr/>
        </p:nvGrpSpPr>
        <p:grpSpPr>
          <a:xfrm>
            <a:off x="6096000" y="1414911"/>
            <a:ext cx="4961964" cy="2921765"/>
            <a:chOff x="820271" y="3129411"/>
            <a:chExt cx="4961964" cy="2921765"/>
          </a:xfrm>
        </p:grpSpPr>
        <p:pic>
          <p:nvPicPr>
            <p:cNvPr id="5" name="Graphic 4">
              <a:extLst>
                <a:ext uri="{FF2B5EF4-FFF2-40B4-BE49-F238E27FC236}">
                  <a16:creationId xmlns:a16="http://schemas.microsoft.com/office/drawing/2014/main" id="{1D78B3FF-AD6C-4161-BD58-79AFF053E2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2480" y="4066617"/>
              <a:ext cx="1930175" cy="1501247"/>
            </a:xfrm>
            <a:prstGeom prst="rect">
              <a:avLst/>
            </a:prstGeom>
          </p:spPr>
        </p:pic>
        <p:pic>
          <p:nvPicPr>
            <p:cNvPr id="6" name="Graphic 5">
              <a:extLst>
                <a:ext uri="{FF2B5EF4-FFF2-40B4-BE49-F238E27FC236}">
                  <a16:creationId xmlns:a16="http://schemas.microsoft.com/office/drawing/2014/main" id="{9016C8BD-E344-40E8-8814-3C0BB5FE4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5351" y="4066617"/>
              <a:ext cx="1930175" cy="1501247"/>
            </a:xfrm>
            <a:prstGeom prst="rect">
              <a:avLst/>
            </a:prstGeom>
          </p:spPr>
        </p:pic>
        <p:sp>
          <p:nvSpPr>
            <p:cNvPr id="7" name="Rectangle 6">
              <a:extLst>
                <a:ext uri="{FF2B5EF4-FFF2-40B4-BE49-F238E27FC236}">
                  <a16:creationId xmlns:a16="http://schemas.microsoft.com/office/drawing/2014/main" id="{088B19FB-84B3-4345-9A5D-A3537AED2263}"/>
                </a:ext>
              </a:extLst>
            </p:cNvPr>
            <p:cNvSpPr/>
            <p:nvPr/>
          </p:nvSpPr>
          <p:spPr>
            <a:xfrm>
              <a:off x="820271" y="3617259"/>
              <a:ext cx="4961964" cy="24339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E18AEEE-8DE1-4E36-8E1C-F8CA3313D12D}"/>
                </a:ext>
              </a:extLst>
            </p:cNvPr>
            <p:cNvCxnSpPr>
              <a:cxnSpLocks/>
              <a:endCxn id="7" idx="0"/>
            </p:cNvCxnSpPr>
            <p:nvPr/>
          </p:nvCxnSpPr>
          <p:spPr>
            <a:xfrm>
              <a:off x="3301253" y="3129411"/>
              <a:ext cx="0" cy="4878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678416D-1B93-4C46-BB82-CE3C22332629}"/>
              </a:ext>
            </a:extLst>
          </p:cNvPr>
          <p:cNvSpPr txBox="1"/>
          <p:nvPr/>
        </p:nvSpPr>
        <p:spPr>
          <a:xfrm>
            <a:off x="5400675" y="963912"/>
            <a:ext cx="6096000" cy="369332"/>
          </a:xfrm>
          <a:prstGeom prst="rect">
            <a:avLst/>
          </a:prstGeom>
          <a:noFill/>
        </p:spPr>
        <p:txBody>
          <a:bodyPr wrap="square">
            <a:spAutoFit/>
          </a:bodyPr>
          <a:lstStyle/>
          <a:p>
            <a:pPr marL="672465" lvl="1" indent="-166370" algn="ctr"/>
            <a:r>
              <a:rPr lang="en-US" sz="1800" b="1" dirty="0">
                <a:solidFill>
                  <a:schemeClr val="accent1"/>
                </a:solidFill>
                <a:latin typeface="+mn-lt"/>
              </a:rPr>
              <a:t>Two CPUs isolated from each other  </a:t>
            </a:r>
          </a:p>
        </p:txBody>
      </p:sp>
    </p:spTree>
    <p:extLst>
      <p:ext uri="{BB962C8B-B14F-4D97-AF65-F5344CB8AC3E}">
        <p14:creationId xmlns:p14="http://schemas.microsoft.com/office/powerpoint/2010/main" val="112955534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52C83738-40AD-F042-8BDE-A824B4383AFC}"/>
              </a:ext>
            </a:extLst>
          </p:cNvPr>
          <p:cNvSpPr>
            <a:spLocks noGrp="1" noChangeArrowheads="1"/>
          </p:cNvSpPr>
          <p:nvPr>
            <p:ph type="title"/>
          </p:nvPr>
        </p:nvSpPr>
        <p:spPr/>
        <p:txBody>
          <a:bodyPr/>
          <a:lstStyle/>
          <a:p>
            <a:pPr eaLnBrk="1" hangingPunct="1"/>
            <a:r>
              <a:rPr lang="en-US" altLang="en-US" dirty="0"/>
              <a:t>Introduction to </a:t>
            </a:r>
            <a:r>
              <a:rPr lang="en-US" altLang="en-US" dirty="0" err="1"/>
              <a:t>TrustZone</a:t>
            </a:r>
            <a:endParaRPr lang="en-US" altLang="en-US" dirty="0"/>
          </a:p>
        </p:txBody>
      </p:sp>
      <p:sp>
        <p:nvSpPr>
          <p:cNvPr id="20484" name="Rectangle 3">
            <a:extLst>
              <a:ext uri="{FF2B5EF4-FFF2-40B4-BE49-F238E27FC236}">
                <a16:creationId xmlns:a16="http://schemas.microsoft.com/office/drawing/2014/main" id="{1C07B281-F51C-594F-8290-23B94880F9E7}"/>
              </a:ext>
            </a:extLst>
          </p:cNvPr>
          <p:cNvSpPr>
            <a:spLocks noGrp="1" noChangeArrowheads="1"/>
          </p:cNvSpPr>
          <p:nvPr>
            <p:ph type="body" idx="1"/>
          </p:nvPr>
        </p:nvSpPr>
        <p:spPr>
          <a:xfrm>
            <a:off x="479425" y="1133061"/>
            <a:ext cx="6740525" cy="4600989"/>
          </a:xfrm>
        </p:spPr>
        <p:txBody>
          <a:bodyPr/>
          <a:lstStyle/>
          <a:p>
            <a:pPr eaLnBrk="1" hangingPunct="1"/>
            <a:r>
              <a:rPr lang="en-US" altLang="en-US" dirty="0"/>
              <a:t>What is </a:t>
            </a:r>
            <a:r>
              <a:rPr lang="en-US" altLang="en-US" dirty="0" err="1"/>
              <a:t>TrustZone</a:t>
            </a:r>
            <a:r>
              <a:rPr lang="en-US" altLang="en-US" dirty="0"/>
              <a:t>?</a:t>
            </a:r>
          </a:p>
          <a:p>
            <a:pPr lvl="1"/>
            <a:r>
              <a:rPr lang="en-GB" b="0" i="0" dirty="0" err="1">
                <a:solidFill>
                  <a:srgbClr val="333E48"/>
                </a:solidFill>
                <a:effectLst/>
                <a:latin typeface="var(--ads-font-family,Lato,Helvetica,Arial,sans-serif)"/>
              </a:rPr>
              <a:t>TrustZone</a:t>
            </a:r>
            <a:r>
              <a:rPr lang="en-GB" b="0" i="0" dirty="0">
                <a:solidFill>
                  <a:srgbClr val="333E48"/>
                </a:solidFill>
                <a:effectLst/>
                <a:latin typeface="var(--ads-font-family,Lato,Helvetica,Arial,sans-serif)"/>
              </a:rPr>
              <a:t> technology for ARMv8-M is a Security Extension that is implemented to provide </a:t>
            </a:r>
            <a:r>
              <a:rPr lang="en-GB" b="0" i="0" dirty="0">
                <a:solidFill>
                  <a:srgbClr val="1D2B39"/>
                </a:solidFill>
                <a:effectLst/>
                <a:latin typeface="GT-Eesti-Pro"/>
              </a:rPr>
              <a:t>Trusted Execution Environments</a:t>
            </a:r>
            <a:r>
              <a:rPr lang="en-GB" b="0" i="0" dirty="0">
                <a:solidFill>
                  <a:srgbClr val="333E48"/>
                </a:solidFill>
                <a:effectLst/>
                <a:latin typeface="var(--ads-font-family,Lato,Helvetica,Arial,sans-serif)"/>
              </a:rPr>
              <a:t> for improved system security in a wide range of embedded applications </a:t>
            </a:r>
            <a:r>
              <a:rPr lang="en-GB" b="0" i="0" dirty="0">
                <a:solidFill>
                  <a:srgbClr val="1D2B39"/>
                </a:solidFill>
                <a:effectLst/>
                <a:latin typeface="GT-Eesti-Pro"/>
              </a:rPr>
              <a:t>to prevent untrusted applications from accessing security critical resources</a:t>
            </a:r>
            <a:r>
              <a:rPr lang="en-GB" b="0" i="0" dirty="0">
                <a:solidFill>
                  <a:srgbClr val="333E48"/>
                </a:solidFill>
                <a:effectLst/>
                <a:latin typeface="var(--ads-font-family,Lato,Helvetica,Arial,sans-serif)"/>
              </a:rPr>
              <a:t>.</a:t>
            </a:r>
          </a:p>
          <a:p>
            <a:pPr eaLnBrk="1" hangingPunct="1"/>
            <a:endParaRPr lang="en-GB" b="0" i="0" dirty="0">
              <a:solidFill>
                <a:srgbClr val="1D2B39"/>
              </a:solidFill>
              <a:effectLst/>
              <a:latin typeface="GT-Eesti-Pro"/>
            </a:endParaRPr>
          </a:p>
          <a:p>
            <a:pPr eaLnBrk="1" hangingPunct="1"/>
            <a:r>
              <a:rPr lang="en-GB" b="0" i="0" dirty="0" err="1">
                <a:solidFill>
                  <a:srgbClr val="333E48"/>
                </a:solidFill>
                <a:effectLst/>
                <a:latin typeface="var(--ads-font-family,Lato,Helvetica,Arial,sans-serif)"/>
              </a:rPr>
              <a:t>TrustZone</a:t>
            </a:r>
            <a:r>
              <a:rPr lang="en-GB" b="0" i="0" dirty="0">
                <a:solidFill>
                  <a:srgbClr val="333E48"/>
                </a:solidFill>
                <a:effectLst/>
                <a:latin typeface="var(--ads-font-family,Lato,Helvetica,Arial,sans-serif)"/>
              </a:rPr>
              <a:t> technology for ARMv8-M is an optional</a:t>
            </a:r>
            <a:endParaRPr lang="en-US" b="0" i="0" dirty="0">
              <a:solidFill>
                <a:srgbClr val="1D2B39"/>
              </a:solidFill>
              <a:effectLst/>
              <a:latin typeface="GT-Eesti-Pro"/>
            </a:endParaRPr>
          </a:p>
          <a:p>
            <a:pPr eaLnBrk="1" hangingPunct="1"/>
            <a:endParaRPr lang="en-US" altLang="en-US" dirty="0"/>
          </a:p>
        </p:txBody>
      </p:sp>
      <p:grpSp>
        <p:nvGrpSpPr>
          <p:cNvPr id="4" name="Group 3">
            <a:extLst>
              <a:ext uri="{FF2B5EF4-FFF2-40B4-BE49-F238E27FC236}">
                <a16:creationId xmlns:a16="http://schemas.microsoft.com/office/drawing/2014/main" id="{29D15EED-E04A-44B7-937C-4D7EE0C8DE1E}"/>
              </a:ext>
            </a:extLst>
          </p:cNvPr>
          <p:cNvGrpSpPr/>
          <p:nvPr/>
        </p:nvGrpSpPr>
        <p:grpSpPr>
          <a:xfrm>
            <a:off x="8641516" y="1512233"/>
            <a:ext cx="2584877" cy="2921765"/>
            <a:chOff x="7727116" y="3112433"/>
            <a:chExt cx="2584877" cy="2921765"/>
          </a:xfrm>
        </p:grpSpPr>
        <p:pic>
          <p:nvPicPr>
            <p:cNvPr id="5" name="Picture 4" descr="A close up of a logo&#10;&#10;Description automatically generated">
              <a:extLst>
                <a:ext uri="{FF2B5EF4-FFF2-40B4-BE49-F238E27FC236}">
                  <a16:creationId xmlns:a16="http://schemas.microsoft.com/office/drawing/2014/main" id="{EEC69DF3-E67E-4B66-8A21-1955A3D14EF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54466" y="4080356"/>
              <a:ext cx="1930176" cy="1507722"/>
            </a:xfrm>
            <a:prstGeom prst="rect">
              <a:avLst/>
            </a:prstGeom>
          </p:spPr>
        </p:pic>
        <p:sp>
          <p:nvSpPr>
            <p:cNvPr id="6" name="Rectangle 5">
              <a:extLst>
                <a:ext uri="{FF2B5EF4-FFF2-40B4-BE49-F238E27FC236}">
                  <a16:creationId xmlns:a16="http://schemas.microsoft.com/office/drawing/2014/main" id="{8A5AD429-84C9-4865-A622-C98CFA288ECB}"/>
                </a:ext>
              </a:extLst>
            </p:cNvPr>
            <p:cNvSpPr/>
            <p:nvPr/>
          </p:nvSpPr>
          <p:spPr>
            <a:xfrm>
              <a:off x="7727116" y="3600281"/>
              <a:ext cx="2584877" cy="24339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CE93F5C6-BD73-43BE-B94C-C81C1177EFA4}"/>
                </a:ext>
              </a:extLst>
            </p:cNvPr>
            <p:cNvCxnSpPr>
              <a:cxnSpLocks/>
            </p:cNvCxnSpPr>
            <p:nvPr/>
          </p:nvCxnSpPr>
          <p:spPr>
            <a:xfrm>
              <a:off x="9003866" y="3112433"/>
              <a:ext cx="0" cy="487848"/>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4EFC8A80-D3D5-4090-880D-5F7AC7F06B07}"/>
              </a:ext>
            </a:extLst>
          </p:cNvPr>
          <p:cNvPicPr>
            <a:picLocks noChangeAspect="1"/>
          </p:cNvPicPr>
          <p:nvPr/>
        </p:nvPicPr>
        <p:blipFill>
          <a:blip r:embed="rId4"/>
          <a:stretch>
            <a:fillRect/>
          </a:stretch>
        </p:blipFill>
        <p:spPr>
          <a:xfrm>
            <a:off x="6893528" y="1009790"/>
            <a:ext cx="5145470" cy="646232"/>
          </a:xfrm>
          <a:prstGeom prst="rect">
            <a:avLst/>
          </a:prstGeom>
        </p:spPr>
      </p:pic>
    </p:spTree>
    <p:extLst>
      <p:ext uri="{BB962C8B-B14F-4D97-AF65-F5344CB8AC3E}">
        <p14:creationId xmlns:p14="http://schemas.microsoft.com/office/powerpoint/2010/main" val="314085146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52C83738-40AD-F042-8BDE-A824B4383AFC}"/>
              </a:ext>
            </a:extLst>
          </p:cNvPr>
          <p:cNvSpPr>
            <a:spLocks noGrp="1" noChangeArrowheads="1"/>
          </p:cNvSpPr>
          <p:nvPr>
            <p:ph type="title"/>
          </p:nvPr>
        </p:nvSpPr>
        <p:spPr/>
        <p:txBody>
          <a:bodyPr/>
          <a:lstStyle/>
          <a:p>
            <a:pPr eaLnBrk="1" hangingPunct="1"/>
            <a:r>
              <a:rPr lang="en-US" altLang="en-US" dirty="0"/>
              <a:t>One processor isolation: Benefits</a:t>
            </a:r>
          </a:p>
        </p:txBody>
      </p:sp>
      <p:sp>
        <p:nvSpPr>
          <p:cNvPr id="20484" name="Rectangle 3">
            <a:extLst>
              <a:ext uri="{FF2B5EF4-FFF2-40B4-BE49-F238E27FC236}">
                <a16:creationId xmlns:a16="http://schemas.microsoft.com/office/drawing/2014/main" id="{1C07B281-F51C-594F-8290-23B94880F9E7}"/>
              </a:ext>
            </a:extLst>
          </p:cNvPr>
          <p:cNvSpPr>
            <a:spLocks noGrp="1" noChangeArrowheads="1"/>
          </p:cNvSpPr>
          <p:nvPr>
            <p:ph type="body" idx="1"/>
          </p:nvPr>
        </p:nvSpPr>
        <p:spPr>
          <a:xfrm>
            <a:off x="479424" y="1133061"/>
            <a:ext cx="5978525" cy="4600989"/>
          </a:xfrm>
        </p:spPr>
        <p:txBody>
          <a:bodyPr/>
          <a:lstStyle/>
          <a:p>
            <a:pPr eaLnBrk="1" hangingPunct="1"/>
            <a:r>
              <a:rPr lang="en-GB" b="0" i="0" dirty="0">
                <a:solidFill>
                  <a:srgbClr val="414444"/>
                </a:solidFill>
                <a:effectLst/>
                <a:latin typeface="Lato" panose="020F0502020204030203" pitchFamily="34" charset="0"/>
              </a:rPr>
              <a:t>Secure and Non-secure worlds exist in one processor</a:t>
            </a:r>
          </a:p>
          <a:p>
            <a:pPr eaLnBrk="1" hangingPunct="1"/>
            <a:r>
              <a:rPr lang="en-GB" dirty="0">
                <a:solidFill>
                  <a:srgbClr val="414444"/>
                </a:solidFill>
                <a:latin typeface="Lato" panose="020F0502020204030203" pitchFamily="34" charset="0"/>
              </a:rPr>
              <a:t>S</a:t>
            </a:r>
            <a:r>
              <a:rPr lang="en-GB" b="0" i="0" dirty="0">
                <a:solidFill>
                  <a:srgbClr val="414444"/>
                </a:solidFill>
                <a:effectLst/>
                <a:latin typeface="Lato" panose="020F0502020204030203" pitchFamily="34" charset="0"/>
              </a:rPr>
              <a:t>witching  is done in hardware with following advantages</a:t>
            </a:r>
          </a:p>
          <a:p>
            <a:pPr lvl="1"/>
            <a:r>
              <a:rPr lang="en-GB" b="0" i="0" dirty="0">
                <a:solidFill>
                  <a:srgbClr val="414444"/>
                </a:solidFill>
                <a:effectLst/>
                <a:latin typeface="Lato" panose="020F0502020204030203" pitchFamily="34" charset="0"/>
              </a:rPr>
              <a:t>faster transitions </a:t>
            </a:r>
          </a:p>
          <a:p>
            <a:pPr lvl="1"/>
            <a:r>
              <a:rPr lang="en-GB" b="0" i="0" dirty="0">
                <a:solidFill>
                  <a:srgbClr val="414444"/>
                </a:solidFill>
                <a:effectLst/>
                <a:latin typeface="Lato" panose="020F0502020204030203" pitchFamily="34" charset="0"/>
              </a:rPr>
              <a:t>improved power efficiency</a:t>
            </a:r>
          </a:p>
          <a:p>
            <a:pPr lvl="1"/>
            <a:r>
              <a:rPr lang="en-GB" dirty="0">
                <a:solidFill>
                  <a:srgbClr val="414444"/>
                </a:solidFill>
                <a:latin typeface="Lato" panose="020F0502020204030203" pitchFamily="34" charset="0"/>
              </a:rPr>
              <a:t>Lower device cost</a:t>
            </a:r>
          </a:p>
          <a:p>
            <a:pPr lvl="1"/>
            <a:r>
              <a:rPr lang="en-GB" b="0" i="0" dirty="0">
                <a:solidFill>
                  <a:srgbClr val="414444"/>
                </a:solidFill>
                <a:effectLst/>
                <a:latin typeface="Lato" panose="020F0502020204030203" pitchFamily="34" charset="0"/>
              </a:rPr>
              <a:t>Efficient isolation</a:t>
            </a:r>
          </a:p>
          <a:p>
            <a:pPr lvl="1"/>
            <a:r>
              <a:rPr lang="en-GB" dirty="0">
                <a:solidFill>
                  <a:srgbClr val="414444"/>
                </a:solidFill>
                <a:latin typeface="Lato" panose="020F0502020204030203" pitchFamily="34" charset="0"/>
              </a:rPr>
              <a:t>Industry standard</a:t>
            </a:r>
          </a:p>
          <a:p>
            <a:pPr lvl="1"/>
            <a:r>
              <a:rPr lang="en-GB" b="0" i="0" dirty="0">
                <a:solidFill>
                  <a:srgbClr val="414444"/>
                </a:solidFill>
                <a:effectLst/>
                <a:latin typeface="Lato" panose="020F0502020204030203" pitchFamily="34" charset="0"/>
              </a:rPr>
              <a:t>Developer friendly</a:t>
            </a:r>
          </a:p>
          <a:p>
            <a:pPr lvl="1"/>
            <a:r>
              <a:rPr lang="en-GB" b="0" i="0" dirty="0">
                <a:solidFill>
                  <a:srgbClr val="333E48"/>
                </a:solidFill>
                <a:effectLst/>
                <a:latin typeface="Lato" panose="020F0502020204030203" pitchFamily="34" charset="0"/>
              </a:rPr>
              <a:t>ability to service interrupt requests while running Secure code is critical.</a:t>
            </a:r>
            <a:endParaRPr lang="en-GB" b="0" i="0" dirty="0">
              <a:solidFill>
                <a:srgbClr val="414444"/>
              </a:solidFill>
              <a:effectLst/>
              <a:latin typeface="Lato" panose="020F0502020204030203" pitchFamily="34" charset="0"/>
            </a:endParaRPr>
          </a:p>
          <a:p>
            <a:pPr eaLnBrk="1" hangingPunct="1"/>
            <a:endParaRPr lang="en-US" altLang="en-US" dirty="0"/>
          </a:p>
        </p:txBody>
      </p:sp>
      <p:grpSp>
        <p:nvGrpSpPr>
          <p:cNvPr id="38" name="Group 37">
            <a:extLst>
              <a:ext uri="{FF2B5EF4-FFF2-40B4-BE49-F238E27FC236}">
                <a16:creationId xmlns:a16="http://schemas.microsoft.com/office/drawing/2014/main" id="{7EEA84BA-E8FD-4746-9CD7-6550A6B5FAA5}"/>
              </a:ext>
            </a:extLst>
          </p:cNvPr>
          <p:cNvGrpSpPr/>
          <p:nvPr/>
        </p:nvGrpSpPr>
        <p:grpSpPr>
          <a:xfrm>
            <a:off x="6882670" y="1133061"/>
            <a:ext cx="3225166" cy="4321187"/>
            <a:chOff x="3320320" y="1964835"/>
            <a:chExt cx="3225166" cy="4321187"/>
          </a:xfrm>
        </p:grpSpPr>
        <p:sp>
          <p:nvSpPr>
            <p:cNvPr id="39" name="Rectangle 38">
              <a:extLst>
                <a:ext uri="{FF2B5EF4-FFF2-40B4-BE49-F238E27FC236}">
                  <a16:creationId xmlns:a16="http://schemas.microsoft.com/office/drawing/2014/main" id="{1D3FA00F-28ED-454A-8C2F-2AF13AA14E81}"/>
                </a:ext>
              </a:extLst>
            </p:cNvPr>
            <p:cNvSpPr/>
            <p:nvPr/>
          </p:nvSpPr>
          <p:spPr>
            <a:xfrm>
              <a:off x="3381606" y="1964835"/>
              <a:ext cx="3096102" cy="1256962"/>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a:solidFill>
                  <a:schemeClr val="bg1"/>
                </a:solidFill>
              </a:endParaRPr>
            </a:p>
          </p:txBody>
        </p:sp>
        <p:sp>
          <p:nvSpPr>
            <p:cNvPr id="40" name="Rectangle 39">
              <a:extLst>
                <a:ext uri="{FF2B5EF4-FFF2-40B4-BE49-F238E27FC236}">
                  <a16:creationId xmlns:a16="http://schemas.microsoft.com/office/drawing/2014/main" id="{F3A30960-55F9-4075-A5CC-6D8DF6549A32}"/>
                </a:ext>
              </a:extLst>
            </p:cNvPr>
            <p:cNvSpPr/>
            <p:nvPr/>
          </p:nvSpPr>
          <p:spPr>
            <a:xfrm>
              <a:off x="4588234" y="2363801"/>
              <a:ext cx="1800133" cy="788090"/>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a:solidFill>
                  <a:schemeClr val="bg1"/>
                </a:solidFill>
              </a:endParaRPr>
            </a:p>
          </p:txBody>
        </p:sp>
        <p:sp>
          <p:nvSpPr>
            <p:cNvPr id="41" name="Rectangle 26">
              <a:extLst>
                <a:ext uri="{FF2B5EF4-FFF2-40B4-BE49-F238E27FC236}">
                  <a16:creationId xmlns:a16="http://schemas.microsoft.com/office/drawing/2014/main" id="{4EA40077-2AED-48EE-B479-55E020AD998F}"/>
                </a:ext>
              </a:extLst>
            </p:cNvPr>
            <p:cNvSpPr/>
            <p:nvPr/>
          </p:nvSpPr>
          <p:spPr>
            <a:xfrm>
              <a:off x="3320320" y="2036841"/>
              <a:ext cx="1503072" cy="404562"/>
            </a:xfrm>
            <a:prstGeom prst="rect">
              <a:avLst/>
            </a:prstGeom>
            <a:noFill/>
            <a:ln w="28575"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en-US" sz="1400" dirty="0">
                  <a:solidFill>
                    <a:schemeClr val="bg1"/>
                  </a:solidFill>
                </a:rPr>
                <a:t>Non-secure</a:t>
              </a:r>
            </a:p>
          </p:txBody>
        </p:sp>
        <p:sp>
          <p:nvSpPr>
            <p:cNvPr id="42" name="Rectangle 28">
              <a:extLst>
                <a:ext uri="{FF2B5EF4-FFF2-40B4-BE49-F238E27FC236}">
                  <a16:creationId xmlns:a16="http://schemas.microsoft.com/office/drawing/2014/main" id="{99B8BBA9-00D6-4FB3-97FE-F86898F278D2}"/>
                </a:ext>
              </a:extLst>
            </p:cNvPr>
            <p:cNvSpPr/>
            <p:nvPr/>
          </p:nvSpPr>
          <p:spPr>
            <a:xfrm>
              <a:off x="5107861" y="2433705"/>
              <a:ext cx="1028867" cy="500157"/>
            </a:xfrm>
            <a:prstGeom prst="rect">
              <a:avLst/>
            </a:prstGeom>
            <a:noFill/>
            <a:ln w="28575"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en-US" sz="1400" dirty="0">
                  <a:solidFill>
                    <a:schemeClr val="bg1"/>
                  </a:solidFill>
                </a:rPr>
                <a:t>Secure</a:t>
              </a:r>
            </a:p>
          </p:txBody>
        </p:sp>
        <p:pic>
          <p:nvPicPr>
            <p:cNvPr id="43" name="Graphic 42">
              <a:extLst>
                <a:ext uri="{FF2B5EF4-FFF2-40B4-BE49-F238E27FC236}">
                  <a16:creationId xmlns:a16="http://schemas.microsoft.com/office/drawing/2014/main" id="{9D877C25-FD8B-4163-94C4-F937BF1B069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56222" y="2461446"/>
              <a:ext cx="592886" cy="444673"/>
            </a:xfrm>
            <a:prstGeom prst="rect">
              <a:avLst/>
            </a:prstGeom>
          </p:spPr>
        </p:pic>
        <p:sp>
          <p:nvSpPr>
            <p:cNvPr id="44" name="Rectangle 26">
              <a:extLst>
                <a:ext uri="{FF2B5EF4-FFF2-40B4-BE49-F238E27FC236}">
                  <a16:creationId xmlns:a16="http://schemas.microsoft.com/office/drawing/2014/main" id="{14E2279C-E30B-4D33-B49D-1271A53F166B}"/>
                </a:ext>
              </a:extLst>
            </p:cNvPr>
            <p:cNvSpPr/>
            <p:nvPr/>
          </p:nvSpPr>
          <p:spPr>
            <a:xfrm>
              <a:off x="3426585" y="3433923"/>
              <a:ext cx="1503072" cy="404562"/>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Firmware</a:t>
              </a:r>
            </a:p>
          </p:txBody>
        </p:sp>
        <p:sp>
          <p:nvSpPr>
            <p:cNvPr id="45" name="Rectangle 26">
              <a:extLst>
                <a:ext uri="{FF2B5EF4-FFF2-40B4-BE49-F238E27FC236}">
                  <a16:creationId xmlns:a16="http://schemas.microsoft.com/office/drawing/2014/main" id="{B4AB28E5-401C-4FD9-9FD3-54820B1C40FF}"/>
                </a:ext>
              </a:extLst>
            </p:cNvPr>
            <p:cNvSpPr/>
            <p:nvPr/>
          </p:nvSpPr>
          <p:spPr>
            <a:xfrm>
              <a:off x="5017481" y="3433923"/>
              <a:ext cx="1503072" cy="404562"/>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Secure services</a:t>
              </a:r>
            </a:p>
          </p:txBody>
        </p:sp>
        <p:sp>
          <p:nvSpPr>
            <p:cNvPr id="46" name="Rectangle 26">
              <a:extLst>
                <a:ext uri="{FF2B5EF4-FFF2-40B4-BE49-F238E27FC236}">
                  <a16:creationId xmlns:a16="http://schemas.microsoft.com/office/drawing/2014/main" id="{9D732F49-6519-4C66-AFA2-30F469F91908}"/>
                </a:ext>
              </a:extLst>
            </p:cNvPr>
            <p:cNvSpPr/>
            <p:nvPr/>
          </p:nvSpPr>
          <p:spPr>
            <a:xfrm>
              <a:off x="3426585" y="3923296"/>
              <a:ext cx="1503072" cy="404562"/>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Data</a:t>
              </a:r>
            </a:p>
          </p:txBody>
        </p:sp>
        <p:sp>
          <p:nvSpPr>
            <p:cNvPr id="47" name="Rectangle 26">
              <a:extLst>
                <a:ext uri="{FF2B5EF4-FFF2-40B4-BE49-F238E27FC236}">
                  <a16:creationId xmlns:a16="http://schemas.microsoft.com/office/drawing/2014/main" id="{72F19B72-13D9-49CF-97FE-2E7DB2FD9FB5}"/>
                </a:ext>
              </a:extLst>
            </p:cNvPr>
            <p:cNvSpPr/>
            <p:nvPr/>
          </p:nvSpPr>
          <p:spPr>
            <a:xfrm>
              <a:off x="3426585" y="4412669"/>
              <a:ext cx="1503072" cy="404562"/>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Firmware</a:t>
              </a:r>
            </a:p>
          </p:txBody>
        </p:sp>
        <p:sp>
          <p:nvSpPr>
            <p:cNvPr id="48" name="Rectangle 26">
              <a:extLst>
                <a:ext uri="{FF2B5EF4-FFF2-40B4-BE49-F238E27FC236}">
                  <a16:creationId xmlns:a16="http://schemas.microsoft.com/office/drawing/2014/main" id="{4D934E2F-FF2F-4036-9327-63B72857A7D9}"/>
                </a:ext>
              </a:extLst>
            </p:cNvPr>
            <p:cNvSpPr/>
            <p:nvPr/>
          </p:nvSpPr>
          <p:spPr>
            <a:xfrm>
              <a:off x="5042414" y="3919786"/>
              <a:ext cx="1503072" cy="404562"/>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Secure firmware</a:t>
              </a:r>
            </a:p>
          </p:txBody>
        </p:sp>
        <p:sp>
          <p:nvSpPr>
            <p:cNvPr id="49" name="Rectangle 26">
              <a:extLst>
                <a:ext uri="{FF2B5EF4-FFF2-40B4-BE49-F238E27FC236}">
                  <a16:creationId xmlns:a16="http://schemas.microsoft.com/office/drawing/2014/main" id="{B7D67D19-0047-4433-ACBC-9A095E11F07B}"/>
                </a:ext>
              </a:extLst>
            </p:cNvPr>
            <p:cNvSpPr/>
            <p:nvPr/>
          </p:nvSpPr>
          <p:spPr>
            <a:xfrm>
              <a:off x="5017481" y="4405649"/>
              <a:ext cx="1503072" cy="404562"/>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Secure data</a:t>
              </a:r>
            </a:p>
          </p:txBody>
        </p:sp>
        <p:grpSp>
          <p:nvGrpSpPr>
            <p:cNvPr id="50" name="Group 49">
              <a:extLst>
                <a:ext uri="{FF2B5EF4-FFF2-40B4-BE49-F238E27FC236}">
                  <a16:creationId xmlns:a16="http://schemas.microsoft.com/office/drawing/2014/main" id="{59BDC4C1-5090-4A7B-AFEA-43CE1078A2B1}"/>
                </a:ext>
              </a:extLst>
            </p:cNvPr>
            <p:cNvGrpSpPr/>
            <p:nvPr/>
          </p:nvGrpSpPr>
          <p:grpSpPr>
            <a:xfrm>
              <a:off x="3426584" y="4916754"/>
              <a:ext cx="3093969" cy="404562"/>
              <a:chOff x="3426584" y="4916754"/>
              <a:chExt cx="3093969" cy="404562"/>
            </a:xfrm>
          </p:grpSpPr>
          <p:sp>
            <p:nvSpPr>
              <p:cNvPr id="60" name="Rectangle 26">
                <a:extLst>
                  <a:ext uri="{FF2B5EF4-FFF2-40B4-BE49-F238E27FC236}">
                    <a16:creationId xmlns:a16="http://schemas.microsoft.com/office/drawing/2014/main" id="{CC009D60-A381-428A-8402-5EE57690EA8D}"/>
                  </a:ext>
                </a:extLst>
              </p:cNvPr>
              <p:cNvSpPr/>
              <p:nvPr/>
            </p:nvSpPr>
            <p:spPr>
              <a:xfrm>
                <a:off x="3426584" y="4916754"/>
                <a:ext cx="1539115" cy="404562"/>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bg1"/>
                  </a:solidFill>
                </a:endParaRPr>
              </a:p>
            </p:txBody>
          </p:sp>
          <p:sp>
            <p:nvSpPr>
              <p:cNvPr id="61" name="Rectangle 26">
                <a:extLst>
                  <a:ext uri="{FF2B5EF4-FFF2-40B4-BE49-F238E27FC236}">
                    <a16:creationId xmlns:a16="http://schemas.microsoft.com/office/drawing/2014/main" id="{70284F54-D9A6-4B98-989B-D6F3B9B393E1}"/>
                  </a:ext>
                </a:extLst>
              </p:cNvPr>
              <p:cNvSpPr/>
              <p:nvPr/>
            </p:nvSpPr>
            <p:spPr>
              <a:xfrm>
                <a:off x="4965700" y="4916754"/>
                <a:ext cx="1554853" cy="404562"/>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bg1"/>
                  </a:solidFill>
                </a:endParaRPr>
              </a:p>
            </p:txBody>
          </p:sp>
        </p:grpSp>
        <p:grpSp>
          <p:nvGrpSpPr>
            <p:cNvPr id="51" name="Group 50">
              <a:extLst>
                <a:ext uri="{FF2B5EF4-FFF2-40B4-BE49-F238E27FC236}">
                  <a16:creationId xmlns:a16="http://schemas.microsoft.com/office/drawing/2014/main" id="{B4A92E9C-1B7D-4699-B1FF-034392F0D9B2}"/>
                </a:ext>
              </a:extLst>
            </p:cNvPr>
            <p:cNvGrpSpPr/>
            <p:nvPr/>
          </p:nvGrpSpPr>
          <p:grpSpPr>
            <a:xfrm>
              <a:off x="3426584" y="5881460"/>
              <a:ext cx="3093969" cy="404562"/>
              <a:chOff x="3426584" y="4916754"/>
              <a:chExt cx="3093969" cy="404562"/>
            </a:xfrm>
          </p:grpSpPr>
          <p:sp>
            <p:nvSpPr>
              <p:cNvPr id="58" name="Rectangle 26">
                <a:extLst>
                  <a:ext uri="{FF2B5EF4-FFF2-40B4-BE49-F238E27FC236}">
                    <a16:creationId xmlns:a16="http://schemas.microsoft.com/office/drawing/2014/main" id="{E0BFD02A-81A6-4710-8099-062A7CD4DBDE}"/>
                  </a:ext>
                </a:extLst>
              </p:cNvPr>
              <p:cNvSpPr/>
              <p:nvPr/>
            </p:nvSpPr>
            <p:spPr>
              <a:xfrm>
                <a:off x="3426584" y="4916754"/>
                <a:ext cx="1539115" cy="404562"/>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bg1"/>
                  </a:solidFill>
                </a:endParaRPr>
              </a:p>
            </p:txBody>
          </p:sp>
          <p:sp>
            <p:nvSpPr>
              <p:cNvPr id="59" name="Rectangle 26">
                <a:extLst>
                  <a:ext uri="{FF2B5EF4-FFF2-40B4-BE49-F238E27FC236}">
                    <a16:creationId xmlns:a16="http://schemas.microsoft.com/office/drawing/2014/main" id="{6DEF7BB3-E00E-4577-BA81-DDEFAD733F5D}"/>
                  </a:ext>
                </a:extLst>
              </p:cNvPr>
              <p:cNvSpPr/>
              <p:nvPr/>
            </p:nvSpPr>
            <p:spPr>
              <a:xfrm>
                <a:off x="4965700" y="4916754"/>
                <a:ext cx="1554853" cy="404562"/>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bg1"/>
                  </a:solidFill>
                </a:endParaRPr>
              </a:p>
            </p:txBody>
          </p:sp>
        </p:grpSp>
        <p:grpSp>
          <p:nvGrpSpPr>
            <p:cNvPr id="52" name="Group 51">
              <a:extLst>
                <a:ext uri="{FF2B5EF4-FFF2-40B4-BE49-F238E27FC236}">
                  <a16:creationId xmlns:a16="http://schemas.microsoft.com/office/drawing/2014/main" id="{F89F1077-2D55-45D7-941B-E699D9B7D693}"/>
                </a:ext>
              </a:extLst>
            </p:cNvPr>
            <p:cNvGrpSpPr/>
            <p:nvPr/>
          </p:nvGrpSpPr>
          <p:grpSpPr>
            <a:xfrm>
              <a:off x="3426584" y="5399107"/>
              <a:ext cx="3093969" cy="404562"/>
              <a:chOff x="3426584" y="4916754"/>
              <a:chExt cx="3093969" cy="404562"/>
            </a:xfrm>
          </p:grpSpPr>
          <p:sp>
            <p:nvSpPr>
              <p:cNvPr id="56" name="Rectangle 26">
                <a:extLst>
                  <a:ext uri="{FF2B5EF4-FFF2-40B4-BE49-F238E27FC236}">
                    <a16:creationId xmlns:a16="http://schemas.microsoft.com/office/drawing/2014/main" id="{D44D98D7-A70A-4C80-8B8C-027AF6C5E2B4}"/>
                  </a:ext>
                </a:extLst>
              </p:cNvPr>
              <p:cNvSpPr/>
              <p:nvPr/>
            </p:nvSpPr>
            <p:spPr>
              <a:xfrm>
                <a:off x="3426584" y="4916754"/>
                <a:ext cx="1539115" cy="404562"/>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bg1"/>
                  </a:solidFill>
                </a:endParaRPr>
              </a:p>
            </p:txBody>
          </p:sp>
          <p:sp>
            <p:nvSpPr>
              <p:cNvPr id="57" name="Rectangle 26">
                <a:extLst>
                  <a:ext uri="{FF2B5EF4-FFF2-40B4-BE49-F238E27FC236}">
                    <a16:creationId xmlns:a16="http://schemas.microsoft.com/office/drawing/2014/main" id="{DAA5D5F1-3AA2-40D9-95FF-E03692B4109E}"/>
                  </a:ext>
                </a:extLst>
              </p:cNvPr>
              <p:cNvSpPr/>
              <p:nvPr/>
            </p:nvSpPr>
            <p:spPr>
              <a:xfrm>
                <a:off x="4965700" y="4916754"/>
                <a:ext cx="1554853" cy="404562"/>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bg1"/>
                  </a:solidFill>
                </a:endParaRPr>
              </a:p>
            </p:txBody>
          </p:sp>
        </p:grpSp>
        <p:sp>
          <p:nvSpPr>
            <p:cNvPr id="53" name="Rectangle 26">
              <a:extLst>
                <a:ext uri="{FF2B5EF4-FFF2-40B4-BE49-F238E27FC236}">
                  <a16:creationId xmlns:a16="http://schemas.microsoft.com/office/drawing/2014/main" id="{3CEDD829-91A0-43D5-8185-6F27A2DB2347}"/>
                </a:ext>
              </a:extLst>
            </p:cNvPr>
            <p:cNvSpPr/>
            <p:nvPr/>
          </p:nvSpPr>
          <p:spPr>
            <a:xfrm>
              <a:off x="4240054" y="4916754"/>
              <a:ext cx="1503072" cy="40456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Peripherals</a:t>
              </a:r>
            </a:p>
          </p:txBody>
        </p:sp>
        <p:sp>
          <p:nvSpPr>
            <p:cNvPr id="54" name="Rectangle 53">
              <a:extLst>
                <a:ext uri="{FF2B5EF4-FFF2-40B4-BE49-F238E27FC236}">
                  <a16:creationId xmlns:a16="http://schemas.microsoft.com/office/drawing/2014/main" id="{63301012-AF2F-477B-8869-DB514D313E74}"/>
                </a:ext>
              </a:extLst>
            </p:cNvPr>
            <p:cNvSpPr/>
            <p:nvPr/>
          </p:nvSpPr>
          <p:spPr>
            <a:xfrm>
              <a:off x="4240054" y="5377375"/>
              <a:ext cx="1503072" cy="40456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Memory</a:t>
              </a:r>
            </a:p>
          </p:txBody>
        </p:sp>
        <p:sp>
          <p:nvSpPr>
            <p:cNvPr id="55" name="Rectangle 54">
              <a:extLst>
                <a:ext uri="{FF2B5EF4-FFF2-40B4-BE49-F238E27FC236}">
                  <a16:creationId xmlns:a16="http://schemas.microsoft.com/office/drawing/2014/main" id="{D73827D3-4613-46F1-8D5C-2C75917EE489}"/>
                </a:ext>
              </a:extLst>
            </p:cNvPr>
            <p:cNvSpPr/>
            <p:nvPr/>
          </p:nvSpPr>
          <p:spPr>
            <a:xfrm>
              <a:off x="4217198" y="5859728"/>
              <a:ext cx="1503072" cy="40456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CPU resources</a:t>
              </a:r>
            </a:p>
          </p:txBody>
        </p:sp>
      </p:grpSp>
    </p:spTree>
    <p:extLst>
      <p:ext uri="{BB962C8B-B14F-4D97-AF65-F5344CB8AC3E}">
        <p14:creationId xmlns:p14="http://schemas.microsoft.com/office/powerpoint/2010/main" val="2593318031"/>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52C83738-40AD-F042-8BDE-A824B4383AFC}"/>
              </a:ext>
            </a:extLst>
          </p:cNvPr>
          <p:cNvSpPr>
            <a:spLocks noGrp="1" noChangeArrowheads="1"/>
          </p:cNvSpPr>
          <p:nvPr>
            <p:ph type="title"/>
          </p:nvPr>
        </p:nvSpPr>
        <p:spPr/>
        <p:txBody>
          <a:bodyPr/>
          <a:lstStyle/>
          <a:p>
            <a:pPr eaLnBrk="1" hangingPunct="1"/>
            <a:r>
              <a:rPr lang="en-US" altLang="en-US" dirty="0" err="1"/>
              <a:t>TrustZone</a:t>
            </a:r>
            <a:r>
              <a:rPr lang="en-US" altLang="en-US" dirty="0"/>
              <a:t> in Cortex-M vs Cortex –A (1)</a:t>
            </a:r>
          </a:p>
        </p:txBody>
      </p:sp>
      <p:sp>
        <p:nvSpPr>
          <p:cNvPr id="20484" name="Rectangle 3">
            <a:extLst>
              <a:ext uri="{FF2B5EF4-FFF2-40B4-BE49-F238E27FC236}">
                <a16:creationId xmlns:a16="http://schemas.microsoft.com/office/drawing/2014/main" id="{1C07B281-F51C-594F-8290-23B94880F9E7}"/>
              </a:ext>
            </a:extLst>
          </p:cNvPr>
          <p:cNvSpPr>
            <a:spLocks noGrp="1" noChangeArrowheads="1"/>
          </p:cNvSpPr>
          <p:nvPr>
            <p:ph type="body" idx="1"/>
          </p:nvPr>
        </p:nvSpPr>
        <p:spPr>
          <a:xfrm>
            <a:off x="479424" y="1133061"/>
            <a:ext cx="5978525" cy="4600989"/>
          </a:xfrm>
        </p:spPr>
        <p:txBody>
          <a:bodyPr/>
          <a:lstStyle/>
          <a:p>
            <a:pPr algn="l"/>
            <a:r>
              <a:rPr lang="en-GB" b="0" i="0" dirty="0" err="1">
                <a:solidFill>
                  <a:srgbClr val="333E48"/>
                </a:solidFill>
                <a:effectLst/>
                <a:latin typeface="var(--ads-font-family,Lato,Helvetica,Arial,sans-serif)"/>
              </a:rPr>
              <a:t>TrustZone</a:t>
            </a:r>
            <a:r>
              <a:rPr lang="en-GB" b="0" i="0" dirty="0">
                <a:solidFill>
                  <a:srgbClr val="333E48"/>
                </a:solidFill>
                <a:effectLst/>
                <a:latin typeface="var(--ads-font-family,Lato,Helvetica,Arial,sans-serif)"/>
              </a:rPr>
              <a:t> technology is not a new concept – </a:t>
            </a:r>
          </a:p>
          <a:p>
            <a:pPr lvl="1"/>
            <a:r>
              <a:rPr lang="en-GB" b="0" i="0" dirty="0">
                <a:solidFill>
                  <a:srgbClr val="333E48"/>
                </a:solidFill>
                <a:effectLst/>
                <a:latin typeface="var(--ads-font-family,Lato,Helvetica,Arial,sans-serif)"/>
              </a:rPr>
              <a:t>Available on Arm Cortex-A series processors for several years </a:t>
            </a:r>
          </a:p>
          <a:p>
            <a:pPr lvl="1"/>
            <a:r>
              <a:rPr lang="en-GB" b="0" i="0" dirty="0">
                <a:solidFill>
                  <a:srgbClr val="333E48"/>
                </a:solidFill>
                <a:effectLst/>
                <a:latin typeface="var(--ads-font-family,Lato,Helvetica,Arial,sans-serif)"/>
              </a:rPr>
              <a:t>Now extended to cover ARMv8-M processors.</a:t>
            </a:r>
          </a:p>
          <a:p>
            <a:pPr eaLnBrk="1" hangingPunct="1"/>
            <a:endParaRPr lang="en-US" altLang="en-US" dirty="0"/>
          </a:p>
        </p:txBody>
      </p:sp>
      <p:grpSp>
        <p:nvGrpSpPr>
          <p:cNvPr id="38" name="Group 37">
            <a:extLst>
              <a:ext uri="{FF2B5EF4-FFF2-40B4-BE49-F238E27FC236}">
                <a16:creationId xmlns:a16="http://schemas.microsoft.com/office/drawing/2014/main" id="{7EEA84BA-E8FD-4746-9CD7-6550A6B5FAA5}"/>
              </a:ext>
            </a:extLst>
          </p:cNvPr>
          <p:cNvGrpSpPr/>
          <p:nvPr/>
        </p:nvGrpSpPr>
        <p:grpSpPr>
          <a:xfrm>
            <a:off x="6882670" y="1133061"/>
            <a:ext cx="3225166" cy="4321187"/>
            <a:chOff x="3320320" y="1964835"/>
            <a:chExt cx="3225166" cy="4321187"/>
          </a:xfrm>
        </p:grpSpPr>
        <p:sp>
          <p:nvSpPr>
            <p:cNvPr id="39" name="Rectangle 38">
              <a:extLst>
                <a:ext uri="{FF2B5EF4-FFF2-40B4-BE49-F238E27FC236}">
                  <a16:creationId xmlns:a16="http://schemas.microsoft.com/office/drawing/2014/main" id="{1D3FA00F-28ED-454A-8C2F-2AF13AA14E81}"/>
                </a:ext>
              </a:extLst>
            </p:cNvPr>
            <p:cNvSpPr/>
            <p:nvPr/>
          </p:nvSpPr>
          <p:spPr>
            <a:xfrm>
              <a:off x="3381606" y="1964835"/>
              <a:ext cx="3096102" cy="1256962"/>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a:solidFill>
                  <a:schemeClr val="bg1"/>
                </a:solidFill>
              </a:endParaRPr>
            </a:p>
          </p:txBody>
        </p:sp>
        <p:sp>
          <p:nvSpPr>
            <p:cNvPr id="40" name="Rectangle 39">
              <a:extLst>
                <a:ext uri="{FF2B5EF4-FFF2-40B4-BE49-F238E27FC236}">
                  <a16:creationId xmlns:a16="http://schemas.microsoft.com/office/drawing/2014/main" id="{F3A30960-55F9-4075-A5CC-6D8DF6549A32}"/>
                </a:ext>
              </a:extLst>
            </p:cNvPr>
            <p:cNvSpPr/>
            <p:nvPr/>
          </p:nvSpPr>
          <p:spPr>
            <a:xfrm>
              <a:off x="4588234" y="2363801"/>
              <a:ext cx="1800133" cy="788090"/>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a:solidFill>
                  <a:schemeClr val="bg1"/>
                </a:solidFill>
              </a:endParaRPr>
            </a:p>
          </p:txBody>
        </p:sp>
        <p:sp>
          <p:nvSpPr>
            <p:cNvPr id="41" name="Rectangle 26">
              <a:extLst>
                <a:ext uri="{FF2B5EF4-FFF2-40B4-BE49-F238E27FC236}">
                  <a16:creationId xmlns:a16="http://schemas.microsoft.com/office/drawing/2014/main" id="{4EA40077-2AED-48EE-B479-55E020AD998F}"/>
                </a:ext>
              </a:extLst>
            </p:cNvPr>
            <p:cNvSpPr/>
            <p:nvPr/>
          </p:nvSpPr>
          <p:spPr>
            <a:xfrm>
              <a:off x="3320320" y="2036841"/>
              <a:ext cx="1503072" cy="404562"/>
            </a:xfrm>
            <a:prstGeom prst="rect">
              <a:avLst/>
            </a:prstGeom>
            <a:noFill/>
            <a:ln w="28575"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en-US" sz="1400" dirty="0">
                  <a:solidFill>
                    <a:schemeClr val="bg1"/>
                  </a:solidFill>
                </a:rPr>
                <a:t>Non-secure</a:t>
              </a:r>
            </a:p>
          </p:txBody>
        </p:sp>
        <p:sp>
          <p:nvSpPr>
            <p:cNvPr id="42" name="Rectangle 28">
              <a:extLst>
                <a:ext uri="{FF2B5EF4-FFF2-40B4-BE49-F238E27FC236}">
                  <a16:creationId xmlns:a16="http://schemas.microsoft.com/office/drawing/2014/main" id="{99B8BBA9-00D6-4FB3-97FE-F86898F278D2}"/>
                </a:ext>
              </a:extLst>
            </p:cNvPr>
            <p:cNvSpPr/>
            <p:nvPr/>
          </p:nvSpPr>
          <p:spPr>
            <a:xfrm>
              <a:off x="5107861" y="2433705"/>
              <a:ext cx="1028867" cy="500157"/>
            </a:xfrm>
            <a:prstGeom prst="rect">
              <a:avLst/>
            </a:prstGeom>
            <a:noFill/>
            <a:ln w="28575"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en-US" sz="1400" dirty="0">
                  <a:solidFill>
                    <a:schemeClr val="bg1"/>
                  </a:solidFill>
                </a:rPr>
                <a:t>Secure</a:t>
              </a:r>
            </a:p>
          </p:txBody>
        </p:sp>
        <p:pic>
          <p:nvPicPr>
            <p:cNvPr id="43" name="Graphic 42">
              <a:extLst>
                <a:ext uri="{FF2B5EF4-FFF2-40B4-BE49-F238E27FC236}">
                  <a16:creationId xmlns:a16="http://schemas.microsoft.com/office/drawing/2014/main" id="{9D877C25-FD8B-4163-94C4-F937BF1B069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56222" y="2461446"/>
              <a:ext cx="592886" cy="444673"/>
            </a:xfrm>
            <a:prstGeom prst="rect">
              <a:avLst/>
            </a:prstGeom>
          </p:spPr>
        </p:pic>
        <p:sp>
          <p:nvSpPr>
            <p:cNvPr id="44" name="Rectangle 26">
              <a:extLst>
                <a:ext uri="{FF2B5EF4-FFF2-40B4-BE49-F238E27FC236}">
                  <a16:creationId xmlns:a16="http://schemas.microsoft.com/office/drawing/2014/main" id="{14E2279C-E30B-4D33-B49D-1271A53F166B}"/>
                </a:ext>
              </a:extLst>
            </p:cNvPr>
            <p:cNvSpPr/>
            <p:nvPr/>
          </p:nvSpPr>
          <p:spPr>
            <a:xfrm>
              <a:off x="3426585" y="3433923"/>
              <a:ext cx="1503072" cy="404562"/>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Firmware</a:t>
              </a:r>
            </a:p>
          </p:txBody>
        </p:sp>
        <p:sp>
          <p:nvSpPr>
            <p:cNvPr id="45" name="Rectangle 26">
              <a:extLst>
                <a:ext uri="{FF2B5EF4-FFF2-40B4-BE49-F238E27FC236}">
                  <a16:creationId xmlns:a16="http://schemas.microsoft.com/office/drawing/2014/main" id="{B4AB28E5-401C-4FD9-9FD3-54820B1C40FF}"/>
                </a:ext>
              </a:extLst>
            </p:cNvPr>
            <p:cNvSpPr/>
            <p:nvPr/>
          </p:nvSpPr>
          <p:spPr>
            <a:xfrm>
              <a:off x="5017481" y="3433923"/>
              <a:ext cx="1503072" cy="404562"/>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Secure services</a:t>
              </a:r>
            </a:p>
          </p:txBody>
        </p:sp>
        <p:sp>
          <p:nvSpPr>
            <p:cNvPr id="46" name="Rectangle 26">
              <a:extLst>
                <a:ext uri="{FF2B5EF4-FFF2-40B4-BE49-F238E27FC236}">
                  <a16:creationId xmlns:a16="http://schemas.microsoft.com/office/drawing/2014/main" id="{9D732F49-6519-4C66-AFA2-30F469F91908}"/>
                </a:ext>
              </a:extLst>
            </p:cNvPr>
            <p:cNvSpPr/>
            <p:nvPr/>
          </p:nvSpPr>
          <p:spPr>
            <a:xfrm>
              <a:off x="3426585" y="3923296"/>
              <a:ext cx="1503072" cy="404562"/>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Data</a:t>
              </a:r>
            </a:p>
          </p:txBody>
        </p:sp>
        <p:sp>
          <p:nvSpPr>
            <p:cNvPr id="47" name="Rectangle 26">
              <a:extLst>
                <a:ext uri="{FF2B5EF4-FFF2-40B4-BE49-F238E27FC236}">
                  <a16:creationId xmlns:a16="http://schemas.microsoft.com/office/drawing/2014/main" id="{72F19B72-13D9-49CF-97FE-2E7DB2FD9FB5}"/>
                </a:ext>
              </a:extLst>
            </p:cNvPr>
            <p:cNvSpPr/>
            <p:nvPr/>
          </p:nvSpPr>
          <p:spPr>
            <a:xfrm>
              <a:off x="3426585" y="4412669"/>
              <a:ext cx="1503072" cy="404562"/>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Firmware</a:t>
              </a:r>
            </a:p>
          </p:txBody>
        </p:sp>
        <p:sp>
          <p:nvSpPr>
            <p:cNvPr id="48" name="Rectangle 26">
              <a:extLst>
                <a:ext uri="{FF2B5EF4-FFF2-40B4-BE49-F238E27FC236}">
                  <a16:creationId xmlns:a16="http://schemas.microsoft.com/office/drawing/2014/main" id="{4D934E2F-FF2F-4036-9327-63B72857A7D9}"/>
                </a:ext>
              </a:extLst>
            </p:cNvPr>
            <p:cNvSpPr/>
            <p:nvPr/>
          </p:nvSpPr>
          <p:spPr>
            <a:xfrm>
              <a:off x="5042414" y="3919786"/>
              <a:ext cx="1503072" cy="404562"/>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Secure firmware</a:t>
              </a:r>
            </a:p>
          </p:txBody>
        </p:sp>
        <p:sp>
          <p:nvSpPr>
            <p:cNvPr id="49" name="Rectangle 26">
              <a:extLst>
                <a:ext uri="{FF2B5EF4-FFF2-40B4-BE49-F238E27FC236}">
                  <a16:creationId xmlns:a16="http://schemas.microsoft.com/office/drawing/2014/main" id="{B7D67D19-0047-4433-ACBC-9A095E11F07B}"/>
                </a:ext>
              </a:extLst>
            </p:cNvPr>
            <p:cNvSpPr/>
            <p:nvPr/>
          </p:nvSpPr>
          <p:spPr>
            <a:xfrm>
              <a:off x="5017481" y="4405649"/>
              <a:ext cx="1503072" cy="404562"/>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Secure data</a:t>
              </a:r>
            </a:p>
          </p:txBody>
        </p:sp>
        <p:grpSp>
          <p:nvGrpSpPr>
            <p:cNvPr id="50" name="Group 49">
              <a:extLst>
                <a:ext uri="{FF2B5EF4-FFF2-40B4-BE49-F238E27FC236}">
                  <a16:creationId xmlns:a16="http://schemas.microsoft.com/office/drawing/2014/main" id="{59BDC4C1-5090-4A7B-AFEA-43CE1078A2B1}"/>
                </a:ext>
              </a:extLst>
            </p:cNvPr>
            <p:cNvGrpSpPr/>
            <p:nvPr/>
          </p:nvGrpSpPr>
          <p:grpSpPr>
            <a:xfrm>
              <a:off x="3426584" y="4916754"/>
              <a:ext cx="3093969" cy="404562"/>
              <a:chOff x="3426584" y="4916754"/>
              <a:chExt cx="3093969" cy="404562"/>
            </a:xfrm>
          </p:grpSpPr>
          <p:sp>
            <p:nvSpPr>
              <p:cNvPr id="60" name="Rectangle 26">
                <a:extLst>
                  <a:ext uri="{FF2B5EF4-FFF2-40B4-BE49-F238E27FC236}">
                    <a16:creationId xmlns:a16="http://schemas.microsoft.com/office/drawing/2014/main" id="{CC009D60-A381-428A-8402-5EE57690EA8D}"/>
                  </a:ext>
                </a:extLst>
              </p:cNvPr>
              <p:cNvSpPr/>
              <p:nvPr/>
            </p:nvSpPr>
            <p:spPr>
              <a:xfrm>
                <a:off x="3426584" y="4916754"/>
                <a:ext cx="1539115" cy="404562"/>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bg1"/>
                  </a:solidFill>
                </a:endParaRPr>
              </a:p>
            </p:txBody>
          </p:sp>
          <p:sp>
            <p:nvSpPr>
              <p:cNvPr id="61" name="Rectangle 26">
                <a:extLst>
                  <a:ext uri="{FF2B5EF4-FFF2-40B4-BE49-F238E27FC236}">
                    <a16:creationId xmlns:a16="http://schemas.microsoft.com/office/drawing/2014/main" id="{70284F54-D9A6-4B98-989B-D6F3B9B393E1}"/>
                  </a:ext>
                </a:extLst>
              </p:cNvPr>
              <p:cNvSpPr/>
              <p:nvPr/>
            </p:nvSpPr>
            <p:spPr>
              <a:xfrm>
                <a:off x="4965700" y="4916754"/>
                <a:ext cx="1554853" cy="404562"/>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bg1"/>
                  </a:solidFill>
                </a:endParaRPr>
              </a:p>
            </p:txBody>
          </p:sp>
        </p:grpSp>
        <p:grpSp>
          <p:nvGrpSpPr>
            <p:cNvPr id="51" name="Group 50">
              <a:extLst>
                <a:ext uri="{FF2B5EF4-FFF2-40B4-BE49-F238E27FC236}">
                  <a16:creationId xmlns:a16="http://schemas.microsoft.com/office/drawing/2014/main" id="{B4A92E9C-1B7D-4699-B1FF-034392F0D9B2}"/>
                </a:ext>
              </a:extLst>
            </p:cNvPr>
            <p:cNvGrpSpPr/>
            <p:nvPr/>
          </p:nvGrpSpPr>
          <p:grpSpPr>
            <a:xfrm>
              <a:off x="3426584" y="5881460"/>
              <a:ext cx="3093969" cy="404562"/>
              <a:chOff x="3426584" y="4916754"/>
              <a:chExt cx="3093969" cy="404562"/>
            </a:xfrm>
          </p:grpSpPr>
          <p:sp>
            <p:nvSpPr>
              <p:cNvPr id="58" name="Rectangle 26">
                <a:extLst>
                  <a:ext uri="{FF2B5EF4-FFF2-40B4-BE49-F238E27FC236}">
                    <a16:creationId xmlns:a16="http://schemas.microsoft.com/office/drawing/2014/main" id="{E0BFD02A-81A6-4710-8099-062A7CD4DBDE}"/>
                  </a:ext>
                </a:extLst>
              </p:cNvPr>
              <p:cNvSpPr/>
              <p:nvPr/>
            </p:nvSpPr>
            <p:spPr>
              <a:xfrm>
                <a:off x="3426584" y="4916754"/>
                <a:ext cx="1539115" cy="404562"/>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bg1"/>
                  </a:solidFill>
                </a:endParaRPr>
              </a:p>
            </p:txBody>
          </p:sp>
          <p:sp>
            <p:nvSpPr>
              <p:cNvPr id="59" name="Rectangle 26">
                <a:extLst>
                  <a:ext uri="{FF2B5EF4-FFF2-40B4-BE49-F238E27FC236}">
                    <a16:creationId xmlns:a16="http://schemas.microsoft.com/office/drawing/2014/main" id="{6DEF7BB3-E00E-4577-BA81-DDEFAD733F5D}"/>
                  </a:ext>
                </a:extLst>
              </p:cNvPr>
              <p:cNvSpPr/>
              <p:nvPr/>
            </p:nvSpPr>
            <p:spPr>
              <a:xfrm>
                <a:off x="4965700" y="4916754"/>
                <a:ext cx="1554853" cy="404562"/>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bg1"/>
                  </a:solidFill>
                </a:endParaRPr>
              </a:p>
            </p:txBody>
          </p:sp>
        </p:grpSp>
        <p:grpSp>
          <p:nvGrpSpPr>
            <p:cNvPr id="52" name="Group 51">
              <a:extLst>
                <a:ext uri="{FF2B5EF4-FFF2-40B4-BE49-F238E27FC236}">
                  <a16:creationId xmlns:a16="http://schemas.microsoft.com/office/drawing/2014/main" id="{F89F1077-2D55-45D7-941B-E699D9B7D693}"/>
                </a:ext>
              </a:extLst>
            </p:cNvPr>
            <p:cNvGrpSpPr/>
            <p:nvPr/>
          </p:nvGrpSpPr>
          <p:grpSpPr>
            <a:xfrm>
              <a:off x="3426584" y="5399107"/>
              <a:ext cx="3093969" cy="404562"/>
              <a:chOff x="3426584" y="4916754"/>
              <a:chExt cx="3093969" cy="404562"/>
            </a:xfrm>
          </p:grpSpPr>
          <p:sp>
            <p:nvSpPr>
              <p:cNvPr id="56" name="Rectangle 26">
                <a:extLst>
                  <a:ext uri="{FF2B5EF4-FFF2-40B4-BE49-F238E27FC236}">
                    <a16:creationId xmlns:a16="http://schemas.microsoft.com/office/drawing/2014/main" id="{D44D98D7-A70A-4C80-8B8C-027AF6C5E2B4}"/>
                  </a:ext>
                </a:extLst>
              </p:cNvPr>
              <p:cNvSpPr/>
              <p:nvPr/>
            </p:nvSpPr>
            <p:spPr>
              <a:xfrm>
                <a:off x="3426584" y="4916754"/>
                <a:ext cx="1539115" cy="404562"/>
              </a:xfrm>
              <a:prstGeom prst="rect">
                <a:avLst/>
              </a:prstGeom>
              <a:solidFill>
                <a:srgbClr val="228242"/>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bg1"/>
                  </a:solidFill>
                </a:endParaRPr>
              </a:p>
            </p:txBody>
          </p:sp>
          <p:sp>
            <p:nvSpPr>
              <p:cNvPr id="57" name="Rectangle 26">
                <a:extLst>
                  <a:ext uri="{FF2B5EF4-FFF2-40B4-BE49-F238E27FC236}">
                    <a16:creationId xmlns:a16="http://schemas.microsoft.com/office/drawing/2014/main" id="{DAA5D5F1-3AA2-40D9-95FF-E03692B4109E}"/>
                  </a:ext>
                </a:extLst>
              </p:cNvPr>
              <p:cNvSpPr/>
              <p:nvPr/>
            </p:nvSpPr>
            <p:spPr>
              <a:xfrm>
                <a:off x="4965700" y="4916754"/>
                <a:ext cx="1554853" cy="404562"/>
              </a:xfrm>
              <a:prstGeom prst="rect">
                <a:avLst/>
              </a:prstGeom>
              <a:solidFill>
                <a:srgbClr val="C0000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bg1"/>
                  </a:solidFill>
                </a:endParaRPr>
              </a:p>
            </p:txBody>
          </p:sp>
        </p:grpSp>
        <p:sp>
          <p:nvSpPr>
            <p:cNvPr id="53" name="Rectangle 26">
              <a:extLst>
                <a:ext uri="{FF2B5EF4-FFF2-40B4-BE49-F238E27FC236}">
                  <a16:creationId xmlns:a16="http://schemas.microsoft.com/office/drawing/2014/main" id="{3CEDD829-91A0-43D5-8185-6F27A2DB2347}"/>
                </a:ext>
              </a:extLst>
            </p:cNvPr>
            <p:cNvSpPr/>
            <p:nvPr/>
          </p:nvSpPr>
          <p:spPr>
            <a:xfrm>
              <a:off x="4240054" y="4916754"/>
              <a:ext cx="1503072" cy="40456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Peripherals</a:t>
              </a:r>
            </a:p>
          </p:txBody>
        </p:sp>
        <p:sp>
          <p:nvSpPr>
            <p:cNvPr id="54" name="Rectangle 53">
              <a:extLst>
                <a:ext uri="{FF2B5EF4-FFF2-40B4-BE49-F238E27FC236}">
                  <a16:creationId xmlns:a16="http://schemas.microsoft.com/office/drawing/2014/main" id="{63301012-AF2F-477B-8869-DB514D313E74}"/>
                </a:ext>
              </a:extLst>
            </p:cNvPr>
            <p:cNvSpPr/>
            <p:nvPr/>
          </p:nvSpPr>
          <p:spPr>
            <a:xfrm>
              <a:off x="4240054" y="5377375"/>
              <a:ext cx="1503072" cy="40456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Memory</a:t>
              </a:r>
            </a:p>
          </p:txBody>
        </p:sp>
        <p:sp>
          <p:nvSpPr>
            <p:cNvPr id="55" name="Rectangle 54">
              <a:extLst>
                <a:ext uri="{FF2B5EF4-FFF2-40B4-BE49-F238E27FC236}">
                  <a16:creationId xmlns:a16="http://schemas.microsoft.com/office/drawing/2014/main" id="{D73827D3-4613-46F1-8D5C-2C75917EE489}"/>
                </a:ext>
              </a:extLst>
            </p:cNvPr>
            <p:cNvSpPr/>
            <p:nvPr/>
          </p:nvSpPr>
          <p:spPr>
            <a:xfrm>
              <a:off x="4217198" y="5859728"/>
              <a:ext cx="1503072" cy="40456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CPU resources</a:t>
              </a:r>
            </a:p>
          </p:txBody>
        </p:sp>
      </p:grpSp>
    </p:spTree>
    <p:extLst>
      <p:ext uri="{BB962C8B-B14F-4D97-AF65-F5344CB8AC3E}">
        <p14:creationId xmlns:p14="http://schemas.microsoft.com/office/powerpoint/2010/main" val="3037876835"/>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52C83738-40AD-F042-8BDE-A824B4383AFC}"/>
              </a:ext>
            </a:extLst>
          </p:cNvPr>
          <p:cNvSpPr>
            <a:spLocks noGrp="1" noChangeArrowheads="1"/>
          </p:cNvSpPr>
          <p:nvPr>
            <p:ph type="title"/>
          </p:nvPr>
        </p:nvSpPr>
        <p:spPr/>
        <p:txBody>
          <a:bodyPr/>
          <a:lstStyle/>
          <a:p>
            <a:pPr eaLnBrk="1" hangingPunct="1"/>
            <a:r>
              <a:rPr lang="en-US" altLang="en-US" dirty="0" err="1"/>
              <a:t>TrustZone</a:t>
            </a:r>
            <a:r>
              <a:rPr lang="en-US" altLang="en-US" dirty="0"/>
              <a:t> in Cortex-M vs Cortex –A (2)</a:t>
            </a:r>
          </a:p>
        </p:txBody>
      </p:sp>
      <p:sp>
        <p:nvSpPr>
          <p:cNvPr id="20484" name="Rectangle 3">
            <a:extLst>
              <a:ext uri="{FF2B5EF4-FFF2-40B4-BE49-F238E27FC236}">
                <a16:creationId xmlns:a16="http://schemas.microsoft.com/office/drawing/2014/main" id="{1C07B281-F51C-594F-8290-23B94880F9E7}"/>
              </a:ext>
            </a:extLst>
          </p:cNvPr>
          <p:cNvSpPr>
            <a:spLocks noGrp="1" noChangeArrowheads="1"/>
          </p:cNvSpPr>
          <p:nvPr>
            <p:ph type="body" idx="1"/>
          </p:nvPr>
        </p:nvSpPr>
        <p:spPr>
          <a:xfrm>
            <a:off x="479425" y="1133061"/>
            <a:ext cx="6755564" cy="4600989"/>
          </a:xfrm>
        </p:spPr>
        <p:txBody>
          <a:bodyPr/>
          <a:lstStyle/>
          <a:p>
            <a:pPr algn="l"/>
            <a:r>
              <a:rPr lang="en-GB" b="0" i="0" dirty="0" err="1">
                <a:solidFill>
                  <a:srgbClr val="333E48"/>
                </a:solidFill>
                <a:effectLst/>
                <a:latin typeface="var(--ads-font-family,Lato,Helvetica,Arial,sans-serif)"/>
              </a:rPr>
              <a:t>TrustZone</a:t>
            </a:r>
            <a:r>
              <a:rPr lang="en-GB" b="0" i="0" dirty="0">
                <a:solidFill>
                  <a:srgbClr val="333E48"/>
                </a:solidFill>
                <a:effectLst/>
                <a:latin typeface="var(--ads-font-family,Lato,Helvetica,Arial,sans-serif)"/>
              </a:rPr>
              <a:t> technology for ARMv8-M and in Arm Cortex-A processors appear to be similar at a high level . </a:t>
            </a:r>
          </a:p>
          <a:p>
            <a:pPr lvl="1"/>
            <a:r>
              <a:rPr lang="en-GB" b="0" i="0" dirty="0">
                <a:solidFill>
                  <a:srgbClr val="333E48"/>
                </a:solidFill>
                <a:effectLst/>
                <a:latin typeface="var(--ads-font-family,Lato,Helvetica,Arial,sans-serif)"/>
              </a:rPr>
              <a:t>Secure and Non-secure states</a:t>
            </a:r>
          </a:p>
          <a:p>
            <a:pPr lvl="1"/>
            <a:r>
              <a:rPr lang="en-GB" b="0" i="0" dirty="0">
                <a:solidFill>
                  <a:srgbClr val="333E48"/>
                </a:solidFill>
                <a:effectLst/>
                <a:latin typeface="var(--ads-font-family,Lato,Helvetica,Arial,sans-serif)"/>
              </a:rPr>
              <a:t>Non-secure software able to access to Non-secure memories only. </a:t>
            </a:r>
          </a:p>
          <a:p>
            <a:pPr algn="l"/>
            <a:r>
              <a:rPr lang="en-GB" b="0" i="0" dirty="0" err="1">
                <a:solidFill>
                  <a:srgbClr val="333E48"/>
                </a:solidFill>
                <a:effectLst/>
                <a:latin typeface="var(--ads-font-family,Lato,Helvetica,Arial,sans-serif)"/>
              </a:rPr>
              <a:t>TrustZone</a:t>
            </a:r>
            <a:r>
              <a:rPr lang="en-GB" b="0" i="0" dirty="0">
                <a:solidFill>
                  <a:srgbClr val="333E48"/>
                </a:solidFill>
                <a:effectLst/>
                <a:latin typeface="var(--ads-font-family,Lato,Helvetica,Arial,sans-serif)"/>
              </a:rPr>
              <a:t> technology for ARMv8-M is designed with small energy-efficient systems in mind. </a:t>
            </a:r>
          </a:p>
          <a:p>
            <a:pPr algn="l"/>
            <a:r>
              <a:rPr lang="en-GB" dirty="0">
                <a:solidFill>
                  <a:srgbClr val="333E48"/>
                </a:solidFill>
                <a:latin typeface="var(--ads-font-family,Lato,Helvetica,Arial,sans-serif)"/>
              </a:rPr>
              <a:t>In </a:t>
            </a:r>
            <a:r>
              <a:rPr lang="en-GB" b="0" i="0" dirty="0">
                <a:solidFill>
                  <a:srgbClr val="333E48"/>
                </a:solidFill>
                <a:effectLst/>
                <a:latin typeface="var(--ads-font-family,Lato,Helvetica,Arial,sans-serif)"/>
              </a:rPr>
              <a:t>ARMv8-M Secure and Normal worlds are memory map based and the transitions takes place automatically in exception handling code.</a:t>
            </a:r>
          </a:p>
          <a:p>
            <a:pPr eaLnBrk="1" hangingPunct="1"/>
            <a:endParaRPr lang="en-US" altLang="en-US" dirty="0"/>
          </a:p>
        </p:txBody>
      </p:sp>
      <p:pic>
        <p:nvPicPr>
          <p:cNvPr id="4098" name="Picture 2">
            <a:extLst>
              <a:ext uri="{FF2B5EF4-FFF2-40B4-BE49-F238E27FC236}">
                <a16:creationId xmlns:a16="http://schemas.microsoft.com/office/drawing/2014/main" id="{C14A2E31-2571-4A7E-ADA5-9FD0E1295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794" y="1161135"/>
            <a:ext cx="4369051" cy="280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134179"/>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52C83738-40AD-F042-8BDE-A824B4383AFC}"/>
              </a:ext>
            </a:extLst>
          </p:cNvPr>
          <p:cNvSpPr>
            <a:spLocks noGrp="1" noChangeArrowheads="1"/>
          </p:cNvSpPr>
          <p:nvPr>
            <p:ph type="title"/>
          </p:nvPr>
        </p:nvSpPr>
        <p:spPr/>
        <p:txBody>
          <a:bodyPr/>
          <a:lstStyle/>
          <a:p>
            <a:pPr eaLnBrk="1" hangingPunct="1"/>
            <a:r>
              <a:rPr lang="en-US" altLang="en-US" dirty="0"/>
              <a:t>Two worlds: memory partitioning</a:t>
            </a:r>
          </a:p>
        </p:txBody>
      </p:sp>
      <p:sp>
        <p:nvSpPr>
          <p:cNvPr id="20484" name="Rectangle 3">
            <a:extLst>
              <a:ext uri="{FF2B5EF4-FFF2-40B4-BE49-F238E27FC236}">
                <a16:creationId xmlns:a16="http://schemas.microsoft.com/office/drawing/2014/main" id="{1C07B281-F51C-594F-8290-23B94880F9E7}"/>
              </a:ext>
            </a:extLst>
          </p:cNvPr>
          <p:cNvSpPr>
            <a:spLocks noGrp="1" noChangeArrowheads="1"/>
          </p:cNvSpPr>
          <p:nvPr>
            <p:ph type="body" idx="1"/>
          </p:nvPr>
        </p:nvSpPr>
        <p:spPr>
          <a:xfrm>
            <a:off x="479425" y="1133061"/>
            <a:ext cx="7252870" cy="4600989"/>
          </a:xfrm>
        </p:spPr>
        <p:txBody>
          <a:bodyPr/>
          <a:lstStyle/>
          <a:p>
            <a:pPr eaLnBrk="1" hangingPunct="1"/>
            <a:r>
              <a:rPr lang="en-GB" altLang="en-US" dirty="0"/>
              <a:t>Secure (Trusted) and Non-secure (Non-trusted) software can work together, </a:t>
            </a:r>
          </a:p>
          <a:p>
            <a:pPr eaLnBrk="1" hangingPunct="1"/>
            <a:r>
              <a:rPr lang="en-GB" altLang="en-US" dirty="0"/>
              <a:t>Non-secure applications cannot directly access Secure resources. </a:t>
            </a:r>
          </a:p>
          <a:p>
            <a:pPr lvl="1"/>
            <a:r>
              <a:rPr lang="en-GB" altLang="en-US" dirty="0"/>
              <a:t>Non-secure applications have to go through APIs provided by Secure software, </a:t>
            </a:r>
          </a:p>
          <a:p>
            <a:pPr lvl="1"/>
            <a:r>
              <a:rPr lang="en-GB" altLang="en-US" dirty="0"/>
              <a:t>APIs implement authentications to decide if access to the Secure service is permitted. </a:t>
            </a:r>
          </a:p>
          <a:p>
            <a:r>
              <a:rPr lang="en-GB" altLang="en-US" dirty="0"/>
              <a:t>Examples of security critical components include:</a:t>
            </a:r>
          </a:p>
          <a:p>
            <a:pPr lvl="1">
              <a:buFont typeface="Arial" panose="020B0604020202020204" pitchFamily="34" charset="0"/>
              <a:buChar char="•"/>
            </a:pPr>
            <a:r>
              <a:rPr lang="en-GB" b="0" i="0" dirty="0">
                <a:solidFill>
                  <a:srgbClr val="333E48"/>
                </a:solidFill>
                <a:effectLst/>
                <a:latin typeface="Lato" panose="020F0502020204030203" pitchFamily="34" charset="0"/>
              </a:rPr>
              <a:t>A Secure boot loader.</a:t>
            </a:r>
          </a:p>
          <a:p>
            <a:pPr lvl="1">
              <a:buFont typeface="Arial" panose="020B0604020202020204" pitchFamily="34" charset="0"/>
              <a:buChar char="•"/>
            </a:pPr>
            <a:r>
              <a:rPr lang="en-GB" b="0" i="0" dirty="0">
                <a:solidFill>
                  <a:srgbClr val="333E48"/>
                </a:solidFill>
                <a:effectLst/>
                <a:latin typeface="Lato" panose="020F0502020204030203" pitchFamily="34" charset="0"/>
              </a:rPr>
              <a:t>Secret keys.</a:t>
            </a:r>
          </a:p>
          <a:p>
            <a:pPr lvl="1">
              <a:buFont typeface="Arial" panose="020B0604020202020204" pitchFamily="34" charset="0"/>
              <a:buChar char="•"/>
            </a:pPr>
            <a:r>
              <a:rPr lang="en-GB" b="0" i="0" dirty="0">
                <a:solidFill>
                  <a:srgbClr val="333E48"/>
                </a:solidFill>
                <a:effectLst/>
                <a:latin typeface="Lato" panose="020F0502020204030203" pitchFamily="34" charset="0"/>
              </a:rPr>
              <a:t>Flash programming support.</a:t>
            </a:r>
          </a:p>
          <a:p>
            <a:pPr lvl="1">
              <a:buFont typeface="Arial" panose="020B0604020202020204" pitchFamily="34" charset="0"/>
              <a:buChar char="•"/>
            </a:pPr>
            <a:r>
              <a:rPr lang="en-GB" b="0" i="0" dirty="0">
                <a:solidFill>
                  <a:srgbClr val="333E48"/>
                </a:solidFill>
                <a:effectLst/>
                <a:latin typeface="Lato" panose="020F0502020204030203" pitchFamily="34" charset="0"/>
              </a:rPr>
              <a:t>High value assets.</a:t>
            </a:r>
          </a:p>
          <a:p>
            <a:pPr lvl="1"/>
            <a:endParaRPr lang="en-GB" altLang="en-US" dirty="0"/>
          </a:p>
          <a:p>
            <a:pPr lvl="1"/>
            <a:endParaRPr lang="en-GB" altLang="en-US" dirty="0"/>
          </a:p>
        </p:txBody>
      </p:sp>
      <p:pic>
        <p:nvPicPr>
          <p:cNvPr id="2050" name="Picture 2">
            <a:extLst>
              <a:ext uri="{FF2B5EF4-FFF2-40B4-BE49-F238E27FC236}">
                <a16:creationId xmlns:a16="http://schemas.microsoft.com/office/drawing/2014/main" id="{E25318C6-1806-4DBE-B17C-FFC563810DA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8760494" y="1329556"/>
            <a:ext cx="2754228" cy="4674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147432"/>
      </p:ext>
    </p:extLst>
  </p:cSld>
  <p:clrMapOvr>
    <a:masterClrMapping/>
  </p:clrMapOvr>
  <p:transition>
    <p:zoom/>
  </p:transition>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B61D4E06-5D3F-4994-A4A7-4BA626FA722D}">
  <ds:schemaRefs>
    <ds:schemaRef ds:uri="http://schemas.microsoft.com/office/2006/metadata/properties"/>
    <ds:schemaRef ds:uri="http://purl.org/dc/elements/1.1/"/>
    <ds:schemaRef ds:uri="http://schemas.microsoft.com/sharepoint/v3"/>
    <ds:schemaRef ds:uri="f2ad5090-61a8-4b8c-ab70-68f4ff4d1933"/>
    <ds:schemaRef ds:uri="http://schemas.microsoft.com/sharepoint/v3/fields"/>
    <ds:schemaRef ds:uri="http://purl.org/dc/terms/"/>
    <ds:schemaRef ds:uri="c0950e01-db07-4e41-9c32-b7a8e9fccc9b"/>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2162</Words>
  <Application>Microsoft Office PowerPoint</Application>
  <PresentationFormat>Widescreen</PresentationFormat>
  <Paragraphs>354</Paragraphs>
  <Slides>31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GT-Eesti-Pro</vt:lpstr>
      <vt:lpstr>Lato</vt:lpstr>
      <vt:lpstr>Times New Roman</vt:lpstr>
      <vt:lpstr>var(--ads-font-family,Lato,Helvetica,Arial,sans-serif)</vt:lpstr>
      <vt:lpstr>Wingdings</vt:lpstr>
      <vt:lpstr>Arm_PPT_Public</vt:lpstr>
      <vt:lpstr>TrustZone Features in Cortex-M33</vt:lpstr>
      <vt:lpstr>Learning Objectives</vt:lpstr>
      <vt:lpstr>Outline</vt:lpstr>
      <vt:lpstr>Introduction: Motivation</vt:lpstr>
      <vt:lpstr>Introduction to TrustZone</vt:lpstr>
      <vt:lpstr>One processor isolation: Benefits</vt:lpstr>
      <vt:lpstr>TrustZone in Cortex-M vs Cortex –A (1)</vt:lpstr>
      <vt:lpstr>TrustZone in Cortex-M vs Cortex –A (2)</vt:lpstr>
      <vt:lpstr>Two worlds: memory partitioning</vt:lpstr>
      <vt:lpstr>Memory Partition</vt:lpstr>
      <vt:lpstr>Secure World (S)</vt:lpstr>
      <vt:lpstr>Function call mechanism</vt:lpstr>
      <vt:lpstr>Function call mechanism: Non-secure to Secure</vt:lpstr>
      <vt:lpstr>Function call mechanism: Non-secure to Secure</vt:lpstr>
      <vt:lpstr>Function call mechanism: Secure to Non-secure</vt:lpstr>
      <vt:lpstr>Instructions for switching between states</vt:lpstr>
      <vt:lpstr>Non-secure (NS) </vt:lpstr>
      <vt:lpstr>Attribution units (SAU and IDAU)</vt:lpstr>
      <vt:lpstr>Attribution units (SAU and IDAU)</vt:lpstr>
      <vt:lpstr>Attribution units (SAU and IDAU)</vt:lpstr>
      <vt:lpstr>Attribution units (SAU and IDAU)</vt:lpstr>
      <vt:lpstr>SAU register summary</vt:lpstr>
      <vt:lpstr>SAU_CTRL register</vt:lpstr>
      <vt:lpstr>SAU_TYPE register</vt:lpstr>
      <vt:lpstr>SAU_RNR register</vt:lpstr>
      <vt:lpstr>SAU_CTRL register</vt:lpstr>
      <vt:lpstr>SAU_RLAR register</vt:lpstr>
      <vt:lpstr>IDAU interface, IDAU, and memory map</vt:lpstr>
      <vt:lpstr>Security requirements addressed by TrustZone</vt:lpstr>
      <vt:lpstr>Security requirements addressed by TrustZone</vt:lpstr>
      <vt:lpstr>Security requirements addressed by TrustZone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7: Logical Effort</dc:title>
  <dc:subject/>
  <dc:creator/>
  <cp:keywords/>
  <dc:description/>
  <cp:lastModifiedBy/>
  <cp:revision>472</cp:revision>
  <dcterms:created xsi:type="dcterms:W3CDTF">2019-04-08T13:00:08Z</dcterms:created>
  <dcterms:modified xsi:type="dcterms:W3CDTF">2021-11-10T13:58:52Z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