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431" r:id="rId6"/>
  </p:sldMasterIdLst>
  <p:notesMasterIdLst>
    <p:notesMasterId r:id="rId17"/>
  </p:notesMasterIdLst>
  <p:handoutMasterIdLst>
    <p:handoutMasterId r:id="rId18"/>
  </p:handoutMasterIdLst>
  <p:sldIdLst>
    <p:sldId id="408" r:id="rId7"/>
    <p:sldId id="340" r:id="rId8"/>
    <p:sldId id="338" r:id="rId9"/>
    <p:sldId id="341" r:id="rId10"/>
    <p:sldId id="335" r:id="rId11"/>
    <p:sldId id="334" r:id="rId12"/>
    <p:sldId id="337" r:id="rId13"/>
    <p:sldId id="342" r:id="rId14"/>
    <p:sldId id="434" r:id="rId15"/>
    <p:sldId id="435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1DE"/>
    <a:srgbClr val="7F7F7F"/>
    <a:srgbClr val="333E48"/>
    <a:srgbClr val="FF6B00"/>
    <a:srgbClr val="E5ECEB"/>
    <a:srgbClr val="95D600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B577E5-4326-0644-B8BA-C92BCEBC4D1D}" v="4" dt="2023-02-22T01:43:11.437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20" autoAdjust="0"/>
    <p:restoredTop sz="96327"/>
  </p:normalViewPr>
  <p:slideViewPr>
    <p:cSldViewPr snapToGrid="0">
      <p:cViewPr varScale="1">
        <p:scale>
          <a:sx n="128" d="100"/>
          <a:sy n="128" d="100"/>
        </p:scale>
        <p:origin x="105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9/19/23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the learners how</a:t>
            </a:r>
            <a:r>
              <a:rPr lang="en-GB" baseline="0" dirty="0"/>
              <a:t> they would interact with a </a:t>
            </a:r>
            <a:r>
              <a:rPr lang="en-GB" baseline="0" dirty="0" err="1"/>
              <a:t>micro:pet</a:t>
            </a:r>
            <a:endParaRPr lang="en-GB" baseline="0" dirty="0"/>
          </a:p>
          <a:p>
            <a:r>
              <a:rPr lang="en-GB" baseline="0" dirty="0"/>
              <a:t>What would they expect it to do? </a:t>
            </a:r>
          </a:p>
          <a:p>
            <a:r>
              <a:rPr lang="en-GB" baseline="0" dirty="0"/>
              <a:t>How would it react to different inputs?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172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Briefly</a:t>
            </a:r>
            <a:r>
              <a:rPr lang="en-GB" baseline="0" dirty="0"/>
              <a:t> describe the micro:bit</a:t>
            </a:r>
          </a:p>
          <a:p>
            <a:r>
              <a:rPr lang="en-GB" baseline="0" dirty="0"/>
              <a:t>Ask the learners what are the inputs and outputs?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42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Ask the learners if they have used Scratch before – </a:t>
            </a:r>
            <a:r>
              <a:rPr lang="en-GB" baseline="0" dirty="0" err="1"/>
              <a:t>makecode</a:t>
            </a:r>
            <a:r>
              <a:rPr lang="en-GB" baseline="0" dirty="0"/>
              <a:t> is very similar to Scratch but has more tools for the micro:bit</a:t>
            </a:r>
          </a:p>
          <a:p>
            <a:r>
              <a:rPr lang="en-GB" baseline="0" dirty="0"/>
              <a:t>If the majority of learners have used micro:bit them move on, if not then demo the process of getting code onto the micro:bit</a:t>
            </a:r>
          </a:p>
          <a:p>
            <a:r>
              <a:rPr lang="en-GB" baseline="0" dirty="0"/>
              <a:t>Create a happy face (see cheat sheet) using the blocks</a:t>
            </a:r>
          </a:p>
          <a:p>
            <a:r>
              <a:rPr lang="en-GB" baseline="0" dirty="0"/>
              <a:t>Go through the process of getting the code onto the micro:bit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648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activity can be done individually or in teams,</a:t>
            </a:r>
            <a:r>
              <a:rPr lang="en-GB" baseline="0" dirty="0"/>
              <a:t> the key is to ensure everyone is included.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484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Ensure they understand what the net is for.</a:t>
            </a:r>
            <a:r>
              <a:rPr lang="en-GB" baseline="0" dirty="0"/>
              <a:t> T</a:t>
            </a:r>
            <a:r>
              <a:rPr lang="en-GB" dirty="0"/>
              <a:t>hey can adapt the net</a:t>
            </a:r>
            <a:r>
              <a:rPr lang="en-GB" baseline="0" dirty="0"/>
              <a:t> or make their own. The ide is they attach the micro:bit inside the pet.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59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 through a few ideas of what the interactions could be, these are also on the cheat sheets</a:t>
            </a:r>
            <a:r>
              <a:rPr lang="en-GB" baseline="0" dirty="0"/>
              <a:t> if needed.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279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</a:t>
            </a:r>
            <a:r>
              <a:rPr lang="en-GB" baseline="0" dirty="0"/>
              <a:t> they need to achieve. Leave this displayed once they get started as a reminder.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00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Section 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0C364A-6D9D-BE47-B4F5-C79411B00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CBA493B4-A47A-AF4F-8961-DFC7E525A7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24" y="5523753"/>
            <a:ext cx="4264272" cy="295077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CE333105-CFBC-7646-89A1-C700547214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624" y="5833633"/>
            <a:ext cx="4264272" cy="301109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82DC592-EAC9-634F-9EE1-EDC89A262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00936EE-7EE0-D441-851D-618ACC029F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3292D234-E25F-7F41-ABB8-C75FCF5CD5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F50941-4230-974A-977D-8F6D313B8AEF}"/>
              </a:ext>
            </a:extLst>
          </p:cNvPr>
          <p:cNvCxnSpPr>
            <a:cxnSpLocks/>
          </p:cNvCxnSpPr>
          <p:nvPr userDrawn="1"/>
        </p:nvCxnSpPr>
        <p:spPr>
          <a:xfrm>
            <a:off x="417443" y="5543631"/>
            <a:ext cx="0" cy="581172"/>
          </a:xfrm>
          <a:prstGeom prst="line">
            <a:avLst/>
          </a:prstGeom>
          <a:ln w="12700"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2A4FA427-EB3E-3449-943F-CB3DAB3EB8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6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A299D77-EA97-CE42-9CAA-4C84832F26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56230" y="0"/>
            <a:ext cx="6835769" cy="6858000"/>
          </a:xfrm>
          <a:prstGeom prst="rect">
            <a:avLst/>
          </a:prstGeom>
        </p:spPr>
      </p:pic>
      <p:sp>
        <p:nvSpPr>
          <p:cNvPr id="12" name="TextBox 20">
            <a:extLst>
              <a:ext uri="{FF2B5EF4-FFF2-40B4-BE49-F238E27FC236}">
                <a16:creationId xmlns:a16="http://schemas.microsoft.com/office/drawing/2014/main" id="{CC996240-7E12-F548-AD0D-F8FB96331F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6334779-F2E3-2947-AB96-C7B474D6B1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060ECE6-53F5-A24F-86B7-E2939773DD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17" name="Picture 16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475B06F1-14B8-6B48-A594-FDB96BCF41B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7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6_Section Divid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0">
            <a:extLst>
              <a:ext uri="{FF2B5EF4-FFF2-40B4-BE49-F238E27FC236}">
                <a16:creationId xmlns:a16="http://schemas.microsoft.com/office/drawing/2014/main" id="{C897E447-8D49-F64E-96E2-E84DFE5629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06FA327-5400-394E-B4AE-123F66979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32154D4-1182-DC4A-B9F9-3D973CBC84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15" name="Picture 14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E6B164D8-593E-4E49-A224-1AA496608B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07803EC-F0AE-DC4A-A429-41D8DD50D7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356230" y="0"/>
            <a:ext cx="68357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95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ackground pattern&#10;&#10;Description automatically generated">
            <a:extLst>
              <a:ext uri="{FF2B5EF4-FFF2-40B4-BE49-F238E27FC236}">
                <a16:creationId xmlns:a16="http://schemas.microsoft.com/office/drawing/2014/main" id="{31CA647C-0297-2248-9EC4-C59D9E7C39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" y="287581"/>
            <a:ext cx="11658600" cy="6341819"/>
          </a:xfrm>
          <a:prstGeom prst="rect">
            <a:avLst/>
          </a:prstGeom>
        </p:spPr>
      </p:pic>
      <p:sp>
        <p:nvSpPr>
          <p:cNvPr id="12" name="TextBox 20">
            <a:extLst>
              <a:ext uri="{FF2B5EF4-FFF2-40B4-BE49-F238E27FC236}">
                <a16:creationId xmlns:a16="http://schemas.microsoft.com/office/drawing/2014/main" id="{714AEDC0-A33B-F940-A840-6EE803459E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460B914-698E-8E44-851B-26EF10C37B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139BE0C-30D8-5E4A-AADA-9C76A8138DE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15" name="Picture 14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A64E8E06-C0AC-F149-A17F-960EB7414B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99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1321ADCF-9532-6E4F-9169-2B103CECC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" y="287581"/>
            <a:ext cx="11658600" cy="6341819"/>
          </a:xfrm>
          <a:prstGeom prst="rect">
            <a:avLst/>
          </a:prstGeom>
        </p:spPr>
      </p:pic>
      <p:pic>
        <p:nvPicPr>
          <p:cNvPr id="8" name="Picture 7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92C6B5BA-D902-3D48-BDB2-127DD90164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  <p:sp>
        <p:nvSpPr>
          <p:cNvPr id="12" name="TextBox 20">
            <a:extLst>
              <a:ext uri="{FF2B5EF4-FFF2-40B4-BE49-F238E27FC236}">
                <a16:creationId xmlns:a16="http://schemas.microsoft.com/office/drawing/2014/main" id="{CC996240-7E12-F548-AD0D-F8FB96331F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6334779-F2E3-2947-AB96-C7B474D6B1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060ECE6-53F5-A24F-86B7-E2939773DD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454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Section Divid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604AF1EA-FE1C-3F4A-A7A0-4F551C29E8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" y="287581"/>
            <a:ext cx="11658600" cy="6341819"/>
          </a:xfrm>
          <a:prstGeom prst="rect">
            <a:avLst/>
          </a:prstGeom>
        </p:spPr>
      </p:pic>
      <p:sp>
        <p:nvSpPr>
          <p:cNvPr id="8" name="TextBox 20">
            <a:extLst>
              <a:ext uri="{FF2B5EF4-FFF2-40B4-BE49-F238E27FC236}">
                <a16:creationId xmlns:a16="http://schemas.microsoft.com/office/drawing/2014/main" id="{C897E447-8D49-F64E-96E2-E84DFE5629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06FA327-5400-394E-B4AE-123F66979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32154D4-1182-DC4A-B9F9-3D973CBC84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15" name="Picture 14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E6B164D8-593E-4E49-A224-1AA496608B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91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Divider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F3C97BB-9939-B347-8FA3-7462E2FE43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6230" y="0"/>
            <a:ext cx="6835770" cy="6858000"/>
          </a:xfrm>
          <a:prstGeom prst="rect">
            <a:avLst/>
          </a:prstGeom>
        </p:spPr>
      </p:pic>
      <p:sp>
        <p:nvSpPr>
          <p:cNvPr id="12" name="TextBox 20">
            <a:extLst>
              <a:ext uri="{FF2B5EF4-FFF2-40B4-BE49-F238E27FC236}">
                <a16:creationId xmlns:a16="http://schemas.microsoft.com/office/drawing/2014/main" id="{714AEDC0-A33B-F940-A840-6EE803459E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460B914-698E-8E44-851B-26EF10C37B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139BE0C-30D8-5E4A-AADA-9C76A8138DE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15" name="Picture 14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A64E8E06-C0AC-F149-A17F-960EB7414B2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78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A299D77-EA97-CE42-9CAA-4C84832F26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6230" y="0"/>
            <a:ext cx="6835770" cy="6858000"/>
          </a:xfrm>
          <a:prstGeom prst="rect">
            <a:avLst/>
          </a:prstGeom>
        </p:spPr>
      </p:pic>
      <p:sp>
        <p:nvSpPr>
          <p:cNvPr id="12" name="TextBox 20">
            <a:extLst>
              <a:ext uri="{FF2B5EF4-FFF2-40B4-BE49-F238E27FC236}">
                <a16:creationId xmlns:a16="http://schemas.microsoft.com/office/drawing/2014/main" id="{CC996240-7E12-F548-AD0D-F8FB96331F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6334779-F2E3-2947-AB96-C7B474D6B1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060ECE6-53F5-A24F-86B7-E2939773DD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17" name="Picture 16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475B06F1-14B8-6B48-A594-FDB96BCF41B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27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0">
            <a:extLst>
              <a:ext uri="{FF2B5EF4-FFF2-40B4-BE49-F238E27FC236}">
                <a16:creationId xmlns:a16="http://schemas.microsoft.com/office/drawing/2014/main" id="{C897E447-8D49-F64E-96E2-E84DFE5629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06FA327-5400-394E-B4AE-123F66979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32154D4-1182-DC4A-B9F9-3D973CBC84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15" name="Picture 14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E6B164D8-593E-4E49-A224-1AA496608B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07803EC-F0AE-DC4A-A429-41D8DD50D7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356230" y="0"/>
            <a:ext cx="6835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41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2_Section Divider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6F5B06E-F6A0-3B43-AD64-568F71E241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12" name="TextBox 20">
            <a:extLst>
              <a:ext uri="{FF2B5EF4-FFF2-40B4-BE49-F238E27FC236}">
                <a16:creationId xmlns:a16="http://schemas.microsoft.com/office/drawing/2014/main" id="{714AEDC0-A33B-F940-A840-6EE803459E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460B914-698E-8E44-851B-26EF10C37B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139BE0C-30D8-5E4A-AADA-9C76A8138DE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15" name="Picture 14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A64E8E06-C0AC-F149-A17F-960EB7414B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85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223CC0-C7A1-BC40-9A1F-09EBC27A25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12" name="TextBox 20">
            <a:extLst>
              <a:ext uri="{FF2B5EF4-FFF2-40B4-BE49-F238E27FC236}">
                <a16:creationId xmlns:a16="http://schemas.microsoft.com/office/drawing/2014/main" id="{CC996240-7E12-F548-AD0D-F8FB96331F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6334779-F2E3-2947-AB96-C7B474D6B1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060ECE6-53F5-A24F-86B7-E2939773DD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17" name="Picture 16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475B06F1-14B8-6B48-A594-FDB96BCF41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1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Section 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0C364A-6D9D-BE47-B4F5-C79411B00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9" y="5980"/>
            <a:ext cx="12192000" cy="685800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449CDA4C-9E15-534E-84B0-83C4633EA098}"/>
              </a:ext>
            </a:extLst>
          </p:cNvPr>
          <p:cNvSpPr/>
          <p:nvPr userDrawn="1"/>
        </p:nvSpPr>
        <p:spPr>
          <a:xfrm>
            <a:off x="0" y="5715"/>
            <a:ext cx="9725190" cy="6858265"/>
          </a:xfrm>
          <a:custGeom>
            <a:avLst/>
            <a:gdLst>
              <a:gd name="connsiteX0" fmla="*/ 4304371 w 9779619"/>
              <a:gd name="connsiteY0" fmla="*/ 0 h 6891453"/>
              <a:gd name="connsiteX1" fmla="*/ 0 w 9779619"/>
              <a:gd name="connsiteY1" fmla="*/ 0 h 6891453"/>
              <a:gd name="connsiteX2" fmla="*/ 0 w 9779619"/>
              <a:gd name="connsiteY2" fmla="*/ 6891453 h 6891453"/>
              <a:gd name="connsiteX3" fmla="*/ 8352263 w 9779619"/>
              <a:gd name="connsiteY3" fmla="*/ 6891453 h 6891453"/>
              <a:gd name="connsiteX4" fmla="*/ 9779619 w 9779619"/>
              <a:gd name="connsiteY4" fmla="*/ 5475249 h 6891453"/>
              <a:gd name="connsiteX5" fmla="*/ 4304371 w 9779619"/>
              <a:gd name="connsiteY5" fmla="*/ 0 h 6891453"/>
              <a:gd name="connsiteX0" fmla="*/ 4304371 w 9779619"/>
              <a:gd name="connsiteY0" fmla="*/ 0 h 6891453"/>
              <a:gd name="connsiteX1" fmla="*/ 0 w 9779619"/>
              <a:gd name="connsiteY1" fmla="*/ 0 h 6891453"/>
              <a:gd name="connsiteX2" fmla="*/ 0 w 9779619"/>
              <a:gd name="connsiteY2" fmla="*/ 6891453 h 6891453"/>
              <a:gd name="connsiteX3" fmla="*/ 8363415 w 9779619"/>
              <a:gd name="connsiteY3" fmla="*/ 6880302 h 6891453"/>
              <a:gd name="connsiteX4" fmla="*/ 9779619 w 9779619"/>
              <a:gd name="connsiteY4" fmla="*/ 5475249 h 6891453"/>
              <a:gd name="connsiteX5" fmla="*/ 4304371 w 9779619"/>
              <a:gd name="connsiteY5" fmla="*/ 0 h 6891453"/>
              <a:gd name="connsiteX0" fmla="*/ 4304371 w 9779619"/>
              <a:gd name="connsiteY0" fmla="*/ 0 h 6891453"/>
              <a:gd name="connsiteX1" fmla="*/ 0 w 9779619"/>
              <a:gd name="connsiteY1" fmla="*/ 0 h 6891453"/>
              <a:gd name="connsiteX2" fmla="*/ 0 w 9779619"/>
              <a:gd name="connsiteY2" fmla="*/ 6891453 h 6891453"/>
              <a:gd name="connsiteX3" fmla="*/ 8363415 w 9779619"/>
              <a:gd name="connsiteY3" fmla="*/ 6880302 h 6891453"/>
              <a:gd name="connsiteX4" fmla="*/ 9779619 w 9779619"/>
              <a:gd name="connsiteY4" fmla="*/ 5475249 h 6891453"/>
              <a:gd name="connsiteX5" fmla="*/ 4304371 w 9779619"/>
              <a:gd name="connsiteY5" fmla="*/ 0 h 6891453"/>
              <a:gd name="connsiteX0" fmla="*/ 4304371 w 9779619"/>
              <a:gd name="connsiteY0" fmla="*/ 0 h 6880302"/>
              <a:gd name="connsiteX1" fmla="*/ 0 w 9779619"/>
              <a:gd name="connsiteY1" fmla="*/ 0 h 6880302"/>
              <a:gd name="connsiteX2" fmla="*/ 0 w 9779619"/>
              <a:gd name="connsiteY2" fmla="*/ 6857999 h 6880302"/>
              <a:gd name="connsiteX3" fmla="*/ 8363415 w 9779619"/>
              <a:gd name="connsiteY3" fmla="*/ 6880302 h 6880302"/>
              <a:gd name="connsiteX4" fmla="*/ 9779619 w 9779619"/>
              <a:gd name="connsiteY4" fmla="*/ 5475249 h 6880302"/>
              <a:gd name="connsiteX5" fmla="*/ 4304371 w 9779619"/>
              <a:gd name="connsiteY5" fmla="*/ 0 h 6880302"/>
              <a:gd name="connsiteX0" fmla="*/ 4304371 w 9779619"/>
              <a:gd name="connsiteY0" fmla="*/ 0 h 6869151"/>
              <a:gd name="connsiteX1" fmla="*/ 0 w 9779619"/>
              <a:gd name="connsiteY1" fmla="*/ 0 h 6869151"/>
              <a:gd name="connsiteX2" fmla="*/ 0 w 9779619"/>
              <a:gd name="connsiteY2" fmla="*/ 6857999 h 6869151"/>
              <a:gd name="connsiteX3" fmla="*/ 8385718 w 9779619"/>
              <a:gd name="connsiteY3" fmla="*/ 6869151 h 6869151"/>
              <a:gd name="connsiteX4" fmla="*/ 9779619 w 9779619"/>
              <a:gd name="connsiteY4" fmla="*/ 5475249 h 6869151"/>
              <a:gd name="connsiteX5" fmla="*/ 4304371 w 9779619"/>
              <a:gd name="connsiteY5" fmla="*/ 0 h 6869151"/>
              <a:gd name="connsiteX0" fmla="*/ 4304371 w 9779619"/>
              <a:gd name="connsiteY0" fmla="*/ 0 h 6869151"/>
              <a:gd name="connsiteX1" fmla="*/ 0 w 9779619"/>
              <a:gd name="connsiteY1" fmla="*/ 0 h 6869151"/>
              <a:gd name="connsiteX2" fmla="*/ 0 w 9779619"/>
              <a:gd name="connsiteY2" fmla="*/ 6857999 h 6869151"/>
              <a:gd name="connsiteX3" fmla="*/ 8353061 w 9779619"/>
              <a:gd name="connsiteY3" fmla="*/ 6869151 h 6869151"/>
              <a:gd name="connsiteX4" fmla="*/ 9779619 w 9779619"/>
              <a:gd name="connsiteY4" fmla="*/ 5475249 h 6869151"/>
              <a:gd name="connsiteX5" fmla="*/ 4304371 w 9779619"/>
              <a:gd name="connsiteY5" fmla="*/ 0 h 6869151"/>
              <a:gd name="connsiteX0" fmla="*/ 4304371 w 9725190"/>
              <a:gd name="connsiteY0" fmla="*/ 0 h 6869151"/>
              <a:gd name="connsiteX1" fmla="*/ 0 w 9725190"/>
              <a:gd name="connsiteY1" fmla="*/ 0 h 6869151"/>
              <a:gd name="connsiteX2" fmla="*/ 0 w 9725190"/>
              <a:gd name="connsiteY2" fmla="*/ 6857999 h 6869151"/>
              <a:gd name="connsiteX3" fmla="*/ 8353061 w 9725190"/>
              <a:gd name="connsiteY3" fmla="*/ 6869151 h 6869151"/>
              <a:gd name="connsiteX4" fmla="*/ 9725190 w 9725190"/>
              <a:gd name="connsiteY4" fmla="*/ 5464363 h 6869151"/>
              <a:gd name="connsiteX5" fmla="*/ 4304371 w 9725190"/>
              <a:gd name="connsiteY5" fmla="*/ 0 h 6869151"/>
              <a:gd name="connsiteX0" fmla="*/ 4304371 w 9725190"/>
              <a:gd name="connsiteY0" fmla="*/ 0 h 6858265"/>
              <a:gd name="connsiteX1" fmla="*/ 0 w 9725190"/>
              <a:gd name="connsiteY1" fmla="*/ 0 h 6858265"/>
              <a:gd name="connsiteX2" fmla="*/ 0 w 9725190"/>
              <a:gd name="connsiteY2" fmla="*/ 6857999 h 6858265"/>
              <a:gd name="connsiteX3" fmla="*/ 8320404 w 9725190"/>
              <a:gd name="connsiteY3" fmla="*/ 6858265 h 6858265"/>
              <a:gd name="connsiteX4" fmla="*/ 9725190 w 9725190"/>
              <a:gd name="connsiteY4" fmla="*/ 5464363 h 6858265"/>
              <a:gd name="connsiteX5" fmla="*/ 4304371 w 9725190"/>
              <a:gd name="connsiteY5" fmla="*/ 0 h 68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25190" h="6858265">
                <a:moveTo>
                  <a:pt x="4304371" y="0"/>
                </a:moveTo>
                <a:lnTo>
                  <a:pt x="0" y="0"/>
                </a:lnTo>
                <a:lnTo>
                  <a:pt x="0" y="6857999"/>
                </a:lnTo>
                <a:lnTo>
                  <a:pt x="8320404" y="6858265"/>
                </a:lnTo>
                <a:lnTo>
                  <a:pt x="9725190" y="5464363"/>
                </a:lnTo>
                <a:lnTo>
                  <a:pt x="4304371" y="0"/>
                </a:lnTo>
                <a:close/>
              </a:path>
            </a:pathLst>
          </a:cu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CBA493B4-A47A-AF4F-8961-DFC7E525A7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24" y="5523753"/>
            <a:ext cx="4264272" cy="295077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CE333105-CFBC-7646-89A1-C700547214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624" y="5833633"/>
            <a:ext cx="4264272" cy="301109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82DC592-EAC9-634F-9EE1-EDC89A262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00936EE-7EE0-D441-851D-618ACC029F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3292D234-E25F-7F41-ABB8-C75FCF5CD5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F50941-4230-974A-977D-8F6D313B8AEF}"/>
              </a:ext>
            </a:extLst>
          </p:cNvPr>
          <p:cNvCxnSpPr>
            <a:cxnSpLocks/>
          </p:cNvCxnSpPr>
          <p:nvPr userDrawn="1"/>
        </p:nvCxnSpPr>
        <p:spPr>
          <a:xfrm>
            <a:off x="417443" y="5543631"/>
            <a:ext cx="0" cy="581172"/>
          </a:xfrm>
          <a:prstGeom prst="line">
            <a:avLst/>
          </a:prstGeom>
          <a:ln w="12700"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F195BE92-34F5-3546-A596-20D07A139B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31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Section Divid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353FD8-3FBF-E340-8B41-D553C61637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8" name="TextBox 20">
            <a:extLst>
              <a:ext uri="{FF2B5EF4-FFF2-40B4-BE49-F238E27FC236}">
                <a16:creationId xmlns:a16="http://schemas.microsoft.com/office/drawing/2014/main" id="{C897E447-8D49-F64E-96E2-E84DFE5629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06FA327-5400-394E-B4AE-123F66979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32154D4-1182-DC4A-B9F9-3D973CBC84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15" name="Picture 14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E6B164D8-593E-4E49-A224-1AA496608B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09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6250"/>
            <a:ext cx="11233150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171111"/>
            <a:ext cx="11233150" cy="494833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400">
                <a:solidFill>
                  <a:schemeClr val="tx2"/>
                </a:solidFill>
              </a:defRPr>
            </a:lvl1pPr>
            <a:lvl2pPr marL="672783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250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 anchor="t"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554489"/>
            <a:ext cx="11233150" cy="455323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750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20481"/>
            <a:ext cx="0" cy="45152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991131"/>
            <a:ext cx="11233150" cy="359204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1620481"/>
            <a:ext cx="5345642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477587" y="2202443"/>
            <a:ext cx="5347480" cy="3933245"/>
          </a:xfrm>
        </p:spPr>
        <p:txBody>
          <a:bodyPr/>
          <a:lstStyle>
            <a:lvl1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>
                <a:solidFill>
                  <a:srgbClr val="333E48"/>
                </a:solidFill>
              </a:defRPr>
            </a:lvl1pPr>
            <a:lvl2pPr marL="581343" algn="l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 marL="947103" algn="l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93178" indent="-173038" algn="l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 marL="1518603" algn="l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 hasCustomPrompt="1"/>
          </p:nvPr>
        </p:nvSpPr>
        <p:spPr>
          <a:xfrm>
            <a:off x="6341534" y="1620481"/>
            <a:ext cx="5371042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339947" y="2202442"/>
            <a:ext cx="5372628" cy="393324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621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795D2F-D322-4144-8DA8-55D6A29427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148138" y="1611050"/>
            <a:ext cx="0" cy="444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4D2EAD-40A5-4C0B-900F-916EB19FF74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051800" y="1611050"/>
            <a:ext cx="0" cy="444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44" name="Text Placeholder 4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7" name="Text Placeholder 2"/>
          <p:cNvSpPr>
            <a:spLocks noGrp="1"/>
          </p:cNvSpPr>
          <p:nvPr userDrawn="1">
            <p:ph idx="1" hasCustomPrompt="1"/>
          </p:nvPr>
        </p:nvSpPr>
        <p:spPr>
          <a:xfrm>
            <a:off x="479426" y="2373786"/>
            <a:ext cx="3372644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79425" y="1611050"/>
            <a:ext cx="33726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3" name="Text Placeholder 2"/>
          <p:cNvSpPr>
            <a:spLocks noGrp="1"/>
          </p:cNvSpPr>
          <p:nvPr userDrawn="1">
            <p:ph idx="17" hasCustomPrompt="1"/>
          </p:nvPr>
        </p:nvSpPr>
        <p:spPr>
          <a:xfrm>
            <a:off x="4416359" y="2373786"/>
            <a:ext cx="3359281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 userDrawn="1">
            <p:ph idx="18" hasCustomPrompt="1"/>
          </p:nvPr>
        </p:nvSpPr>
        <p:spPr>
          <a:xfrm>
            <a:off x="8300113" y="2373786"/>
            <a:ext cx="3412462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419997" y="1611050"/>
            <a:ext cx="33599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6" name="Text Placeholder 13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8299449" y="1611050"/>
            <a:ext cx="3413126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0007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 hasCustomPrompt="1"/>
          </p:nvPr>
        </p:nvSpPr>
        <p:spPr>
          <a:xfrm>
            <a:off x="8299119" y="2372564"/>
            <a:ext cx="3413455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36" name="Group 6">
            <a:extLst>
              <a:ext uri="{FF2B5EF4-FFF2-40B4-BE49-F238E27FC236}">
                <a16:creationId xmlns:a16="http://schemas.microsoft.com/office/drawing/2014/main" id="{CCE81F77-7204-0241-970A-63C43B1D7B8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11050"/>
            <a:ext cx="3903662" cy="4448438"/>
            <a:chOff x="3706307" y="1883391"/>
            <a:chExt cx="3803176" cy="447295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266E339-1F3B-8E41-B64F-AA6A42EDF7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2B3030-62BD-3440-A850-5C6E7CCDD5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 Placeholder 131">
            <a:extLst>
              <a:ext uri="{FF2B5EF4-FFF2-40B4-BE49-F238E27FC236}">
                <a16:creationId xmlns:a16="http://schemas.microsoft.com/office/drawing/2014/main" id="{B54BFFD1-D378-D841-B5DD-88788B48D0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1611050"/>
            <a:ext cx="33726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43" name="Text Placeholder 131">
            <a:extLst>
              <a:ext uri="{FF2B5EF4-FFF2-40B4-BE49-F238E27FC236}">
                <a16:creationId xmlns:a16="http://schemas.microsoft.com/office/drawing/2014/main" id="{E3125198-F65A-8049-9D3E-A6AF258DAE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6192" y="1611050"/>
            <a:ext cx="33599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45" name="Text Placeholder 131">
            <a:extLst>
              <a:ext uri="{FF2B5EF4-FFF2-40B4-BE49-F238E27FC236}">
                <a16:creationId xmlns:a16="http://schemas.microsoft.com/office/drawing/2014/main" id="{7C8008EA-19DB-814F-9284-A055A2AB89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99449" y="1611050"/>
            <a:ext cx="3413126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46" name="Content Placeholder 8">
            <a:extLst>
              <a:ext uri="{FF2B5EF4-FFF2-40B4-BE49-F238E27FC236}">
                <a16:creationId xmlns:a16="http://schemas.microsoft.com/office/drawing/2014/main" id="{DD4BA2E6-FACA-5C45-B75F-9327959A672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15863" y="2372564"/>
            <a:ext cx="3360274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5AB0A5A2-CEF5-6E44-BACF-2C0296FE306B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79425" y="2372564"/>
            <a:ext cx="3360274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371875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55004" y="1631950"/>
            <a:ext cx="0" cy="44406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1"/>
            <a:ext cx="11233150" cy="512830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631111"/>
            <a:ext cx="2619375" cy="44406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3416035" y="1631111"/>
            <a:ext cx="8296540" cy="444060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1800"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29991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629287"/>
            <a:ext cx="0" cy="44432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1"/>
            <a:ext cx="11233150" cy="512830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9037637" y="1629597"/>
            <a:ext cx="2674937" cy="444348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479425" y="1629287"/>
            <a:ext cx="8348664" cy="444326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1800"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59496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18445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755872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18445"/>
            <a:ext cx="2646362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755872"/>
            <a:ext cx="2646362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79425" y="1618445"/>
            <a:ext cx="26193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220216" y="1618445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4441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29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629079"/>
            <a:ext cx="5481108" cy="445519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4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50924" y="1629080"/>
            <a:ext cx="5461651" cy="4455198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421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Section 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0C364A-6D9D-BE47-B4F5-C79411B00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CBA493B4-A47A-AF4F-8961-DFC7E525A7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24" y="5523753"/>
            <a:ext cx="4264272" cy="295077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CE333105-CFBC-7646-89A1-C700547214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624" y="5833633"/>
            <a:ext cx="4264272" cy="301109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82DC592-EAC9-634F-9EE1-EDC89A262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00936EE-7EE0-D441-851D-618ACC029F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3292D234-E25F-7F41-ABB8-C75FCF5CD5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F50941-4230-974A-977D-8F6D313B8AEF}"/>
              </a:ext>
            </a:extLst>
          </p:cNvPr>
          <p:cNvCxnSpPr>
            <a:cxnSpLocks/>
          </p:cNvCxnSpPr>
          <p:nvPr userDrawn="1"/>
        </p:nvCxnSpPr>
        <p:spPr>
          <a:xfrm>
            <a:off x="417443" y="5543631"/>
            <a:ext cx="0" cy="581172"/>
          </a:xfrm>
          <a:prstGeom prst="line">
            <a:avLst/>
          </a:prstGeom>
          <a:ln w="12700"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3E0F26C2-13FB-254B-AE0E-BD5BE35F4E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740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79425" y="1259574"/>
            <a:ext cx="11233150" cy="483642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5123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41880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5898A6C-DE95-7141-81A3-94C7240F86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F0FB5E03-A74E-CC42-A7DF-71D20DBF224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D4A0DA91-CFBB-E84D-B787-D16C79C726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70C8C98-8540-F243-A7E5-72B42C482D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0505" y="611557"/>
            <a:ext cx="4655186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Thank You</a:t>
            </a: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Danke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Gracias</a:t>
            </a:r>
            <a:br>
              <a:rPr lang="en-US" altLang="en-US" sz="2800" dirty="0">
                <a:solidFill>
                  <a:schemeClr val="bg1"/>
                </a:solidFill>
              </a:rPr>
            </a:br>
            <a:r>
              <a:rPr lang="en-US" altLang="en-US" sz="2800" dirty="0" err="1">
                <a:solidFill>
                  <a:schemeClr val="bg1"/>
                </a:solidFill>
              </a:rPr>
              <a:t>Grazie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谢谢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ありがとう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Asante</a:t>
            </a:r>
          </a:p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Merci</a:t>
            </a: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감사합니다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धन्यवाद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Kiitos</a:t>
            </a:r>
          </a:p>
          <a:p>
            <a:pPr algn="r">
              <a:defRPr/>
            </a:pPr>
            <a:r>
              <a:rPr lang="ar-SA" sz="2800" kern="12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+mn-cs"/>
              </a:rPr>
              <a:t>شكرًا</a:t>
            </a:r>
            <a:endParaRPr lang="en-GB" sz="2800" kern="1200" dirty="0">
              <a:solidFill>
                <a:schemeClr val="bg1"/>
              </a:solidFill>
              <a:latin typeface="Calibri" charset="0"/>
              <a:ea typeface="ＭＳ Ｐゴシック" charset="-128"/>
              <a:cs typeface="+mn-cs"/>
            </a:endParaRPr>
          </a:p>
          <a:p>
            <a:pPr algn="r">
              <a:defRPr/>
            </a:pPr>
            <a:r>
              <a:rPr lang="as-IN" altLang="en-US" sz="2800" dirty="0">
                <a:solidFill>
                  <a:schemeClr val="bg1"/>
                </a:solidFill>
              </a:rPr>
              <a:t>ধন্যবাদ</a:t>
            </a:r>
            <a:br>
              <a:rPr lang="en-US" altLang="en-US" sz="2800" dirty="0">
                <a:solidFill>
                  <a:schemeClr val="bg1"/>
                </a:solidFill>
              </a:rPr>
            </a:br>
            <a:r>
              <a:rPr lang="he-IL" altLang="en-US" sz="2800" dirty="0">
                <a:solidFill>
                  <a:schemeClr val="bg1"/>
                </a:solidFill>
              </a:rPr>
              <a:t>תודה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273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losing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7B9A38E-B1CF-844E-A9DE-275B3C0661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11" name="TextBox 20">
            <a:extLst>
              <a:ext uri="{FF2B5EF4-FFF2-40B4-BE49-F238E27FC236}">
                <a16:creationId xmlns:a16="http://schemas.microsoft.com/office/drawing/2014/main" id="{F030D40D-9192-8244-AA65-C3087C63755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B3C99-415B-874B-A7EA-B639F6D828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0505" y="611557"/>
            <a:ext cx="4655186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Thank You</a:t>
            </a: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Danke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Gracias</a:t>
            </a:r>
            <a:br>
              <a:rPr lang="en-US" altLang="en-US" sz="2800" dirty="0">
                <a:solidFill>
                  <a:schemeClr val="bg1"/>
                </a:solidFill>
              </a:rPr>
            </a:br>
            <a:r>
              <a:rPr lang="en-US" altLang="en-US" sz="2800" dirty="0" err="1">
                <a:solidFill>
                  <a:schemeClr val="bg1"/>
                </a:solidFill>
              </a:rPr>
              <a:t>Grazie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谢谢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ありがとう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Asante</a:t>
            </a:r>
          </a:p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Merci</a:t>
            </a: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감사합니다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धन्यवाद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Kiitos</a:t>
            </a:r>
          </a:p>
          <a:p>
            <a:pPr algn="r">
              <a:defRPr/>
            </a:pPr>
            <a:r>
              <a:rPr lang="ar-SA" sz="2800" kern="12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+mn-cs"/>
              </a:rPr>
              <a:t>شكرًا</a:t>
            </a:r>
            <a:endParaRPr lang="en-GB" sz="2800" kern="1200" dirty="0">
              <a:solidFill>
                <a:schemeClr val="bg1"/>
              </a:solidFill>
              <a:latin typeface="Calibri" charset="0"/>
              <a:ea typeface="ＭＳ Ｐゴシック" charset="-128"/>
              <a:cs typeface="+mn-cs"/>
            </a:endParaRPr>
          </a:p>
          <a:p>
            <a:pPr algn="r">
              <a:defRPr/>
            </a:pPr>
            <a:r>
              <a:rPr lang="as-IN" altLang="en-US" sz="2800" dirty="0">
                <a:solidFill>
                  <a:schemeClr val="bg1"/>
                </a:solidFill>
              </a:rPr>
              <a:t>ধন্যবাদ</a:t>
            </a:r>
            <a:br>
              <a:rPr lang="en-US" altLang="en-US" sz="2800" dirty="0">
                <a:solidFill>
                  <a:schemeClr val="bg1"/>
                </a:solidFill>
              </a:rPr>
            </a:br>
            <a:r>
              <a:rPr lang="he-IL" altLang="en-US" sz="2800" dirty="0">
                <a:solidFill>
                  <a:schemeClr val="bg1"/>
                </a:solidFill>
              </a:rPr>
              <a:t>תודה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ED28C162-65FD-A34B-9664-413A5D187D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466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973A747D-17C8-3049-97A8-E7994701AC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" y="287581"/>
            <a:ext cx="11658600" cy="63418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F0FB5E03-A74E-CC42-A7DF-71D20DBF224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D4A0DA91-CFBB-E84D-B787-D16C79C726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EA1C1A-F346-6042-9E15-5DA48B2AAA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0505" y="611557"/>
            <a:ext cx="4655186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Thank You</a:t>
            </a: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Danke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Gracias</a:t>
            </a:r>
            <a:br>
              <a:rPr lang="en-US" altLang="en-US" sz="2800" dirty="0">
                <a:solidFill>
                  <a:schemeClr val="bg1"/>
                </a:solidFill>
              </a:rPr>
            </a:br>
            <a:r>
              <a:rPr lang="en-US" altLang="en-US" sz="2800" dirty="0" err="1">
                <a:solidFill>
                  <a:schemeClr val="bg1"/>
                </a:solidFill>
              </a:rPr>
              <a:t>Grazie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谢谢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ありがとう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Asante</a:t>
            </a:r>
          </a:p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Merci</a:t>
            </a: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감사합니다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धन्यवाद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Kiitos</a:t>
            </a:r>
          </a:p>
          <a:p>
            <a:pPr algn="r">
              <a:defRPr/>
            </a:pPr>
            <a:r>
              <a:rPr lang="ar-SA" sz="2800" kern="12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+mn-cs"/>
              </a:rPr>
              <a:t>شكرًا</a:t>
            </a:r>
            <a:endParaRPr lang="en-GB" sz="2800" kern="1200" dirty="0">
              <a:solidFill>
                <a:schemeClr val="bg1"/>
              </a:solidFill>
              <a:latin typeface="Calibri" charset="0"/>
              <a:ea typeface="ＭＳ Ｐゴシック" charset="-128"/>
              <a:cs typeface="+mn-cs"/>
            </a:endParaRPr>
          </a:p>
          <a:p>
            <a:pPr algn="r">
              <a:defRPr/>
            </a:pPr>
            <a:r>
              <a:rPr lang="as-IN" altLang="en-US" sz="2800" dirty="0">
                <a:solidFill>
                  <a:schemeClr val="bg1"/>
                </a:solidFill>
              </a:rPr>
              <a:t>ধন্যবাদ</a:t>
            </a:r>
            <a:br>
              <a:rPr lang="en-US" altLang="en-US" sz="2800" dirty="0">
                <a:solidFill>
                  <a:schemeClr val="bg1"/>
                </a:solidFill>
              </a:rPr>
            </a:br>
            <a:r>
              <a:rPr lang="he-IL" altLang="en-US" sz="2800" dirty="0">
                <a:solidFill>
                  <a:schemeClr val="bg1"/>
                </a:solidFill>
              </a:rPr>
              <a:t>תודה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5771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losing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65C8D65D-FA78-7045-8C8F-56DDB114BD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" y="287581"/>
            <a:ext cx="11658600" cy="6341819"/>
          </a:xfrm>
          <a:prstGeom prst="rect">
            <a:avLst/>
          </a:prstGeom>
        </p:spPr>
      </p:pic>
      <p:sp>
        <p:nvSpPr>
          <p:cNvPr id="11" name="TextBox 20">
            <a:extLst>
              <a:ext uri="{FF2B5EF4-FFF2-40B4-BE49-F238E27FC236}">
                <a16:creationId xmlns:a16="http://schemas.microsoft.com/office/drawing/2014/main" id="{F030D40D-9192-8244-AA65-C3087C63755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ED28C162-65FD-A34B-9664-413A5D187D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28EB69-B773-9148-BC89-CDC737996A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0505" y="611557"/>
            <a:ext cx="4655186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Thank You</a:t>
            </a: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Danke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Gracias</a:t>
            </a:r>
            <a:br>
              <a:rPr lang="en-US" altLang="en-US" sz="2800" dirty="0">
                <a:solidFill>
                  <a:schemeClr val="bg1"/>
                </a:solidFill>
              </a:rPr>
            </a:br>
            <a:r>
              <a:rPr lang="en-US" altLang="en-US" sz="2800" dirty="0" err="1">
                <a:solidFill>
                  <a:schemeClr val="bg1"/>
                </a:solidFill>
              </a:rPr>
              <a:t>Grazie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谢谢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ありがとう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Asante</a:t>
            </a:r>
          </a:p>
          <a:p>
            <a:pPr algn="r"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Merci</a:t>
            </a: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감사합니다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dirty="0" err="1">
                <a:solidFill>
                  <a:schemeClr val="bg1"/>
                </a:solidFill>
              </a:rPr>
              <a:t>धन्यवाद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800" dirty="0">
                <a:solidFill>
                  <a:schemeClr val="bg1"/>
                </a:solidFill>
              </a:rPr>
              <a:t>Kiitos</a:t>
            </a:r>
          </a:p>
          <a:p>
            <a:pPr algn="r">
              <a:defRPr/>
            </a:pPr>
            <a:r>
              <a:rPr lang="ar-SA" sz="2800" kern="12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+mn-cs"/>
              </a:rPr>
              <a:t>شكرًا</a:t>
            </a:r>
            <a:endParaRPr lang="en-GB" sz="2800" kern="1200" dirty="0">
              <a:solidFill>
                <a:schemeClr val="bg1"/>
              </a:solidFill>
              <a:latin typeface="Calibri" charset="0"/>
              <a:ea typeface="ＭＳ Ｐゴシック" charset="-128"/>
              <a:cs typeface="+mn-cs"/>
            </a:endParaRPr>
          </a:p>
          <a:p>
            <a:pPr algn="r">
              <a:defRPr/>
            </a:pPr>
            <a:r>
              <a:rPr lang="as-IN" altLang="en-US" sz="2800" dirty="0">
                <a:solidFill>
                  <a:schemeClr val="bg1"/>
                </a:solidFill>
              </a:rPr>
              <a:t>ধন্যবাদ</a:t>
            </a:r>
            <a:br>
              <a:rPr lang="en-US" altLang="en-US" sz="2800" dirty="0">
                <a:solidFill>
                  <a:schemeClr val="bg1"/>
                </a:solidFill>
              </a:rPr>
            </a:br>
            <a:r>
              <a:rPr lang="he-IL" altLang="en-US" sz="2800" dirty="0">
                <a:solidFill>
                  <a:schemeClr val="bg1"/>
                </a:solidFill>
              </a:rPr>
              <a:t>תודה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5750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A48FB55-D5BB-084F-BACF-A07C257E79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078942" y="520518"/>
            <a:ext cx="42333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x-none" sz="1200" dirty="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algn="r">
              <a:defRPr/>
            </a:pPr>
            <a:br>
              <a:rPr lang="en-US" altLang="x-none" sz="1200" dirty="0">
                <a:solidFill>
                  <a:schemeClr val="bg1"/>
                </a:solidFill>
              </a:rPr>
            </a:br>
            <a:r>
              <a:rPr lang="en-US" altLang="x-none" sz="1200" dirty="0" err="1">
                <a:solidFill>
                  <a:schemeClr val="bg1"/>
                </a:solidFill>
              </a:rPr>
              <a:t>www.arm.com</a:t>
            </a:r>
            <a:r>
              <a:rPr lang="en-US" altLang="x-none" sz="1200" dirty="0">
                <a:solidFill>
                  <a:schemeClr val="bg1"/>
                </a:solidFill>
              </a:rPr>
              <a:t>/company/policies/trademarks</a:t>
            </a: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0CA2B303-C077-3849-8B77-22F21C8E65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pic>
        <p:nvPicPr>
          <p:cNvPr id="13" name="Picture 12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E44746F1-B3D7-0243-8B06-95CC6A2018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161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losing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5E22D11-BA56-674C-A7F1-E8B345E82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TextBox 20">
            <a:extLst>
              <a:ext uri="{FF2B5EF4-FFF2-40B4-BE49-F238E27FC236}">
                <a16:creationId xmlns:a16="http://schemas.microsoft.com/office/drawing/2014/main" id="{69C1E1F5-7D7D-2747-90B1-01699B0AF9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47F3DF-159E-2B4A-848E-BCCCF73810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78942" y="520518"/>
            <a:ext cx="42333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x-none" sz="1200" dirty="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algn="r">
              <a:defRPr/>
            </a:pPr>
            <a:br>
              <a:rPr lang="en-US" altLang="x-none" sz="1200" dirty="0">
                <a:solidFill>
                  <a:schemeClr val="bg1"/>
                </a:solidFill>
              </a:rPr>
            </a:br>
            <a:r>
              <a:rPr lang="en-US" altLang="x-none" sz="1200" dirty="0" err="1">
                <a:solidFill>
                  <a:schemeClr val="bg1"/>
                </a:solidFill>
              </a:rPr>
              <a:t>www.arm.com</a:t>
            </a:r>
            <a:r>
              <a:rPr lang="en-US" altLang="x-none" sz="1200" dirty="0">
                <a:solidFill>
                  <a:schemeClr val="bg1"/>
                </a:solidFill>
              </a:rPr>
              <a:t>/company/policies/trademarks</a:t>
            </a:r>
          </a:p>
        </p:txBody>
      </p:sp>
      <p:pic>
        <p:nvPicPr>
          <p:cNvPr id="14" name="Picture 13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0C2CB46F-4F17-004B-85E2-BC55AB449E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506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5CB4EA8E-D6CA-DF40-9ADD-CE8408E00D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" y="287581"/>
            <a:ext cx="11658600" cy="6341819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078942" y="520518"/>
            <a:ext cx="42333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x-none" sz="1200" dirty="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algn="r">
              <a:defRPr/>
            </a:pPr>
            <a:br>
              <a:rPr lang="en-US" altLang="x-none" sz="1200" dirty="0">
                <a:solidFill>
                  <a:schemeClr val="bg1"/>
                </a:solidFill>
              </a:rPr>
            </a:br>
            <a:r>
              <a:rPr lang="en-US" altLang="x-none" sz="1200" dirty="0" err="1">
                <a:solidFill>
                  <a:schemeClr val="bg1"/>
                </a:solidFill>
              </a:rPr>
              <a:t>www.arm.com</a:t>
            </a:r>
            <a:r>
              <a:rPr lang="en-US" altLang="x-none" sz="1200" dirty="0">
                <a:solidFill>
                  <a:schemeClr val="bg1"/>
                </a:solidFill>
              </a:rPr>
              <a:t>/company/policies/trademarks</a:t>
            </a: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0CA2B303-C077-3849-8B77-22F21C8E65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pic>
        <p:nvPicPr>
          <p:cNvPr id="13" name="Picture 12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E44746F1-B3D7-0243-8B06-95CC6A2018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580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losing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007A6213-5C36-0A44-890D-F1E1590E8B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" y="287581"/>
            <a:ext cx="11658600" cy="6341819"/>
          </a:xfrm>
          <a:prstGeom prst="rect">
            <a:avLst/>
          </a:prstGeom>
        </p:spPr>
      </p:pic>
      <p:sp>
        <p:nvSpPr>
          <p:cNvPr id="11" name="TextBox 20">
            <a:extLst>
              <a:ext uri="{FF2B5EF4-FFF2-40B4-BE49-F238E27FC236}">
                <a16:creationId xmlns:a16="http://schemas.microsoft.com/office/drawing/2014/main" id="{69C1E1F5-7D7D-2747-90B1-01699B0AF9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47F3DF-159E-2B4A-848E-BCCCF73810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78942" y="520518"/>
            <a:ext cx="42333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x-none" sz="1200" dirty="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algn="r">
              <a:defRPr/>
            </a:pPr>
            <a:br>
              <a:rPr lang="en-US" altLang="x-none" sz="1200" dirty="0">
                <a:solidFill>
                  <a:schemeClr val="bg1"/>
                </a:solidFill>
              </a:rPr>
            </a:br>
            <a:r>
              <a:rPr lang="en-US" altLang="x-none" sz="1200" dirty="0" err="1">
                <a:solidFill>
                  <a:schemeClr val="bg1"/>
                </a:solidFill>
              </a:rPr>
              <a:t>www.arm.com</a:t>
            </a:r>
            <a:r>
              <a:rPr lang="en-US" altLang="x-none" sz="1200" dirty="0">
                <a:solidFill>
                  <a:schemeClr val="bg1"/>
                </a:solidFill>
              </a:rPr>
              <a:t>/company/policies/trademarks</a:t>
            </a:r>
          </a:p>
        </p:txBody>
      </p:sp>
      <p:pic>
        <p:nvPicPr>
          <p:cNvPr id="14" name="Picture 13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0C2CB46F-4F17-004B-85E2-BC55AB449E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2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Section 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0C364A-6D9D-BE47-B4F5-C79411B00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715"/>
            <a:ext cx="12192000" cy="6858000"/>
          </a:xfrm>
          <a:prstGeom prst="rect">
            <a:avLst/>
          </a:prstGeom>
        </p:spPr>
      </p:pic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CBA493B4-A47A-AF4F-8961-DFC7E525A7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24" y="5523753"/>
            <a:ext cx="4264272" cy="295077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CE333105-CFBC-7646-89A1-C700547214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624" y="5833633"/>
            <a:ext cx="4264272" cy="301109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82DC592-EAC9-634F-9EE1-EDC89A262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00936EE-7EE0-D441-851D-618ACC029F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3292D234-E25F-7F41-ABB8-C75FCF5CD5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F50941-4230-974A-977D-8F6D313B8AEF}"/>
              </a:ext>
            </a:extLst>
          </p:cNvPr>
          <p:cNvCxnSpPr>
            <a:cxnSpLocks/>
          </p:cNvCxnSpPr>
          <p:nvPr userDrawn="1"/>
        </p:nvCxnSpPr>
        <p:spPr>
          <a:xfrm>
            <a:off x="417443" y="5543631"/>
            <a:ext cx="0" cy="581172"/>
          </a:xfrm>
          <a:prstGeom prst="line">
            <a:avLst/>
          </a:prstGeom>
          <a:ln w="12700"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0BEDD4A8-AC94-F043-97D1-13B28A4EA0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041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92125" y="1479468"/>
            <a:ext cx="11180762" cy="408622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Click to edit Master text styles with Top Level Bullet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709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Section 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0C364A-6D9D-BE47-B4F5-C79411B00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CBA493B4-A47A-AF4F-8961-DFC7E525A7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24" y="5523753"/>
            <a:ext cx="4264272" cy="295077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CE333105-CFBC-7646-89A1-C700547214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624" y="5833633"/>
            <a:ext cx="4264272" cy="301109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82DC592-EAC9-634F-9EE1-EDC89A262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00936EE-7EE0-D441-851D-618ACC029F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3292D234-E25F-7F41-ABB8-C75FCF5CD5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F50941-4230-974A-977D-8F6D313B8AEF}"/>
              </a:ext>
            </a:extLst>
          </p:cNvPr>
          <p:cNvCxnSpPr>
            <a:cxnSpLocks/>
          </p:cNvCxnSpPr>
          <p:nvPr userDrawn="1"/>
        </p:nvCxnSpPr>
        <p:spPr>
          <a:xfrm>
            <a:off x="417443" y="5543631"/>
            <a:ext cx="0" cy="581172"/>
          </a:xfrm>
          <a:prstGeom prst="line">
            <a:avLst/>
          </a:prstGeom>
          <a:ln w="12700"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21997F8F-0B70-7945-8CB6-7230FFBB88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0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Section 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0C364A-6D9D-BE47-B4F5-C79411B00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3854" y="0"/>
            <a:ext cx="12202885" cy="6864122"/>
          </a:xfrm>
          <a:prstGeom prst="rect">
            <a:avLst/>
          </a:prstGeom>
        </p:spPr>
      </p:pic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CBA493B4-A47A-AF4F-8961-DFC7E525A7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24" y="5523753"/>
            <a:ext cx="4264272" cy="295077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CE333105-CFBC-7646-89A1-C700547214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624" y="5833633"/>
            <a:ext cx="4264272" cy="301109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82DC592-EAC9-634F-9EE1-EDC89A262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00936EE-7EE0-D441-851D-618ACC029F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3292D234-E25F-7F41-ABB8-C75FCF5CD5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F50941-4230-974A-977D-8F6D313B8AEF}"/>
              </a:ext>
            </a:extLst>
          </p:cNvPr>
          <p:cNvCxnSpPr>
            <a:cxnSpLocks/>
          </p:cNvCxnSpPr>
          <p:nvPr userDrawn="1"/>
        </p:nvCxnSpPr>
        <p:spPr>
          <a:xfrm>
            <a:off x="417443" y="5543631"/>
            <a:ext cx="0" cy="581172"/>
          </a:xfrm>
          <a:prstGeom prst="line">
            <a:avLst/>
          </a:prstGeom>
          <a:ln w="12700"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0BEDD4A8-AC94-F043-97D1-13B28A4EA0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Section 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0C364A-6D9D-BE47-B4F5-C79411B00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715"/>
            <a:ext cx="12192000" cy="6858000"/>
          </a:xfrm>
          <a:prstGeom prst="rect">
            <a:avLst/>
          </a:prstGeom>
        </p:spPr>
      </p:pic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CBA493B4-A47A-AF4F-8961-DFC7E525A7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24" y="5523753"/>
            <a:ext cx="4264272" cy="295077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CE333105-CFBC-7646-89A1-C700547214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624" y="5833633"/>
            <a:ext cx="4264272" cy="301109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82DC592-EAC9-634F-9EE1-EDC89A262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00936EE-7EE0-D441-851D-618ACC029F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3292D234-E25F-7F41-ABB8-C75FCF5CD5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F50941-4230-974A-977D-8F6D313B8AEF}"/>
              </a:ext>
            </a:extLst>
          </p:cNvPr>
          <p:cNvCxnSpPr>
            <a:cxnSpLocks/>
          </p:cNvCxnSpPr>
          <p:nvPr userDrawn="1"/>
        </p:nvCxnSpPr>
        <p:spPr>
          <a:xfrm>
            <a:off x="417443" y="5543631"/>
            <a:ext cx="0" cy="581172"/>
          </a:xfrm>
          <a:prstGeom prst="line">
            <a:avLst/>
          </a:prstGeom>
          <a:ln w="12700"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65F417A8-5A56-C049-844F-E82873A772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3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Section 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0C364A-6D9D-BE47-B4F5-C79411B00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715"/>
            <a:ext cx="12192000" cy="6858000"/>
          </a:xfrm>
          <a:prstGeom prst="rect">
            <a:avLst/>
          </a:prstGeom>
        </p:spPr>
      </p:pic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CBA493B4-A47A-AF4F-8961-DFC7E525A7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24" y="5523753"/>
            <a:ext cx="4264272" cy="295077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CE333105-CFBC-7646-89A1-C700547214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624" y="5833633"/>
            <a:ext cx="4264272" cy="301109"/>
          </a:xfrm>
        </p:spPr>
        <p:txBody>
          <a:bodyPr anchor="t"/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82DC592-EAC9-634F-9EE1-EDC89A262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00936EE-7EE0-D441-851D-618ACC029F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3292D234-E25F-7F41-ABB8-C75FCF5CD5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F50941-4230-974A-977D-8F6D313B8AEF}"/>
              </a:ext>
            </a:extLst>
          </p:cNvPr>
          <p:cNvCxnSpPr>
            <a:cxnSpLocks/>
          </p:cNvCxnSpPr>
          <p:nvPr userDrawn="1"/>
        </p:nvCxnSpPr>
        <p:spPr>
          <a:xfrm>
            <a:off x="417443" y="5543631"/>
            <a:ext cx="0" cy="581172"/>
          </a:xfrm>
          <a:prstGeom prst="line">
            <a:avLst/>
          </a:prstGeom>
          <a:ln w="12700"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65F417A8-5A56-C049-844F-E82873A772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6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5_Section Divider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F3C97BB-9939-B347-8FA3-7462E2FE43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56230" y="0"/>
            <a:ext cx="6835769" cy="6858000"/>
          </a:xfrm>
          <a:prstGeom prst="rect">
            <a:avLst/>
          </a:prstGeom>
        </p:spPr>
      </p:pic>
      <p:sp>
        <p:nvSpPr>
          <p:cNvPr id="12" name="TextBox 20">
            <a:extLst>
              <a:ext uri="{FF2B5EF4-FFF2-40B4-BE49-F238E27FC236}">
                <a16:creationId xmlns:a16="http://schemas.microsoft.com/office/drawing/2014/main" id="{714AEDC0-A33B-F940-A840-6EE803459E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</a:rPr>
              <a:t>© 2023 Arm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460B914-698E-8E44-851B-26EF10C37B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625" y="1814735"/>
            <a:ext cx="6192840" cy="257418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0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Style</a:t>
            </a:r>
            <a:br>
              <a:rPr lang="en-US" dirty="0"/>
            </a:br>
            <a:r>
              <a:rPr lang="en-US" dirty="0"/>
              <a:t>Line 3</a:t>
            </a:r>
            <a:br>
              <a:rPr lang="en-US" dirty="0"/>
            </a:br>
            <a:r>
              <a:rPr lang="en-US" dirty="0"/>
              <a:t>Line 4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139BE0C-30D8-5E4A-AADA-9C76A8138DE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624" y="4403724"/>
            <a:ext cx="6192840" cy="702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15" name="Picture 14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A64E8E06-C0AC-F149-A17F-960EB7414B2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24" y="520518"/>
            <a:ext cx="1700213" cy="5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7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5.svg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5" y="478301"/>
            <a:ext cx="11233150" cy="654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>
            <a:off x="317949" y="6410643"/>
            <a:ext cx="312738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2682C2D1-8EA8-E748-B66F-74D4D53CF8F8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rgbClr val="7F7F7F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133061"/>
            <a:ext cx="11243088" cy="49746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A9403B94-AAAF-AB46-B38A-95D16DABD5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624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chemeClr val="accent6"/>
                </a:solidFill>
              </a:rPr>
              <a:t>© 2023 Arm</a:t>
            </a:r>
            <a:endParaRPr lang="en-US" altLang="en-US" sz="1000" dirty="0">
              <a:solidFill>
                <a:schemeClr val="accent6"/>
              </a:solidFill>
            </a:endParaRPr>
          </a:p>
        </p:txBody>
      </p:sp>
      <p:pic>
        <p:nvPicPr>
          <p:cNvPr id="4" name="Picture 3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DE151E55-8038-863A-FF49-D2E14CCB705B}"/>
              </a:ext>
            </a:extLst>
          </p:cNvPr>
          <p:cNvPicPr>
            <a:picLocks noChangeAspect="1"/>
          </p:cNvPicPr>
          <p:nvPr userDrawn="1"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5847" y="6384924"/>
            <a:ext cx="879904" cy="27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20" r:id="rId1"/>
    <p:sldLayoutId id="2147485516" r:id="rId2"/>
    <p:sldLayoutId id="2147485517" r:id="rId3"/>
    <p:sldLayoutId id="2147485551" r:id="rId4"/>
    <p:sldLayoutId id="2147485519" r:id="rId5"/>
    <p:sldLayoutId id="2147485531" r:id="rId6"/>
    <p:sldLayoutId id="2147485521" r:id="rId7"/>
    <p:sldLayoutId id="2147485552" r:id="rId8"/>
    <p:sldLayoutId id="2147485540" r:id="rId9"/>
    <p:sldLayoutId id="2147485539" r:id="rId10"/>
    <p:sldLayoutId id="2147485541" r:id="rId11"/>
    <p:sldLayoutId id="2147485436" r:id="rId12"/>
    <p:sldLayoutId id="2147485523" r:id="rId13"/>
    <p:sldLayoutId id="2147485525" r:id="rId14"/>
    <p:sldLayoutId id="2147485524" r:id="rId15"/>
    <p:sldLayoutId id="2147485510" r:id="rId16"/>
    <p:sldLayoutId id="2147485438" r:id="rId17"/>
    <p:sldLayoutId id="2147485536" r:id="rId18"/>
    <p:sldLayoutId id="2147485535" r:id="rId19"/>
    <p:sldLayoutId id="2147485538" r:id="rId20"/>
    <p:sldLayoutId id="2147485440" r:id="rId21"/>
    <p:sldLayoutId id="2147485441" r:id="rId22"/>
    <p:sldLayoutId id="2147485442" r:id="rId23"/>
    <p:sldLayoutId id="2147485443" r:id="rId24"/>
    <p:sldLayoutId id="2147485444" r:id="rId25"/>
    <p:sldLayoutId id="2147485445" r:id="rId26"/>
    <p:sldLayoutId id="2147485446" r:id="rId27"/>
    <p:sldLayoutId id="2147485447" r:id="rId28"/>
    <p:sldLayoutId id="2147485448" r:id="rId29"/>
    <p:sldLayoutId id="2147485449" r:id="rId30"/>
    <p:sldLayoutId id="2147485450" r:id="rId31"/>
    <p:sldLayoutId id="2147485452" r:id="rId32"/>
    <p:sldLayoutId id="2147485512" r:id="rId33"/>
    <p:sldLayoutId id="2147485526" r:id="rId34"/>
    <p:sldLayoutId id="2147485527" r:id="rId35"/>
    <p:sldLayoutId id="2147485453" r:id="rId36"/>
    <p:sldLayoutId id="2147485513" r:id="rId37"/>
    <p:sldLayoutId id="2147485528" r:id="rId38"/>
    <p:sldLayoutId id="2147485529" r:id="rId39"/>
    <p:sldLayoutId id="2147485554" r:id="rId40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0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Blip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</a:buBlip>
        <a:defRPr sz="2400" kern="1200">
          <a:solidFill>
            <a:srgbClr val="333E48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sz="2000" kern="1200">
          <a:solidFill>
            <a:srgbClr val="333E4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Tx/>
        <a:buBlip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</a:buBlip>
        <a:defRPr kern="1200">
          <a:solidFill>
            <a:srgbClr val="333E4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33E4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Tx/>
        <a:buBlip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</a:buBlip>
        <a:defRPr kern="1200">
          <a:solidFill>
            <a:srgbClr val="333E4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19" userDrawn="1">
          <p15:clr>
            <a:srgbClr val="F26B43"/>
          </p15:clr>
        </p15:guide>
        <p15:guide id="4" orient="horz" pos="300" userDrawn="1">
          <p15:clr>
            <a:srgbClr val="F26B43"/>
          </p15:clr>
        </p15:guide>
        <p15:guide id="5" orient="horz" pos="4020" userDrawn="1">
          <p15:clr>
            <a:srgbClr val="F26B43"/>
          </p15:clr>
        </p15:guide>
        <p15:guide id="6" pos="7378" userDrawn="1">
          <p15:clr>
            <a:srgbClr val="F26B43"/>
          </p15:clr>
        </p15:guide>
        <p15:guide id="7" pos="302" userDrawn="1">
          <p15:clr>
            <a:srgbClr val="F26B43"/>
          </p15:clr>
        </p15:guide>
        <p15:guide id="8" pos="70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code.microbi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FCCB0D-242C-5345-9D27-FBC4163D5A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1738E-C6CC-AE48-ABCE-9CB2A4406E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E56EBE-8FAF-9047-A0E5-8BCFA50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Micro:pet</a:t>
            </a:r>
            <a:r>
              <a:rPr lang="en-US" dirty="0"/>
              <a:t> Innovation Day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E93185-88BC-B44F-92BB-89D3890AA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50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50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EF53-A7BF-42D9-8687-F3E09674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Setting the scene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5C8F-1A8A-44E5-B97B-80907ABFE1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80898-045F-4AAD-A603-BB22680E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745884"/>
            <a:ext cx="11180867" cy="408710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Loneliness and isolation are a real problem for children and the elderly staying in hospitals for long periods of time, especially in rural areas. </a:t>
            </a:r>
          </a:p>
          <a:p>
            <a:pPr marL="0" indent="0">
              <a:buNone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have been tasked with creating a digital pet that can be played with and that can keep people company whilst they stay in hospital. </a:t>
            </a:r>
          </a:p>
          <a:p>
            <a:pPr marL="0" indent="0">
              <a:buNone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pet must be interactive.</a:t>
            </a:r>
          </a:p>
          <a:p>
            <a:endParaRPr lang="en-GB" dirty="0"/>
          </a:p>
        </p:txBody>
      </p:sp>
      <p:pic>
        <p:nvPicPr>
          <p:cNvPr id="2050" name="Picture 2" descr="Image result for teddy">
            <a:extLst>
              <a:ext uri="{FF2B5EF4-FFF2-40B4-BE49-F238E27FC236}">
                <a16:creationId xmlns:a16="http://schemas.microsoft.com/office/drawing/2014/main" id="{390B6F8E-4889-433F-B990-9B7AF302C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244" y="3584770"/>
            <a:ext cx="2285250" cy="252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95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C9F4-DF18-41C4-917E-0E6AFE5C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6" y="295275"/>
            <a:ext cx="3277442" cy="1178962"/>
          </a:xfrm>
        </p:spPr>
        <p:txBody>
          <a:bodyPr anchor="b">
            <a:normAutofit/>
          </a:bodyPr>
          <a:lstStyle/>
          <a:p>
            <a:r>
              <a:rPr lang="en-GB" dirty="0"/>
              <a:t>The micro:bit</a:t>
            </a:r>
            <a:br>
              <a:rPr lang="en-GB" dirty="0"/>
            </a:br>
            <a:r>
              <a:rPr lang="en-GB" dirty="0"/>
              <a:t>v2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FF3A7-AF69-4AD7-91C7-9442B3C86DF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7" b="18201"/>
          <a:stretch/>
        </p:blipFill>
        <p:spPr bwMode="auto">
          <a:xfrm>
            <a:off x="3125334" y="0"/>
            <a:ext cx="8815161" cy="30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7531F1-B8DF-4AC6-B76F-9438133CAC1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" t="20680" r="6207" b="5943"/>
          <a:stretch/>
        </p:blipFill>
        <p:spPr bwMode="auto">
          <a:xfrm>
            <a:off x="492125" y="3362545"/>
            <a:ext cx="7924087" cy="36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599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makecode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https://makecode.microbit.org/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2125" y="1745884"/>
            <a:ext cx="4135293" cy="4087104"/>
          </a:xfrm>
        </p:spPr>
        <p:txBody>
          <a:bodyPr/>
          <a:lstStyle/>
          <a:p>
            <a:r>
              <a:rPr lang="en-GB" dirty="0"/>
              <a:t>Make a program</a:t>
            </a:r>
          </a:p>
          <a:p>
            <a:r>
              <a:rPr lang="en-GB" dirty="0"/>
              <a:t>Give it a name</a:t>
            </a:r>
          </a:p>
          <a:p>
            <a:r>
              <a:rPr lang="en-GB" dirty="0"/>
              <a:t>Hit download</a:t>
            </a:r>
          </a:p>
          <a:p>
            <a:r>
              <a:rPr lang="en-GB" dirty="0"/>
              <a:t>Copy/paste onto micro:bit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673" y="96981"/>
            <a:ext cx="7398327" cy="678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856F-8B06-4B5D-B0D3-2DDEFA05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84D1-7BAF-495C-8D92-ECC313FD9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4B31D-0591-4412-B3F5-9E26F594C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745884"/>
            <a:ext cx="5685155" cy="4087104"/>
          </a:xfrm>
        </p:spPr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Teams of 2-3 or on your own!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Each team member needs to take responsibility for a task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Manage your time wisely!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Stimulus cards available if needed 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8F60927-0B9B-4440-B015-55B39E16CC21}"/>
              </a:ext>
            </a:extLst>
          </p:cNvPr>
          <p:cNvSpPr txBox="1">
            <a:spLocks/>
          </p:cNvSpPr>
          <p:nvPr/>
        </p:nvSpPr>
        <p:spPr>
          <a:xfrm>
            <a:off x="6082506" y="1728434"/>
            <a:ext cx="5685155" cy="4087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383838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8134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2pPr>
            <a:lvl3pPr marL="85566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3pPr>
            <a:lvl4pPr marL="120173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4pPr>
            <a:lvl5pPr marL="142716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Your team must: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Name your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micro:pet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 a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micro:pet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Program the interactivity for your pet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Give a brief ‘elevator pitch’ to sell your product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07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5337-FA16-4708-B367-D94EAC6C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E95E7-6A08-4E9B-BCDF-E8F8F93228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883EAA-CD04-4BC1-901C-B8DA4547F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9531" y="2122170"/>
            <a:ext cx="5780031" cy="40862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695E5D-A02E-4771-AE23-F5811DD1023C}"/>
              </a:ext>
            </a:extLst>
          </p:cNvPr>
          <p:cNvSpPr txBox="1"/>
          <p:nvPr/>
        </p:nvSpPr>
        <p:spPr>
          <a:xfrm>
            <a:off x="492125" y="1706880"/>
            <a:ext cx="5299075" cy="2052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00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net is a 2D representation of a 3D model</a:t>
            </a:r>
          </a:p>
          <a:p>
            <a:pPr marL="34290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black bits are tabs (to be glued/taped)</a:t>
            </a:r>
          </a:p>
          <a:p>
            <a:pPr marL="34290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Feel free to adapt the net</a:t>
            </a:r>
            <a:endParaRPr lang="en-GB" sz="2100" kern="12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 creative!</a:t>
            </a:r>
          </a:p>
          <a:p>
            <a:pPr marL="34290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00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can make more than one</a:t>
            </a:r>
          </a:p>
        </p:txBody>
      </p:sp>
    </p:spTree>
    <p:extLst>
      <p:ext uri="{BB962C8B-B14F-4D97-AF65-F5344CB8AC3E}">
        <p14:creationId xmlns:p14="http://schemas.microsoft.com/office/powerpoint/2010/main" val="169695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EDC1-DE67-4755-A433-6FF8C45E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micro:pet</a:t>
            </a:r>
            <a:r>
              <a:rPr lang="en-GB" dirty="0"/>
              <a:t>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79154-8D8D-47ED-9DBE-D47E7F21D2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97A9D-447D-482A-94CE-BED1AEE9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Reacting to playing/shaking (accelerometer)</a:t>
            </a:r>
          </a:p>
          <a:p>
            <a:pPr lvl="0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Emotions that are effected by interaction or noise</a:t>
            </a:r>
          </a:p>
          <a:p>
            <a:pPr lvl="0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Feeding (every few seconds/minutes)</a:t>
            </a:r>
          </a:p>
          <a:p>
            <a:pPr lvl="0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Needing attention (gets lonely if not interacted with frequently) and tells you!</a:t>
            </a:r>
          </a:p>
          <a:p>
            <a:pPr lvl="0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Sleeping and waking (light sensor) - think snoring </a:t>
            </a:r>
          </a:p>
          <a:p>
            <a:pPr lvl="0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Reacting to temperature (temperature sensor)</a:t>
            </a:r>
          </a:p>
          <a:p>
            <a:pPr lvl="0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Communication/interaction between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micro:pets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(advanced)</a:t>
            </a:r>
          </a:p>
          <a:p>
            <a:pPr lvl="0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the new speaker and mic to make your pet come alive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9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criteria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2125" y="1302534"/>
            <a:ext cx="11180867" cy="408710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product must be suitable for one of the users listed below and the pet must: </a:t>
            </a:r>
          </a:p>
          <a:p>
            <a:r>
              <a:rPr lang="en-GB" dirty="0"/>
              <a:t>Look like a friendly pet (be creative) </a:t>
            </a:r>
          </a:p>
          <a:p>
            <a:r>
              <a:rPr lang="en-GB" dirty="0"/>
              <a:t>Be robust enough to be played with </a:t>
            </a:r>
          </a:p>
          <a:p>
            <a:r>
              <a:rPr lang="en-GB" dirty="0"/>
              <a:t>Contain a micro:bit that users can interact with </a:t>
            </a:r>
          </a:p>
          <a:p>
            <a:r>
              <a:rPr lang="en-GB" dirty="0"/>
              <a:t>Have a face to express emotions when interacted with </a:t>
            </a:r>
          </a:p>
          <a:p>
            <a:r>
              <a:rPr lang="en-GB" dirty="0"/>
              <a:t>Have one or more interactions programmed so it behaves like a pet to keep the user company </a:t>
            </a:r>
          </a:p>
          <a:p>
            <a:r>
              <a:rPr lang="en-GB" dirty="0"/>
              <a:t>Use the speaker/mic to make your pet talk and react to touch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50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3E2C-C17B-46B0-97DB-52A6B09D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Wrap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6281E-C527-4E0E-BA88-FDC345AF93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16AAF-BC34-450D-A4B5-904CFBD5F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was this all about?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Creative problem solving – STEM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457626"/>
      </p:ext>
    </p:extLst>
  </p:cSld>
  <p:clrMapOvr>
    <a:masterClrMapping/>
  </p:clrMapOvr>
</p:sld>
</file>

<file path=ppt/theme/theme1.xml><?xml version="1.0" encoding="utf-8"?>
<a:theme xmlns:a="http://schemas.openxmlformats.org/drawingml/2006/main" name="Arm_Public_2023">
  <a:themeElements>
    <a:clrScheme name="Arm PPT">
      <a:dk1>
        <a:srgbClr val="000000"/>
      </a:dk1>
      <a:lt1>
        <a:srgbClr val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Public_2023" id="{27FC85A2-6996-3246-928E-6A8B311C51CB}" vid="{40FA6086-25C4-C24A-A617-7089D19694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B61D4E06-5D3F-4994-A4A7-4BA626FA722D}">
  <ds:schemaRefs>
    <ds:schemaRef ds:uri="http://purl.org/dc/elements/1.1/"/>
    <ds:schemaRef ds:uri="http://purl.org/dc/dcmitype/"/>
    <ds:schemaRef ds:uri="http://schemas.microsoft.com/sharepoint/v3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f2ad5090-61a8-4b8c-ab70-68f4ff4d1933"/>
    <ds:schemaRef ds:uri="http://schemas.openxmlformats.org/package/2006/metadata/core-properties"/>
    <ds:schemaRef ds:uri="c0950e01-db07-4e41-9c32-b7a8e9fccc9b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Arm_Public_2023</Template>
  <TotalTime>3</TotalTime>
  <Words>598</Words>
  <Application>Microsoft Macintosh PowerPoint</Application>
  <PresentationFormat>Widescreen</PresentationFormat>
  <Paragraphs>70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Lato</vt:lpstr>
      <vt:lpstr>Wingdings</vt:lpstr>
      <vt:lpstr>Arm_Public_2023</vt:lpstr>
      <vt:lpstr>Micro:pet Innovation Day</vt:lpstr>
      <vt:lpstr>Setting the scene</vt:lpstr>
      <vt:lpstr>The micro:bit v2</vt:lpstr>
      <vt:lpstr>makecode</vt:lpstr>
      <vt:lpstr>The challenge</vt:lpstr>
      <vt:lpstr>The net</vt:lpstr>
      <vt:lpstr>micro:pet features</vt:lpstr>
      <vt:lpstr>Success criteria </vt:lpstr>
      <vt:lpstr>Wrap up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Micro:pet Innovation Day</dc:title>
  <dc:subject/>
  <dc:creator>Nicholas Sample</dc:creator>
  <cp:keywords/>
  <dc:description/>
  <cp:lastModifiedBy>Nicholas Sample</cp:lastModifiedBy>
  <cp:revision>1</cp:revision>
  <dcterms:created xsi:type="dcterms:W3CDTF">2023-09-19T15:05:24Z</dcterms:created>
  <dcterms:modified xsi:type="dcterms:W3CDTF">2023-09-19T15:08:36Z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