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0"/>
  </p:notesMasterIdLst>
  <p:handoutMasterIdLst>
    <p:handoutMasterId r:id="rId21"/>
  </p:handoutMasterIdLst>
  <p:sldIdLst>
    <p:sldId id="332" r:id="rId7"/>
    <p:sldId id="335" r:id="rId8"/>
    <p:sldId id="336" r:id="rId9"/>
    <p:sldId id="337" r:id="rId10"/>
    <p:sldId id="340" r:id="rId11"/>
    <p:sldId id="342" r:id="rId12"/>
    <p:sldId id="339" r:id="rId13"/>
    <p:sldId id="343" r:id="rId14"/>
    <p:sldId id="341" r:id="rId15"/>
    <p:sldId id="338" r:id="rId16"/>
    <p:sldId id="344" r:id="rId17"/>
    <p:sldId id="345" r:id="rId18"/>
    <p:sldId id="33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7D878C"/>
    <a:srgbClr val="002B49"/>
    <a:srgbClr val="00C1DE"/>
    <a:srgbClr val="0091BD"/>
    <a:srgbClr val="95D600"/>
    <a:srgbClr val="FF6B00"/>
    <a:srgbClr val="FFC600"/>
    <a:srgbClr val="FF6900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54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346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a speaker if you have access to one, you could play some music so the Learners can see the cone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if they remember what a module is?</a:t>
            </a:r>
          </a:p>
          <a:p>
            <a:r>
              <a:rPr lang="en-GB" dirty="0"/>
              <a:t>Can name any other modules, import time, import random etc.</a:t>
            </a:r>
          </a:p>
          <a:p>
            <a:r>
              <a:rPr lang="en-GB" dirty="0"/>
              <a:t>Learners complete first activity and set up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17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up the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51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32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each of the following, you could ask the Learners to demonstrate what the speech will sound like, speaking high or low, with a tense voice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71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6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try out different speech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35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complete the second part of the Activity Sheet.</a:t>
            </a:r>
          </a:p>
          <a:p>
            <a:r>
              <a:rPr lang="en-GB" dirty="0"/>
              <a:t>Learners can perform and judge or try out the programs as part of the lesson.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5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95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9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57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9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02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98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529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238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47571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1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39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7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11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7949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6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96866" y="1484409"/>
            <a:ext cx="4264272" cy="432881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Lesson 11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Making the micro:bit speak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 panose="020F0502020204030203" pitchFamily="34" charset="0"/>
              </a:rPr>
              <a:t>Complete the activities: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Write a program so that your micro:bit reads out your favourite poem or a short story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Create a song lyric quiz where your micro:bit reads out a single line from a song. Other learners then have a few seconds to guess what it is and write it down.  You can automate the quiz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sleep()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Lato" panose="020F0502020204030203" pitchFamily="34" charset="0"/>
              </a:rPr>
              <a:t>function.  Use the example code in the Activity Sheet as a starting point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Use the musical notes from Lesson 6 and combine them with the speech to perform a song.  Use the example code in the Activity Sheet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0419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 musical performance must have: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Music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Speech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50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131398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Try and make use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GB" dirty="0"/>
              <a:t> code as this adds pauses to your melody and will improve the overall feel of the music that you have created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72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how a speaker works and what </a:t>
            </a:r>
            <a:r>
              <a:rPr lang="en-GB" b="1" dirty="0">
                <a:solidFill>
                  <a:srgbClr val="002B49"/>
                </a:solidFill>
              </a:rPr>
              <a:t>modules </a:t>
            </a:r>
            <a:r>
              <a:rPr lang="en-GB" dirty="0"/>
              <a:t>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the micro:bit produces speech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the micro:bit to speak</a:t>
            </a:r>
          </a:p>
          <a:p>
            <a:pPr>
              <a:spcBef>
                <a:spcPts val="1200"/>
              </a:spcBef>
            </a:pPr>
            <a:r>
              <a:rPr lang="en-GB" dirty="0"/>
              <a:t>Edit the quality of the speech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 musical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Speaker Works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54015"/>
            <a:ext cx="5398721" cy="44789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A speaker produces sound by moving the air around it to create a sound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B is controlled by the current C which is sent along the positive wire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can either push or pull the cone A, which moves the air around it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Your ears hear these changes and interpret them as sounds, noise, talking or music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62FD4-149D-42FB-ACA8-79CAA557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5" y="1596001"/>
            <a:ext cx="4950070" cy="36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99402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This program uses a Module – these are libraries of code that offer additional functions to the Python programming language.</a:t>
            </a:r>
          </a:p>
          <a:p>
            <a:pPr>
              <a:spcBef>
                <a:spcPts val="1200"/>
              </a:spcBef>
            </a:pPr>
            <a:r>
              <a:rPr lang="en-GB" dirty="0"/>
              <a:t>This lesson will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speech</a:t>
            </a:r>
            <a:r>
              <a:rPr lang="en-GB" dirty="0"/>
              <a:t> module</a:t>
            </a:r>
          </a:p>
          <a:p>
            <a:pPr>
              <a:spcBef>
                <a:spcPts val="1200"/>
              </a:spcBef>
            </a:pPr>
            <a:r>
              <a:rPr lang="en-GB" dirty="0"/>
              <a:t>Do you remember how to use a module?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512763" lvl="2" indent="0">
              <a:spcBef>
                <a:spcPts val="1200"/>
              </a:spcBef>
              <a:buNone/>
            </a:pP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speech.say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World")</a:t>
            </a:r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803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Speaker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450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can produce music</a:t>
            </a:r>
          </a:p>
          <a:p>
            <a:pPr>
              <a:spcBef>
                <a:spcPts val="1200"/>
              </a:spcBef>
            </a:pPr>
            <a:r>
              <a:rPr lang="en-GB" dirty="0"/>
              <a:t>But it needs a speaker or headphones. The V2 </a:t>
            </a:r>
            <a:r>
              <a:rPr lang="en-GB" dirty="0" err="1"/>
              <a:t>microbit</a:t>
            </a:r>
            <a:r>
              <a:rPr lang="en-GB" dirty="0"/>
              <a:t> has a built in speaker.</a:t>
            </a:r>
          </a:p>
          <a:p>
            <a:pPr>
              <a:spcBef>
                <a:spcPts val="1200"/>
              </a:spcBef>
            </a:pPr>
            <a:r>
              <a:rPr lang="en-GB" dirty="0"/>
              <a:t>If you are using a V1 </a:t>
            </a:r>
            <a:r>
              <a:rPr lang="en-GB" dirty="0" err="1"/>
              <a:t>microbit</a:t>
            </a:r>
            <a:r>
              <a:rPr lang="en-GB" dirty="0"/>
              <a:t> use the crocodile clips to wire up as shown in the diagram</a:t>
            </a:r>
          </a:p>
          <a:p>
            <a:pPr>
              <a:spcBef>
                <a:spcPts val="1200"/>
              </a:spcBef>
            </a:pPr>
            <a:r>
              <a:rPr lang="en-GB" dirty="0"/>
              <a:t>The wire on the far left sends the signals to the jack on your speaker cable and controls the cone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81F0-0FBA-4595-BCC1-F13C28DFB0D5}"/>
              </a:ext>
            </a:extLst>
          </p:cNvPr>
          <p:cNvPicPr/>
          <p:nvPr/>
        </p:nvPicPr>
        <p:blipFill rotWithShape="1">
          <a:blip r:embed="rId3"/>
          <a:srcRect l="3667" t="20543" r="76222" b="25136"/>
          <a:stretch/>
        </p:blipFill>
        <p:spPr bwMode="auto">
          <a:xfrm>
            <a:off x="6860457" y="528135"/>
            <a:ext cx="4812431" cy="5801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105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</a:t>
            </a:r>
            <a:r>
              <a:rPr lang="en-GB" dirty="0" err="1"/>
              <a:t>micro:bit</a:t>
            </a:r>
            <a:r>
              <a:rPr lang="en-GB" dirty="0"/>
              <a:t> Produce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31398"/>
            <a:ext cx="696129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uses an old </a:t>
            </a:r>
            <a:r>
              <a:rPr lang="en-GB" b="1" dirty="0">
                <a:solidFill>
                  <a:srgbClr val="002B49"/>
                </a:solidFill>
              </a:rPr>
              <a:t>text to speech (TTS) </a:t>
            </a:r>
            <a:r>
              <a:rPr lang="en-GB" dirty="0"/>
              <a:t>program called SAM (Software Automated Mouth)</a:t>
            </a:r>
          </a:p>
          <a:p>
            <a:pPr>
              <a:spcBef>
                <a:spcPts val="1200"/>
              </a:spcBef>
            </a:pPr>
            <a:r>
              <a:rPr lang="en-GB" dirty="0"/>
              <a:t>This was originally released in 1982 for the Commodore 64</a:t>
            </a:r>
          </a:p>
          <a:p>
            <a:pPr>
              <a:spcBef>
                <a:spcPts val="1200"/>
              </a:spcBef>
            </a:pPr>
            <a:r>
              <a:rPr lang="en-GB" dirty="0"/>
              <a:t>Sebastian Macke is responsible for bringing it to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The program uses  a Text to </a:t>
            </a:r>
            <a:r>
              <a:rPr lang="en-GB" b="1" dirty="0">
                <a:solidFill>
                  <a:srgbClr val="002B49"/>
                </a:solidFill>
              </a:rPr>
              <a:t>Phoneme </a:t>
            </a:r>
            <a:r>
              <a:rPr lang="en-GB" dirty="0"/>
              <a:t>converter to convert the text into the sounds that it makes, for example Feet is FEE EE TU</a:t>
            </a:r>
          </a:p>
          <a:p>
            <a:pPr>
              <a:spcBef>
                <a:spcPts val="1200"/>
              </a:spcBef>
            </a:pPr>
            <a:r>
              <a:rPr lang="en-GB" dirty="0"/>
              <a:t>Then another program, Phoneme to Speech, converts them into audible sounds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833ED-6EB7-485E-9CFA-3424F4236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3" t="20930" r="61105" b="14497"/>
          <a:stretch/>
        </p:blipFill>
        <p:spPr>
          <a:xfrm>
            <a:off x="8601738" y="1321185"/>
            <a:ext cx="2732569" cy="44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Speech Sound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237785"/>
            <a:ext cx="11304024" cy="459520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There are four areas that can be adjusted to make the speech sound different: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Pitch – how high or low the voice sounds (0 = high, 255 = low)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Speed – how quickly the device talks (0 = to fast, 255 = very slow)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Mouth – how well the words are enunciated (0 = ventriloquist, 255 = Shakespearean actor!)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Throat – how relaxed or tense the voice is (0 = very tense, 255 = calm)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69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some of these: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D39594-53E4-4FA8-A5AE-AE6A2434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31540"/>
              </p:ext>
            </p:extLst>
          </p:nvPr>
        </p:nvGraphicFramePr>
        <p:xfrm>
          <a:off x="1140541" y="1647900"/>
          <a:ext cx="958645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477">
                  <a:extLst>
                    <a:ext uri="{9D8B030D-6E8A-4147-A177-3AD203B41FA5}">
                      <a16:colId xmlns:a16="http://schemas.microsoft.com/office/drawing/2014/main" val="3092789754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885598597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422412451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207153749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204041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Pitch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Throat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Mouth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Little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51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Stuffy 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45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Little Old Lady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2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Extra-terrestrial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22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Speech Sound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57449"/>
            <a:ext cx="11304024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Adapt the program to make the sound better: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238443" lvl="1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238443" lvl="1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speech.say("How are you?", speed=110, pitch=100, throat=100, mouth=200)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237886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801</Words>
  <Application>Microsoft Office PowerPoint</Application>
  <PresentationFormat>Widescreen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Lato</vt:lpstr>
      <vt:lpstr>Wingdings</vt:lpstr>
      <vt:lpstr>1_Arm_PPT_Public</vt:lpstr>
      <vt:lpstr>Making the micro:bit speak</vt:lpstr>
      <vt:lpstr>What the Lesson Will Cover</vt:lpstr>
      <vt:lpstr>How a Speaker Works Recap</vt:lpstr>
      <vt:lpstr>Modules Recap</vt:lpstr>
      <vt:lpstr>Speaker Set Up</vt:lpstr>
      <vt:lpstr>How Does the micro:bit Produce Speech?</vt:lpstr>
      <vt:lpstr>Making the Speech Sound Better</vt:lpstr>
      <vt:lpstr>Try some of these:</vt:lpstr>
      <vt:lpstr>Making the Speech Sound Better</vt:lpstr>
      <vt:lpstr>The micro:bit Performance</vt:lpstr>
      <vt:lpstr>Success Criteria </vt:lpstr>
      <vt:lpstr>Pro-tip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2024-11-03T18:18:12Z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