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6"/>
  </p:notesMasterIdLst>
  <p:handoutMasterIdLst>
    <p:handoutMasterId r:id="rId17"/>
  </p:handoutMasterIdLst>
  <p:sldIdLst>
    <p:sldId id="349" r:id="rId7"/>
    <p:sldId id="357" r:id="rId8"/>
    <p:sldId id="341" r:id="rId9"/>
    <p:sldId id="352" r:id="rId10"/>
    <p:sldId id="355" r:id="rId11"/>
    <p:sldId id="353" r:id="rId12"/>
    <p:sldId id="354" r:id="rId13"/>
    <p:sldId id="356" r:id="rId14"/>
    <p:sldId id="333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2" d="100"/>
          <a:sy n="92" d="100"/>
        </p:scale>
        <p:origin x="48" y="2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Display and start the lesson with a discussion about error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297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the machine module, ask Learners what a module is</a:t>
            </a:r>
          </a:p>
          <a:p>
            <a:r>
              <a:rPr lang="en-GB" dirty="0"/>
              <a:t>Explain that the machine module can damage the micro:bit if used incorrectly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965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Learners how a computer knows something is wrong it not working correctly</a:t>
            </a:r>
          </a:p>
          <a:p>
            <a:r>
              <a:rPr lang="en-GB" dirty="0"/>
              <a:t>Explain the role of the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833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ID numbers, perhaps could give examples of other uses of ID numbers, (gamer tags, health records)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5405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the CPU and its role</a:t>
            </a:r>
          </a:p>
          <a:p>
            <a:r>
              <a:rPr lang="en-GB" dirty="0"/>
              <a:t>Learners could make a list of all the devices that use a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044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that time is measured in milliseconds, so 1000 is 1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178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19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235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08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94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98370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442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9249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590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4566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86305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34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41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269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99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11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2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1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4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5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2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3815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07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publicdomainpictures.net/view-image.php?image=37053&amp;picture=fast-red-butt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Emojione_1F4DB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Cpu.j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B3793-2484-4215-9912-BD10582EF3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26906" y="1362464"/>
            <a:ext cx="4268207" cy="407342"/>
          </a:xfrm>
        </p:spPr>
        <p:txBody>
          <a:bodyPr/>
          <a:lstStyle/>
          <a:p>
            <a:pPr marL="0" indent="0">
              <a:buNone/>
            </a:pPr>
            <a:r>
              <a:rPr lang="en-GB" sz="2400"/>
              <a:t>Lesson</a:t>
            </a:r>
            <a:r>
              <a:rPr lang="en-GB"/>
              <a:t> 22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A11DA8-3E58-4837-93F9-0EB6A05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Machine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6341C-D9D1-45B8-8A7A-DA98A8DF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564" y="5969431"/>
            <a:ext cx="4279763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FAE2-0D25-4896-800F-BB92AB4C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 screen of death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59E8F1E-B84F-4B81-8199-9B47A6DEAFD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9D125-F732-42E7-B75E-F0F486EF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20338" cy="69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6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what the </a:t>
            </a:r>
            <a:r>
              <a:rPr lang="en-GB" b="1" dirty="0">
                <a:solidFill>
                  <a:srgbClr val="002B49"/>
                </a:solidFill>
              </a:rPr>
              <a:t>machine module </a:t>
            </a:r>
            <a:r>
              <a:rPr lang="en-GB" dirty="0"/>
              <a:t>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Demonstrate a use of some of the features </a:t>
            </a:r>
          </a:p>
          <a:p>
            <a:pPr>
              <a:spcBef>
                <a:spcPts val="1200"/>
              </a:spcBef>
            </a:pPr>
            <a:r>
              <a:rPr lang="en-GB" dirty="0"/>
              <a:t>Adapt the features to use in programs</a:t>
            </a:r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Machine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 micro:bit machine module contains a number of functions related to the </a:t>
            </a:r>
            <a:r>
              <a:rPr lang="en-GB" dirty="0" err="1"/>
              <a:t>micro:bit</a:t>
            </a:r>
            <a:r>
              <a:rPr lang="en-GB" dirty="0"/>
              <a:t>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The module allows you access to the restricted hardware such as the </a:t>
            </a:r>
            <a:r>
              <a:rPr lang="en-GB" b="1" dirty="0">
                <a:solidFill>
                  <a:srgbClr val="002B49"/>
                </a:solidFill>
              </a:rPr>
              <a:t>CPU</a:t>
            </a:r>
            <a:r>
              <a:rPr lang="en-GB" dirty="0"/>
              <a:t>, timers, buses, etc</a:t>
            </a:r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rgbClr val="FF0000"/>
                </a:solidFill>
              </a:rPr>
              <a:t>Be aware that if used incorrectly they can lead to malfunction, lockups, crashes of your board, and in extreme cases, hardware damage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80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Panic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852572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b="1" dirty="0">
                <a:solidFill>
                  <a:srgbClr val="002B49"/>
                </a:solidFill>
              </a:rPr>
              <a:t>kernel</a:t>
            </a:r>
            <a:r>
              <a:rPr lang="en-GB" dirty="0"/>
              <a:t> is a key part of an operating system that loads and remains in the memory of the computer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If an error occurs it goes into a panic, which usually means that it displays some sort of error message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error message can be used to look up what the issue is and how to resolve it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0C7CFFE-356D-401E-AD8C-60F972AAD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81498" y="1237785"/>
            <a:ext cx="3150669" cy="30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8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ID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177036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Every micro:bit has its own unique ID number which is used to distinguish it from other </a:t>
            </a:r>
            <a:r>
              <a:rPr lang="en-GB" dirty="0" err="1"/>
              <a:t>micro:bits</a:t>
            </a:r>
            <a:r>
              <a:rPr lang="en-GB" dirty="0"/>
              <a:t>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There are several hundred thousand micro:bits all over the world each with their own unique ID number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You can use the machine module to return the ID number as a byte string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is a combination of letters, number symbols</a:t>
            </a:r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9D757836-2BF9-4491-8514-D4EEE40D0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96725" y="465220"/>
            <a:ext cx="3617495" cy="3617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6B1781-951F-4DD8-B47A-148A8E29A0B1}"/>
              </a:ext>
            </a:extLst>
          </p:cNvPr>
          <p:cNvSpPr txBox="1"/>
          <p:nvPr/>
        </p:nvSpPr>
        <p:spPr>
          <a:xfrm>
            <a:off x="8598567" y="4082715"/>
            <a:ext cx="291565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s://en.wikipedia.org/wiki/File:Emojione_1F4DB.svg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60331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CPU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070638"/>
            <a:ext cx="7224128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central processing unit (CPU) is like the brain of each </a:t>
            </a:r>
            <a:r>
              <a:rPr lang="en-GB" dirty="0" err="1"/>
              <a:t>micro:bit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It is responsible for processing all the program instructions and then responding  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example, when you press Button A, the smiley face is displayed on the LED matrix – this is controlled by the CPU</a:t>
            </a:r>
          </a:p>
          <a:p>
            <a:pPr>
              <a:spcBef>
                <a:spcPts val="1200"/>
              </a:spcBef>
            </a:pPr>
            <a:r>
              <a:rPr lang="en-GB" dirty="0"/>
              <a:t>It is possible to return the frequency that the CPU is running at</a:t>
            </a:r>
          </a:p>
          <a:p>
            <a:pPr>
              <a:spcBef>
                <a:spcPts val="1200"/>
              </a:spcBef>
            </a:pPr>
            <a:r>
              <a:rPr lang="en-GB" dirty="0"/>
              <a:t>This is measured in </a:t>
            </a:r>
            <a:r>
              <a:rPr lang="en-GB" b="1" dirty="0">
                <a:solidFill>
                  <a:srgbClr val="002B49"/>
                </a:solidFill>
              </a:rPr>
              <a:t>Hertz</a:t>
            </a:r>
            <a:r>
              <a:rPr lang="en-GB" dirty="0"/>
              <a:t> (Hz)</a:t>
            </a:r>
          </a:p>
          <a:p>
            <a:pPr>
              <a:spcBef>
                <a:spcPts val="1200"/>
              </a:spcBef>
            </a:pPr>
            <a:r>
              <a:rPr lang="en-GB" dirty="0"/>
              <a:t>The higher the frequency the more work the CPU is carrying out</a:t>
            </a: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E20EF2BA-40CA-4523-BF78-515795A1D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00641" y="1904201"/>
            <a:ext cx="3826759" cy="287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2B951-9586-400D-B164-59D7B54EFEE4}"/>
              </a:ext>
            </a:extLst>
          </p:cNvPr>
          <p:cNvSpPr txBox="1"/>
          <p:nvPr/>
        </p:nvSpPr>
        <p:spPr>
          <a:xfrm>
            <a:off x="8999621" y="4832161"/>
            <a:ext cx="21015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commons.wikimedia.org/wiki/File:Cpu.jpg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63556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Time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087385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machine module can keep track of how long the micro:bit has been running for</a:t>
            </a:r>
          </a:p>
          <a:p>
            <a:pPr>
              <a:spcBef>
                <a:spcPts val="1200"/>
              </a:spcBef>
            </a:pPr>
            <a:r>
              <a:rPr lang="en-GB" dirty="0"/>
              <a:t>It returns the number of milliseconds since the board was switched on or restarted (</a:t>
            </a:r>
            <a:r>
              <a:rPr lang="en-GB" b="1" dirty="0">
                <a:solidFill>
                  <a:srgbClr val="002B49"/>
                </a:solidFill>
              </a:rPr>
              <a:t>reset</a:t>
            </a:r>
            <a:r>
              <a:rPr lang="en-GB" dirty="0"/>
              <a:t>)</a:t>
            </a:r>
          </a:p>
          <a:p>
            <a:pPr>
              <a:spcBef>
                <a:spcPts val="1200"/>
              </a:spcBef>
            </a:pPr>
            <a:r>
              <a:rPr lang="en-GB" dirty="0"/>
              <a:t>The time is measured in milliseconds which are 1000th of a second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example, 1 second is 1000 milliseconds, 2 seconds are 2000</a:t>
            </a:r>
          </a:p>
        </p:txBody>
      </p:sp>
    </p:spTree>
    <p:extLst>
      <p:ext uri="{BB962C8B-B14F-4D97-AF65-F5344CB8AC3E}">
        <p14:creationId xmlns:p14="http://schemas.microsoft.com/office/powerpoint/2010/main" val="27035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518</Words>
  <Application>Microsoft Office PowerPoint</Application>
  <PresentationFormat>Widescreen</PresentationFormat>
  <Paragraphs>50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Lato</vt:lpstr>
      <vt:lpstr>Wingdings</vt:lpstr>
      <vt:lpstr>1_Arm_PPT_Public</vt:lpstr>
      <vt:lpstr>The Machine Module</vt:lpstr>
      <vt:lpstr>Blue screen of death</vt:lpstr>
      <vt:lpstr>What the Lesson Will Cover</vt:lpstr>
      <vt:lpstr>What Is the Machine Module?</vt:lpstr>
      <vt:lpstr>Kernel Panic</vt:lpstr>
      <vt:lpstr>Unique ID</vt:lpstr>
      <vt:lpstr>The CPU</vt:lpstr>
      <vt:lpstr>Running Time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2024-11-03T18:34:38Z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