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37" r:id="rId7"/>
    <p:sldId id="335" r:id="rId8"/>
    <p:sldId id="340" r:id="rId9"/>
    <p:sldId id="339" r:id="rId10"/>
    <p:sldId id="336" r:id="rId11"/>
    <p:sldId id="342" r:id="rId12"/>
    <p:sldId id="338" r:id="rId13"/>
    <p:sldId id="341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2" d="100"/>
          <a:sy n="92" d="100"/>
        </p:scale>
        <p:origin x="51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Introduce the lesson and what it will cover, Learners could discuss or ask question about what the lesson might involve.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6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the difference between North and True North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0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how a Compass works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561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a Magnetometer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27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 a Magnetometer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8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Learners to try the calibration program or demonstrate it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766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02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134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268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8948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60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973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1398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6401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704712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12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97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56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77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81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45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1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85997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02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www.quantumday.com/2015/02/moon-sized-crystal-core-discovere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Compass_align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electromagnetism/hall-effe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1931E7-5F1A-4B70-9300-0C15C62F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Direction and Compass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A3436-824B-483F-9848-757A64E0F0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/>
              <a:t>Lesson 15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6C542-6403-4AD8-B693-A0EEBDE7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47" y="5938981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Be aware of </a:t>
            </a:r>
            <a:r>
              <a:rPr lang="en-GB" b="1" dirty="0">
                <a:solidFill>
                  <a:srgbClr val="002B49"/>
                </a:solidFill>
              </a:rPr>
              <a:t>north</a:t>
            </a:r>
            <a:r>
              <a:rPr lang="en-GB" dirty="0"/>
              <a:t> and </a:t>
            </a:r>
            <a:r>
              <a:rPr lang="en-GB" b="1" dirty="0">
                <a:solidFill>
                  <a:srgbClr val="002B49"/>
                </a:solidFill>
              </a:rPr>
              <a:t>true north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Have an understanding of how a </a:t>
            </a:r>
            <a:r>
              <a:rPr lang="en-GB" b="1" dirty="0">
                <a:solidFill>
                  <a:srgbClr val="002B49"/>
                </a:solidFill>
              </a:rPr>
              <a:t>Magnetometer</a:t>
            </a:r>
            <a:r>
              <a:rPr lang="en-GB" dirty="0"/>
              <a:t> works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Calibrate the compass on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real time </a:t>
            </a:r>
            <a:r>
              <a:rPr lang="en-GB" b="1" dirty="0">
                <a:solidFill>
                  <a:srgbClr val="002B49"/>
                </a:solidFill>
              </a:rPr>
              <a:t>compass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56391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Earth has two norths, the first is true north which located at the North Pole and runs straight down to the South Pole</a:t>
            </a:r>
          </a:p>
          <a:p>
            <a:pPr>
              <a:spcBef>
                <a:spcPts val="1200"/>
              </a:spcBef>
            </a:pPr>
            <a:r>
              <a:rPr lang="en-GB" dirty="0"/>
              <a:t>Magnetic north is constantly shifting and is caused by the iron core and molten liquid metal core in the centre of the Earth</a:t>
            </a:r>
          </a:p>
          <a:p>
            <a:pPr>
              <a:spcBef>
                <a:spcPts val="1200"/>
              </a:spcBef>
            </a:pPr>
            <a:r>
              <a:rPr lang="en-GB" dirty="0"/>
              <a:t>As the Earth rotates and the metal moves it creates currents and these produce a magnetic field.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2D190-1E13-42C0-9B0C-96B04CA9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63882" y="1490276"/>
            <a:ext cx="5235993" cy="467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E944D-A872-4879-9646-6D0F9286A1A2}"/>
              </a:ext>
            </a:extLst>
          </p:cNvPr>
          <p:cNvSpPr txBox="1"/>
          <p:nvPr/>
        </p:nvSpPr>
        <p:spPr>
          <a:xfrm>
            <a:off x="7367337" y="823526"/>
            <a:ext cx="362150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www.quantumday.com/2015/02/moon-sized-crystal-core-discovered.html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c-sa/3.0/"/>
              </a:rPr>
              <a:t>CC BY-SA-NC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424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020970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A compass is an instrument which shows the direction of magnetic north</a:t>
            </a:r>
          </a:p>
          <a:p>
            <a:pPr>
              <a:spcBef>
                <a:spcPts val="1200"/>
              </a:spcBef>
            </a:pPr>
            <a:r>
              <a:rPr lang="en-GB" dirty="0"/>
              <a:t>This direction is measured in degrees and is called a bearing – from this your location can be calculated</a:t>
            </a:r>
          </a:p>
          <a:p>
            <a:pPr>
              <a:spcBef>
                <a:spcPts val="1200"/>
              </a:spcBef>
            </a:pPr>
            <a:r>
              <a:rPr lang="en-GB" dirty="0"/>
              <a:t>A compass has four cardinal points: north, east, south and west</a:t>
            </a:r>
          </a:p>
          <a:p>
            <a:pPr>
              <a:spcBef>
                <a:spcPts val="1200"/>
              </a:spcBef>
            </a:pPr>
            <a:r>
              <a:rPr lang="en-GB" dirty="0"/>
              <a:t>The magnetised metal indicator in a compass is free to move and always points towards magnetic north</a:t>
            </a:r>
          </a:p>
          <a:p>
            <a:endParaRPr lang="en-GB" b="1" dirty="0"/>
          </a:p>
        </p:txBody>
      </p:sp>
      <p:pic>
        <p:nvPicPr>
          <p:cNvPr id="5" name="Picture 4" descr="A hand holding a clock&#10;&#10;Description automatically generated">
            <a:extLst>
              <a:ext uri="{FF2B5EF4-FFF2-40B4-BE49-F238E27FC236}">
                <a16:creationId xmlns:a16="http://schemas.microsoft.com/office/drawing/2014/main" id="{DAD4E027-E2C2-4B92-9398-F38A69FD8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92758" y="1237785"/>
            <a:ext cx="4441952" cy="3331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14821-97EA-433C-90D1-F1CD61991B80}"/>
              </a:ext>
            </a:extLst>
          </p:cNvPr>
          <p:cNvSpPr txBox="1"/>
          <p:nvPr/>
        </p:nvSpPr>
        <p:spPr>
          <a:xfrm>
            <a:off x="7684168" y="4609194"/>
            <a:ext cx="365054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commons.wikimedia.org/wiki/File:Compass_align.jpg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53727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215065"/>
            <a:ext cx="11180763" cy="666750"/>
          </a:xfrm>
        </p:spPr>
        <p:txBody>
          <a:bodyPr/>
          <a:lstStyle/>
          <a:p>
            <a:r>
              <a:rPr lang="en-GB" dirty="0"/>
              <a:t>The 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16534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magnetometer uses a sensor known as  solid-state Hall effect sensor</a:t>
            </a:r>
          </a:p>
          <a:p>
            <a:pPr>
              <a:spcBef>
                <a:spcPts val="1200"/>
              </a:spcBef>
            </a:pPr>
            <a:r>
              <a:rPr lang="en-GB" dirty="0"/>
              <a:t>Electricity is a flow of electrons and magnetic fields affect electrons</a:t>
            </a:r>
          </a:p>
          <a:p>
            <a:pPr>
              <a:spcBef>
                <a:spcPts val="1200"/>
              </a:spcBef>
            </a:pPr>
            <a:r>
              <a:rPr lang="en-GB" dirty="0"/>
              <a:t>The sensors are affected by the electrical currents that magnetic field produces</a:t>
            </a:r>
          </a:p>
          <a:p>
            <a:pPr>
              <a:spcBef>
                <a:spcPts val="1200"/>
              </a:spcBef>
            </a:pPr>
            <a:r>
              <a:rPr lang="en-GB" dirty="0"/>
              <a:t>The field causes the electrons in the sensor to move to a particular position</a:t>
            </a:r>
          </a:p>
          <a:p>
            <a:pPr>
              <a:spcBef>
                <a:spcPts val="1200"/>
              </a:spcBef>
            </a:pPr>
            <a:r>
              <a:rPr lang="en-GB" dirty="0"/>
              <a:t>The ‘position’ is used to measure the magnetic field</a:t>
            </a:r>
          </a:p>
        </p:txBody>
      </p:sp>
      <p:pic>
        <p:nvPicPr>
          <p:cNvPr id="1026" name="Picture 2" descr="lines of magnetic force">
            <a:extLst>
              <a:ext uri="{FF2B5EF4-FFF2-40B4-BE49-F238E27FC236}">
                <a16:creationId xmlns:a16="http://schemas.microsoft.com/office/drawing/2014/main" id="{F00621F2-FABC-4234-A3D9-4F2994D1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79" y="1607219"/>
            <a:ext cx="3315376" cy="33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68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18" y="215065"/>
            <a:ext cx="11180763" cy="666750"/>
          </a:xfrm>
        </p:spPr>
        <p:txBody>
          <a:bodyPr/>
          <a:lstStyle/>
          <a:p>
            <a:r>
              <a:rPr lang="en-GB" dirty="0"/>
              <a:t>The 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16534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position of the electrons are then measured and this is used to calculate the magnetic field.</a:t>
            </a:r>
          </a:p>
          <a:p>
            <a:pPr>
              <a:spcBef>
                <a:spcPts val="1200"/>
              </a:spcBef>
            </a:pPr>
            <a:r>
              <a:rPr lang="en-GB" dirty="0"/>
              <a:t>When the magnetic field is removed the electrons move back, this means the direction of the magnetic field can be calculated.</a:t>
            </a:r>
          </a:p>
          <a:p>
            <a:endParaRPr lang="en-GB" dirty="0"/>
          </a:p>
          <a:p>
            <a:r>
              <a:rPr lang="en-GB" sz="1800" dirty="0"/>
              <a:t>Images from </a:t>
            </a:r>
            <a:r>
              <a:rPr lang="en-GB" sz="1800" dirty="0">
                <a:hlinkClick r:id="rId3"/>
              </a:rPr>
              <a:t>https://www.electronics-tutorials.ws/electromagnetism/hall-effect.html</a:t>
            </a:r>
            <a:endParaRPr lang="en-GB" sz="18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hall effect sensor principles">
            <a:extLst>
              <a:ext uri="{FF2B5EF4-FFF2-40B4-BE49-F238E27FC236}">
                <a16:creationId xmlns:a16="http://schemas.microsoft.com/office/drawing/2014/main" id="{C7E1D363-3CED-4109-8651-824E3D3C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5" y="1614487"/>
            <a:ext cx="4650456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Calibrating the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Before you can use the magnetometer as a compass you have to calibrate it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This takes a number of readings and set the correct ‘north’ position</a:t>
            </a:r>
          </a:p>
          <a:p>
            <a:pPr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Use the program below to calibrate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compass.calibrate()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Download to your micro:bit, then rotate it to turn until all the LEDs.  You will see a smiley face when complete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78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87A-9EE2-4DAE-9F99-1E53965F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EBAC-043F-41B6-82FB-B8B773EE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2233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Use the activity sheet to build a real time compass.</a:t>
            </a:r>
          </a:p>
          <a:p>
            <a:pPr>
              <a:spcBef>
                <a:spcPts val="1200"/>
              </a:spcBef>
            </a:pPr>
            <a:r>
              <a:rPr lang="en-GB" dirty="0"/>
              <a:t>The compass has 12 positions which are used to indicate true north</a:t>
            </a:r>
          </a:p>
          <a:p>
            <a:pPr>
              <a:spcBef>
                <a:spcPts val="1200"/>
              </a:spcBef>
            </a:pPr>
            <a:r>
              <a:rPr lang="en-GB" dirty="0"/>
              <a:t>Ensure that you keep the micro:bit away from metal and other magnets as they will interfere with the values and return false readings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EF67F-BAC8-49E8-8A2E-7B4FF2E22E4F}"/>
              </a:ext>
            </a:extLst>
          </p:cNvPr>
          <p:cNvPicPr/>
          <p:nvPr/>
        </p:nvPicPr>
        <p:blipFill rotWithShape="1">
          <a:blip r:embed="rId3"/>
          <a:srcRect t="15170" r="78417" b="58136"/>
          <a:stretch/>
        </p:blipFill>
        <p:spPr bwMode="auto">
          <a:xfrm>
            <a:off x="6912309" y="1767908"/>
            <a:ext cx="3707564" cy="33221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566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purl.org/dc/elements/1.1/"/>
    <ds:schemaRef ds:uri="c0950e01-db07-4e41-9c32-b7a8e9fccc9b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sharepoint/v3/fields"/>
    <ds:schemaRef ds:uri="f2ad5090-61a8-4b8c-ab70-68f4ff4d193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496</Words>
  <Application>Microsoft Office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Lato</vt:lpstr>
      <vt:lpstr>Wingdings</vt:lpstr>
      <vt:lpstr>1_Arm_PPT_Public</vt:lpstr>
      <vt:lpstr>Direction and Compass</vt:lpstr>
      <vt:lpstr>What the Lesson Will Cover</vt:lpstr>
      <vt:lpstr>North</vt:lpstr>
      <vt:lpstr>The Compass</vt:lpstr>
      <vt:lpstr>The Magnetometer</vt:lpstr>
      <vt:lpstr>The Magnetometer</vt:lpstr>
      <vt:lpstr>Calibrating the Compass</vt:lpstr>
      <vt:lpstr>Creating a Compass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2024-11-03T18:23:17Z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