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9" r:id="rId7"/>
    <p:sldId id="341" r:id="rId8"/>
    <p:sldId id="352" r:id="rId9"/>
    <p:sldId id="344" r:id="rId10"/>
    <p:sldId id="350" r:id="rId11"/>
    <p:sldId id="351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2" d="100"/>
          <a:sy n="92" d="100"/>
        </p:scale>
        <p:origin x="66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with the file extension quiz.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6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07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that the micro:bit uses a flat file system, similar to one box to hold everything.  Other devices use directories, different boxes for different types of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40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Warning, share with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24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0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96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20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69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75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65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9187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27861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61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32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0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5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62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6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8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5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544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31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hyperlink" Target="https://openclipart.org/detail/22046/box-with-fold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www.3rdgradethoughts.com/2012/08/keeping-organized-with-color-coding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and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DCFA98-60CE-49DE-8EF6-884F288B1E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Lesson 21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A0F96-3C62-446B-8807-8236100A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5979264"/>
            <a:ext cx="4279763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how to create, open and </a:t>
            </a:r>
            <a:r>
              <a:rPr lang="en-GB" b="1" dirty="0">
                <a:solidFill>
                  <a:srgbClr val="002B49"/>
                </a:solidFill>
              </a:rPr>
              <a:t>write</a:t>
            </a:r>
            <a:r>
              <a:rPr lang="en-GB" dirty="0"/>
              <a:t> to a file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</a:rPr>
              <a:t>Display</a:t>
            </a:r>
            <a:r>
              <a:rPr lang="en-GB" dirty="0"/>
              <a:t> and </a:t>
            </a:r>
            <a:r>
              <a:rPr lang="en-GB" b="1" dirty="0">
                <a:solidFill>
                  <a:srgbClr val="002B49"/>
                </a:solidFill>
              </a:rPr>
              <a:t>read</a:t>
            </a:r>
            <a:r>
              <a:rPr lang="en-GB" dirty="0"/>
              <a:t> the contents of the file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how to list the names of the files stored on the micro:bit</a:t>
            </a:r>
          </a:p>
          <a:p>
            <a:pPr lvl="0">
              <a:spcBef>
                <a:spcPts val="12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b="1" dirty="0"/>
              <a:t>.txt </a:t>
            </a:r>
            <a:r>
              <a:rPr lang="en-GB" dirty="0"/>
              <a:t>– Text</a:t>
            </a:r>
          </a:p>
          <a:p>
            <a:pPr lvl="0">
              <a:spcBef>
                <a:spcPts val="1200"/>
              </a:spcBef>
            </a:pPr>
            <a:r>
              <a:rPr lang="en-GB" b="1" dirty="0"/>
              <a:t>.doc or .docx </a:t>
            </a:r>
            <a:r>
              <a:rPr lang="en-GB" dirty="0"/>
              <a:t>– MS Word</a:t>
            </a:r>
          </a:p>
          <a:p>
            <a:pPr lvl="0">
              <a:spcBef>
                <a:spcPts val="1200"/>
              </a:spcBef>
            </a:pPr>
            <a:r>
              <a:rPr lang="en-GB" b="1" dirty="0"/>
              <a:t>.</a:t>
            </a:r>
            <a:r>
              <a:rPr lang="en-GB" b="1" dirty="0" err="1"/>
              <a:t>xls</a:t>
            </a:r>
            <a:r>
              <a:rPr lang="en-GB" b="1" dirty="0"/>
              <a:t> or .xlsx</a:t>
            </a:r>
            <a:r>
              <a:rPr lang="en-GB" dirty="0"/>
              <a:t> – Excel</a:t>
            </a:r>
          </a:p>
          <a:p>
            <a:pPr lvl="0">
              <a:spcBef>
                <a:spcPts val="1200"/>
              </a:spcBef>
            </a:pPr>
            <a:r>
              <a:rPr lang="en-GB" b="1" dirty="0"/>
              <a:t>.jpeg</a:t>
            </a:r>
            <a:r>
              <a:rPr lang="en-GB" dirty="0"/>
              <a:t> – Images </a:t>
            </a:r>
          </a:p>
          <a:p>
            <a:pPr lvl="0">
              <a:spcBef>
                <a:spcPts val="1200"/>
              </a:spcBef>
            </a:pPr>
            <a:r>
              <a:rPr lang="en-GB" b="1" dirty="0"/>
              <a:t>.NES </a:t>
            </a:r>
            <a:r>
              <a:rPr lang="en-GB" dirty="0"/>
              <a:t>– Nintendo (NES) ROM File</a:t>
            </a:r>
          </a:p>
        </p:txBody>
      </p:sp>
    </p:spTree>
    <p:extLst>
      <p:ext uri="{BB962C8B-B14F-4D97-AF65-F5344CB8AC3E}">
        <p14:creationId xmlns:p14="http://schemas.microsoft.com/office/powerpoint/2010/main" val="35398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</a:rPr>
              <a:t>Storage</a:t>
            </a:r>
            <a:r>
              <a:rPr lang="en-GB" dirty="0"/>
              <a:t> refers to a location where you can hold data</a:t>
            </a:r>
          </a:p>
          <a:p>
            <a:pPr>
              <a:spcBef>
                <a:spcPts val="1200"/>
              </a:spcBef>
            </a:pPr>
            <a:r>
              <a:rPr lang="en-GB" dirty="0"/>
              <a:t>When the device is turned off or reset, the data is still held and available each time the device is started up back up.</a:t>
            </a:r>
          </a:p>
          <a:p>
            <a:pPr>
              <a:spcBef>
                <a:spcPts val="1200"/>
              </a:spcBef>
            </a:pPr>
            <a:r>
              <a:rPr lang="en-GB" dirty="0"/>
              <a:t>Most computers have a hard disk which is used as the storage –often referred to as </a:t>
            </a:r>
            <a:r>
              <a:rPr lang="en-GB" b="1" dirty="0">
                <a:solidFill>
                  <a:srgbClr val="002B49"/>
                </a:solidFill>
              </a:rPr>
              <a:t>secondary storage</a:t>
            </a:r>
            <a:r>
              <a:rPr lang="en-GB" dirty="0"/>
              <a:t>.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has approximately 30k of storage 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enough to store 30,000 letters, symbols or numbers</a:t>
            </a:r>
          </a:p>
          <a:p>
            <a:pPr>
              <a:spcBef>
                <a:spcPts val="1200"/>
              </a:spcBef>
            </a:pPr>
            <a:r>
              <a:rPr lang="en-GB" dirty="0"/>
              <a:t>You can create, write and read files using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11576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Flat-file </a:t>
            </a:r>
            <a:r>
              <a:rPr lang="en-GB" dirty="0"/>
              <a:t>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EAB83-8B3E-4546-B53E-6B0018F6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3943" y="1804754"/>
            <a:ext cx="5137776" cy="2851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A11A8-E7F6-43C8-9BB3-DC4FFB846D46}"/>
              </a:ext>
            </a:extLst>
          </p:cNvPr>
          <p:cNvSpPr txBox="1"/>
          <p:nvPr/>
        </p:nvSpPr>
        <p:spPr>
          <a:xfrm>
            <a:off x="1450905" y="3919762"/>
            <a:ext cx="1606927" cy="278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www.3rdgradethoughts.com/2012/08/keeping-organized-with-color-coding.html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d/3.0/"/>
              </a:rPr>
              <a:t>CC BY-ND</a:t>
            </a:r>
            <a:endParaRPr lang="en-GB" sz="900" dirty="0"/>
          </a:p>
        </p:txBody>
      </p:sp>
      <p:pic>
        <p:nvPicPr>
          <p:cNvPr id="8" name="Picture 7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1F1BD432-627C-40AE-AF95-31242BE0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38973" y="1482098"/>
            <a:ext cx="2851466" cy="2851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DA330-B574-43DD-BD4E-F6E8A43D3E35}"/>
              </a:ext>
            </a:extLst>
          </p:cNvPr>
          <p:cNvSpPr txBox="1"/>
          <p:nvPr/>
        </p:nvSpPr>
        <p:spPr>
          <a:xfrm>
            <a:off x="7718323" y="4827817"/>
            <a:ext cx="3205316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4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A </a:t>
            </a:r>
            <a:r>
              <a:rPr lang="en-GB" sz="2400" b="1" kern="1200" dirty="0">
                <a:solidFill>
                  <a:srgbClr val="002B49"/>
                </a:solidFill>
                <a:latin typeface="Lato" panose="020F0502020204030203" pitchFamily="34" charset="0"/>
                <a:ea typeface="+mn-ea"/>
              </a:rPr>
              <a:t>flat-file</a:t>
            </a:r>
            <a:r>
              <a:rPr lang="en-GB" sz="24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 storage system is like a single bo</a:t>
            </a:r>
            <a:r>
              <a:rPr lang="en-GB" sz="24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x to store everything</a:t>
            </a:r>
            <a:endParaRPr lang="en-GB" sz="2400" kern="1200" dirty="0">
              <a:solidFill>
                <a:schemeClr val="tx2"/>
              </a:solidFill>
              <a:latin typeface="Lato" panose="020F0502020204030203" pitchFamily="34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1CCE9-D566-4689-AAE6-080731D09B87}"/>
              </a:ext>
            </a:extLst>
          </p:cNvPr>
          <p:cNvSpPr txBox="1"/>
          <p:nvPr/>
        </p:nvSpPr>
        <p:spPr>
          <a:xfrm>
            <a:off x="1765025" y="4827817"/>
            <a:ext cx="3735612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4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A </a:t>
            </a:r>
            <a:r>
              <a:rPr lang="en-GB" sz="2400" b="1" dirty="0">
                <a:solidFill>
                  <a:srgbClr val="002B49"/>
                </a:solidFill>
                <a:latin typeface="Lato" panose="020F0502020204030203" pitchFamily="34" charset="0"/>
                <a:ea typeface="+mn-ea"/>
              </a:rPr>
              <a:t>directory </a:t>
            </a:r>
            <a:r>
              <a:rPr lang="en-GB" sz="24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system is like using different bo</a:t>
            </a:r>
            <a:r>
              <a:rPr lang="en-GB" sz="24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xes to  store different types of file</a:t>
            </a:r>
            <a:endParaRPr lang="en-GB" sz="2400" kern="1200" dirty="0">
              <a:solidFill>
                <a:schemeClr val="tx2"/>
              </a:solidFill>
              <a:latin typeface="Lato" panose="020F0502020204030203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55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6645-010E-406A-819B-2A081B6D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3600" dirty="0">
                <a:solidFill>
                  <a:srgbClr val="FF0000"/>
                </a:solidFill>
              </a:rPr>
              <a:t>Flashing your micro:bit will DESTROY ALL YOUR DATA since it re-writes all the flash memory used by the device and the file system is stored in the flash memory.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3600" dirty="0">
                <a:solidFill>
                  <a:srgbClr val="FF0000"/>
                </a:solidFill>
              </a:rPr>
              <a:t>However, if you switch off your device the data will remain intact until you either delete it or re-flash the device.</a:t>
            </a:r>
            <a:endParaRPr lang="en-GB" sz="3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92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purl.org/dc/dcmitype/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312</Words>
  <Application>Microsoft Office PowerPoint</Application>
  <PresentationFormat>Widescreen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Wingdings</vt:lpstr>
      <vt:lpstr>1_Arm_PPT_Public</vt:lpstr>
      <vt:lpstr>Storage and files</vt:lpstr>
      <vt:lpstr>What the Lesson Will Cover</vt:lpstr>
      <vt:lpstr>Files</vt:lpstr>
      <vt:lpstr>Storage</vt:lpstr>
      <vt:lpstr>Flat-file and Directories</vt:lpstr>
      <vt:lpstr>Creating Files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2024-11-03T18:32:29Z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