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5511" r:id="rId6"/>
  </p:sldMasterIdLst>
  <p:notesMasterIdLst>
    <p:notesMasterId r:id="rId15"/>
  </p:notesMasterIdLst>
  <p:handoutMasterIdLst>
    <p:handoutMasterId r:id="rId16"/>
  </p:handoutMasterIdLst>
  <p:sldIdLst>
    <p:sldId id="350" r:id="rId7"/>
    <p:sldId id="341" r:id="rId8"/>
    <p:sldId id="345" r:id="rId9"/>
    <p:sldId id="351" r:id="rId10"/>
    <p:sldId id="349" r:id="rId11"/>
    <p:sldId id="342" r:id="rId12"/>
    <p:sldId id="343" r:id="rId13"/>
    <p:sldId id="33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92" d="100"/>
          <a:sy n="92" d="100"/>
        </p:scale>
        <p:origin x="51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students locate them?  Talk over some of the pins and what they do, the GND pin, power pins, input and output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056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what the program does and what triggers the event, (Button 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Explain that 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 </a:t>
            </a:r>
            <a:r>
              <a:rPr lang="en-GB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is part of a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Learners could also identify the selection – lines 4 and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Inputs – line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Outputs – lines 3 and 6 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969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what classes are, can Learners think of other everyday examples of classes? School class, pets, music, cheese,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309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about the two different legs on an LED, the longer one is the positive leg, the anode and the shorter leg is the negative, the cathode.</a:t>
            </a:r>
          </a:p>
          <a:p>
            <a:r>
              <a:rPr lang="en-GB" dirty="0"/>
              <a:t>It is essential that Learners get these round the correct way otherwise the LED can burn out.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2856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Support Learners where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080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2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997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316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1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965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430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13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62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6455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473231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120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646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187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00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2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772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1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9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7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DA94536-B74F-4598-A640-8EA12627FF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011" y="6332524"/>
            <a:ext cx="1115828" cy="3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9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19022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5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commons.wikimedia.org/wiki/File:5mm_Red_LED.jpg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A8486B-4BDB-4C88-8234-FCCF110A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LEDs and Classes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CCBC9E-1DBD-425E-8FC1-312EF14FA6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418301"/>
          </a:xfrm>
        </p:spPr>
        <p:txBody>
          <a:bodyPr/>
          <a:lstStyle/>
          <a:p>
            <a:r>
              <a:rPr lang="en-GB"/>
              <a:t>Lesson 25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BBFA0-2B95-4F8B-B87F-FB19892B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121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9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Recap the role of the micro:bit pins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Know what a </a:t>
            </a:r>
            <a:r>
              <a:rPr lang="en-GB" b="1" dirty="0">
                <a:solidFill>
                  <a:srgbClr val="002B49"/>
                </a:solidFill>
              </a:rPr>
              <a:t>class</a:t>
            </a:r>
            <a:r>
              <a:rPr lang="en-GB" dirty="0"/>
              <a:t> is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Wire up an </a:t>
            </a:r>
            <a:r>
              <a:rPr lang="en-GB" b="1" dirty="0">
                <a:solidFill>
                  <a:srgbClr val="002B49"/>
                </a:solidFill>
              </a:rPr>
              <a:t>LED</a:t>
            </a:r>
          </a:p>
          <a:p>
            <a:pPr>
              <a:spcBef>
                <a:spcPts val="1200"/>
              </a:spcBef>
            </a:pPr>
            <a:r>
              <a:rPr lang="en-GB" dirty="0"/>
              <a:t>Write a program to control the LED</a:t>
            </a:r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71B01E-51A9-46DB-AA43-62676892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486644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</a:t>
            </a:r>
            <a:r>
              <a:rPr lang="en-GB" b="1" dirty="0">
                <a:solidFill>
                  <a:srgbClr val="002B49"/>
                </a:solidFill>
              </a:rPr>
              <a:t>pins </a:t>
            </a:r>
            <a:r>
              <a:rPr lang="en-GB" dirty="0"/>
              <a:t>enable you to add additional input, outputs and control to your micro:bit and programs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example, you can attach a temperature sensor and write a program to respond to the readings</a:t>
            </a:r>
          </a:p>
          <a:p>
            <a:pPr>
              <a:spcBef>
                <a:spcPts val="1200"/>
              </a:spcBef>
            </a:pPr>
            <a:r>
              <a:rPr lang="en-GB" dirty="0"/>
              <a:t>In this lesson you will use Pin 0 and the GND pin to turn an LED ON and OFF</a:t>
            </a:r>
          </a:p>
          <a:p>
            <a:pPr>
              <a:spcBef>
                <a:spcPts val="1200"/>
              </a:spcBef>
            </a:pPr>
            <a:r>
              <a:rPr lang="en-GB" dirty="0"/>
              <a:t>LED – light emitting diode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1306-3B4F-4DDA-9E83-7E649F76DC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08696" y="721158"/>
            <a:ext cx="4396153" cy="51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3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Look At the Program First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button_a.is_pressed():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pin0.write_digital(0</a:t>
            </a:r>
            <a:r>
              <a:rPr lang="en-GB" dirty="0"/>
              <a:t>)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24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260867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Python</a:t>
            </a:r>
            <a:r>
              <a:rPr lang="en-GB" b="1" dirty="0"/>
              <a:t> </a:t>
            </a:r>
            <a:r>
              <a:rPr lang="en-GB" dirty="0"/>
              <a:t>can make use of object-oriented programming (OOP)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Code can </a:t>
            </a:r>
            <a:r>
              <a:rPr lang="en-GB"/>
              <a:t>be written using </a:t>
            </a:r>
            <a:r>
              <a:rPr lang="en-GB" dirty="0"/>
              <a:t>classes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Programmers use classes to keep related content and things together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is similar to keeping fruit in a fruit bowl – the fruit bowl is a class</a:t>
            </a:r>
            <a:r>
              <a:rPr lang="en-GB" b="1" dirty="0"/>
              <a:t> </a:t>
            </a:r>
            <a:r>
              <a:rPr lang="en-GB" dirty="0"/>
              <a:t>that contains lots of different, but related objects</a:t>
            </a:r>
          </a:p>
          <a:p>
            <a:pPr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</a:t>
            </a:r>
            <a:r>
              <a:rPr lang="en-GB" b="1" dirty="0"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 is part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microbit.MicroBitDigitalPin </a:t>
            </a:r>
            <a:r>
              <a:rPr lang="en-GB" dirty="0"/>
              <a:t>class and contains several other pieces of code to control and LED</a:t>
            </a:r>
            <a:endParaRPr lang="en-GB" b="1" dirty="0">
              <a:cs typeface="Courier New" panose="02070309020205020404" pitchFamily="49" charset="0"/>
            </a:endParaRPr>
          </a:p>
          <a:p>
            <a:pPr lvl="0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898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07B9-09D9-46A0-83E2-5312B18B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 Up the LED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56E1A6-6BB4-4547-A4EB-89E9A9385270}"/>
              </a:ext>
            </a:extLst>
          </p:cNvPr>
          <p:cNvGrpSpPr/>
          <p:nvPr/>
        </p:nvGrpSpPr>
        <p:grpSpPr>
          <a:xfrm>
            <a:off x="7422565" y="962025"/>
            <a:ext cx="3133141" cy="4877301"/>
            <a:chOff x="5192712" y="2080260"/>
            <a:chExt cx="1806575" cy="269748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2A1617-ED87-47A6-A234-55EBECFE31D1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712" y="2080260"/>
              <a:ext cx="1806575" cy="1497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1A24A91-7036-4FEC-9DCD-093268008BC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2797" y="3877945"/>
              <a:ext cx="584835" cy="89979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270518-740A-42C9-B48E-5784EE25BE00}"/>
                </a:ext>
              </a:extLst>
            </p:cNvPr>
            <p:cNvCxnSpPr/>
            <p:nvPr/>
          </p:nvCxnSpPr>
          <p:spPr>
            <a:xfrm>
              <a:off x="5390197" y="3460750"/>
              <a:ext cx="716280" cy="563245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324447-8D0B-4585-9638-C46273EC2F8F}"/>
                </a:ext>
              </a:extLst>
            </p:cNvPr>
            <p:cNvCxnSpPr/>
            <p:nvPr/>
          </p:nvCxnSpPr>
          <p:spPr>
            <a:xfrm flipH="1">
              <a:off x="6216967" y="3457575"/>
              <a:ext cx="552450" cy="52197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A0122D2-1479-4426-8835-48C8990A5A5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39624" y="2468952"/>
            <a:ext cx="4169460" cy="2403074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71753F15-09B1-48F0-9659-38F87D510DF3}"/>
              </a:ext>
            </a:extLst>
          </p:cNvPr>
          <p:cNvSpPr/>
          <p:nvPr/>
        </p:nvSpPr>
        <p:spPr>
          <a:xfrm>
            <a:off x="4790715" y="3382306"/>
            <a:ext cx="1060867" cy="481771"/>
          </a:xfrm>
          <a:prstGeom prst="borderCallout1">
            <a:avLst>
              <a:gd name="adj1" fmla="val 51408"/>
              <a:gd name="adj2" fmla="val -714"/>
              <a:gd name="adj3" fmla="val 180084"/>
              <a:gd name="adj4" fmla="val -73341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C4E35-DE0C-4ACD-A810-81DCBFF5BA53}"/>
              </a:ext>
            </a:extLst>
          </p:cNvPr>
          <p:cNvSpPr txBox="1"/>
          <p:nvPr/>
        </p:nvSpPr>
        <p:spPr>
          <a:xfrm>
            <a:off x="4935769" y="3477766"/>
            <a:ext cx="772647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</a:rPr>
              <a:t>Anode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185A5C-8F63-4F40-ADDA-57E584FC24FF}"/>
              </a:ext>
            </a:extLst>
          </p:cNvPr>
          <p:cNvGrpSpPr/>
          <p:nvPr/>
        </p:nvGrpSpPr>
        <p:grpSpPr>
          <a:xfrm>
            <a:off x="1140292" y="4155228"/>
            <a:ext cx="1574581" cy="481771"/>
            <a:chOff x="825910" y="5030751"/>
            <a:chExt cx="1574581" cy="481771"/>
          </a:xfrm>
        </p:grpSpPr>
        <p:sp>
          <p:nvSpPr>
            <p:cNvPr id="11" name="Callout: Line 10">
              <a:extLst>
                <a:ext uri="{FF2B5EF4-FFF2-40B4-BE49-F238E27FC236}">
                  <a16:creationId xmlns:a16="http://schemas.microsoft.com/office/drawing/2014/main" id="{4894AFD9-9DE9-48D1-9438-63092AF6FE36}"/>
                </a:ext>
              </a:extLst>
            </p:cNvPr>
            <p:cNvSpPr/>
            <p:nvPr/>
          </p:nvSpPr>
          <p:spPr>
            <a:xfrm>
              <a:off x="825910" y="5030751"/>
              <a:ext cx="1574581" cy="481771"/>
            </a:xfrm>
            <a:prstGeom prst="borderCallout1">
              <a:avLst>
                <a:gd name="adj1" fmla="val 53449"/>
                <a:gd name="adj2" fmla="val 100309"/>
                <a:gd name="adj3" fmla="val 55592"/>
                <a:gd name="adj4" fmla="val 157246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C82E4-A132-4A19-822F-12DC8D0B8E50}"/>
                </a:ext>
              </a:extLst>
            </p:cNvPr>
            <p:cNvSpPr txBox="1"/>
            <p:nvPr/>
          </p:nvSpPr>
          <p:spPr>
            <a:xfrm>
              <a:off x="1107452" y="5126211"/>
              <a:ext cx="1011495" cy="2908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sz="2100" kern="1200" dirty="0">
                  <a:solidFill>
                    <a:schemeClr val="tx2"/>
                  </a:solidFill>
                  <a:latin typeface="Lato" panose="020F0502020204030203" pitchFamily="34" charset="0"/>
                  <a:ea typeface="+mn-ea"/>
                </a:rPr>
                <a:t>Cathode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28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E0D4-1C10-4126-B29E-C62C1A63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4D19-FA43-4CD5-9A37-E1C7C89C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962025"/>
            <a:ext cx="11180867" cy="505072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Write up and download the torch program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Now try the Stretch Tasks: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Adapt the code so that Button B turns the LED ON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Edit the code so that the LED stays ON until Button B is pressed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Write a code so that the LED flashes, this uses ON and OFF and sleeps – see the example code below:</a:t>
            </a:r>
          </a:p>
          <a:p>
            <a:pPr marL="512763" lvl="2" indent="0">
              <a:spcBef>
                <a:spcPts val="1200"/>
              </a:spcBef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</a:t>
            </a:r>
          </a:p>
          <a:p>
            <a:pPr marL="512763" lvl="2" indent="0">
              <a:spcBef>
                <a:spcPts val="1200"/>
              </a:spcBef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sleep(0.5)</a:t>
            </a:r>
          </a:p>
          <a:p>
            <a:pPr marL="512763" lvl="2" indent="0">
              <a:spcBef>
                <a:spcPts val="1200"/>
              </a:spcBef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pin0.write_digital(0)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4"/>
            </a:pPr>
            <a:r>
              <a:rPr lang="en-GB" dirty="0"/>
              <a:t>Wire up two LEDs, one on Pin 0 and another on Pin 1, write the code for Button A to turn on the first LED and Button B to turn on the second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96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524</Words>
  <Application>Microsoft Office PowerPoint</Application>
  <PresentationFormat>Widescreen</PresentationFormat>
  <Paragraphs>55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Lato</vt:lpstr>
      <vt:lpstr>Wingdings</vt:lpstr>
      <vt:lpstr>1_Arm_PPT_Public</vt:lpstr>
      <vt:lpstr>LEDs and Classes</vt:lpstr>
      <vt:lpstr>What the Lesson Will Cover</vt:lpstr>
      <vt:lpstr>Pins</vt:lpstr>
      <vt:lpstr>Let’s Look At the Program First </vt:lpstr>
      <vt:lpstr>Classes</vt:lpstr>
      <vt:lpstr>Wire Up the LED</vt:lpstr>
      <vt:lpstr>Student Activity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2024-11-03T18:39:24Z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