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11" r:id="rId6"/>
  </p:sldMasterIdLst>
  <p:notesMasterIdLst>
    <p:notesMasterId r:id="rId17"/>
  </p:notesMasterIdLst>
  <p:handoutMasterIdLst>
    <p:handoutMasterId r:id="rId18"/>
  </p:handoutMasterIdLst>
  <p:sldIdLst>
    <p:sldId id="332" r:id="rId7"/>
    <p:sldId id="335" r:id="rId8"/>
    <p:sldId id="342" r:id="rId9"/>
    <p:sldId id="351" r:id="rId10"/>
    <p:sldId id="345" r:id="rId11"/>
    <p:sldId id="346" r:id="rId12"/>
    <p:sldId id="347" r:id="rId13"/>
    <p:sldId id="348" r:id="rId14"/>
    <p:sldId id="349" r:id="rId15"/>
    <p:sldId id="333" r:id="rId1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9"/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111" autoAdjust="0"/>
  </p:normalViewPr>
  <p:slideViewPr>
    <p:cSldViewPr snapToGrid="0">
      <p:cViewPr varScale="1">
        <p:scale>
          <a:sx n="78" d="100"/>
          <a:sy n="78" d="100"/>
        </p:scale>
        <p:origin x="606" y="2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11/3/2024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11/3/2024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274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5897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Discuss and show examples of common electronic components – explain the basic uses 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is also a good opportunity to re-utilise LEDS and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Neopixel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refer to these as electronic components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1849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Discus and show examples of common electronic components – explain the basic uses 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is also a good opportunity to re-utilise LEDS and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Neopixel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refer to these as electronic components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0295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Demonstrate and let student experiment.  Get them to look at how they could control more than one LED.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8326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Discuss analogue and digital data again from sensors, use software like Audacity to record your voice from a microphone and show the sound wave.  The picture in the lesson is an example of this.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Review the sensors we’ve used and ask Learners to think about which are analogue and which are digital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397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Learners will be aware of motors already but explain what a servo does.  If you have access to one demonstrate its use using the code above.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Discuss uses for servos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eg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flaps on an aeroplane.  Some Learners might be aware of this use through model aircraft.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5572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Demonstrate how you can connect the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micro:bit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to a set of headphones using crocodile clips and play music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Explain that the built in audio device for the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micro:bit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enables Learners to alter the notes and pitch of sound being played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Give the Learners an opportunity to experiment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1160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Support Learners with the lesson activity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Encourage good programming constructs of sequence, selection and iteration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1512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15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569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7500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418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97129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6144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1412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2023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745838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4839739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383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389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97223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652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1485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1920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68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6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0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462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33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2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985146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331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Robotics Project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AF7940-9DD8-4CD3-83FF-B68E62CB40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4081" y="4499377"/>
            <a:ext cx="4268207" cy="289871"/>
          </a:xfrm>
        </p:spPr>
        <p:txBody>
          <a:bodyPr/>
          <a:lstStyle/>
          <a:p>
            <a:r>
              <a:rPr lang="en-GB" sz="2000"/>
              <a:t>Lesson 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311BF5-A1DB-4436-805A-E9AF981540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Electronics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12B5F-0637-4CE5-B949-1A777FCF8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6906" y="5951062"/>
            <a:ext cx="4280971" cy="6227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Understand the function of basic electronic components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 a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micro:bit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to control </a:t>
            </a:r>
            <a:r>
              <a:rPr lang="en-US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motors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</a:t>
            </a:r>
            <a:r>
              <a:rPr lang="en-US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servos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 a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micro:bit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to control the output from a speaker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43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24039-6E1A-4B88-BD88-EBF32EFBC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Electronics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0F7ED-F29B-4EC7-8B21-A2ABBF6FF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566" y="974139"/>
            <a:ext cx="11180867" cy="459520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There are many different types of electrical and electronic components, including resistors, capacitors and </a:t>
            </a:r>
            <a:r>
              <a:rPr lang="en-US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LED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s. Each of these has a specific use in a circuit.</a:t>
            </a:r>
          </a:p>
          <a:p>
            <a:pPr marL="0" indent="0">
              <a:buNone/>
            </a:pP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will need to use these components when designing our vehicle’s nervous system and how it will interact with the outside world (The Human Computer Interaction)</a:t>
            </a:r>
          </a:p>
          <a:p>
            <a:pPr marL="0" indent="0">
              <a:buNone/>
            </a:pP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Resistors</a:t>
            </a:r>
          </a:p>
          <a:p>
            <a:pPr marL="0" indent="0">
              <a:buNone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Resistors restrict or limit the flow of current in a circuit this is measured in ohms. </a:t>
            </a:r>
          </a:p>
          <a:p>
            <a:pPr marL="0" indent="0">
              <a:buNone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There are three main types of resistor:</a:t>
            </a: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Fixed resistors – used to protect components and control time delays</a:t>
            </a: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Variable resistors – can be altered continually as they work, e.g. volume controls</a:t>
            </a: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Special resistors, such light-dependent resistors (LDRs) – change resistance as the light level changes or as temperature changes</a:t>
            </a:r>
          </a:p>
          <a:p>
            <a:pPr marL="0" indent="0">
              <a:buNone/>
            </a:pP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638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24039-6E1A-4B88-BD88-EBF32EFBC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Electronics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0F7ED-F29B-4EC7-8B21-A2ABBF6FF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566" y="974139"/>
            <a:ext cx="11180867" cy="459520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Capacitors</a:t>
            </a: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capacitor is a component that stores an electrical charge.  The larger its capacitance the larger the charge it can store.  This is measured in Farads</a:t>
            </a: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Capacitors are used to smooth alternating current into steady direct current and can filter our fluctuations in signals</a:t>
            </a:r>
          </a:p>
          <a:p>
            <a:pPr marL="0" indent="0">
              <a:buNone/>
            </a:pP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LEDs (Light Emitting Diodes)</a:t>
            </a: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light emitting diode (LED) is a kind of diode that glows when electricity passes through it</a:t>
            </a: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They can be made in a range of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colours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and, as we have already seen, some LEDs can be programmed to change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colour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LEDs have two pins a longer pin called the Anode (+) and a shorter pin called the Cathode (-)</a:t>
            </a:r>
          </a:p>
          <a:p>
            <a:endParaRPr lang="en-GB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196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13D0-88CE-41A1-B174-6431F77A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A2A4F-E5CE-489A-A12E-42DD2F757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061940"/>
            <a:ext cx="11180867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Connect your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micro:bit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either with a connector breakout board or directly using crocodile clips to an LED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the example below we are connecting the ground pin to the LEDs cathode (shorter pin) and Pin 0 to the anode (longer pin) 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By sending a signal to the pin we can turn the LED on or OFF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1B3278-0841-4D9E-B13F-90B814651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08" y="3263561"/>
            <a:ext cx="3048000" cy="2695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7954D0-18F1-434E-9E56-650AEBF1A2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73" t="21435" r="11586" b="21736"/>
          <a:stretch/>
        </p:blipFill>
        <p:spPr>
          <a:xfrm rot="16200000">
            <a:off x="4748212" y="2750725"/>
            <a:ext cx="2695576" cy="372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37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13D0-88CE-41A1-B174-6431F77A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A2A4F-E5CE-489A-A12E-42DD2F757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566" y="962025"/>
            <a:ext cx="7407511" cy="3012098"/>
          </a:xfrm>
        </p:spPr>
        <p:txBody>
          <a:bodyPr/>
          <a:lstStyle/>
          <a:p>
            <a:r>
              <a:rPr lang="en-US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Sensors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enable us to detect environmental factors using our computer (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micro:bit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Sensors can be Analogue or Digital</a:t>
            </a: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Analogue signals vary continually in frequency (how close together) and amplitude (how high) the wave is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Digital signals consist of just two states, on (1) and off(0) with no values in between</a:t>
            </a:r>
          </a:p>
          <a:p>
            <a:pPr marL="0" indent="0">
              <a:buNone/>
            </a:pPr>
            <a:endParaRPr lang="en-GB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BA370B-0DA1-4A0A-9418-4D93BB91B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6518" y="962025"/>
            <a:ext cx="3964465" cy="23438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98DE43-8D8F-4D51-8C23-BBE505D73EBB}"/>
              </a:ext>
            </a:extLst>
          </p:cNvPr>
          <p:cNvSpPr/>
          <p:nvPr/>
        </p:nvSpPr>
        <p:spPr>
          <a:xfrm>
            <a:off x="439493" y="4510342"/>
            <a:ext cx="1131301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0070C0"/>
              </a:buClr>
            </a:pPr>
            <a:r>
              <a:rPr lang="en-GB" sz="2400" dirty="0">
                <a:solidFill>
                  <a:srgbClr val="383838"/>
                </a:solidFill>
                <a:latin typeface="Lato" panose="020F0502020204030203" pitchFamily="34" charset="0"/>
              </a:rPr>
              <a:t>Look</a:t>
            </a:r>
            <a:r>
              <a:rPr lang="en-GB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2400" dirty="0">
                <a:solidFill>
                  <a:srgbClr val="383838"/>
                </a:solidFill>
                <a:latin typeface="Lato" panose="020F0502020204030203" pitchFamily="34" charset="0"/>
              </a:rPr>
              <a:t>at your </a:t>
            </a:r>
            <a:r>
              <a:rPr lang="en-GB" sz="2400" dirty="0" err="1">
                <a:solidFill>
                  <a:srgbClr val="383838"/>
                </a:solidFill>
                <a:latin typeface="Lato" panose="020F0502020204030203" pitchFamily="34" charset="0"/>
              </a:rPr>
              <a:t>micro:bit</a:t>
            </a:r>
            <a:r>
              <a:rPr lang="en-GB" sz="2400" dirty="0">
                <a:solidFill>
                  <a:srgbClr val="383838"/>
                </a:solidFill>
                <a:latin typeface="Lato" panose="020F0502020204030203" pitchFamily="34" charset="0"/>
              </a:rPr>
              <a:t> and </a:t>
            </a:r>
            <a:r>
              <a:rPr lang="en-GB" sz="2400" dirty="0" err="1">
                <a:solidFill>
                  <a:srgbClr val="383838"/>
                </a:solidFill>
                <a:latin typeface="Lato" panose="020F0502020204030203" pitchFamily="34" charset="0"/>
              </a:rPr>
              <a:t>Bit:Bot</a:t>
            </a:r>
            <a:r>
              <a:rPr lang="en-GB" sz="2400" dirty="0">
                <a:solidFill>
                  <a:srgbClr val="383838"/>
                </a:solidFill>
                <a:latin typeface="Lato" panose="020F0502020204030203" pitchFamily="34" charset="0"/>
              </a:rPr>
              <a:t> we have the following sensors available to use:</a:t>
            </a:r>
          </a:p>
          <a:p>
            <a:pPr marL="342900" indent="-342900">
              <a:spcBef>
                <a:spcPts val="600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383838"/>
                </a:solidFill>
                <a:latin typeface="Lato" panose="020F0502020204030203" pitchFamily="34" charset="0"/>
              </a:rPr>
              <a:t>Light, line, temperature, ultrasonic, acceleration, magnetic field</a:t>
            </a:r>
          </a:p>
          <a:p>
            <a:pPr>
              <a:spcBef>
                <a:spcPts val="600"/>
              </a:spcBef>
              <a:buClr>
                <a:srgbClr val="0070C0"/>
              </a:buClr>
            </a:pPr>
            <a:r>
              <a:rPr lang="en-GB" sz="2400" dirty="0">
                <a:solidFill>
                  <a:srgbClr val="383838"/>
                </a:solidFill>
                <a:latin typeface="Lato" panose="020F0502020204030203" pitchFamily="34" charset="0"/>
              </a:rPr>
              <a:t>Which of  these sensors is likely to give us a digital and which will give an analogue reading?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D824D1-98FF-4F3B-8A1F-6F77F3E36864}"/>
              </a:ext>
            </a:extLst>
          </p:cNvPr>
          <p:cNvSpPr/>
          <p:nvPr/>
        </p:nvSpPr>
        <p:spPr>
          <a:xfrm>
            <a:off x="7809340" y="3399692"/>
            <a:ext cx="41988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8383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 of someone speaking, recorded using an analogue microphone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617223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13D0-88CE-41A1-B174-6431F77A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Motors and Servos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A2A4F-E5CE-489A-A12E-42DD2F757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567" y="1131399"/>
            <a:ext cx="7864712" cy="2297602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Motors</a:t>
            </a: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 electric </a:t>
            </a:r>
            <a:r>
              <a:rPr lang="en-GB" sz="1800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motor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can be attached to rotate or spin a device, this could be attached to a wheel to give us motion or to a pully and cable.</a:t>
            </a:r>
          </a:p>
          <a:p>
            <a:pPr marL="0" indent="0">
              <a:buNone/>
            </a:pPr>
            <a:r>
              <a:rPr lang="en-GB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Servo</a:t>
            </a: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</a:t>
            </a:r>
            <a:r>
              <a:rPr lang="en-GB" sz="1800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servo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 used to give measured rotation usually across 180 degree. </a:t>
            </a: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could be attached to say the jaws of a digger or the flaps of an aeroplane to give a controlled amount of movement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buNone/>
            </a:pP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B2473C-6B78-4A84-82FF-A27E53C4B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112" y="1131398"/>
            <a:ext cx="3352800" cy="1943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E41795-12BE-4CC6-B9F0-32A5B6807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4039" y="3630491"/>
            <a:ext cx="4456562" cy="2267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D031DA-7C37-4BEF-AD61-6DC24E0FC7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1762" y="3598375"/>
            <a:ext cx="3105150" cy="2057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680163E-49E7-4C4F-9CBA-AFC989DE5F88}"/>
              </a:ext>
            </a:extLst>
          </p:cNvPr>
          <p:cNvSpPr/>
          <p:nvPr/>
        </p:nvSpPr>
        <p:spPr>
          <a:xfrm>
            <a:off x="458675" y="3417277"/>
            <a:ext cx="33161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83838"/>
                </a:solidFill>
                <a:latin typeface="Lato" panose="020F0502020204030203" pitchFamily="34" charset="0"/>
              </a:rPr>
              <a:t>Servos can be controlled directly via the </a:t>
            </a:r>
            <a:r>
              <a:rPr lang="en-GB" dirty="0" err="1">
                <a:solidFill>
                  <a:srgbClr val="383838"/>
                </a:solidFill>
                <a:latin typeface="Lato" panose="020F0502020204030203" pitchFamily="34" charset="0"/>
              </a:rPr>
              <a:t>micro:bit’s</a:t>
            </a:r>
            <a:r>
              <a:rPr lang="en-GB" dirty="0">
                <a:solidFill>
                  <a:srgbClr val="383838"/>
                </a:solidFill>
                <a:latin typeface="Lato" panose="020F0502020204030203" pitchFamily="34" charset="0"/>
              </a:rPr>
              <a:t> </a:t>
            </a:r>
            <a:r>
              <a:rPr lang="en-GB" b="1" i="1" dirty="0">
                <a:solidFill>
                  <a:srgbClr val="383838"/>
                </a:solidFill>
                <a:latin typeface="Lato" panose="020F0502020204030203" pitchFamily="34" charset="0"/>
              </a:rPr>
              <a:t>Servo </a:t>
            </a:r>
            <a:r>
              <a:rPr lang="en-GB" dirty="0">
                <a:solidFill>
                  <a:srgbClr val="383838"/>
                </a:solidFill>
                <a:latin typeface="Lato" panose="020F0502020204030203" pitchFamily="34" charset="0"/>
              </a:rPr>
              <a:t>block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83838"/>
                </a:solidFill>
                <a:latin typeface="Lato" panose="020F0502020204030203" pitchFamily="34" charset="0"/>
              </a:rPr>
              <a:t>Motors can be controlled directly by sending a 1 or 0 to the correct pin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83838"/>
                </a:solidFill>
                <a:latin typeface="Lato" panose="020F0502020204030203" pitchFamily="34" charset="0"/>
              </a:rPr>
              <a:t>Motors on the </a:t>
            </a:r>
            <a:r>
              <a:rPr lang="en-GB" dirty="0" err="1">
                <a:solidFill>
                  <a:srgbClr val="383838"/>
                </a:solidFill>
                <a:latin typeface="Lato" panose="020F0502020204030203" pitchFamily="34" charset="0"/>
              </a:rPr>
              <a:t>Bit:Bot</a:t>
            </a:r>
            <a:r>
              <a:rPr lang="en-GB" dirty="0">
                <a:solidFill>
                  <a:srgbClr val="383838"/>
                </a:solidFill>
                <a:latin typeface="Lato" panose="020F0502020204030203" pitchFamily="34" charset="0"/>
              </a:rPr>
              <a:t> can also be controlled more precisely with </a:t>
            </a:r>
            <a:r>
              <a:rPr lang="en-GB" b="1" i="1" dirty="0">
                <a:solidFill>
                  <a:srgbClr val="383838"/>
                </a:solidFill>
                <a:latin typeface="Lato" panose="020F0502020204030203" pitchFamily="34" charset="0"/>
              </a:rPr>
              <a:t>Drive</a:t>
            </a:r>
            <a:r>
              <a:rPr lang="en-GB" dirty="0">
                <a:solidFill>
                  <a:srgbClr val="383838"/>
                </a:solidFill>
                <a:latin typeface="Lato" panose="020F0502020204030203" pitchFamily="34" charset="0"/>
              </a:rPr>
              <a:t> block</a:t>
            </a:r>
          </a:p>
        </p:txBody>
      </p:sp>
    </p:spTree>
    <p:extLst>
      <p:ext uri="{BB962C8B-B14F-4D97-AF65-F5344CB8AC3E}">
        <p14:creationId xmlns:p14="http://schemas.microsoft.com/office/powerpoint/2010/main" val="3677049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13D0-88CE-41A1-B174-6431F77A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Speaker/Buzzers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A2A4F-E5CE-489A-A12E-42DD2F757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50" y="1131399"/>
            <a:ext cx="11180867" cy="1107710"/>
          </a:xfrm>
        </p:spPr>
        <p:txBody>
          <a:bodyPr/>
          <a:lstStyle/>
          <a:p>
            <a:pPr marL="0" indent="0">
              <a:buNone/>
            </a:pPr>
            <a:r>
              <a:rPr lang="en-GB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Speakers and Buzzers</a:t>
            </a:r>
          </a:p>
          <a:p>
            <a:pPr marL="0" indent="0">
              <a:buNone/>
            </a:pP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These are output devices we can connect to our controller (</a:t>
            </a:r>
            <a:r>
              <a:rPr lang="en-GB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micro:bit</a:t>
            </a: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to enable audio output.  This might be in the form of simple beeps but can be much more tuneful!</a:t>
            </a:r>
          </a:p>
          <a:p>
            <a:pPr marL="0" indent="0">
              <a:buNone/>
            </a:pPr>
            <a:endParaRPr lang="en-GB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buNone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buNone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C9BD98-F5FF-493A-913C-8368B8B57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50" y="4352924"/>
            <a:ext cx="4200525" cy="1543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598B15-FAFF-42E3-B6B6-93B4631B0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702" y="2982691"/>
            <a:ext cx="2151431" cy="34286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156956-F010-4919-9339-B8905DFE80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3521" y="2379154"/>
            <a:ext cx="1903439" cy="376638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83CE737-1238-4C8F-A701-C1CC978574B8}"/>
              </a:ext>
            </a:extLst>
          </p:cNvPr>
          <p:cNvSpPr/>
          <p:nvPr/>
        </p:nvSpPr>
        <p:spPr>
          <a:xfrm>
            <a:off x="484083" y="2239108"/>
            <a:ext cx="561191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383838"/>
                </a:solidFill>
                <a:latin typeface="Lato" panose="020F0502020204030203" pitchFamily="34" charset="0"/>
              </a:rPr>
              <a:t>Connect a set of headphones or speakers as shown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383838"/>
                </a:solidFill>
                <a:latin typeface="Lato" panose="020F0502020204030203" pitchFamily="34" charset="0"/>
              </a:rPr>
              <a:t>Flash a </a:t>
            </a:r>
            <a:r>
              <a:rPr lang="en-GB" sz="2000" dirty="0" err="1">
                <a:solidFill>
                  <a:srgbClr val="383838"/>
                </a:solidFill>
                <a:latin typeface="Lato" panose="020F0502020204030203" pitchFamily="34" charset="0"/>
              </a:rPr>
              <a:t>micro:bit</a:t>
            </a:r>
            <a:r>
              <a:rPr lang="en-GB" sz="2000" dirty="0">
                <a:solidFill>
                  <a:srgbClr val="383838"/>
                </a:solidFill>
                <a:latin typeface="Lato" panose="020F0502020204030203" pitchFamily="34" charset="0"/>
              </a:rPr>
              <a:t> with the sample program below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383838"/>
                </a:solidFill>
                <a:latin typeface="Lato" panose="020F0502020204030203" pitchFamily="34" charset="0"/>
              </a:rPr>
              <a:t>Use the block in the music section to create your own tune</a:t>
            </a:r>
          </a:p>
        </p:txBody>
      </p:sp>
    </p:spTree>
    <p:extLst>
      <p:ext uri="{BB962C8B-B14F-4D97-AF65-F5344CB8AC3E}">
        <p14:creationId xmlns:p14="http://schemas.microsoft.com/office/powerpoint/2010/main" val="3432347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EABB8-B6DA-4712-BD55-78BE9A739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E804E-7245-442C-8010-F99778A63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294" y="1061940"/>
            <a:ext cx="11180867" cy="4595203"/>
          </a:xfrm>
        </p:spPr>
        <p:txBody>
          <a:bodyPr/>
          <a:lstStyle/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Understand the function of basic electronic components</a:t>
            </a: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 a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micro:bit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to control motors and servos</a:t>
            </a: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 a micro:bit to control the output from a speaker</a:t>
            </a:r>
          </a:p>
        </p:txBody>
      </p:sp>
    </p:spTree>
    <p:extLst>
      <p:ext uri="{BB962C8B-B14F-4D97-AF65-F5344CB8AC3E}">
        <p14:creationId xmlns:p14="http://schemas.microsoft.com/office/powerpoint/2010/main" val="462174617"/>
      </p:ext>
    </p:extLst>
  </p:cSld>
  <p:clrMapOvr>
    <a:masterClrMapping/>
  </p:clrMapOvr>
</p:sld>
</file>

<file path=ppt/theme/theme1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B61D4E06-5D3F-4994-A4A7-4BA626FA722D}">
  <ds:schemaRefs>
    <ds:schemaRef ds:uri="http://schemas.microsoft.com/office/infopath/2007/PartnerControls"/>
    <ds:schemaRef ds:uri="c0950e01-db07-4e41-9c32-b7a8e9fccc9b"/>
    <ds:schemaRef ds:uri="http://purl.org/dc/elements/1.1/"/>
    <ds:schemaRef ds:uri="http://schemas.microsoft.com/office/2006/metadata/properties"/>
    <ds:schemaRef ds:uri="http://schemas.microsoft.com/office/2006/documentManagement/types"/>
    <ds:schemaRef ds:uri="f2ad5090-61a8-4b8c-ab70-68f4ff4d1933"/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sharepoint/v3/fields"/>
    <ds:schemaRef ds:uri="http://www.w3.org/XML/1998/namespace"/>
  </ds:schemaRefs>
</ds:datastoreItem>
</file>

<file path=customXml/itemProps5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955</Words>
  <Application>Microsoft Office PowerPoint</Application>
  <PresentationFormat>Widescreen</PresentationFormat>
  <Paragraphs>83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Lato</vt:lpstr>
      <vt:lpstr>Wingdings</vt:lpstr>
      <vt:lpstr>1_Arm_PPT_Public</vt:lpstr>
      <vt:lpstr>Smart Robotics Project</vt:lpstr>
      <vt:lpstr>Objectives</vt:lpstr>
      <vt:lpstr>Electronics</vt:lpstr>
      <vt:lpstr>Electronics</vt:lpstr>
      <vt:lpstr>Experiment</vt:lpstr>
      <vt:lpstr>Sensors</vt:lpstr>
      <vt:lpstr>Motors and Servos</vt:lpstr>
      <vt:lpstr>Speaker/Buzzers</vt:lpstr>
      <vt:lpstr>Success Criteria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</dc:title>
  <dc:subject/>
  <dc:creator/>
  <cp:keywords/>
  <dc:description/>
  <cp:lastModifiedBy/>
  <cp:revision>1</cp:revision>
  <dcterms:created xsi:type="dcterms:W3CDTF">2017-09-19T22:21:35Z</dcterms:created>
  <dcterms:modified xsi:type="dcterms:W3CDTF">2024-11-03T17:22:24Z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