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35" r:id="rId6"/>
  </p:sldMasterIdLst>
  <p:notesMasterIdLst>
    <p:notesMasterId r:id="rId15"/>
  </p:notesMasterIdLst>
  <p:handoutMasterIdLst>
    <p:handoutMasterId r:id="rId16"/>
  </p:handoutMasterIdLst>
  <p:sldIdLst>
    <p:sldId id="332" r:id="rId7"/>
    <p:sldId id="335" r:id="rId8"/>
    <p:sldId id="339" r:id="rId9"/>
    <p:sldId id="340" r:id="rId10"/>
    <p:sldId id="344" r:id="rId11"/>
    <p:sldId id="342" r:id="rId12"/>
    <p:sldId id="343" r:id="rId13"/>
    <p:sldId id="333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77" autoAdjust="0"/>
  </p:normalViewPr>
  <p:slideViewPr>
    <p:cSldViewPr snapToGrid="0">
      <p:cViewPr varScale="1">
        <p:scale>
          <a:sx n="92" d="100"/>
          <a:sy n="92" d="100"/>
        </p:scale>
        <p:origin x="54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11/3/2024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11/3/2024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627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the lesson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3840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what ‘import’ a module is, the * means import all the modules, this enable you to code additional features on the micro:bit such as time, maths, LEDs and sound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5423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the layout of the LEDs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9051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how the code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064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variables and how they are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6339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functions and how they are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3605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75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45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484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2194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6978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3947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9327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4440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028300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715996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017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01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5435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797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445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707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71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0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2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3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2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9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79693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64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36" r:id="rId1"/>
    <p:sldLayoutId id="2147485537" r:id="rId2"/>
    <p:sldLayoutId id="2147485538" r:id="rId3"/>
    <p:sldLayoutId id="2147485539" r:id="rId4"/>
    <p:sldLayoutId id="2147485540" r:id="rId5"/>
    <p:sldLayoutId id="2147485541" r:id="rId6"/>
    <p:sldLayoutId id="2147485542" r:id="rId7"/>
    <p:sldLayoutId id="2147485543" r:id="rId8"/>
    <p:sldLayoutId id="2147485544" r:id="rId9"/>
    <p:sldLayoutId id="2147485545" r:id="rId10"/>
    <p:sldLayoutId id="2147485546" r:id="rId11"/>
    <p:sldLayoutId id="2147485547" r:id="rId12"/>
    <p:sldLayoutId id="2147485548" r:id="rId13"/>
    <p:sldLayoutId id="2147485549" r:id="rId14"/>
    <p:sldLayoutId id="2147485550" r:id="rId15"/>
    <p:sldLayoutId id="2147485551" r:id="rId16"/>
    <p:sldLayoutId id="2147485552" r:id="rId17"/>
    <p:sldLayoutId id="2147485553" r:id="rId18"/>
    <p:sldLayoutId id="2147485554" r:id="rId19"/>
    <p:sldLayoutId id="2147485555" r:id="rId20"/>
    <p:sldLayoutId id="2147485556" r:id="rId21"/>
    <p:sldLayoutId id="2147485557" r:id="rId22"/>
    <p:sldLayoutId id="2147485558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1FCD874-6F38-4C4D-A530-5F0A42201D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59441" y="4473102"/>
            <a:ext cx="4264272" cy="295077"/>
          </a:xfrm>
        </p:spPr>
        <p:txBody>
          <a:bodyPr/>
          <a:lstStyle/>
          <a:p>
            <a:pPr marL="0" indent="0">
              <a:buNone/>
            </a:pPr>
            <a:r>
              <a:rPr lang="en-US" sz="1800"/>
              <a:t>Lesson 3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Images, Variables and Functions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12B5F-0637-4CE5-B949-1A777FCF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142" y="5908925"/>
            <a:ext cx="4280971" cy="6227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Lesson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What a </a:t>
            </a:r>
            <a:r>
              <a:rPr lang="en-GB" b="1" dirty="0">
                <a:solidFill>
                  <a:srgbClr val="002B49"/>
                </a:solidFill>
              </a:rPr>
              <a:t>variable</a:t>
            </a:r>
            <a:r>
              <a:rPr lang="en-GB" dirty="0"/>
              <a:t> is and a </a:t>
            </a:r>
            <a:r>
              <a:rPr lang="en-GB" b="1" dirty="0">
                <a:solidFill>
                  <a:srgbClr val="002B49"/>
                </a:solidFill>
              </a:rPr>
              <a:t>function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How to create a simple image</a:t>
            </a:r>
          </a:p>
          <a:p>
            <a:pPr>
              <a:spcBef>
                <a:spcPts val="1200"/>
              </a:spcBef>
            </a:pPr>
            <a:r>
              <a:rPr lang="en-GB" dirty="0"/>
              <a:t>Creating a simple </a:t>
            </a:r>
            <a:r>
              <a:rPr lang="en-GB" b="1" dirty="0">
                <a:solidFill>
                  <a:srgbClr val="002B49"/>
                </a:solidFill>
              </a:rPr>
              <a:t>animation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04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</p:spPr>
        <p:txBody>
          <a:bodyPr anchor="b">
            <a:normAutofit/>
          </a:bodyPr>
          <a:lstStyle/>
          <a:p>
            <a:r>
              <a:rPr lang="en-GB" dirty="0"/>
              <a:t>Importing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GB" sz="2000"/>
              <a:t>The import command enables you to </a:t>
            </a:r>
            <a:r>
              <a:rPr lang="en-GB" sz="2000" b="1"/>
              <a:t>import</a:t>
            </a:r>
            <a:r>
              <a:rPr lang="en-GB" sz="2000"/>
              <a:t> program code to control the </a:t>
            </a:r>
            <a:r>
              <a:rPr lang="en-GB" sz="2000" err="1"/>
              <a:t>micro:bit</a:t>
            </a:r>
            <a:endParaRPr lang="en-GB" sz="2000"/>
          </a:p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GB" sz="2000"/>
              <a:t>The * means import all the modules, for example, LEDs, acceleration, buttons</a:t>
            </a:r>
          </a:p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GB" sz="2000"/>
              <a:t>It is similar to the DLC or upgrade packs you can by for software and games, giving you additional content</a:t>
            </a:r>
          </a:p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GB" sz="2000"/>
              <a:t>To import simply use the command import followed by what you are importing</a:t>
            </a:r>
          </a:p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GB" sz="2000"/>
              <a:t>What do you think these modules do?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B376A-E352-3410-0B85-7F0BEE79C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237" y="2574704"/>
            <a:ext cx="5461651" cy="22802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2323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Your Own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7884959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The micro:bit LED matrix has five rows of five LEDS – 25 in total</a:t>
            </a:r>
          </a:p>
          <a:p>
            <a:pPr>
              <a:spcBef>
                <a:spcPts val="1200"/>
              </a:spcBef>
            </a:pPr>
            <a:r>
              <a:rPr lang="en-GB" dirty="0"/>
              <a:t>Each of the LEDs can be programmed either ON or OFF</a:t>
            </a:r>
          </a:p>
          <a:p>
            <a:pPr>
              <a:spcBef>
                <a:spcPts val="1200"/>
              </a:spcBef>
            </a:pPr>
            <a:r>
              <a:rPr lang="en-GB" dirty="0"/>
              <a:t>You can also set the level of brightness, where 0 is OFF and 9 is full brightness</a:t>
            </a:r>
          </a:p>
          <a:p>
            <a:pPr>
              <a:spcBef>
                <a:spcPts val="1200"/>
              </a:spcBef>
            </a:pPr>
            <a:r>
              <a:rPr lang="en-GB" dirty="0"/>
              <a:t>By turning the LEDs ON and OFF you can build up a simple image</a:t>
            </a:r>
          </a:p>
          <a:p>
            <a:pPr>
              <a:spcBef>
                <a:spcPts val="1200"/>
              </a:spcBef>
            </a:pPr>
            <a:r>
              <a:rPr lang="en-GB" dirty="0"/>
              <a:t>In Python we create a list to hold the data about the LEDs that are used in the image</a:t>
            </a:r>
          </a:p>
          <a:p>
            <a:pPr lvl="0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04717-D95F-4B98-B756-B25BC90561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4" t="14946" r="78793" b="58077"/>
          <a:stretch/>
        </p:blipFill>
        <p:spPr>
          <a:xfrm>
            <a:off x="8642838" y="638150"/>
            <a:ext cx="2657779" cy="220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3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your own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7886943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Consider the image displayed on the micro:bit</a:t>
            </a:r>
          </a:p>
          <a:p>
            <a:pPr>
              <a:spcBef>
                <a:spcPts val="1200"/>
              </a:spcBef>
            </a:pPr>
            <a:r>
              <a:rPr lang="en-GB" dirty="0"/>
              <a:t>Each row of 5 LEDs has to be programmed, the first line is,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"00900:"</a:t>
            </a:r>
          </a:p>
          <a:p>
            <a:pPr>
              <a:spcBef>
                <a:spcPts val="1200"/>
              </a:spcBef>
            </a:pPr>
            <a:r>
              <a:rPr lang="en-GB" dirty="0"/>
              <a:t>Where the 9 represents the middle LED which is turned ON</a:t>
            </a:r>
          </a:p>
          <a:p>
            <a:pPr>
              <a:spcBef>
                <a:spcPts val="1200"/>
              </a:spcBef>
            </a:pPr>
            <a:r>
              <a:rPr lang="en-GB" dirty="0"/>
              <a:t>The next row is represented by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"09090:" </a:t>
            </a:r>
          </a:p>
          <a:p>
            <a:pPr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Note the use of the : at the end of each line</a:t>
            </a:r>
          </a:p>
          <a:p>
            <a:pPr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Each row data is also held between quotation marks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</a:p>
          <a:p>
            <a:pPr marL="0" indent="0">
              <a:spcBef>
                <a:spcPts val="1200"/>
              </a:spcBef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lvl="0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292977-6C78-4D35-B177-3E58C7BDBB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" t="14946" r="78632" b="57564"/>
          <a:stretch/>
        </p:blipFill>
        <p:spPr>
          <a:xfrm>
            <a:off x="8379068" y="962024"/>
            <a:ext cx="2927840" cy="247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03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8121406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Writing out the code for an image every time we want to use it is time consuming, therefore we use variables</a:t>
            </a:r>
          </a:p>
          <a:p>
            <a:pPr>
              <a:spcBef>
                <a:spcPts val="1200"/>
              </a:spcBef>
            </a:pPr>
            <a:r>
              <a:rPr lang="en-GB" dirty="0"/>
              <a:t>Variables are storage locations in the </a:t>
            </a:r>
            <a:r>
              <a:rPr lang="en-GB" dirty="0" err="1"/>
              <a:t>micro:bit’s</a:t>
            </a:r>
            <a:r>
              <a:rPr lang="en-GB" dirty="0"/>
              <a:t> memory that are used to hold data</a:t>
            </a:r>
          </a:p>
          <a:p>
            <a:pPr>
              <a:spcBef>
                <a:spcPts val="1200"/>
              </a:spcBef>
            </a:pPr>
            <a:r>
              <a:rPr lang="en-GB" dirty="0"/>
              <a:t>First a variable is declared by naming it followed by the = sign</a:t>
            </a:r>
          </a:p>
          <a:p>
            <a:pPr>
              <a:spcBef>
                <a:spcPts val="1200"/>
              </a:spcBef>
            </a:pPr>
            <a:r>
              <a:rPr lang="en-GB" dirty="0"/>
              <a:t>In the example program the variable is called </a:t>
            </a:r>
            <a:r>
              <a:rPr lang="en-GB" i="1" dirty="0"/>
              <a:t>dot1</a:t>
            </a:r>
            <a:endParaRPr lang="en-GB" b="1" dirty="0"/>
          </a:p>
          <a:p>
            <a:pPr>
              <a:spcBef>
                <a:spcPts val="1200"/>
              </a:spcBef>
            </a:pPr>
            <a:r>
              <a:rPr lang="en-GB" dirty="0"/>
              <a:t>The variable </a:t>
            </a:r>
            <a:r>
              <a:rPr lang="en-GB" i="1" dirty="0"/>
              <a:t>dot1</a:t>
            </a:r>
            <a:r>
              <a:rPr lang="en-GB" b="1" dirty="0"/>
              <a:t> </a:t>
            </a:r>
            <a:r>
              <a:rPr lang="en-GB" dirty="0"/>
              <a:t>stores all the data about which LEDs are either turned ON or OFF and the level of brightness</a:t>
            </a:r>
          </a:p>
          <a:p>
            <a:pPr>
              <a:spcBef>
                <a:spcPts val="1200"/>
              </a:spcBef>
            </a:pPr>
            <a:r>
              <a:rPr lang="en-GB" dirty="0"/>
              <a:t>Variables can also store letters, numbers and symbols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F276F6-F9AD-43B5-A078-1413F34CD4BB}"/>
              </a:ext>
            </a:extLst>
          </p:cNvPr>
          <p:cNvSpPr/>
          <p:nvPr/>
        </p:nvSpPr>
        <p:spPr>
          <a:xfrm>
            <a:off x="8613531" y="1218270"/>
            <a:ext cx="35784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dot1 = Image("xxxxx:"             		"xxxxx:"             		"xxxxx:"             		"xxxxx:"             		"xxxxx")</a:t>
            </a:r>
          </a:p>
        </p:txBody>
      </p:sp>
    </p:spTree>
    <p:extLst>
      <p:ext uri="{BB962C8B-B14F-4D97-AF65-F5344CB8AC3E}">
        <p14:creationId xmlns:p14="http://schemas.microsoft.com/office/powerpoint/2010/main" val="82200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and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7570421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Functions are a simple line of code that contains further instructions or more complex code</a:t>
            </a:r>
          </a:p>
          <a:p>
            <a:pPr>
              <a:spcBef>
                <a:spcPts val="1200"/>
              </a:spcBef>
            </a:pPr>
            <a:r>
              <a:rPr lang="en-GB" dirty="0"/>
              <a:t>Functions mean that you can save time having to write out or duplicate program code, you simply run the function</a:t>
            </a:r>
          </a:p>
          <a:p>
            <a:pPr>
              <a:spcBef>
                <a:spcPts val="1200"/>
              </a:spcBef>
            </a:pPr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display.show()</a:t>
            </a:r>
            <a:r>
              <a:rPr lang="en-GB" dirty="0"/>
              <a:t> is a function which calls a more complex program code that takes the data about the LEDs, and brightness and then writes this data to the LED display</a:t>
            </a:r>
          </a:p>
          <a:p>
            <a:pPr>
              <a:spcBef>
                <a:spcPts val="1200"/>
              </a:spcBef>
            </a:pPr>
            <a:r>
              <a:rPr lang="en-GB" dirty="0"/>
              <a:t>We pass the data stored in the variable </a:t>
            </a:r>
            <a:r>
              <a:rPr lang="en-GB" b="1" dirty="0"/>
              <a:t>dot1</a:t>
            </a:r>
            <a:r>
              <a:rPr lang="en-GB" dirty="0"/>
              <a:t> to the function, so it can run, this is called passing an argument</a:t>
            </a:r>
          </a:p>
          <a:p>
            <a:endParaRPr lang="en-GB" dirty="0"/>
          </a:p>
          <a:p>
            <a:pPr lvl="0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ECC34B-3EA6-41F5-BEB9-595DC9E8DF4D}"/>
              </a:ext>
            </a:extLst>
          </p:cNvPr>
          <p:cNvSpPr/>
          <p:nvPr/>
        </p:nvSpPr>
        <p:spPr>
          <a:xfrm>
            <a:off x="8437684" y="2138681"/>
            <a:ext cx="37543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dot1 = Image("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:"             		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"xxxxx:"  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"xxxxx")     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display.show(dot1)</a:t>
            </a:r>
          </a:p>
        </p:txBody>
      </p:sp>
    </p:spTree>
    <p:extLst>
      <p:ext uri="{BB962C8B-B14F-4D97-AF65-F5344CB8AC3E}">
        <p14:creationId xmlns:p14="http://schemas.microsoft.com/office/powerpoint/2010/main" val="144300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2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customXml/itemProps5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579</Words>
  <Application>Microsoft Office PowerPoint</Application>
  <PresentationFormat>Widescreen</PresentationFormat>
  <Paragraphs>59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Lato</vt:lpstr>
      <vt:lpstr>Wingdings</vt:lpstr>
      <vt:lpstr>2_Arm_PPT_Public</vt:lpstr>
      <vt:lpstr>Images, Variables and Functions</vt:lpstr>
      <vt:lpstr>What the Lesson Will Cover</vt:lpstr>
      <vt:lpstr>Importing </vt:lpstr>
      <vt:lpstr>Creating Your Own Image</vt:lpstr>
      <vt:lpstr>Creating your own image</vt:lpstr>
      <vt:lpstr>Variables</vt:lpstr>
      <vt:lpstr>Functions and Arguments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2024-11-03T17:55:18Z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