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</p:sldMasterIdLst>
  <p:notesMasterIdLst>
    <p:notesMasterId r:id="rId13"/>
  </p:notesMasterIdLst>
  <p:handoutMasterIdLst>
    <p:handoutMasterId r:id="rId14"/>
  </p:handoutMasterIdLst>
  <p:sldIdLst>
    <p:sldId id="332" r:id="rId7"/>
    <p:sldId id="335" r:id="rId8"/>
    <p:sldId id="336" r:id="rId9"/>
    <p:sldId id="337" r:id="rId10"/>
    <p:sldId id="338" r:id="rId11"/>
    <p:sldId id="333" r:id="rId1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95D600"/>
    <a:srgbClr val="FF6B00"/>
    <a:srgbClr val="00C1DE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EB5F4A-33E6-4F39-BC6E-24D1D5121FE7}" v="9" dt="2018-11-27T11:16:40.53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9/18/2019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9/18/2019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Give students</a:t>
            </a:r>
            <a:r>
              <a:rPr lang="en-GB" baseline="0" dirty="0" smtClean="0"/>
              <a:t> 5 minutes to discuss ideas over how they could search for an item in the list. Some may inadvertently come up with linear or binary search suggestions.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50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the linear search using the example above. As the list gets bigger</a:t>
            </a:r>
            <a:r>
              <a:rPr lang="en-GB" baseline="0" dirty="0" smtClean="0"/>
              <a:t> the search method becomes less and less effective. One advantage of a linear search however is that it will work on unsorted lists.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838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As the size</a:t>
            </a:r>
            <a:r>
              <a:rPr lang="en-GB" baseline="0" dirty="0" smtClean="0"/>
              <a:t> of the list increases binary search takes relatively little extra time to find the item as 50% of the possibilities are reduced every time one step is completed.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771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23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2061832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2621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>
            <a:extLst/>
          </p:cNvPr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007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71875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299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594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4" name="Picture Placeholder 5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5" name="Picture Placeholder 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6" name="Picture Placeholder 5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444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84216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>
            <a:extLst/>
          </p:cNvPr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775123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41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>
            <a:extLst/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>
            <a:extLst/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7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4254717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8639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5593C93C-1E5D-4C19-8510-510953C83CCF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5691CA-1385-4202-BB32-7980FD0D4BC4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Thank You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err="1">
                <a:solidFill>
                  <a:schemeClr val="bg1"/>
                </a:solidFill>
              </a:rPr>
              <a:t>Danke</a:t>
            </a:r>
            <a:endParaRPr lang="en-US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Merci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谢谢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ありがとう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>
                <a:solidFill>
                  <a:schemeClr val="bg1"/>
                </a:solidFill>
              </a:rPr>
              <a:t>Gracias</a:t>
            </a: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3600" err="1">
                <a:solidFill>
                  <a:schemeClr val="bg1"/>
                </a:solidFill>
              </a:rPr>
              <a:t>Kiitos</a:t>
            </a:r>
            <a:endParaRPr lang="en-US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600" b="1">
                <a:solidFill>
                  <a:schemeClr val="bg1"/>
                </a:solidFill>
              </a:rPr>
              <a:t>감사합니다</a:t>
            </a:r>
            <a:endParaRPr lang="ko-KR" alt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i-in" sz="3600">
                <a:solidFill>
                  <a:schemeClr val="bg1"/>
                </a:solidFill>
              </a:rPr>
              <a:t>धन्यवाद</a:t>
            </a:r>
            <a:endParaRPr lang="en-US" sz="3600">
              <a:solidFill>
                <a:schemeClr val="bg1"/>
              </a:solidFill>
            </a:endParaRPr>
          </a:p>
          <a:p>
            <a:pPr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he-IL" sz="3600" b="0" i="0" kern="1200">
                <a:solidFill>
                  <a:schemeClr val="bg1"/>
                </a:solidFill>
                <a:effectLst/>
                <a:latin typeface="Calibri" charset="0"/>
                <a:ea typeface="ＭＳ Ｐゴシック" charset="-128"/>
                <a:cs typeface="+mn-cs"/>
              </a:rPr>
              <a:t>תודה</a:t>
            </a:r>
            <a:endParaRPr lang="hi-in" sz="36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/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EF865F52-F038-9143-B10F-EC315F327B49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/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23CA994-01FB-B24C-A927-7E3417958BAD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/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/>
          </p:cNvPr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r>
              <a:rPr lang="en-US" altLang="x-none" sz="1200">
                <a:solidFill>
                  <a:schemeClr val="bg1"/>
                </a:solidFill>
              </a:rPr>
              <a:t/>
            </a:r>
            <a:br>
              <a:rPr lang="en-US" altLang="x-none" sz="1200">
                <a:solidFill>
                  <a:schemeClr val="bg1"/>
                </a:solidFill>
              </a:rPr>
            </a:br>
            <a:r>
              <a:rPr lang="en-US" altLang="x-none" sz="1200" err="1">
                <a:solidFill>
                  <a:schemeClr val="bg1"/>
                </a:solidFill>
              </a:rPr>
              <a:t>www.arm.com</a:t>
            </a:r>
            <a:r>
              <a:rPr lang="en-US" altLang="x-none" sz="1200">
                <a:solidFill>
                  <a:schemeClr val="bg1"/>
                </a:solidFill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47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100">
              <a:solidFill>
                <a:schemeClr val="tx2"/>
              </a:solidFill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>
            <a:extLst/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>
            <a:extLst/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</p:spTree>
    <p:extLst>
      <p:ext uri="{BB962C8B-B14F-4D97-AF65-F5344CB8AC3E}">
        <p14:creationId xmlns:p14="http://schemas.microsoft.com/office/powerpoint/2010/main" val="192650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1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sp>
        <p:nvSpPr>
          <p:cNvPr id="11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99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5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4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sp>
        <p:nvSpPr>
          <p:cNvPr id="12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chemeClr val="bg1"/>
                </a:solidFill>
              </a:rPr>
              <a:t>© 2018 Arm Limited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>
            <a:extLst/>
          </p:cNvPr>
          <p:cNvSpPr>
            <a:spLocks noGrp="1"/>
          </p:cNvSpPr>
          <p:nvPr>
            <p:ph idx="1" hasCustomPrompt="1"/>
          </p:nvPr>
        </p:nvSpPr>
        <p:spPr>
          <a:xfrm>
            <a:off x="492125" y="1204332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312738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>
                <a:solidFill>
                  <a:srgbClr val="7F7F7F"/>
                </a:solidFill>
              </a:rPr>
              <a:t>© 2018 Arm Limited 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436" r:id="rId5"/>
    <p:sldLayoutId id="2147485437" r:id="rId6"/>
    <p:sldLayoutId id="2147485438" r:id="rId7"/>
    <p:sldLayoutId id="2147485439" r:id="rId8"/>
    <p:sldLayoutId id="2147485440" r:id="rId9"/>
    <p:sldLayoutId id="2147485441" r:id="rId10"/>
    <p:sldLayoutId id="2147485442" r:id="rId11"/>
    <p:sldLayoutId id="2147485443" r:id="rId12"/>
    <p:sldLayoutId id="2147485444" r:id="rId13"/>
    <p:sldLayoutId id="2147485445" r:id="rId14"/>
    <p:sldLayoutId id="2147485446" r:id="rId15"/>
    <p:sldLayoutId id="2147485447" r:id="rId16"/>
    <p:sldLayoutId id="2147485448" r:id="rId17"/>
    <p:sldLayoutId id="2147485449" r:id="rId18"/>
    <p:sldLayoutId id="2147485450" r:id="rId19"/>
    <p:sldLayoutId id="2147485451" r:id="rId20"/>
    <p:sldLayoutId id="2147485452" r:id="rId21"/>
    <p:sldLayoutId id="2147485453" r:id="rId22"/>
    <p:sldLayoutId id="2147485454" r:id="rId23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0" fontAlgn="base" hangingPunct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uqKbu9K3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iP897Z5Ner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9606" y="2264436"/>
            <a:ext cx="5045507" cy="1556425"/>
          </a:xfrm>
        </p:spPr>
        <p:txBody>
          <a:bodyPr/>
          <a:lstStyle/>
          <a:p>
            <a:r>
              <a:rPr lang="en-US" dirty="0" smtClean="0"/>
              <a:t>Search Algorithms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Lesson </a:t>
            </a:r>
            <a:r>
              <a:rPr lang="en-US" smtClean="0"/>
              <a:t>21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Searching Algorithms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common task in Computer Science is search for an item</a:t>
            </a:r>
          </a:p>
          <a:p>
            <a:r>
              <a:rPr lang="en-GB" dirty="0" smtClean="0"/>
              <a:t>Today we are going to discover two different methods of finding an item in a list</a:t>
            </a:r>
          </a:p>
          <a:p>
            <a:r>
              <a:rPr lang="en-GB" dirty="0" smtClean="0"/>
              <a:t>The first list that we are going to search is:</a:t>
            </a:r>
          </a:p>
          <a:p>
            <a:pPr lvl="1"/>
            <a:r>
              <a:rPr lang="en-GB" dirty="0" smtClean="0"/>
              <a:t>[12,15,17,19,23,27,42]</a:t>
            </a:r>
          </a:p>
          <a:p>
            <a:r>
              <a:rPr lang="en-GB" dirty="0" smtClean="0"/>
              <a:t>We wish to try and find out whether the number 19 is in the list</a:t>
            </a:r>
          </a:p>
          <a:p>
            <a:r>
              <a:rPr lang="en-GB" dirty="0" smtClean="0"/>
              <a:t>Can anyone suggest any step by step methods which could do this?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Linear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[12,15,17,19,23,27,42</a:t>
            </a:r>
            <a:r>
              <a:rPr lang="en-GB" dirty="0" smtClean="0"/>
              <a:t>]</a:t>
            </a:r>
          </a:p>
          <a:p>
            <a:r>
              <a:rPr lang="en-GB" dirty="0" smtClean="0"/>
              <a:t>We are searching for the number 23</a:t>
            </a:r>
          </a:p>
          <a:p>
            <a:r>
              <a:rPr lang="en-GB" dirty="0" smtClean="0"/>
              <a:t>A linear search would check each item in order to see if the item matched the number we are looking for</a:t>
            </a:r>
          </a:p>
          <a:p>
            <a:pPr lvl="1"/>
            <a:r>
              <a:rPr lang="en-GB" dirty="0" smtClean="0"/>
              <a:t>Is 12 = 23? No. So we check the next item in the list</a:t>
            </a:r>
          </a:p>
          <a:p>
            <a:pPr lvl="1"/>
            <a:r>
              <a:rPr lang="en-GB" dirty="0" smtClean="0"/>
              <a:t>Is 15 = 23? No.</a:t>
            </a:r>
          </a:p>
          <a:p>
            <a:pPr lvl="1"/>
            <a:r>
              <a:rPr lang="en-GB" dirty="0" smtClean="0"/>
              <a:t>Is 17 = 23? No.</a:t>
            </a:r>
          </a:p>
          <a:p>
            <a:pPr lvl="1"/>
            <a:r>
              <a:rPr lang="en-GB" dirty="0" smtClean="0"/>
              <a:t>Is 19 = 23? No.</a:t>
            </a:r>
          </a:p>
          <a:p>
            <a:pPr lvl="1"/>
            <a:r>
              <a:rPr lang="en-GB" dirty="0" smtClean="0"/>
              <a:t>Is 23 = 23? Yes. We would then stop as we know that 23 is in the list</a:t>
            </a:r>
          </a:p>
          <a:p>
            <a:r>
              <a:rPr lang="en-GB" dirty="0" smtClean="0"/>
              <a:t>How effective would this method be for a list with 10 million items in it?</a:t>
            </a:r>
          </a:p>
          <a:p>
            <a:r>
              <a:rPr lang="en-GB" dirty="0" smtClean="0"/>
              <a:t>The linear search will work with any list, whether it is in order or not.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598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Binary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[12,15,17,19,23,27,42]</a:t>
            </a:r>
          </a:p>
          <a:p>
            <a:r>
              <a:rPr lang="en-GB" dirty="0" smtClean="0"/>
              <a:t>We are again going to look whether the number 19 is in the list but this time using the binary search</a:t>
            </a:r>
          </a:p>
          <a:p>
            <a:r>
              <a:rPr lang="en-GB" dirty="0" smtClean="0"/>
              <a:t>A binary search will only work with lists that are in order</a:t>
            </a:r>
          </a:p>
          <a:p>
            <a:r>
              <a:rPr lang="en-GB" dirty="0" smtClean="0"/>
              <a:t>There are 7 items in our list. A binary search will initially check the middle item which is 19. Is 19 = 23? No. </a:t>
            </a:r>
            <a:endParaRPr lang="en-GB" dirty="0"/>
          </a:p>
          <a:p>
            <a:r>
              <a:rPr lang="en-GB" dirty="0" smtClean="0"/>
              <a:t>Is 23 less than or more than 19? More than so we disregard the left half of the list which leaves us with [23,27,42].</a:t>
            </a:r>
          </a:p>
          <a:p>
            <a:r>
              <a:rPr lang="en-GB" dirty="0" smtClean="0"/>
              <a:t>We then take the middle point which is 27. Is 27 = 23? No. Is 23 less than or more than 23? Less than so we disregard the right half of the list which leaves us with [23].</a:t>
            </a:r>
          </a:p>
          <a:p>
            <a:r>
              <a:rPr lang="en-GB" dirty="0" smtClean="0"/>
              <a:t>Is 23 = 23? Yes. We have found the item so we then stop the search.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54694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Challenge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Your challenge is to create a dance routine which demonstrates the linear search and binary search</a:t>
            </a:r>
          </a:p>
          <a:p>
            <a:r>
              <a:rPr lang="en-GB" u="sng" dirty="0">
                <a:hlinkClick r:id="rId3"/>
              </a:rPr>
              <a:t>https://www.youtube.com/watch?v=-</a:t>
            </a:r>
            <a:r>
              <a:rPr lang="en-GB" u="sng" dirty="0" smtClean="0">
                <a:hlinkClick r:id="rId3"/>
              </a:rPr>
              <a:t>PuqKbu9K3U</a:t>
            </a:r>
            <a:r>
              <a:rPr lang="en-GB" u="sng" dirty="0" smtClean="0"/>
              <a:t> – Linear Search</a:t>
            </a:r>
          </a:p>
          <a:p>
            <a:r>
              <a:rPr lang="en-GB" u="sng" dirty="0">
                <a:hlinkClick r:id="rId4"/>
              </a:rPr>
              <a:t>https://</a:t>
            </a:r>
            <a:r>
              <a:rPr lang="en-GB" u="sng" dirty="0" smtClean="0">
                <a:hlinkClick r:id="rId4"/>
              </a:rPr>
              <a:t>www.youtube.com/watch?v=iP897Z5Nerk</a:t>
            </a:r>
            <a:r>
              <a:rPr lang="en-GB" u="sng" dirty="0" smtClean="0"/>
              <a:t> – Binary Search</a:t>
            </a:r>
          </a:p>
          <a:p>
            <a:r>
              <a:rPr lang="en-GB" dirty="0" smtClean="0"/>
              <a:t>You should be creative in your approach and can use any style of dance and music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1683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TechTalk_Template_05_JS.potx" id="{32A26189-6880-4DE1-B48F-3603E019D0A3}" vid="{BF25A8DB-AEC8-4551-ACCA-9EAAD6B709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1D4E06-5D3F-4994-A4A7-4BA626FA722D}">
  <ds:schemaRefs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0950e01-db07-4e41-9c32-b7a8e9fccc9b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/field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509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ＭＳ Ｐゴシック</vt:lpstr>
      <vt:lpstr>Arial</vt:lpstr>
      <vt:lpstr>Calibri</vt:lpstr>
      <vt:lpstr>Mangal</vt:lpstr>
      <vt:lpstr>Wingdings</vt:lpstr>
      <vt:lpstr>Arm_PPT_Public</vt:lpstr>
      <vt:lpstr>Search Algorithms</vt:lpstr>
      <vt:lpstr>Searching Algorithms</vt:lpstr>
      <vt:lpstr>Linear Search</vt:lpstr>
      <vt:lpstr>Binary Search</vt:lpstr>
      <vt:lpstr>Challenge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2019-09-18T13:32:42Z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