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27"/>
  </p:notesMasterIdLst>
  <p:handoutMasterIdLst>
    <p:handoutMasterId r:id="rId28"/>
  </p:handoutMasterIdLst>
  <p:sldIdLst>
    <p:sldId id="332" r:id="rId7"/>
    <p:sldId id="341" r:id="rId8"/>
    <p:sldId id="340" r:id="rId9"/>
    <p:sldId id="351" r:id="rId10"/>
    <p:sldId id="350" r:id="rId11"/>
    <p:sldId id="352" r:id="rId12"/>
    <p:sldId id="353" r:id="rId13"/>
    <p:sldId id="354" r:id="rId14"/>
    <p:sldId id="355" r:id="rId15"/>
    <p:sldId id="368" r:id="rId16"/>
    <p:sldId id="360" r:id="rId17"/>
    <p:sldId id="361" r:id="rId18"/>
    <p:sldId id="346" r:id="rId19"/>
    <p:sldId id="343" r:id="rId20"/>
    <p:sldId id="358" r:id="rId21"/>
    <p:sldId id="363" r:id="rId22"/>
    <p:sldId id="362" r:id="rId23"/>
    <p:sldId id="348" r:id="rId24"/>
    <p:sldId id="367" r:id="rId25"/>
    <p:sldId id="321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9347B4-D993-4DCE-BA79-F5ED0535AACF}">
          <p14:sldIdLst>
            <p14:sldId id="332"/>
            <p14:sldId id="341"/>
            <p14:sldId id="340"/>
            <p14:sldId id="351"/>
            <p14:sldId id="350"/>
            <p14:sldId id="352"/>
            <p14:sldId id="353"/>
            <p14:sldId id="354"/>
            <p14:sldId id="355"/>
            <p14:sldId id="368"/>
            <p14:sldId id="360"/>
            <p14:sldId id="361"/>
            <p14:sldId id="346"/>
            <p14:sldId id="343"/>
            <p14:sldId id="358"/>
            <p14:sldId id="363"/>
            <p14:sldId id="362"/>
            <p14:sldId id="348"/>
            <p14:sldId id="367"/>
            <p14:sldId id="321"/>
          </p14:sldIdLst>
        </p14:section>
        <p14:section name="Untitled Section" id="{9AA1E88E-94C0-4F5F-B9A2-F7A6E7A42ED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D600"/>
    <a:srgbClr val="FFC600"/>
    <a:srgbClr val="93E5FF"/>
    <a:srgbClr val="002B49"/>
    <a:srgbClr val="E5ECEB"/>
    <a:srgbClr val="FF6B00"/>
    <a:srgbClr val="00C1DE"/>
    <a:srgbClr val="FF6900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E23116-1E41-4754-97A1-76D92363E62E}" v="2" dt="2022-03-17T12:34:08.842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83184"/>
  </p:normalViewPr>
  <p:slideViewPr>
    <p:cSldViewPr snapToGrid="0">
      <p:cViewPr varScale="1">
        <p:scale>
          <a:sx n="88" d="100"/>
          <a:sy n="88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3/17/2022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3/17/2022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74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41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0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9641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23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08319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7910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276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889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06948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67243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3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2266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740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17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14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781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03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2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6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0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4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70718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41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606" y="2650787"/>
            <a:ext cx="5045507" cy="1556425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IoT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D31A8-AF7F-4B9E-8555-2D52D03404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14142" y="1467652"/>
            <a:ext cx="4268207" cy="289871"/>
          </a:xfrm>
        </p:spPr>
        <p:txBody>
          <a:bodyPr/>
          <a:lstStyle/>
          <a:p>
            <a:r>
              <a:rPr lang="en-GB" dirty="0"/>
              <a:t>Lesson 23–24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42" y="5987903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0AB6-B9D5-43C5-86B7-ECB4CDA3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Your Global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0E0B-5593-4F4F-AF73-0E587F0A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Remember – time is limited. You need to quickly agree on your global goal. </a:t>
            </a:r>
          </a:p>
          <a:p>
            <a:pPr>
              <a:spcBef>
                <a:spcPts val="1200"/>
              </a:spcBef>
            </a:pPr>
            <a:r>
              <a:rPr lang="en-GB" dirty="0"/>
              <a:t>Some ideas: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Good Health and Well Being. You could create an activity tracker which alerts you when you haven’t had enough exercise.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Quality education. You could develop a quiz machine to help people to improve their maths.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Affordable and clean energy. You could create a device which generates energy from renewable sources e.g. wind turbine, solar energy.</a:t>
            </a:r>
          </a:p>
          <a:p>
            <a:pPr>
              <a:spcBef>
                <a:spcPts val="1200"/>
              </a:spcBef>
            </a:pPr>
            <a:r>
              <a:rPr lang="en-GB" dirty="0"/>
              <a:t>Remember that these are just prototypes, not fully functional solutions.</a:t>
            </a:r>
          </a:p>
          <a:p>
            <a:pPr lvl="1">
              <a:spcBef>
                <a:spcPts val="1200"/>
              </a:spcBef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6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72D3-4D2A-4074-B35F-8A70C03A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designing!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346F-18E3-46CA-A3F9-3C0FA0C04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4388794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Use the design sheet to capture all your ideas</a:t>
            </a:r>
          </a:p>
          <a:p>
            <a:pPr>
              <a:spcBef>
                <a:spcPts val="1200"/>
              </a:spcBef>
            </a:pPr>
            <a:r>
              <a:rPr lang="en-GB" dirty="0"/>
              <a:t>Think about: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Materials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Features – what is realistic?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IPO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Team name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Logo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How it helps people meet a Global Goal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How could it be improved?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BE0005-5A86-43F8-9A2A-7FA8486B3E03}"/>
              </a:ext>
            </a:extLst>
          </p:cNvPr>
          <p:cNvGrpSpPr/>
          <p:nvPr/>
        </p:nvGrpSpPr>
        <p:grpSpPr>
          <a:xfrm>
            <a:off x="5341765" y="1292634"/>
            <a:ext cx="6488737" cy="4485503"/>
            <a:chOff x="5211137" y="788723"/>
            <a:chExt cx="6488737" cy="44855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774AE47-C9F5-49A6-8FB3-1D9620392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1137" y="788723"/>
              <a:ext cx="6488737" cy="448550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D62F6B-6DDF-4819-BABE-A69B2ED081A6}"/>
                </a:ext>
              </a:extLst>
            </p:cNvPr>
            <p:cNvSpPr/>
            <p:nvPr/>
          </p:nvSpPr>
          <p:spPr>
            <a:xfrm>
              <a:off x="8068959" y="2785006"/>
              <a:ext cx="1767016" cy="3331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Project Manager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8D9166-7F21-4EC9-99EA-05DCE390800E}"/>
                </a:ext>
              </a:extLst>
            </p:cNvPr>
            <p:cNvSpPr/>
            <p:nvPr/>
          </p:nvSpPr>
          <p:spPr>
            <a:xfrm>
              <a:off x="5869457" y="3245708"/>
              <a:ext cx="1386102" cy="366583"/>
            </a:xfrm>
            <a:prstGeom prst="rect">
              <a:avLst/>
            </a:prstGeom>
            <a:solidFill>
              <a:srgbClr val="93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Developer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44CD78-76D3-404B-B8A0-971F85BCD6AB}"/>
                </a:ext>
              </a:extLst>
            </p:cNvPr>
            <p:cNvSpPr/>
            <p:nvPr/>
          </p:nvSpPr>
          <p:spPr>
            <a:xfrm>
              <a:off x="8068959" y="1501909"/>
              <a:ext cx="1037971" cy="333119"/>
            </a:xfrm>
            <a:prstGeom prst="rect">
              <a:avLst/>
            </a:prstGeom>
            <a:solidFill>
              <a:srgbClr val="FFC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Engineer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F07F33-53F4-47AF-B2B6-004C2228FC40}"/>
                </a:ext>
              </a:extLst>
            </p:cNvPr>
            <p:cNvSpPr/>
            <p:nvPr/>
          </p:nvSpPr>
          <p:spPr>
            <a:xfrm>
              <a:off x="5464953" y="4656391"/>
              <a:ext cx="3021441" cy="366582"/>
            </a:xfrm>
            <a:prstGeom prst="rect">
              <a:avLst/>
            </a:prstGeom>
            <a:solidFill>
              <a:srgbClr val="95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Marketing and 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89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61F0-3806-450F-A303-3B6A783D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Being realistic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580F-2DAD-4C2C-AB35-540784A9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You have 1.5 lessons left</a:t>
            </a:r>
          </a:p>
          <a:p>
            <a:pPr>
              <a:spcBef>
                <a:spcPts val="1200"/>
              </a:spcBef>
            </a:pPr>
            <a:r>
              <a:rPr lang="en-GB" dirty="0"/>
              <a:t>This is just a prototype</a:t>
            </a:r>
          </a:p>
          <a:p>
            <a:pPr>
              <a:spcBef>
                <a:spcPts val="1200"/>
              </a:spcBef>
            </a:pPr>
            <a:r>
              <a:rPr lang="en-GB" dirty="0"/>
              <a:t>The design is just as important as the build</a:t>
            </a:r>
          </a:p>
          <a:p>
            <a:pPr>
              <a:spcBef>
                <a:spcPts val="1200"/>
              </a:spcBef>
            </a:pPr>
            <a:r>
              <a:rPr lang="en-GB" dirty="0"/>
              <a:t>Keep it simple!</a:t>
            </a:r>
          </a:p>
        </p:txBody>
      </p:sp>
      <p:pic>
        <p:nvPicPr>
          <p:cNvPr id="2050" name="Picture 2" descr="Image result for prototype">
            <a:extLst>
              <a:ext uri="{FF2B5EF4-FFF2-40B4-BE49-F238E27FC236}">
                <a16:creationId xmlns:a16="http://schemas.microsoft.com/office/drawing/2014/main" id="{2ACE2DF3-137D-49D5-8FCB-56898318A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890" y="440729"/>
            <a:ext cx="4572001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ototype">
            <a:extLst>
              <a:ext uri="{FF2B5EF4-FFF2-40B4-BE49-F238E27FC236}">
                <a16:creationId xmlns:a16="http://schemas.microsoft.com/office/drawing/2014/main" id="{1A2500FF-4FD5-4DF2-B3E8-FC5E2B85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937" y="3367865"/>
            <a:ext cx="4872681" cy="274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28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BF6E-3316-8645-98B6-F09EC867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3544-0451-0249-93CA-3C803D4C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603875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engineer will need to gather the materials needed to make the product</a:t>
            </a:r>
          </a:p>
          <a:p>
            <a:pPr>
              <a:spcBef>
                <a:spcPts val="1200"/>
              </a:spcBef>
            </a:pPr>
            <a:r>
              <a:rPr lang="en-US" dirty="0"/>
              <a:t>Paper</a:t>
            </a:r>
          </a:p>
          <a:p>
            <a:pPr>
              <a:spcBef>
                <a:spcPts val="1200"/>
              </a:spcBef>
            </a:pPr>
            <a:r>
              <a:rPr lang="en-US" dirty="0"/>
              <a:t>Card</a:t>
            </a:r>
          </a:p>
          <a:p>
            <a:pPr>
              <a:spcBef>
                <a:spcPts val="1200"/>
              </a:spcBef>
            </a:pPr>
            <a:r>
              <a:rPr lang="en-US" dirty="0"/>
              <a:t>Tape</a:t>
            </a:r>
          </a:p>
          <a:p>
            <a:pPr>
              <a:spcBef>
                <a:spcPts val="1200"/>
              </a:spcBef>
            </a:pPr>
            <a:r>
              <a:rPr lang="en-US" dirty="0"/>
              <a:t>Glue</a:t>
            </a:r>
          </a:p>
          <a:p>
            <a:pPr>
              <a:spcBef>
                <a:spcPts val="1200"/>
              </a:spcBef>
            </a:pPr>
            <a:r>
              <a:rPr lang="en-US" dirty="0"/>
              <a:t>String</a:t>
            </a:r>
          </a:p>
          <a:p>
            <a:pPr>
              <a:spcBef>
                <a:spcPts val="1200"/>
              </a:spcBef>
            </a:pPr>
            <a:r>
              <a:rPr lang="en-US" dirty="0"/>
              <a:t>Pens</a:t>
            </a:r>
          </a:p>
        </p:txBody>
      </p:sp>
      <p:pic>
        <p:nvPicPr>
          <p:cNvPr id="1026" name="Picture 2" descr="Image result for paper boat">
            <a:extLst>
              <a:ext uri="{FF2B5EF4-FFF2-40B4-BE49-F238E27FC236}">
                <a16:creationId xmlns:a16="http://schemas.microsoft.com/office/drawing/2014/main" id="{7B44E148-997A-4429-ADE8-30153BF83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4" t="44418"/>
          <a:stretch/>
        </p:blipFill>
        <p:spPr bwMode="auto">
          <a:xfrm>
            <a:off x="7401697" y="647185"/>
            <a:ext cx="3412422" cy="179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ardboard">
            <a:extLst>
              <a:ext uri="{FF2B5EF4-FFF2-40B4-BE49-F238E27FC236}">
                <a16:creationId xmlns:a16="http://schemas.microsoft.com/office/drawing/2014/main" id="{5B80AD69-427F-471D-8A86-2E2B9B349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889" y="2888521"/>
            <a:ext cx="19145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ape">
            <a:extLst>
              <a:ext uri="{FF2B5EF4-FFF2-40B4-BE49-F238E27FC236}">
                <a16:creationId xmlns:a16="http://schemas.microsoft.com/office/drawing/2014/main" id="{3404479F-628E-4AD6-80A8-5377F739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399" y="3037959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ens">
            <a:extLst>
              <a:ext uri="{FF2B5EF4-FFF2-40B4-BE49-F238E27FC236}">
                <a16:creationId xmlns:a16="http://schemas.microsoft.com/office/drawing/2014/main" id="{4F586766-BE8F-4B7B-8D52-34CC4C7BE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549" y="452154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63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18DBB5-2EAB-4D72-9B3A-788F3752D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Lesson 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06C84-2955-44D4-9FC7-A929E3D07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Building </a:t>
            </a:r>
          </a:p>
        </p:txBody>
      </p:sp>
    </p:spTree>
    <p:extLst>
      <p:ext uri="{BB962C8B-B14F-4D97-AF65-F5344CB8AC3E}">
        <p14:creationId xmlns:p14="http://schemas.microsoft.com/office/powerpoint/2010/main" val="306834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CC4D-7ABE-4444-910A-19DA9E44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477-29BA-448A-8AA8-F32692A5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Develop a product that helps people work towards achieving a Global Goal</a:t>
            </a:r>
          </a:p>
          <a:p>
            <a:pPr>
              <a:spcBef>
                <a:spcPts val="1200"/>
              </a:spcBef>
            </a:pPr>
            <a:r>
              <a:rPr lang="en-GB" dirty="0"/>
              <a:t>The product must use a micro:bit</a:t>
            </a:r>
          </a:p>
          <a:p>
            <a:pPr>
              <a:spcBef>
                <a:spcPts val="1200"/>
              </a:spcBef>
            </a:pPr>
            <a:r>
              <a:rPr lang="en-GB" dirty="0"/>
              <a:t>You must design the product and an IPO table </a:t>
            </a:r>
          </a:p>
          <a:p>
            <a:pPr>
              <a:spcBef>
                <a:spcPts val="1200"/>
              </a:spcBef>
            </a:pPr>
            <a:r>
              <a:rPr lang="en-GB" dirty="0"/>
              <a:t>Make a prototype of your product and test</a:t>
            </a:r>
          </a:p>
          <a:p>
            <a:pPr>
              <a:spcBef>
                <a:spcPts val="1200"/>
              </a:spcBef>
            </a:pPr>
            <a:r>
              <a:rPr lang="en-GB" dirty="0"/>
              <a:t>Brand your product and create a logo</a:t>
            </a:r>
          </a:p>
          <a:p>
            <a:pPr>
              <a:spcBef>
                <a:spcPts val="1200"/>
              </a:spcBef>
            </a:pPr>
            <a:r>
              <a:rPr lang="en-GB" dirty="0"/>
              <a:t>Create an elevator pitch (&lt; 2 mins) to present your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53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68BC-F5DF-4AC1-81E3-9D4D94E9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Fail early, Fail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3F45-1787-4848-9653-B32D1091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4561789" cy="4595203"/>
          </a:xfrm>
        </p:spPr>
        <p:txBody>
          <a:bodyPr/>
          <a:lstStyle/>
          <a:p>
            <a:r>
              <a:rPr lang="en-GB" sz="6000" dirty="0">
                <a:solidFill>
                  <a:srgbClr val="FF0000"/>
                </a:solidFill>
              </a:rPr>
              <a:t>F</a:t>
            </a:r>
            <a:r>
              <a:rPr lang="en-GB" sz="6000" dirty="0"/>
              <a:t>irst </a:t>
            </a:r>
          </a:p>
          <a:p>
            <a:r>
              <a:rPr lang="en-GB" sz="6000" dirty="0">
                <a:solidFill>
                  <a:srgbClr val="FF0000"/>
                </a:solidFill>
              </a:rPr>
              <a:t>A</a:t>
            </a:r>
            <a:r>
              <a:rPr lang="en-GB" sz="6000" dirty="0"/>
              <a:t>ttempt </a:t>
            </a:r>
          </a:p>
          <a:p>
            <a:r>
              <a:rPr lang="en-GB" sz="6000" dirty="0">
                <a:solidFill>
                  <a:srgbClr val="FF0000"/>
                </a:solidFill>
              </a:rPr>
              <a:t>I</a:t>
            </a:r>
            <a:r>
              <a:rPr lang="en-GB" sz="6000" dirty="0"/>
              <a:t>n </a:t>
            </a:r>
          </a:p>
          <a:p>
            <a:r>
              <a:rPr lang="en-GB" sz="6000" dirty="0">
                <a:solidFill>
                  <a:srgbClr val="FF0000"/>
                </a:solidFill>
              </a:rPr>
              <a:t>L</a:t>
            </a:r>
            <a:r>
              <a:rPr lang="en-GB" sz="6000" dirty="0"/>
              <a:t>earning</a:t>
            </a:r>
          </a:p>
        </p:txBody>
      </p:sp>
      <p:pic>
        <p:nvPicPr>
          <p:cNvPr id="4098" name="Picture 2" descr="Image result for fail">
            <a:extLst>
              <a:ext uri="{FF2B5EF4-FFF2-40B4-BE49-F238E27FC236}">
                <a16:creationId xmlns:a16="http://schemas.microsoft.com/office/drawing/2014/main" id="{27ADDC9B-03E1-4B81-BCD2-2F206BC3F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494" y="1396312"/>
            <a:ext cx="5526560" cy="368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319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EDAB-3A80-465E-8DC2-3E9A49BD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5F0E-EDC1-4D44-A8F9-89CEEAD4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4845994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Don’t forget to brand the product</a:t>
            </a:r>
          </a:p>
          <a:p>
            <a:pPr>
              <a:spcBef>
                <a:spcPts val="1200"/>
              </a:spcBef>
            </a:pPr>
            <a:r>
              <a:rPr lang="en-GB" dirty="0"/>
              <a:t>You can even use branding in the program!</a:t>
            </a:r>
          </a:p>
        </p:txBody>
      </p:sp>
      <p:pic>
        <p:nvPicPr>
          <p:cNvPr id="3074" name="Picture 2" descr="Image result for branding">
            <a:extLst>
              <a:ext uri="{FF2B5EF4-FFF2-40B4-BE49-F238E27FC236}">
                <a16:creationId xmlns:a16="http://schemas.microsoft.com/office/drawing/2014/main" id="{181ACB85-813F-4E94-8CDE-47BD7BE77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50" y="962025"/>
            <a:ext cx="6620976" cy="42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59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BF6E-3316-8645-98B6-F09EC867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3544-0451-0249-93CA-3C803D4C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Less than 2 minutes</a:t>
            </a:r>
          </a:p>
          <a:p>
            <a:pPr>
              <a:spcBef>
                <a:spcPts val="1200"/>
              </a:spcBef>
            </a:pPr>
            <a:r>
              <a:rPr lang="en-US" dirty="0"/>
              <a:t>Can use a presentation to support your pitch</a:t>
            </a:r>
          </a:p>
          <a:p>
            <a:pPr>
              <a:spcBef>
                <a:spcPts val="1200"/>
              </a:spcBef>
            </a:pPr>
            <a:r>
              <a:rPr lang="en-US" dirty="0"/>
              <a:t>Must describe which global goal the product helps </a:t>
            </a:r>
          </a:p>
        </p:txBody>
      </p:sp>
    </p:spTree>
    <p:extLst>
      <p:ext uri="{BB962C8B-B14F-4D97-AF65-F5344CB8AC3E}">
        <p14:creationId xmlns:p14="http://schemas.microsoft.com/office/powerpoint/2010/main" val="3910948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6055-52D1-4587-9598-CF778C66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D6EE-4034-4D53-A4C9-2AE398494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603875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Complete the evaluation sheet</a:t>
            </a:r>
          </a:p>
          <a:p>
            <a:pPr>
              <a:spcBef>
                <a:spcPts val="1200"/>
              </a:spcBef>
            </a:pPr>
            <a:r>
              <a:rPr lang="en-GB" dirty="0"/>
              <a:t>Reflect on your projects</a:t>
            </a:r>
          </a:p>
          <a:p>
            <a:pPr>
              <a:spcBef>
                <a:spcPts val="1200"/>
              </a:spcBef>
            </a:pPr>
            <a:r>
              <a:rPr lang="en-GB" dirty="0"/>
              <a:t>What went well?</a:t>
            </a:r>
          </a:p>
          <a:p>
            <a:pPr>
              <a:spcBef>
                <a:spcPts val="1200"/>
              </a:spcBef>
            </a:pPr>
            <a:r>
              <a:rPr lang="en-GB" dirty="0"/>
              <a:t>What could you do better? </a:t>
            </a:r>
          </a:p>
        </p:txBody>
      </p:sp>
    </p:spTree>
    <p:extLst>
      <p:ext uri="{BB962C8B-B14F-4D97-AF65-F5344CB8AC3E}">
        <p14:creationId xmlns:p14="http://schemas.microsoft.com/office/powerpoint/2010/main" val="223484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18DBB5-2EAB-4D72-9B3A-788F3752D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Lesson 23</a:t>
            </a:r>
          </a:p>
        </p:txBody>
      </p:sp>
    </p:spTree>
    <p:extLst>
      <p:ext uri="{BB962C8B-B14F-4D97-AF65-F5344CB8AC3E}">
        <p14:creationId xmlns:p14="http://schemas.microsoft.com/office/powerpoint/2010/main" val="204579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BF6E-3316-8645-98B6-F09EC867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</a:rPr>
              <a:t>IoT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3544-0451-0249-93CA-3C803D4C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</a:rPr>
              <a:t>2 lessons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</a:rPr>
              <a:t>Groups of 4</a:t>
            </a:r>
          </a:p>
          <a:p>
            <a:pPr marL="414655" lvl="1" indent="0">
              <a:spcBef>
                <a:spcPts val="1200"/>
              </a:spcBef>
              <a:buNone/>
            </a:pPr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5126B7-3D86-4112-9A65-D846E843E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9417"/>
          <a:stretch/>
        </p:blipFill>
        <p:spPr>
          <a:xfrm>
            <a:off x="3175687" y="628650"/>
            <a:ext cx="8911042" cy="50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2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7630-56B4-40F5-8845-33F9CD14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will produce: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B19C-76F7-4243-8D59-FDB4C484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A design for a micro:bit based product</a:t>
            </a:r>
          </a:p>
          <a:p>
            <a:pPr>
              <a:spcBef>
                <a:spcPts val="1200"/>
              </a:spcBef>
            </a:pPr>
            <a:r>
              <a:rPr lang="en-GB" dirty="0"/>
              <a:t>A Global Goal themed product using a micro:bit</a:t>
            </a:r>
          </a:p>
          <a:p>
            <a:pPr>
              <a:spcBef>
                <a:spcPts val="1200"/>
              </a:spcBef>
            </a:pPr>
            <a:r>
              <a:rPr lang="en-GB" dirty="0"/>
              <a:t>A logo and branding for your product</a:t>
            </a:r>
          </a:p>
          <a:p>
            <a:pPr>
              <a:spcBef>
                <a:spcPts val="1200"/>
              </a:spcBef>
            </a:pPr>
            <a:r>
              <a:rPr lang="en-GB" dirty="0"/>
              <a:t>An elevator pitch for your product (&lt; 2 mins)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48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0FC1-5031-48E1-B344-CB7A723A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four team roles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1A2B7-1DFC-4254-8A1B-E91E3533A28E}"/>
              </a:ext>
            </a:extLst>
          </p:cNvPr>
          <p:cNvSpPr/>
          <p:nvPr/>
        </p:nvSpPr>
        <p:spPr>
          <a:xfrm>
            <a:off x="492125" y="1149179"/>
            <a:ext cx="5377334" cy="2279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Project Manager:</a:t>
            </a:r>
          </a:p>
          <a:p>
            <a:pPr algn="ctr"/>
            <a:r>
              <a:rPr lang="en-GB" dirty="0"/>
              <a:t>Tasks being completed on time</a:t>
            </a:r>
          </a:p>
          <a:p>
            <a:pPr algn="ctr"/>
            <a:r>
              <a:rPr lang="en-GB" dirty="0"/>
              <a:t>Checking everything is complete</a:t>
            </a:r>
          </a:p>
          <a:p>
            <a:pPr algn="ctr"/>
            <a:r>
              <a:rPr lang="en-GB" dirty="0"/>
              <a:t>Storing the product and designs safely</a:t>
            </a: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EDBFCE-D088-43CD-9E08-3DE163137FDE}"/>
              </a:ext>
            </a:extLst>
          </p:cNvPr>
          <p:cNvSpPr/>
          <p:nvPr/>
        </p:nvSpPr>
        <p:spPr>
          <a:xfrm>
            <a:off x="492125" y="3723503"/>
            <a:ext cx="5377334" cy="2279821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Developer: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Designing the IPO process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Programming the micro:bit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Testing the 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747EFC-663E-4F0F-894E-9203ECE91832}"/>
              </a:ext>
            </a:extLst>
          </p:cNvPr>
          <p:cNvSpPr/>
          <p:nvPr/>
        </p:nvSpPr>
        <p:spPr>
          <a:xfrm>
            <a:off x="6295554" y="1149179"/>
            <a:ext cx="5377334" cy="2279821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Engineer: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Designing the product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Making the product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Testing the product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45D6D-B78C-4CA6-B737-93D2DACEB16C}"/>
              </a:ext>
            </a:extLst>
          </p:cNvPr>
          <p:cNvSpPr/>
          <p:nvPr/>
        </p:nvSpPr>
        <p:spPr>
          <a:xfrm>
            <a:off x="6295554" y="3723503"/>
            <a:ext cx="5377334" cy="2279821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Marketing and communications:</a:t>
            </a:r>
          </a:p>
          <a:p>
            <a:pPr algn="ctr"/>
            <a:r>
              <a:rPr lang="en-GB" dirty="0"/>
              <a:t>Ensuring the team communicate</a:t>
            </a:r>
          </a:p>
          <a:p>
            <a:pPr algn="ctr"/>
            <a:r>
              <a:rPr lang="en-GB" dirty="0"/>
              <a:t>Creating the logo and branding the product </a:t>
            </a:r>
          </a:p>
          <a:p>
            <a:pPr algn="ctr"/>
            <a:r>
              <a:rPr lang="en-GB" dirty="0"/>
              <a:t>Writing the elevator pitch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97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8368-777E-4042-9251-FC792042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in parallel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D2CF30-AFA9-4AAF-81A7-3BEABD69662D}"/>
              </a:ext>
            </a:extLst>
          </p:cNvPr>
          <p:cNvSpPr/>
          <p:nvPr/>
        </p:nvSpPr>
        <p:spPr>
          <a:xfrm>
            <a:off x="9008073" y="295531"/>
            <a:ext cx="1767016" cy="333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Project 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F85EC-5C95-4098-8C8C-33C1C2E5AD4D}"/>
              </a:ext>
            </a:extLst>
          </p:cNvPr>
          <p:cNvSpPr/>
          <p:nvPr/>
        </p:nvSpPr>
        <p:spPr>
          <a:xfrm>
            <a:off x="9008073" y="1328607"/>
            <a:ext cx="1386102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96B0A-DDF8-48A0-8089-C2CB9DF20FE1}"/>
              </a:ext>
            </a:extLst>
          </p:cNvPr>
          <p:cNvSpPr/>
          <p:nvPr/>
        </p:nvSpPr>
        <p:spPr>
          <a:xfrm>
            <a:off x="9008073" y="628906"/>
            <a:ext cx="1767016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Engineer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CFD13-3F95-49AB-983A-362E99883C4D}"/>
              </a:ext>
            </a:extLst>
          </p:cNvPr>
          <p:cNvSpPr/>
          <p:nvPr/>
        </p:nvSpPr>
        <p:spPr>
          <a:xfrm>
            <a:off x="9011057" y="962025"/>
            <a:ext cx="3021441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Marketing and communications: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DD470-62DA-4ADE-94A3-4236F5DD7619}"/>
              </a:ext>
            </a:extLst>
          </p:cNvPr>
          <p:cNvSpPr/>
          <p:nvPr/>
        </p:nvSpPr>
        <p:spPr>
          <a:xfrm>
            <a:off x="797940" y="2738567"/>
            <a:ext cx="10718564" cy="333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Checking everything is going to plan and safely storing the work every lesson and helping everyone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C8863C-BAA3-48F9-BA7F-5D443752FBB5}"/>
              </a:ext>
            </a:extLst>
          </p:cNvPr>
          <p:cNvSpPr/>
          <p:nvPr/>
        </p:nvSpPr>
        <p:spPr>
          <a:xfrm>
            <a:off x="797939" y="4111208"/>
            <a:ext cx="4568451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IPO planning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AD9A14-81AD-4903-AC9F-F25C041D919D}"/>
              </a:ext>
            </a:extLst>
          </p:cNvPr>
          <p:cNvSpPr/>
          <p:nvPr/>
        </p:nvSpPr>
        <p:spPr>
          <a:xfrm>
            <a:off x="797939" y="3174917"/>
            <a:ext cx="2464251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Designing the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49FD6-0784-47B2-B9C3-FC7D39BAC5BD}"/>
              </a:ext>
            </a:extLst>
          </p:cNvPr>
          <p:cNvSpPr/>
          <p:nvPr/>
        </p:nvSpPr>
        <p:spPr>
          <a:xfrm>
            <a:off x="797941" y="3627231"/>
            <a:ext cx="2464250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Developing the logo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EF996-FFD4-4FC4-81BE-74010C91DD86}"/>
              </a:ext>
            </a:extLst>
          </p:cNvPr>
          <p:cNvSpPr/>
          <p:nvPr/>
        </p:nvSpPr>
        <p:spPr>
          <a:xfrm>
            <a:off x="3372263" y="3174917"/>
            <a:ext cx="4101963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Making the product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26B78-BED0-4427-A172-EE32FDE556CD}"/>
              </a:ext>
            </a:extLst>
          </p:cNvPr>
          <p:cNvSpPr/>
          <p:nvPr/>
        </p:nvSpPr>
        <p:spPr>
          <a:xfrm>
            <a:off x="7584298" y="3627231"/>
            <a:ext cx="3932206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Writing the elevator pitch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2463FB-4ECE-43E8-822D-DB9F5660A505}"/>
              </a:ext>
            </a:extLst>
          </p:cNvPr>
          <p:cNvSpPr/>
          <p:nvPr/>
        </p:nvSpPr>
        <p:spPr>
          <a:xfrm>
            <a:off x="5476461" y="4111208"/>
            <a:ext cx="3741678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Programming the micro:bit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1669B8-3C4C-452C-95E3-3E3B840A5B86}"/>
              </a:ext>
            </a:extLst>
          </p:cNvPr>
          <p:cNvSpPr/>
          <p:nvPr/>
        </p:nvSpPr>
        <p:spPr>
          <a:xfrm>
            <a:off x="9328210" y="4117904"/>
            <a:ext cx="2188294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Testing the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DB051D-9627-49FA-AA14-95956985B07D}"/>
              </a:ext>
            </a:extLst>
          </p:cNvPr>
          <p:cNvSpPr/>
          <p:nvPr/>
        </p:nvSpPr>
        <p:spPr>
          <a:xfrm>
            <a:off x="7584298" y="3158185"/>
            <a:ext cx="3932207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Testing the product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CB221-CF25-4F2F-B8ED-6EDC0B7BA127}"/>
              </a:ext>
            </a:extLst>
          </p:cNvPr>
          <p:cNvSpPr/>
          <p:nvPr/>
        </p:nvSpPr>
        <p:spPr>
          <a:xfrm>
            <a:off x="3372263" y="3627231"/>
            <a:ext cx="4101963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Branding the product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603538-533B-4FDE-BE7D-58CDE619D8BB}"/>
              </a:ext>
            </a:extLst>
          </p:cNvPr>
          <p:cNvSpPr/>
          <p:nvPr/>
        </p:nvSpPr>
        <p:spPr>
          <a:xfrm>
            <a:off x="797939" y="2273934"/>
            <a:ext cx="5038573" cy="333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Lesson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2902A-9171-451B-B3B0-8F672EC76A5F}"/>
              </a:ext>
            </a:extLst>
          </p:cNvPr>
          <p:cNvSpPr/>
          <p:nvPr/>
        </p:nvSpPr>
        <p:spPr>
          <a:xfrm>
            <a:off x="5946584" y="2273934"/>
            <a:ext cx="5564212" cy="333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9681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D7CD-813E-4C6A-A90F-11CF69FD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73933E-ABB1-4A46-9525-90F392ED4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9417"/>
          <a:stretch/>
        </p:blipFill>
        <p:spPr>
          <a:xfrm>
            <a:off x="492125" y="317"/>
            <a:ext cx="10811902" cy="61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1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CC4D-7ABE-4444-910A-19DA9E44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477-29BA-448A-8AA8-F32692A5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Develop a product that helps people works towards achieving a Global Goal</a:t>
            </a:r>
          </a:p>
          <a:p>
            <a:pPr>
              <a:spcBef>
                <a:spcPts val="1200"/>
              </a:spcBef>
            </a:pPr>
            <a:r>
              <a:rPr lang="en-GB" dirty="0"/>
              <a:t>The product must use a micro:bit</a:t>
            </a:r>
          </a:p>
          <a:p>
            <a:pPr>
              <a:spcBef>
                <a:spcPts val="1200"/>
              </a:spcBef>
            </a:pPr>
            <a:r>
              <a:rPr lang="en-GB" dirty="0"/>
              <a:t>You must design the product and an IPO table </a:t>
            </a:r>
          </a:p>
          <a:p>
            <a:pPr>
              <a:spcBef>
                <a:spcPts val="1200"/>
              </a:spcBef>
            </a:pPr>
            <a:r>
              <a:rPr lang="en-GB" dirty="0"/>
              <a:t>Make a prototype of your product and test</a:t>
            </a:r>
          </a:p>
          <a:p>
            <a:pPr>
              <a:spcBef>
                <a:spcPts val="1200"/>
              </a:spcBef>
            </a:pPr>
            <a:r>
              <a:rPr lang="en-GB" dirty="0"/>
              <a:t>Brand your product and create a logo</a:t>
            </a:r>
          </a:p>
          <a:p>
            <a:pPr>
              <a:spcBef>
                <a:spcPts val="1200"/>
              </a:spcBef>
            </a:pPr>
            <a:r>
              <a:rPr lang="en-GB" dirty="0"/>
              <a:t>Create an elevator pitch (&lt; 2 mins) to present your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96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0AB6-B9D5-43C5-86B7-ECB4CDA3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team will be judged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0E0B-5593-4F4F-AF73-0E587F0A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Idea</a:t>
            </a:r>
          </a:p>
          <a:p>
            <a:pPr>
              <a:spcBef>
                <a:spcPts val="1200"/>
              </a:spcBef>
            </a:pPr>
            <a:r>
              <a:rPr lang="en-GB" dirty="0"/>
              <a:t>The product</a:t>
            </a:r>
          </a:p>
          <a:p>
            <a:pPr>
              <a:spcBef>
                <a:spcPts val="1200"/>
              </a:spcBef>
            </a:pPr>
            <a:r>
              <a:rPr lang="en-GB" dirty="0"/>
              <a:t>Teamwork</a:t>
            </a:r>
          </a:p>
          <a:p>
            <a:pPr>
              <a:spcBef>
                <a:spcPts val="1200"/>
              </a:spcBef>
            </a:pPr>
            <a:r>
              <a:rPr lang="en-GB" dirty="0"/>
              <a:t>Elevator pitch</a:t>
            </a:r>
          </a:p>
          <a:p>
            <a:pPr>
              <a:spcBef>
                <a:spcPts val="1200"/>
              </a:spcBef>
            </a:pPr>
            <a:r>
              <a:rPr lang="en-GB" dirty="0"/>
              <a:t>How well you met the success criteria</a:t>
            </a:r>
          </a:p>
          <a:p>
            <a:pPr>
              <a:spcBef>
                <a:spcPts val="1200"/>
              </a:spcBef>
            </a:pPr>
            <a:r>
              <a:rPr lang="en-GB" dirty="0"/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387707492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D4E06-5D3F-4994-A4A7-4BA626FA722D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f2ad5090-61a8-4b8c-ab70-68f4ff4d1933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0950e01-db07-4e41-9c32-b7a8e9fccc9b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581</Words>
  <Application>Microsoft Office PowerPoint</Application>
  <PresentationFormat>Widescreen</PresentationFormat>
  <Paragraphs>122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Lato</vt:lpstr>
      <vt:lpstr>Wingdings</vt:lpstr>
      <vt:lpstr>1_Arm_PPT_Public</vt:lpstr>
      <vt:lpstr>IoT Project</vt:lpstr>
      <vt:lpstr>PowerPoint Presentation</vt:lpstr>
      <vt:lpstr>IoT project</vt:lpstr>
      <vt:lpstr>What you will produce:</vt:lpstr>
      <vt:lpstr>The four team roles</vt:lpstr>
      <vt:lpstr>Working in parallel</vt:lpstr>
      <vt:lpstr>PowerPoint Presentation</vt:lpstr>
      <vt:lpstr>Success criteria</vt:lpstr>
      <vt:lpstr>Your team will be judged on:</vt:lpstr>
      <vt:lpstr>Choosing Your Global Goal</vt:lpstr>
      <vt:lpstr>Get designing!</vt:lpstr>
      <vt:lpstr>Being realistic</vt:lpstr>
      <vt:lpstr>Gathering resources</vt:lpstr>
      <vt:lpstr>PowerPoint Presentation</vt:lpstr>
      <vt:lpstr>Success criteria</vt:lpstr>
      <vt:lpstr>Fail early, Fail often</vt:lpstr>
      <vt:lpstr>Branding</vt:lpstr>
      <vt:lpstr>Elevator pitches</vt:lpstr>
      <vt:lpstr>Evaluation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2022-03-17T12:35:24Z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