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15"/>
  </p:notesMasterIdLst>
  <p:handoutMasterIdLst>
    <p:handoutMasterId r:id="rId16"/>
  </p:handoutMasterIdLst>
  <p:sldIdLst>
    <p:sldId id="332" r:id="rId7"/>
    <p:sldId id="335" r:id="rId8"/>
    <p:sldId id="336" r:id="rId9"/>
    <p:sldId id="337" r:id="rId10"/>
    <p:sldId id="338" r:id="rId11"/>
    <p:sldId id="339" r:id="rId12"/>
    <p:sldId id="340" r:id="rId13"/>
    <p:sldId id="333"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163E2D-3F4B-46C8-996B-BC127C5B4C6F}" v="10" dt="2019-07-01T13:10:02.897"/>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3"/>
  </p:normalViewPr>
  <p:slideViewPr>
    <p:cSldViewPr snapToGrid="0">
      <p:cViewPr varScale="1">
        <p:scale>
          <a:sx n="108" d="100"/>
          <a:sy n="108" d="100"/>
        </p:scale>
        <p:origin x="678" y="7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12/11/2020</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12/11/2020</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to learners that so far they have used a block based programming</a:t>
            </a:r>
            <a:r>
              <a:rPr lang="en-GB" baseline="0" dirty="0"/>
              <a:t> language. Today they are going to explore how a text based language can be used. The language that they are going to use is called Python which is one of the most popular languages in the world. The Google search engine was created using Python. Highlight the key differences between blocks and text based languages. The blocks are drag and drop and fit together like a jigsaw whereas with a text based language commands have to be typed in. There are however some similarities. The blocks are colour coded as are commands in Python. They both use the code structures of sequence, selection and iteration. </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3585059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Demonstrate the key functionality in Python IDLE.</a:t>
            </a:r>
            <a:r>
              <a:rPr lang="en-GB" baseline="0" dirty="0"/>
              <a:t> All students should create the Hello World program. If you do not have IDLE installed it is possible to also use the Python engine in https://replit.it. Talk students through how to create a function.</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950062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a:t>
            </a:r>
            <a:r>
              <a:rPr lang="en-GB" baseline="0" dirty="0"/>
              <a:t> the purpose of the colour coding. When the students run the program nothing will happen. Ask if anyone knows why. It is because when they run it they haven’t actually called the procedure.</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517055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this program to learners on the </a:t>
            </a:r>
            <a:r>
              <a:rPr lang="en-US" dirty="0" err="1"/>
              <a:t>MakeCode</a:t>
            </a:r>
            <a:r>
              <a:rPr lang="en-US"/>
              <a:t> website</a:t>
            </a:r>
            <a:r>
              <a:rPr lang="en-US" dirty="0"/>
              <a:t>. This will ensure that they are aware of where they can locate the sound commands. It will help to generate interest.</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238257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the structure of the input statement. Highlight what a variable is. Students often find the empty box example a good analogy to follow. Students should then write this program and remember to call the function.</a:t>
            </a:r>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3110218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the structure of the print statement focusing specifically on the comma and then the variable name.</a:t>
            </a:r>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1973710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456210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944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0245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3896277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45130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4375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900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7328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240563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80824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610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180279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82750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3573241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42618479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250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75527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37586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385647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341628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27377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402840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4677934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993386548"/>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7285392" y="1451400"/>
            <a:ext cx="4264272" cy="295077"/>
          </a:xfrm>
        </p:spPr>
        <p:txBody>
          <a:bodyPr/>
          <a:lstStyle/>
          <a:p>
            <a:r>
              <a:rPr lang="en-US">
                <a:latin typeface="Lato" panose="020F0502020204030203" pitchFamily="34" charset="0"/>
                <a:ea typeface="Lato" panose="020F0502020204030203" pitchFamily="34" charset="0"/>
                <a:cs typeface="Lato" panose="020F0502020204030203" pitchFamily="34" charset="0"/>
              </a:rPr>
              <a:t>Lesson 20</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2" name="Title 1"/>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Text based programming languages</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414142" y="5941310"/>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Types of Programming Language</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In this course you have used a block based programming language on the </a:t>
            </a:r>
            <a:r>
              <a:rPr lang="en-GB" dirty="0" err="1">
                <a:latin typeface="Lato" panose="020F0502020204030203" pitchFamily="34" charset="0"/>
                <a:ea typeface="Lato" panose="020F0502020204030203" pitchFamily="34" charset="0"/>
                <a:cs typeface="Lato" panose="020F0502020204030203" pitchFamily="34" charset="0"/>
              </a:rPr>
              <a:t>make:code</a:t>
            </a:r>
            <a:r>
              <a:rPr lang="en-GB" dirty="0">
                <a:latin typeface="Lato" panose="020F0502020204030203" pitchFamily="34" charset="0"/>
                <a:ea typeface="Lato" panose="020F0502020204030203" pitchFamily="34" charset="0"/>
                <a:cs typeface="Lato" panose="020F0502020204030203" pitchFamily="34" charset="0"/>
              </a:rPr>
              <a:t> website</a:t>
            </a:r>
          </a:p>
          <a:p>
            <a:pPr>
              <a:spcBef>
                <a:spcPts val="1200"/>
              </a:spcBef>
            </a:pPr>
            <a:endParaRPr lang="en-GB" dirty="0">
              <a:latin typeface="Lato" panose="020F0502020204030203" pitchFamily="34" charset="0"/>
              <a:ea typeface="Lato" panose="020F0502020204030203" pitchFamily="34" charset="0"/>
              <a:cs typeface="Lato" panose="020F0502020204030203" pitchFamily="34" charset="0"/>
            </a:endParaRPr>
          </a:p>
          <a:p>
            <a:pPr>
              <a:spcBef>
                <a:spcPts val="1200"/>
              </a:spcBef>
            </a:pPr>
            <a:endParaRPr lang="en-GB" dirty="0">
              <a:latin typeface="Lato" panose="020F0502020204030203" pitchFamily="34" charset="0"/>
              <a:ea typeface="Lato" panose="020F0502020204030203" pitchFamily="34" charset="0"/>
              <a:cs typeface="Lato" panose="020F0502020204030203" pitchFamily="34" charset="0"/>
            </a:endParaRPr>
          </a:p>
          <a:p>
            <a:pPr>
              <a:spcBef>
                <a:spcPts val="1200"/>
              </a:spcBef>
            </a:pPr>
            <a:endParaRPr lang="en-GB"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Today you are going to learn how to use a text based programming language called ‘Python’.</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Block programs act like jigsaw puzzles where you fit the pieces together. In a text based language you have to type in the commands yourself. Many of the key words however are colour coded which will help you to spot any errors</a:t>
            </a:r>
          </a:p>
        </p:txBody>
      </p:sp>
      <p:pic>
        <p:nvPicPr>
          <p:cNvPr id="4" name="Picture 3"/>
          <p:cNvPicPr>
            <a:picLocks noChangeAspect="1"/>
          </p:cNvPicPr>
          <p:nvPr/>
        </p:nvPicPr>
        <p:blipFill>
          <a:blip r:embed="rId3"/>
          <a:stretch>
            <a:fillRect/>
          </a:stretch>
        </p:blipFill>
        <p:spPr>
          <a:xfrm>
            <a:off x="3486150" y="1603496"/>
            <a:ext cx="2476500" cy="2085975"/>
          </a:xfrm>
          <a:prstGeom prst="rect">
            <a:avLst/>
          </a:prstGeom>
        </p:spPr>
      </p:pic>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3C75-57CB-0C45-A324-9B551C61FC29}"/>
              </a:ext>
            </a:extLst>
          </p:cNvPr>
          <p:cNvSpPr>
            <a:spLocks noGrp="1"/>
          </p:cNvSpPr>
          <p:nvPr>
            <p:ph type="title"/>
          </p:nvPr>
        </p:nvSpPr>
        <p:spPr>
          <a:xfrm>
            <a:off x="449262" y="323850"/>
            <a:ext cx="11180763" cy="666750"/>
          </a:xfrm>
        </p:spPr>
        <p:txBody>
          <a:bodyPr/>
          <a:lstStyle/>
          <a:p>
            <a:r>
              <a:rPr lang="en-US" dirty="0">
                <a:latin typeface="Lato" panose="020F0502020204030203" pitchFamily="34" charset="0"/>
                <a:ea typeface="Lato" panose="020F0502020204030203" pitchFamily="34" charset="0"/>
                <a:cs typeface="Lato" panose="020F0502020204030203" pitchFamily="34" charset="0"/>
              </a:rPr>
              <a:t>Python IDLE</a:t>
            </a:r>
          </a:p>
        </p:txBody>
      </p:sp>
      <p:sp>
        <p:nvSpPr>
          <p:cNvPr id="3" name="Content Placeholder 2">
            <a:extLst>
              <a:ext uri="{FF2B5EF4-FFF2-40B4-BE49-F238E27FC236}">
                <a16:creationId xmlns:a16="http://schemas.microsoft.com/office/drawing/2014/main" id="{1A216025-786F-3D4F-96C5-3A9E92E8D756}"/>
              </a:ext>
            </a:extLst>
          </p:cNvPr>
          <p:cNvSpPr>
            <a:spLocks noGrp="1"/>
          </p:cNvSpPr>
          <p:nvPr>
            <p:ph idx="1"/>
          </p:nvPr>
        </p:nvSpPr>
        <p:spPr>
          <a:xfrm>
            <a:off x="449262" y="1153236"/>
            <a:ext cx="11180867" cy="4595203"/>
          </a:xfrm>
        </p:spPr>
        <p:txBody>
          <a:bodyPr/>
          <a:lstStyle/>
          <a:p>
            <a:r>
              <a:rPr lang="en-US" dirty="0">
                <a:latin typeface="Lato" panose="020F0502020204030203" pitchFamily="34" charset="0"/>
                <a:ea typeface="Lato" panose="020F0502020204030203" pitchFamily="34" charset="0"/>
                <a:cs typeface="Lato" panose="020F0502020204030203" pitchFamily="34" charset="0"/>
              </a:rPr>
              <a:t>When you launch IDLE it will launch in interactive mode. To start a new program you should select ‘File, New File’ from the main menu.</a:t>
            </a:r>
          </a:p>
          <a:p>
            <a:r>
              <a:rPr lang="en-US" dirty="0">
                <a:latin typeface="Lato" panose="020F0502020204030203" pitchFamily="34" charset="0"/>
                <a:ea typeface="Lato" panose="020F0502020204030203" pitchFamily="34" charset="0"/>
                <a:cs typeface="Lato" panose="020F0502020204030203" pitchFamily="34" charset="0"/>
              </a:rPr>
              <a:t>When we write programs we are going to write them in procedures. This means that when we write larger programs which we want to reuse we can just run the procedure rather than having to write it out again.</a:t>
            </a:r>
          </a:p>
          <a:p>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latin typeface="Lato" panose="020F0502020204030203" pitchFamily="34" charset="0"/>
              <a:ea typeface="Lato" panose="020F0502020204030203" pitchFamily="34" charset="0"/>
              <a:cs typeface="Lato" panose="020F0502020204030203" pitchFamily="34" charset="0"/>
            </a:endParaRPr>
          </a:p>
          <a:p>
            <a:r>
              <a:rPr lang="en-US" dirty="0">
                <a:latin typeface="Lato" panose="020F0502020204030203" pitchFamily="34" charset="0"/>
                <a:ea typeface="Lato" panose="020F0502020204030203" pitchFamily="34" charset="0"/>
                <a:cs typeface="Lato" panose="020F0502020204030203" pitchFamily="34" charset="0"/>
              </a:rPr>
              <a:t>In the code above the </a:t>
            </a:r>
            <a:r>
              <a:rPr lang="en-US" dirty="0" err="1">
                <a:latin typeface="Lato" panose="020F0502020204030203" pitchFamily="34" charset="0"/>
                <a:ea typeface="Lato" panose="020F0502020204030203" pitchFamily="34" charset="0"/>
                <a:cs typeface="Lato" panose="020F0502020204030203" pitchFamily="34" charset="0"/>
              </a:rPr>
              <a:t>def</a:t>
            </a:r>
            <a:r>
              <a:rPr lang="en-US" dirty="0">
                <a:latin typeface="Lato" panose="020F0502020204030203" pitchFamily="34" charset="0"/>
                <a:ea typeface="Lato" panose="020F0502020204030203" pitchFamily="34" charset="0"/>
                <a:cs typeface="Lato" panose="020F0502020204030203" pitchFamily="34" charset="0"/>
              </a:rPr>
              <a:t> is used to define a function. The function above is named </a:t>
            </a:r>
            <a:r>
              <a:rPr lang="en-US" dirty="0" err="1">
                <a:latin typeface="Lato" panose="020F0502020204030203" pitchFamily="34" charset="0"/>
                <a:ea typeface="Lato" panose="020F0502020204030203" pitchFamily="34" charset="0"/>
                <a:cs typeface="Lato" panose="020F0502020204030203" pitchFamily="34" charset="0"/>
              </a:rPr>
              <a:t>myFirst</a:t>
            </a:r>
            <a:r>
              <a:rPr lang="en-US" dirty="0">
                <a:latin typeface="Lato" panose="020F0502020204030203" pitchFamily="34" charset="0"/>
                <a:ea typeface="Lato" panose="020F0502020204030203" pitchFamily="34" charset="0"/>
                <a:cs typeface="Lato" panose="020F0502020204030203" pitchFamily="34" charset="0"/>
              </a:rPr>
              <a:t> Program(): You will notice that once you press enter the code will be indented. This means that any code that is indented is part of this function.</a:t>
            </a:r>
          </a:p>
          <a:p>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3"/>
          <a:stretch>
            <a:fillRect/>
          </a:stretch>
        </p:blipFill>
        <p:spPr>
          <a:xfrm>
            <a:off x="794238" y="3136511"/>
            <a:ext cx="2769196" cy="951911"/>
          </a:xfrm>
          <a:prstGeom prst="rect">
            <a:avLst/>
          </a:prstGeom>
        </p:spPr>
      </p:pic>
    </p:spTree>
    <p:extLst>
      <p:ext uri="{BB962C8B-B14F-4D97-AF65-F5344CB8AC3E}">
        <p14:creationId xmlns:p14="http://schemas.microsoft.com/office/powerpoint/2010/main" val="427843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6EAE-1D5B-0A40-AADC-4564D3742D44}"/>
              </a:ext>
            </a:extLst>
          </p:cNvPr>
          <p:cNvSpPr>
            <a:spLocks noGrp="1"/>
          </p:cNvSpPr>
          <p:nvPr>
            <p:ph type="title"/>
          </p:nvPr>
        </p:nvSpPr>
        <p:spPr/>
        <p:txBody>
          <a:bodyPr/>
          <a:lstStyle/>
          <a:p>
            <a:r>
              <a:rPr lang="en-US" dirty="0" err="1">
                <a:latin typeface="Lato" panose="020F0502020204030203" pitchFamily="34" charset="0"/>
                <a:ea typeface="Lato" panose="020F0502020204030203" pitchFamily="34" charset="0"/>
                <a:cs typeface="Lato" panose="020F0502020204030203" pitchFamily="34" charset="0"/>
              </a:rPr>
              <a:t>myFirstProgram</a:t>
            </a:r>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84A8BA35-C0E9-CB43-B445-BA1E724FD2D0}"/>
              </a:ext>
            </a:extLst>
          </p:cNvPr>
          <p:cNvSpPr>
            <a:spLocks noGrp="1"/>
          </p:cNvSpPr>
          <p:nvPr>
            <p:ph idx="1"/>
          </p:nvPr>
        </p:nvSpPr>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A print statement has been added to the procedure. The print command is in purple. If it doesn’t appear in purple it means that there is a typo. The green text highlights that it is a text string that will be output. Note that the string is in quotes (“”)</a:t>
            </a: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pPr marL="0" indent="0">
              <a:spcBef>
                <a:spcPts val="1200"/>
              </a:spcBef>
              <a:buNone/>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sz="2400" dirty="0">
                <a:latin typeface="Lato" panose="020F0502020204030203" pitchFamily="34" charset="0"/>
                <a:ea typeface="Lato" panose="020F0502020204030203" pitchFamily="34" charset="0"/>
                <a:cs typeface="Lato" panose="020F0502020204030203" pitchFamily="34" charset="0"/>
              </a:rPr>
              <a:t>You then need to save the program. </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To run the program you should press F5.</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Try entering the program for yourself and run it. What happens?</a:t>
            </a:r>
            <a:endParaRPr lang="en-US" sz="24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3"/>
          <a:stretch>
            <a:fillRect/>
          </a:stretch>
        </p:blipFill>
        <p:spPr>
          <a:xfrm>
            <a:off x="914766" y="2518264"/>
            <a:ext cx="3836469" cy="690928"/>
          </a:xfrm>
          <a:prstGeom prst="rect">
            <a:avLst/>
          </a:prstGeom>
        </p:spPr>
      </p:pic>
    </p:spTree>
    <p:extLst>
      <p:ext uri="{BB962C8B-B14F-4D97-AF65-F5344CB8AC3E}">
        <p14:creationId xmlns:p14="http://schemas.microsoft.com/office/powerpoint/2010/main" val="157205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Running a Procedure</a:t>
            </a: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a:xfrm>
            <a:off x="492125" y="1237785"/>
            <a:ext cx="11180763"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When you write a procedure you also need to call it. Initially the procedure is stored for later use until it is called. This means that we can call the procedure as many times as we want to.</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To called the procedure you simply need to type in the name of the procedure.</a:t>
            </a: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Try adding this line to your code to make sure that it runs.</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Well done, you have written your first computer program in a text based language using a procedure.</a:t>
            </a: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4" name="Picture 3"/>
          <p:cNvPicPr>
            <a:picLocks noChangeAspect="1"/>
          </p:cNvPicPr>
          <p:nvPr/>
        </p:nvPicPr>
        <p:blipFill>
          <a:blip r:embed="rId3"/>
          <a:stretch>
            <a:fillRect/>
          </a:stretch>
        </p:blipFill>
        <p:spPr>
          <a:xfrm>
            <a:off x="864943" y="3044336"/>
            <a:ext cx="3724642" cy="1335529"/>
          </a:xfrm>
          <a:prstGeom prst="rect">
            <a:avLst/>
          </a:prstGeom>
        </p:spPr>
      </p:pic>
    </p:spTree>
    <p:extLst>
      <p:ext uri="{BB962C8B-B14F-4D97-AF65-F5344CB8AC3E}">
        <p14:creationId xmlns:p14="http://schemas.microsoft.com/office/powerpoint/2010/main" val="403924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Input Statements</a:t>
            </a: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a:xfrm>
            <a:off x="492126" y="1237785"/>
            <a:ext cx="9007964"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We are now going to write a text based program similar to the one on the right. Instead of typing in the year we are going to ask the user to enter it. To do this we are going to use an input statement.</a:t>
            </a: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We have created a new function and this time have added an input statement. When the program is run it will ask the user to “Please enter the year”. Whatever they type in will be stored in the variable ‘year’.</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A variable is a named location in memory. It is like a named empty box where we can store something for later use.</a:t>
            </a: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3"/>
          <a:stretch>
            <a:fillRect/>
          </a:stretch>
        </p:blipFill>
        <p:spPr>
          <a:xfrm>
            <a:off x="9500089" y="194797"/>
            <a:ext cx="2476500" cy="2085975"/>
          </a:xfrm>
          <a:prstGeom prst="rect">
            <a:avLst/>
          </a:prstGeom>
        </p:spPr>
      </p:pic>
      <p:pic>
        <p:nvPicPr>
          <p:cNvPr id="6" name="Picture 5"/>
          <p:cNvPicPr>
            <a:picLocks noChangeAspect="1"/>
          </p:cNvPicPr>
          <p:nvPr/>
        </p:nvPicPr>
        <p:blipFill>
          <a:blip r:embed="rId4"/>
          <a:stretch>
            <a:fillRect/>
          </a:stretch>
        </p:blipFill>
        <p:spPr>
          <a:xfrm>
            <a:off x="869339" y="2435835"/>
            <a:ext cx="5550730" cy="579927"/>
          </a:xfrm>
          <a:prstGeom prst="rect">
            <a:avLst/>
          </a:prstGeom>
        </p:spPr>
      </p:pic>
    </p:spTree>
    <p:extLst>
      <p:ext uri="{BB962C8B-B14F-4D97-AF65-F5344CB8AC3E}">
        <p14:creationId xmlns:p14="http://schemas.microsoft.com/office/powerpoint/2010/main" val="153557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Input Statements 2</a:t>
            </a: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a:xfrm>
            <a:off x="492126" y="1237785"/>
            <a:ext cx="9007964"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We are now going to expand the program to output what the user has typed in along with a piece of text called a string.</a:t>
            </a: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As you can see in the code above we have added a new print statement. The start of the print statement is like the “Hello World!” example. You will see that there is a comma followed by the name of the variable. This will print whatever is stored in the variable ‘year’.</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Complete this program and then work through the Python worksheet.</a:t>
            </a: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endParaRPr lang="en-US"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p:cNvPicPr>
            <a:picLocks noChangeAspect="1"/>
          </p:cNvPicPr>
          <p:nvPr/>
        </p:nvPicPr>
        <p:blipFill>
          <a:blip r:embed="rId3"/>
          <a:stretch>
            <a:fillRect/>
          </a:stretch>
        </p:blipFill>
        <p:spPr>
          <a:xfrm>
            <a:off x="9500089" y="194797"/>
            <a:ext cx="2476500" cy="2085975"/>
          </a:xfrm>
          <a:prstGeom prst="rect">
            <a:avLst/>
          </a:prstGeom>
        </p:spPr>
      </p:pic>
      <p:pic>
        <p:nvPicPr>
          <p:cNvPr id="4" name="Picture 3"/>
          <p:cNvPicPr>
            <a:picLocks noChangeAspect="1"/>
          </p:cNvPicPr>
          <p:nvPr/>
        </p:nvPicPr>
        <p:blipFill>
          <a:blip r:embed="rId4"/>
          <a:stretch>
            <a:fillRect/>
          </a:stretch>
        </p:blipFill>
        <p:spPr>
          <a:xfrm>
            <a:off x="907073" y="2009309"/>
            <a:ext cx="4167815" cy="698722"/>
          </a:xfrm>
          <a:prstGeom prst="rect">
            <a:avLst/>
          </a:prstGeom>
        </p:spPr>
      </p:pic>
    </p:spTree>
    <p:extLst>
      <p:ext uri="{BB962C8B-B14F-4D97-AF65-F5344CB8AC3E}">
        <p14:creationId xmlns:p14="http://schemas.microsoft.com/office/powerpoint/2010/main" val="394666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5.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2.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B61D4E06-5D3F-4994-A4A7-4BA626FA722D}">
  <ds:schemaRef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c0950e01-db07-4e41-9c32-b7a8e9fccc9b"/>
    <ds:schemaRef ds:uri="http://schemas.microsoft.com/sharepoint/v3/fields"/>
    <ds:schemaRef ds:uri="f2ad5090-61a8-4b8c-ab70-68f4ff4d1933"/>
    <ds:schemaRef ds:uri="http://www.w3.org/XML/1998/namespace"/>
    <ds:schemaRef ds:uri="http://purl.org/dc/dcmitype/"/>
  </ds:schemaRefs>
</ds:datastoreItem>
</file>

<file path=customXml/itemProps5.xml><?xml version="1.0" encoding="utf-8"?>
<ds:datastoreItem xmlns:ds="http://schemas.openxmlformats.org/officeDocument/2006/customXml" ds:itemID="{C959113B-7FA4-40AB-AF85-5C5588D4771C}">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920</Words>
  <Application>Microsoft Office PowerPoint</Application>
  <PresentationFormat>Widescreen</PresentationFormat>
  <Paragraphs>56</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Lato</vt:lpstr>
      <vt:lpstr>Wingdings</vt:lpstr>
      <vt:lpstr>1_Arm_PPT_Public</vt:lpstr>
      <vt:lpstr>Text based programming languages</vt:lpstr>
      <vt:lpstr>Types of Programming Language</vt:lpstr>
      <vt:lpstr>Python IDLE</vt:lpstr>
      <vt:lpstr>myFirstProgram</vt:lpstr>
      <vt:lpstr>Running a Procedure</vt:lpstr>
      <vt:lpstr>Input Statements</vt:lpstr>
      <vt:lpstr>Input Statements 2</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dc:title>
  <dc:subject/>
  <dc:creator/>
  <cp:keywords/>
  <dc:description/>
  <cp:lastModifiedBy/>
  <cp:revision>1</cp:revision>
  <dcterms:created xsi:type="dcterms:W3CDTF">2017-09-19T22:21:35Z</dcterms:created>
  <dcterms:modified xsi:type="dcterms:W3CDTF">2020-12-11T09:50:35Z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