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5"/>
  </p:notesMasterIdLst>
  <p:handoutMasterIdLst>
    <p:handoutMasterId r:id="rId16"/>
  </p:handoutMasterIdLst>
  <p:sldIdLst>
    <p:sldId id="332" r:id="rId7"/>
    <p:sldId id="335" r:id="rId8"/>
    <p:sldId id="336" r:id="rId9"/>
    <p:sldId id="340" r:id="rId10"/>
    <p:sldId id="337" r:id="rId11"/>
    <p:sldId id="338" r:id="rId12"/>
    <p:sldId id="339" r:id="rId13"/>
    <p:sldId id="333"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FADFB2-4924-4D86-9B27-09FFECA5911B}" v="14" dt="2019-07-01T12:43:41.703"/>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3"/>
  </p:normalViewPr>
  <p:slideViewPr>
    <p:cSldViewPr snapToGrid="0">
      <p:cViewPr varScale="1">
        <p:scale>
          <a:sx n="108" d="100"/>
          <a:sy n="108" d="100"/>
        </p:scale>
        <p:origin x="678" y="13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12/11/2020</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12/11/2020</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physical objects such as walls can reduce the wireless signal and thus result in a slower speed. The further you are away from the router the weaker the signal.</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030562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expand this by asking Learners what they think could happen if people were able to steal the data that was being transmitted from their mobile devices such as phones. You could draw out the amount of personal data that is communicated like passwords and the threats that exist if someone were to steal this data.</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744677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Caesar Cipher is one of the most basic ciphers. It works by shifting letters a number of positions in the alphabet. The image show how the word HELLO would be encrypted using a shift of 13. This means that an A would be moved 13 places along the alphabet to become an N.</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387976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1137266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49034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2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934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1387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2693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7735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128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7835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413531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96666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692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953482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660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1825763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265388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01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20361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265438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22920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71397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DA94536-B74F-4598-A640-8EA12627FFBA}"/>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38246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791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5243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228580955"/>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hyperlink" Target="https://creativecommons.org/licenses/by-nc/3.0/" TargetMode="External"/><Relationship Id="rId4" Type="http://schemas.openxmlformats.org/officeDocument/2006/relationships/hyperlink" Target="http://www.securitybydefault.com/2014/10/6-herramientas-para-la-identificaci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hyperlink" Target="https://creativecommons.org/licenses/by-sa/3.0/" TargetMode="External"/><Relationship Id="rId4" Type="http://schemas.openxmlformats.org/officeDocument/2006/relationships/hyperlink" Target="http://www.bb-pr.net/departamento-de-justicia-revelara-datos-que-extraen-de-celular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skleo.com/how-do-i-encrypt-email/?replytocom%3D448194" TargetMode="External"/><Relationship Id="rId2" Type="http://schemas.openxmlformats.org/officeDocument/2006/relationships/image" Target="../media/image13.jpg"/><Relationship Id="rId1" Type="http://schemas.openxmlformats.org/officeDocument/2006/relationships/slideLayout" Target="../slideLayouts/slideLayout10.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ROT1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7DBC35-9129-4A27-9BE1-9D26C0D0B0D4}"/>
              </a:ext>
            </a:extLst>
          </p:cNvPr>
          <p:cNvSpPr>
            <a:spLocks noGrp="1"/>
          </p:cNvSpPr>
          <p:nvPr>
            <p:ph type="body" sz="quarter" idx="12"/>
          </p:nvPr>
        </p:nvSpPr>
        <p:spPr>
          <a:xfrm>
            <a:off x="7430841" y="1367233"/>
            <a:ext cx="4264272" cy="295077"/>
          </a:xfrm>
        </p:spPr>
        <p:txBody>
          <a:bodyPr/>
          <a:lstStyle/>
          <a:p>
            <a:pPr marL="0" indent="0">
              <a:buNone/>
            </a:pPr>
            <a:r>
              <a:rPr lang="en-GB" sz="2400"/>
              <a:t>Lesson 8</a:t>
            </a:r>
            <a:endParaRPr lang="en-GB" sz="2400" dirty="0"/>
          </a:p>
        </p:txBody>
      </p:sp>
      <p:sp>
        <p:nvSpPr>
          <p:cNvPr id="2" name="Title 1"/>
          <p:cNvSpPr>
            <a:spLocks noGrp="1"/>
          </p:cNvSpPr>
          <p:nvPr>
            <p:ph type="title"/>
          </p:nvPr>
        </p:nvSpPr>
        <p:spPr>
          <a:xfrm>
            <a:off x="6649606" y="2306682"/>
            <a:ext cx="5045507" cy="1556425"/>
          </a:xfrm>
        </p:spPr>
        <p:txBody>
          <a:bodyPr/>
          <a:lstStyle/>
          <a:p>
            <a:r>
              <a:rPr lang="en-US" dirty="0">
                <a:latin typeface="Lato" panose="020F0502020204030203" pitchFamily="34" charset="0"/>
                <a:ea typeface="Lato" panose="020F0502020204030203" pitchFamily="34" charset="0"/>
                <a:cs typeface="Lato" panose="020F0502020204030203" pitchFamily="34" charset="0"/>
              </a:rPr>
              <a:t>Radio Communication and Ciphers</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48660"/>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Radio Communication</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Mobile devices need to communicate with other devices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If you use a smartphone to connect to the internet you use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radio waves</a:t>
            </a:r>
            <a:r>
              <a:rPr lang="en-GB" dirty="0">
                <a:latin typeface="Lato" panose="020F0502020204030203" pitchFamily="34" charset="0"/>
                <a:ea typeface="Lato" panose="020F0502020204030203" pitchFamily="34" charset="0"/>
                <a:cs typeface="Lato" panose="020F0502020204030203" pitchFamily="34" charset="0"/>
              </a:rPr>
              <a:t> to do this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The strength of the signal varies as you move further away from the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transmitter</a:t>
            </a:r>
          </a:p>
          <a:p>
            <a:pPr>
              <a:spcBef>
                <a:spcPts val="1200"/>
              </a:spcBef>
            </a:pP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Physical objects </a:t>
            </a:r>
            <a:r>
              <a:rPr lang="en-GB" dirty="0">
                <a:latin typeface="Lato" panose="020F0502020204030203" pitchFamily="34" charset="0"/>
                <a:ea typeface="Lato" panose="020F0502020204030203" pitchFamily="34" charset="0"/>
                <a:cs typeface="Lato" panose="020F0502020204030203" pitchFamily="34" charset="0"/>
              </a:rPr>
              <a:t>which get in the way also reduce the signal strength</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As the signal strength gets weaker the speed of the data transfer slows</a:t>
            </a:r>
          </a:p>
        </p:txBody>
      </p:sp>
      <p:pic>
        <p:nvPicPr>
          <p:cNvPr id="5" name="Picture 4" descr="6 herramientas para la identificación de redes wireless en ...">
            <a:extLst>
              <a:ext uri="{FF2B5EF4-FFF2-40B4-BE49-F238E27FC236}">
                <a16:creationId xmlns:a16="http://schemas.microsoft.com/office/drawing/2014/main" id="{F00D635B-4C76-DC45-8D93-CAE66BB55B7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14933" y="3936124"/>
            <a:ext cx="2101658" cy="1849459"/>
          </a:xfrm>
          <a:prstGeom prst="rect">
            <a:avLst/>
          </a:prstGeom>
        </p:spPr>
      </p:pic>
      <p:sp>
        <p:nvSpPr>
          <p:cNvPr id="6" name="TextBox 5">
            <a:extLst>
              <a:ext uri="{FF2B5EF4-FFF2-40B4-BE49-F238E27FC236}">
                <a16:creationId xmlns:a16="http://schemas.microsoft.com/office/drawing/2014/main" id="{7B2BB168-590D-FE47-877B-14E035306455}"/>
              </a:ext>
            </a:extLst>
          </p:cNvPr>
          <p:cNvSpPr txBox="1"/>
          <p:nvPr/>
        </p:nvSpPr>
        <p:spPr>
          <a:xfrm>
            <a:off x="9414933" y="5878364"/>
            <a:ext cx="2101658" cy="276999"/>
          </a:xfrm>
          <a:prstGeom prst="rect">
            <a:avLst/>
          </a:prstGeom>
          <a:noFill/>
        </p:spPr>
        <p:txBody>
          <a:bodyPr wrap="square" lIns="0" tIns="0" rIns="0" bIns="0" rtlCol="0">
            <a:spAutoFit/>
          </a:bodyPr>
          <a:lstStyle/>
          <a:p>
            <a:r>
              <a:rPr lang="en-US" sz="900">
                <a:hlinkClick r:id="rId4" tooltip="http://www.securitybydefault.com/2014/10/6-herramientas-para-la-identificacion.html"/>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rPr>
              <a:t>Security</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92125" y="1237785"/>
            <a:ext cx="8859265" cy="4595203"/>
          </a:xfrm>
        </p:spPr>
        <p:txBody>
          <a:bodyPr/>
          <a:lstStyle/>
          <a:p>
            <a:pPr>
              <a:spcBef>
                <a:spcPts val="1200"/>
              </a:spcBef>
            </a:pPr>
            <a:r>
              <a:rPr lang="en-US" dirty="0">
                <a:latin typeface="Lato" panose="020F0502020204030203" pitchFamily="34" charset="0"/>
              </a:rPr>
              <a:t>As information is being transmitted through the air other people could </a:t>
            </a:r>
            <a:r>
              <a:rPr lang="en-US" b="1" dirty="0">
                <a:solidFill>
                  <a:srgbClr val="002B49"/>
                </a:solidFill>
                <a:latin typeface="Lato" panose="020F0502020204030203" pitchFamily="34" charset="0"/>
              </a:rPr>
              <a:t>intercept </a:t>
            </a:r>
            <a:r>
              <a:rPr lang="en-US" dirty="0">
                <a:latin typeface="Lato" panose="020F0502020204030203" pitchFamily="34" charset="0"/>
              </a:rPr>
              <a:t>it</a:t>
            </a:r>
          </a:p>
          <a:p>
            <a:pPr>
              <a:spcBef>
                <a:spcPts val="1200"/>
              </a:spcBef>
            </a:pPr>
            <a:r>
              <a:rPr lang="en-US" dirty="0">
                <a:latin typeface="Lato" panose="020F0502020204030203" pitchFamily="34" charset="0"/>
              </a:rPr>
              <a:t>It is important that this information is kept secure so that if someone were to intercept it they wouldn’t be able to understand it</a:t>
            </a:r>
          </a:p>
          <a:p>
            <a:pPr>
              <a:spcBef>
                <a:spcPts val="1200"/>
              </a:spcBef>
            </a:pPr>
            <a:r>
              <a:rPr lang="en-GB" dirty="0">
                <a:latin typeface="Lato" panose="020F0502020204030203" pitchFamily="34" charset="0"/>
              </a:rPr>
              <a:t>To make sure the information is hidden this data is scrambled</a:t>
            </a:r>
            <a:endParaRPr lang="en-US" dirty="0">
              <a:latin typeface="Lato" panose="020F0502020204030203" pitchFamily="34" charset="0"/>
            </a:endParaRPr>
          </a:p>
        </p:txBody>
      </p:sp>
      <p:pic>
        <p:nvPicPr>
          <p:cNvPr id="5" name="Picture 4" descr="Departamento de Justicia revelará datos que extraen de ...">
            <a:extLst>
              <a:ext uri="{FF2B5EF4-FFF2-40B4-BE49-F238E27FC236}">
                <a16:creationId xmlns:a16="http://schemas.microsoft.com/office/drawing/2014/main" id="{32829ABF-9416-5D4D-87BF-4C92A214ECE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543739" y="1346513"/>
            <a:ext cx="2006600" cy="1498600"/>
          </a:xfrm>
          <a:prstGeom prst="rect">
            <a:avLst/>
          </a:prstGeom>
        </p:spPr>
      </p:pic>
      <p:sp>
        <p:nvSpPr>
          <p:cNvPr id="6" name="TextBox 5">
            <a:extLst>
              <a:ext uri="{FF2B5EF4-FFF2-40B4-BE49-F238E27FC236}">
                <a16:creationId xmlns:a16="http://schemas.microsoft.com/office/drawing/2014/main" id="{6EE499A2-C8E0-6749-AEEF-621CFB6FF3D0}"/>
              </a:ext>
            </a:extLst>
          </p:cNvPr>
          <p:cNvSpPr txBox="1"/>
          <p:nvPr/>
        </p:nvSpPr>
        <p:spPr>
          <a:xfrm>
            <a:off x="9543739" y="2952602"/>
            <a:ext cx="2006600" cy="276999"/>
          </a:xfrm>
          <a:prstGeom prst="rect">
            <a:avLst/>
          </a:prstGeom>
          <a:noFill/>
        </p:spPr>
        <p:txBody>
          <a:bodyPr wrap="square" lIns="0" tIns="0" rIns="0" bIns="0" rtlCol="0">
            <a:spAutoFit/>
          </a:bodyPr>
          <a:lstStyle/>
          <a:p>
            <a:r>
              <a:rPr lang="en-US" sz="900" dirty="0">
                <a:hlinkClick r:id="rId4" tooltip="http://www.bb-pr.net/departamento-de-justicia-revelara-datos-que-extraen-de-celulares/"/>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427843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5CD4-45F2-5B4A-BA82-9293E706F295}"/>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Encryption</a:t>
            </a:r>
          </a:p>
        </p:txBody>
      </p:sp>
      <p:sp>
        <p:nvSpPr>
          <p:cNvPr id="3" name="Content Placeholder 2">
            <a:extLst>
              <a:ext uri="{FF2B5EF4-FFF2-40B4-BE49-F238E27FC236}">
                <a16:creationId xmlns:a16="http://schemas.microsoft.com/office/drawing/2014/main" id="{56EB3287-BAD9-C34C-A175-60FAD9C11AC8}"/>
              </a:ext>
            </a:extLst>
          </p:cNvPr>
          <p:cNvSpPr>
            <a:spLocks noGrp="1"/>
          </p:cNvSpPr>
          <p:nvPr>
            <p:ph idx="1"/>
          </p:nvPr>
        </p:nvSpPr>
        <p:spPr>
          <a:xfrm>
            <a:off x="492125" y="1237785"/>
            <a:ext cx="7756329"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process of scrambling data is known as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encryption</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To encrypt data we apply a special algorithm called a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cipher</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cipher is applied to the plain message so that it is scrambled</a:t>
            </a:r>
          </a:p>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How Do I Encrypt Email? - Ask Leo!">
            <a:extLst>
              <a:ext uri="{FF2B5EF4-FFF2-40B4-BE49-F238E27FC236}">
                <a16:creationId xmlns:a16="http://schemas.microsoft.com/office/drawing/2014/main" id="{31AFD2CF-E924-4D42-B5D5-E901272F8D0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66667" y="1312392"/>
            <a:ext cx="3069167" cy="1616428"/>
          </a:xfrm>
          <a:prstGeom prst="rect">
            <a:avLst/>
          </a:prstGeom>
        </p:spPr>
      </p:pic>
      <p:sp>
        <p:nvSpPr>
          <p:cNvPr id="6" name="TextBox 5">
            <a:extLst>
              <a:ext uri="{FF2B5EF4-FFF2-40B4-BE49-F238E27FC236}">
                <a16:creationId xmlns:a16="http://schemas.microsoft.com/office/drawing/2014/main" id="{AAE8EEEA-4B8D-9546-825E-9FFEB8B8C307}"/>
              </a:ext>
            </a:extLst>
          </p:cNvPr>
          <p:cNvSpPr txBox="1"/>
          <p:nvPr/>
        </p:nvSpPr>
        <p:spPr>
          <a:xfrm>
            <a:off x="8466667" y="3058794"/>
            <a:ext cx="3069167" cy="138499"/>
          </a:xfrm>
          <a:prstGeom prst="rect">
            <a:avLst/>
          </a:prstGeom>
          <a:noFill/>
        </p:spPr>
        <p:txBody>
          <a:bodyPr wrap="square" lIns="0" tIns="0" rIns="0" bIns="0" rtlCol="0">
            <a:spAutoFit/>
          </a:bodyPr>
          <a:lstStyle/>
          <a:p>
            <a:r>
              <a:rPr lang="en-US" sz="900" dirty="0">
                <a:hlinkClick r:id="rId3" tooltip="https://askleo.com/how-do-i-encrypt-email/?replytocom%3D448194"/>
              </a:rPr>
              <a:t>This Photo</a:t>
            </a:r>
            <a:r>
              <a:rPr lang="en-US" sz="900" dirty="0"/>
              <a:t> by Unknown Author is licensed under </a:t>
            </a:r>
            <a:r>
              <a:rPr lang="en-US" sz="900" dirty="0">
                <a:hlinkClick r:id="rId4" tooltip="https://creativecommons.org/licenses/by-nc-nd/3.0/"/>
              </a:rPr>
              <a:t>CC BY-NC-ND</a:t>
            </a:r>
            <a:endParaRPr lang="en-US" sz="900" dirty="0"/>
          </a:p>
        </p:txBody>
      </p:sp>
    </p:spTree>
    <p:extLst>
      <p:ext uri="{BB962C8B-B14F-4D97-AF65-F5344CB8AC3E}">
        <p14:creationId xmlns:p14="http://schemas.microsoft.com/office/powerpoint/2010/main" val="283879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EAE-1D5B-0A40-AADC-4564D3742D44}"/>
              </a:ext>
            </a:extLst>
          </p:cNvPr>
          <p:cNvSpPr>
            <a:spLocks noGrp="1"/>
          </p:cNvSpPr>
          <p:nvPr>
            <p:ph type="title"/>
          </p:nvPr>
        </p:nvSpPr>
        <p:spPr/>
        <p:txBody>
          <a:bodyPr/>
          <a:lstStyle/>
          <a:p>
            <a:r>
              <a:rPr lang="en-US" dirty="0"/>
              <a:t>Caesar Cipher</a:t>
            </a:r>
          </a:p>
        </p:txBody>
      </p:sp>
      <p:sp>
        <p:nvSpPr>
          <p:cNvPr id="3" name="Content Placeholder 2">
            <a:extLst>
              <a:ext uri="{FF2B5EF4-FFF2-40B4-BE49-F238E27FC236}">
                <a16:creationId xmlns:a16="http://schemas.microsoft.com/office/drawing/2014/main" id="{84A8BA35-C0E9-CB43-B445-BA1E724FD2D0}"/>
              </a:ext>
            </a:extLst>
          </p:cNvPr>
          <p:cNvSpPr>
            <a:spLocks noGrp="1"/>
          </p:cNvSpPr>
          <p:nvPr>
            <p:ph idx="1"/>
          </p:nvPr>
        </p:nvSpPr>
        <p:spPr>
          <a:xfrm>
            <a:off x="492126" y="1237785"/>
            <a:ext cx="6577978" cy="4595203"/>
          </a:xfrm>
        </p:spPr>
        <p:txBody>
          <a:bodyPr/>
          <a:lstStyle/>
          <a:p>
            <a:pPr>
              <a:spcBef>
                <a:spcPts val="1200"/>
              </a:spcBef>
            </a:pPr>
            <a:r>
              <a:rPr lang="en-US" dirty="0"/>
              <a:t>One of the oldest encryption ciphers is called the ‘Caesar Cipher’. Julius Caesar used the cipher when sending messages</a:t>
            </a:r>
          </a:p>
          <a:p>
            <a:pPr>
              <a:spcBef>
                <a:spcPts val="1200"/>
              </a:spcBef>
            </a:pPr>
            <a:r>
              <a:rPr lang="en-US" dirty="0"/>
              <a:t>The cipher shifts each letter in the message by a specific number of characters to encrypt it.</a:t>
            </a:r>
          </a:p>
          <a:p>
            <a:pPr>
              <a:spcBef>
                <a:spcPts val="1200"/>
              </a:spcBef>
            </a:pPr>
            <a:r>
              <a:rPr lang="en-GB" dirty="0"/>
              <a:t>If the shift was +3 the word ‘cat’ would be encrypted to ‘</a:t>
            </a:r>
            <a:r>
              <a:rPr lang="en-GB" dirty="0" err="1"/>
              <a:t>fdw</a:t>
            </a:r>
            <a:r>
              <a:rPr lang="en-GB" dirty="0"/>
              <a:t>’.</a:t>
            </a:r>
          </a:p>
          <a:p>
            <a:pPr>
              <a:spcBef>
                <a:spcPts val="1200"/>
              </a:spcBef>
            </a:pPr>
            <a:r>
              <a:rPr lang="en-GB" dirty="0"/>
              <a:t>Try to work through the Cipher Worksheet to see if you can crack the secret message and also come up with some of your own</a:t>
            </a:r>
            <a:endParaRPr lang="en-US" dirty="0"/>
          </a:p>
        </p:txBody>
      </p:sp>
      <p:pic>
        <p:nvPicPr>
          <p:cNvPr id="5" name="Picture 4" descr="ROT13 - Wikipedia">
            <a:extLst>
              <a:ext uri="{FF2B5EF4-FFF2-40B4-BE49-F238E27FC236}">
                <a16:creationId xmlns:a16="http://schemas.microsoft.com/office/drawing/2014/main" id="{7762D476-1A73-E741-88C7-5A15928313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7315" y="1237785"/>
            <a:ext cx="4633642" cy="2683651"/>
          </a:xfrm>
          <a:prstGeom prst="rect">
            <a:avLst/>
          </a:prstGeom>
        </p:spPr>
      </p:pic>
      <p:sp>
        <p:nvSpPr>
          <p:cNvPr id="6" name="TextBox 5">
            <a:extLst>
              <a:ext uri="{FF2B5EF4-FFF2-40B4-BE49-F238E27FC236}">
                <a16:creationId xmlns:a16="http://schemas.microsoft.com/office/drawing/2014/main" id="{719B56CC-A827-6340-903A-D4F7E9B61B2F}"/>
              </a:ext>
            </a:extLst>
          </p:cNvPr>
          <p:cNvSpPr txBox="1"/>
          <p:nvPr/>
        </p:nvSpPr>
        <p:spPr>
          <a:xfrm>
            <a:off x="5689600" y="6655506"/>
            <a:ext cx="4633642" cy="138499"/>
          </a:xfrm>
          <a:prstGeom prst="rect">
            <a:avLst/>
          </a:prstGeom>
          <a:noFill/>
        </p:spPr>
        <p:txBody>
          <a:bodyPr wrap="square" lIns="0" tIns="0" rIns="0" bIns="0" rtlCol="0">
            <a:spAutoFit/>
          </a:bodyPr>
          <a:lstStyle/>
          <a:p>
            <a:r>
              <a:rPr lang="en-US" sz="900">
                <a:hlinkClick r:id="rId4" tooltip="https://en.wikipedia.org/wiki/ROT13"/>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157205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t>The </a:t>
            </a:r>
            <a:r>
              <a:rPr lang="en-US" dirty="0" err="1"/>
              <a:t>micro:bit</a:t>
            </a:r>
            <a:r>
              <a:rPr lang="en-US" dirty="0"/>
              <a:t> and Channels</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5" y="1011538"/>
            <a:ext cx="7807813" cy="2561222"/>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is able to communicate with another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using </a:t>
            </a:r>
            <a:r>
              <a:rPr lang="en-US" b="1" i="1" dirty="0">
                <a:latin typeface="Lato" panose="020F0502020204030203" pitchFamily="34" charset="0"/>
                <a:ea typeface="Lato" panose="020F0502020204030203" pitchFamily="34" charset="0"/>
                <a:cs typeface="Lato" panose="020F0502020204030203" pitchFamily="34" charset="0"/>
              </a:rPr>
              <a:t>Radio</a:t>
            </a:r>
            <a:r>
              <a:rPr lang="en-US" dirty="0">
                <a:latin typeface="Lato" panose="020F0502020204030203" pitchFamily="34" charset="0"/>
                <a:ea typeface="Lato" panose="020F0502020204030203" pitchFamily="34" charset="0"/>
                <a:cs typeface="Lato" panose="020F0502020204030203" pitchFamily="34" charset="0"/>
              </a:rPr>
              <a:t> blocks in </a:t>
            </a:r>
            <a:r>
              <a:rPr lang="en-US" dirty="0" err="1">
                <a:latin typeface="Lato" panose="020F0502020204030203" pitchFamily="34" charset="0"/>
                <a:ea typeface="Lato" panose="020F0502020204030203" pitchFamily="34" charset="0"/>
                <a:cs typeface="Lato" panose="020F0502020204030203" pitchFamily="34" charset="0"/>
              </a:rPr>
              <a:t>Makeode</a:t>
            </a:r>
            <a:r>
              <a:rPr lang="en-US" dirty="0">
                <a:latin typeface="Lato" panose="020F0502020204030203" pitchFamily="34" charset="0"/>
                <a:ea typeface="Lato" panose="020F0502020204030203" pitchFamily="34" charset="0"/>
                <a:cs typeface="Lato" panose="020F0502020204030203" pitchFamily="34" charset="0"/>
              </a:rPr>
              <a:t>:</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If the two devices are going to communicate they must use the same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channel</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Different channels can be used to communicate wirelessly with different devices</a:t>
            </a:r>
          </a:p>
        </p:txBody>
      </p:sp>
      <p:pic>
        <p:nvPicPr>
          <p:cNvPr id="5" name="Picture 4"/>
          <p:cNvPicPr>
            <a:picLocks noChangeAspect="1"/>
          </p:cNvPicPr>
          <p:nvPr/>
        </p:nvPicPr>
        <p:blipFill rotWithShape="1">
          <a:blip r:embed="rId3"/>
          <a:srcRect b="52646"/>
          <a:stretch/>
        </p:blipFill>
        <p:spPr>
          <a:xfrm>
            <a:off x="8573233" y="1011537"/>
            <a:ext cx="3126642" cy="1794045"/>
          </a:xfrm>
          <a:prstGeom prst="rect">
            <a:avLst/>
          </a:prstGeom>
        </p:spPr>
      </p:pic>
      <p:sp>
        <p:nvSpPr>
          <p:cNvPr id="4" name="Rectangle 3">
            <a:extLst>
              <a:ext uri="{FF2B5EF4-FFF2-40B4-BE49-F238E27FC236}">
                <a16:creationId xmlns:a16="http://schemas.microsoft.com/office/drawing/2014/main" id="{D2D272F7-44C0-4CE6-9351-46F9B3F49ACA}"/>
              </a:ext>
            </a:extLst>
          </p:cNvPr>
          <p:cNvSpPr/>
          <p:nvPr/>
        </p:nvSpPr>
        <p:spPr>
          <a:xfrm>
            <a:off x="408494" y="3610468"/>
            <a:ext cx="10705707" cy="2000548"/>
          </a:xfrm>
          <a:prstGeom prst="rect">
            <a:avLst/>
          </a:prstGeom>
        </p:spPr>
        <p:txBody>
          <a:bodyPr wrap="square">
            <a:spAutoFit/>
          </a:bodyPr>
          <a:lstStyle/>
          <a:p>
            <a:pPr marL="342900" indent="-342900">
              <a:spcBef>
                <a:spcPts val="1200"/>
              </a:spcBef>
              <a:spcAft>
                <a:spcPts val="0"/>
              </a:spcAft>
              <a:buClr>
                <a:schemeClr val="accent1"/>
              </a:buClr>
              <a:buFont typeface="Arial" charset="0"/>
              <a:buChar char="•"/>
            </a:pPr>
            <a:r>
              <a:rPr lang="en-US" sz="2400" dirty="0">
                <a:solidFill>
                  <a:srgbClr val="383838"/>
                </a:solidFill>
                <a:latin typeface="Lato" panose="020F0502020204030203" pitchFamily="34" charset="0"/>
              </a:rPr>
              <a:t>We set the radio channel to the desired channel using radio set group, in this example ‘1’</a:t>
            </a:r>
          </a:p>
          <a:p>
            <a:pPr marL="342900" indent="-342900">
              <a:spcBef>
                <a:spcPts val="1200"/>
              </a:spcBef>
              <a:spcAft>
                <a:spcPts val="0"/>
              </a:spcAft>
              <a:buClr>
                <a:schemeClr val="accent1"/>
              </a:buClr>
              <a:buFont typeface="Arial" charset="0"/>
              <a:buChar char="•"/>
            </a:pPr>
            <a:r>
              <a:rPr lang="en-US" sz="2400" dirty="0">
                <a:solidFill>
                  <a:srgbClr val="383838"/>
                </a:solidFill>
                <a:latin typeface="Lato" panose="020F0502020204030203" pitchFamily="34" charset="0"/>
              </a:rPr>
              <a:t>Remember to include the channel in a </a:t>
            </a:r>
            <a:r>
              <a:rPr lang="en-US" sz="2400" b="1" i="1" dirty="0">
                <a:solidFill>
                  <a:srgbClr val="383838"/>
                </a:solidFill>
                <a:latin typeface="Lato" panose="020F0502020204030203" pitchFamily="34" charset="0"/>
              </a:rPr>
              <a:t>forever </a:t>
            </a:r>
            <a:r>
              <a:rPr lang="en-US" sz="2400" dirty="0">
                <a:solidFill>
                  <a:srgbClr val="383838"/>
                </a:solidFill>
                <a:latin typeface="Lato" panose="020F0502020204030203" pitchFamily="34" charset="0"/>
              </a:rPr>
              <a:t>loop because we always want to use channel 1 in this program on both the sending and receiving </a:t>
            </a:r>
            <a:r>
              <a:rPr lang="en-US" sz="2400" dirty="0" err="1">
                <a:solidFill>
                  <a:srgbClr val="383838"/>
                </a:solidFill>
                <a:latin typeface="Lato" panose="020F0502020204030203" pitchFamily="34" charset="0"/>
              </a:rPr>
              <a:t>micro:bit</a:t>
            </a:r>
            <a:endParaRPr lang="en-US" sz="2400" dirty="0">
              <a:solidFill>
                <a:srgbClr val="383838"/>
              </a:solidFill>
              <a:latin typeface="Lato" panose="020F0502020204030203" pitchFamily="34" charset="0"/>
            </a:endParaRPr>
          </a:p>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3924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Sending and Receiving Data Between </a:t>
            </a:r>
            <a:r>
              <a:rPr lang="en-GB" dirty="0" err="1"/>
              <a:t>micro:bits</a:t>
            </a:r>
            <a:endParaRPr lang="en-GB" dirty="0"/>
          </a:p>
        </p:txBody>
      </p:sp>
      <p:sp>
        <p:nvSpPr>
          <p:cNvPr id="3" name="Content Placeholder 2"/>
          <p:cNvSpPr>
            <a:spLocks noGrp="1"/>
          </p:cNvSpPr>
          <p:nvPr>
            <p:ph idx="1"/>
          </p:nvPr>
        </p:nvSpPr>
        <p:spPr>
          <a:xfrm>
            <a:off x="492125" y="1237786"/>
            <a:ext cx="7435817" cy="1561976"/>
          </a:xfrm>
        </p:spPr>
        <p:txBody>
          <a:bodyPr/>
          <a:lstStyle/>
          <a:p>
            <a:pPr>
              <a:spcBef>
                <a:spcPts val="1200"/>
              </a:spcBef>
            </a:pPr>
            <a:r>
              <a:rPr lang="en-GB" dirty="0"/>
              <a:t>Sending:</a:t>
            </a:r>
          </a:p>
          <a:p>
            <a:pPr lvl="1">
              <a:spcBef>
                <a:spcPts val="1200"/>
              </a:spcBef>
            </a:pPr>
            <a:r>
              <a:rPr lang="en-GB" sz="2400" dirty="0"/>
              <a:t>Set the radio channel to 1</a:t>
            </a:r>
          </a:p>
          <a:p>
            <a:pPr lvl="1">
              <a:spcBef>
                <a:spcPts val="1200"/>
              </a:spcBef>
            </a:pPr>
            <a:r>
              <a:rPr lang="en-GB" sz="2400" dirty="0"/>
              <a:t>When the </a:t>
            </a:r>
            <a:r>
              <a:rPr lang="en-GB" sz="2400" dirty="0" err="1"/>
              <a:t>micro:bit</a:t>
            </a:r>
            <a:r>
              <a:rPr lang="en-GB" sz="2400" dirty="0"/>
              <a:t>  is shaken it will send number ‘2’ on channel 1</a:t>
            </a:r>
          </a:p>
          <a:p>
            <a:endParaRPr lang="en-GB" dirty="0"/>
          </a:p>
        </p:txBody>
      </p:sp>
      <p:pic>
        <p:nvPicPr>
          <p:cNvPr id="4" name="Picture 3"/>
          <p:cNvPicPr>
            <a:picLocks noChangeAspect="1"/>
          </p:cNvPicPr>
          <p:nvPr/>
        </p:nvPicPr>
        <p:blipFill>
          <a:blip r:embed="rId2"/>
          <a:stretch>
            <a:fillRect/>
          </a:stretch>
        </p:blipFill>
        <p:spPr>
          <a:xfrm>
            <a:off x="8185176" y="1296874"/>
            <a:ext cx="1511545" cy="1831557"/>
          </a:xfrm>
          <a:prstGeom prst="rect">
            <a:avLst/>
          </a:prstGeom>
        </p:spPr>
      </p:pic>
      <p:pic>
        <p:nvPicPr>
          <p:cNvPr id="5" name="Picture 4"/>
          <p:cNvPicPr>
            <a:picLocks noChangeAspect="1"/>
          </p:cNvPicPr>
          <p:nvPr/>
        </p:nvPicPr>
        <p:blipFill>
          <a:blip r:embed="rId3"/>
          <a:stretch>
            <a:fillRect/>
          </a:stretch>
        </p:blipFill>
        <p:spPr>
          <a:xfrm>
            <a:off x="8185176" y="3535386"/>
            <a:ext cx="2994231" cy="2523393"/>
          </a:xfrm>
          <a:prstGeom prst="rect">
            <a:avLst/>
          </a:prstGeom>
        </p:spPr>
      </p:pic>
      <p:sp>
        <p:nvSpPr>
          <p:cNvPr id="6" name="Rectangle 5">
            <a:extLst>
              <a:ext uri="{FF2B5EF4-FFF2-40B4-BE49-F238E27FC236}">
                <a16:creationId xmlns:a16="http://schemas.microsoft.com/office/drawing/2014/main" id="{F20E8E32-E954-4C16-9866-CAE0D0F5E283}"/>
              </a:ext>
            </a:extLst>
          </p:cNvPr>
          <p:cNvSpPr/>
          <p:nvPr/>
        </p:nvSpPr>
        <p:spPr>
          <a:xfrm>
            <a:off x="397930" y="3545147"/>
            <a:ext cx="7530012" cy="1877437"/>
          </a:xfrm>
          <a:prstGeom prst="rect">
            <a:avLst/>
          </a:prstGeom>
        </p:spPr>
        <p:txBody>
          <a:bodyPr wrap="square">
            <a:spAutoFit/>
          </a:bodyPr>
          <a:lstStyle/>
          <a:p>
            <a:pPr marL="342900" indent="-342900">
              <a:spcAft>
                <a:spcPts val="1200"/>
              </a:spcAft>
              <a:buClr>
                <a:srgbClr val="0070C0"/>
              </a:buClr>
              <a:buFont typeface="Arial" panose="020B0604020202020204" pitchFamily="34" charset="0"/>
              <a:buChar char="•"/>
            </a:pPr>
            <a:r>
              <a:rPr lang="en-GB" sz="2400" dirty="0">
                <a:solidFill>
                  <a:srgbClr val="383838"/>
                </a:solidFill>
                <a:latin typeface="+mn-lt"/>
                <a:ea typeface="ＭＳ Ｐゴシック" charset="0"/>
              </a:rPr>
              <a:t>Receiving</a:t>
            </a:r>
            <a:r>
              <a:rPr lang="en-GB" dirty="0"/>
              <a:t>: </a:t>
            </a:r>
          </a:p>
          <a:p>
            <a:pPr marL="800100" lvl="1" indent="-342900">
              <a:spcAft>
                <a:spcPts val="1200"/>
              </a:spcAft>
              <a:buClr>
                <a:srgbClr val="0070C0"/>
              </a:buClr>
              <a:buFont typeface="Arial" panose="020B0604020202020204" pitchFamily="34" charset="0"/>
              <a:buChar char="•"/>
            </a:pPr>
            <a:r>
              <a:rPr lang="en-GB" sz="2400" dirty="0">
                <a:solidFill>
                  <a:srgbClr val="383838"/>
                </a:solidFill>
                <a:latin typeface="+mn-lt"/>
                <a:ea typeface="ＭＳ Ｐゴシック" charset="0"/>
              </a:rPr>
              <a:t>Set the radio channel to 1</a:t>
            </a:r>
          </a:p>
          <a:p>
            <a:pPr marL="800100" lvl="1" indent="-342900">
              <a:spcAft>
                <a:spcPts val="1200"/>
              </a:spcAft>
              <a:buClr>
                <a:srgbClr val="0070C0"/>
              </a:buClr>
              <a:buFont typeface="Arial" panose="020B0604020202020204" pitchFamily="34" charset="0"/>
              <a:buChar char="•"/>
            </a:pPr>
            <a:r>
              <a:rPr lang="en-GB" sz="2400" dirty="0">
                <a:solidFill>
                  <a:srgbClr val="383838"/>
                </a:solidFill>
                <a:latin typeface="+mn-lt"/>
                <a:ea typeface="ＭＳ Ｐゴシック" charset="0"/>
              </a:rPr>
              <a:t>If it receives the number ‘2’ on channel 1 it will print on screen ‘Number 2 has been received’</a:t>
            </a:r>
          </a:p>
        </p:txBody>
      </p:sp>
    </p:spTree>
    <p:extLst>
      <p:ext uri="{BB962C8B-B14F-4D97-AF65-F5344CB8AC3E}">
        <p14:creationId xmlns:p14="http://schemas.microsoft.com/office/powerpoint/2010/main" val="259336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customXsn xmlns="http://schemas.microsoft.com/office/2006/metadata/customXsn">
  <xsnLocation/>
  <cached>True</cached>
  <openByDefault>True</openByDefault>
  <xsnScope/>
</customXsn>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B61D4E06-5D3F-4994-A4A7-4BA626FA722D}">
  <ds:schemaRefs>
    <ds:schemaRef ds:uri="http://purl.org/dc/terms/"/>
    <ds:schemaRef ds:uri="f2ad5090-61a8-4b8c-ab70-68f4ff4d1933"/>
    <ds:schemaRef ds:uri="http://schemas.microsoft.com/office/2006/documentManagement/types"/>
    <ds:schemaRef ds:uri="http://schemas.microsoft.com/sharepoint/v3/fields"/>
    <ds:schemaRef ds:uri="http://schemas.openxmlformats.org/package/2006/metadata/core-properties"/>
    <ds:schemaRef ds:uri="http://purl.org/dc/elements/1.1/"/>
    <ds:schemaRef ds:uri="http://schemas.microsoft.com/office/2006/metadata/properties"/>
    <ds:schemaRef ds:uri="c0950e01-db07-4e41-9c32-b7a8e9fccc9b"/>
    <ds:schemaRef ds:uri="http://schemas.microsoft.com/sharepoint/v3"/>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597</Words>
  <Application>Microsoft Office PowerPoint</Application>
  <PresentationFormat>Widescreen</PresentationFormat>
  <Paragraphs>46</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Lato</vt:lpstr>
      <vt:lpstr>Wingdings</vt:lpstr>
      <vt:lpstr>1_Arm_PPT_Public</vt:lpstr>
      <vt:lpstr>Radio Communication and Ciphers</vt:lpstr>
      <vt:lpstr>Radio Communication</vt:lpstr>
      <vt:lpstr>Security</vt:lpstr>
      <vt:lpstr>Encryption</vt:lpstr>
      <vt:lpstr>Caesar Cipher</vt:lpstr>
      <vt:lpstr>The micro:bit and Channels</vt:lpstr>
      <vt:lpstr>Sending and Receiving Data Between micro:bits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2020-12-11T09:59:09Z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