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7"/>
  </p:notesMasterIdLst>
  <p:handoutMasterIdLst>
    <p:handoutMasterId r:id="rId18"/>
  </p:handoutMasterIdLst>
  <p:sldIdLst>
    <p:sldId id="332" r:id="rId7"/>
    <p:sldId id="335" r:id="rId8"/>
    <p:sldId id="336" r:id="rId9"/>
    <p:sldId id="338" r:id="rId10"/>
    <p:sldId id="337" r:id="rId11"/>
    <p:sldId id="339" r:id="rId12"/>
    <p:sldId id="340" r:id="rId13"/>
    <p:sldId id="341" r:id="rId14"/>
    <p:sldId id="342" r:id="rId15"/>
    <p:sldId id="333" r:id="rId1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examples to show difference between </a:t>
            </a:r>
            <a:r>
              <a:rPr lang="en-GB" dirty="0" err="1"/>
              <a:t>analog</a:t>
            </a:r>
            <a:r>
              <a:rPr lang="en-GB" dirty="0"/>
              <a:t> and digital sensors. Digital sensors are like switches – either on or off – e.g. door sensors in an alarm system. Analog sensors measure continuously like a speed or temperature sensor. The program may make a digital system based on </a:t>
            </a:r>
            <a:r>
              <a:rPr lang="en-GB" dirty="0" err="1"/>
              <a:t>analog</a:t>
            </a:r>
            <a:r>
              <a:rPr lang="en-GB" dirty="0"/>
              <a:t> data – it changes what it does if an </a:t>
            </a:r>
            <a:r>
              <a:rPr lang="en-GB" dirty="0" err="1"/>
              <a:t>analog</a:t>
            </a:r>
            <a:r>
              <a:rPr lang="en-GB" dirty="0"/>
              <a:t> value is larger than a given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71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175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8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out from learners that someone’s code will only need to be run if a certain condition is true. You may want to ask learners to think back to the </a:t>
            </a:r>
            <a:r>
              <a:rPr lang="en-US" dirty="0" err="1"/>
              <a:t>maths</a:t>
            </a:r>
            <a:r>
              <a:rPr lang="en-US" dirty="0"/>
              <a:t> program which they completed on the </a:t>
            </a:r>
            <a:r>
              <a:rPr lang="en-US" dirty="0" err="1"/>
              <a:t>micro:bit</a:t>
            </a:r>
            <a:r>
              <a:rPr lang="en-US" dirty="0"/>
              <a:t>. The question appeared when they pressed Button A whereas the answer appeared when they pressed Button B. Different code was run depending on different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316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40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48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996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042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621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944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9659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2114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1177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18009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529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8900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461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09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981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05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1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9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0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679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9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890693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54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medequip2.wikido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365501"/>
            <a:ext cx="5045507" cy="1556425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and Selection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0CE784-C972-434E-B30E-1FFA7FAD4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14142" y="1376484"/>
            <a:ext cx="4268207" cy="289871"/>
          </a:xfrm>
        </p:spPr>
        <p:txBody>
          <a:bodyPr/>
          <a:lstStyle/>
          <a:p>
            <a:r>
              <a:rPr lang="en-GB" dirty="0"/>
              <a:t>Lesson 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01274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allow a computer to detect certain measurements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measurements from a sensor will be processed and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make decisions based on the value</a:t>
            </a:r>
            <a:endParaRPr lang="en-GB" dirty="0">
              <a:highlight>
                <a:srgbClr val="FFFF00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Sensors can be </a:t>
            </a:r>
            <a:r>
              <a:rPr lang="en-GB" b="1" dirty="0" err="1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Digital sensors can only detect a single status, for example if a temperature is above 50</a:t>
            </a:r>
            <a:r>
              <a:rPr lang="en-GB" sz="2400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</a:t>
            </a: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 or not – they display the result as either a 1 or a 0 </a:t>
            </a:r>
          </a:p>
          <a:p>
            <a:pPr lvl="1">
              <a:spcBef>
                <a:spcPts val="1200"/>
              </a:spcBef>
            </a:pPr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Analogue sensors continually measure values within a range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Types of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Different sensors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are going to develop a temperature sensor on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addition to temperature sensors there are a range of different sensors which can detect different things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Complete the ‘Sensing Your World’ worksheet, use the Internet to help you</a:t>
            </a:r>
          </a:p>
        </p:txBody>
      </p:sp>
    </p:spTree>
    <p:extLst>
      <p:ext uri="{BB962C8B-B14F-4D97-AF65-F5344CB8AC3E}">
        <p14:creationId xmlns:p14="http://schemas.microsoft.com/office/powerpoint/2010/main" val="427843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Your Blog - medequip2">
            <a:extLst>
              <a:ext uri="{FF2B5EF4-FFF2-40B4-BE49-F238E27FC236}">
                <a16:creationId xmlns:a16="http://schemas.microsoft.com/office/drawing/2014/main" id="{A13E3809-07B0-6D45-8D22-37725B010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95240" y="1703186"/>
            <a:ext cx="4368800" cy="3276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1B1A09-D29F-C649-A275-8DEDBBCD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02847-9BB5-7943-A380-2D92024D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8086267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 temperature sensor can be used to measure how hot or cold an object is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Temperature sensors have two different types of metal which conduct an electrical charge between them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As the temperature increases so does the electrical charge between the two metals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</a:rPr>
              <a:t>This voltage is measured and converted into the temperature in degrees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F0C62-80BE-FF44-A088-3B63B7D04E4A}"/>
              </a:ext>
            </a:extLst>
          </p:cNvPr>
          <p:cNvSpPr txBox="1"/>
          <p:nvPr/>
        </p:nvSpPr>
        <p:spPr>
          <a:xfrm>
            <a:off x="8381123" y="4655718"/>
            <a:ext cx="436880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dirty="0">
                <a:hlinkClick r:id="rId4" tooltip="http://medequip2.wikidot.com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6750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Endless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74314" cy="4595203"/>
          </a:xfrm>
        </p:spPr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you program a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 detect the temperature it is important that it does this continuously – we could use the following code: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code above would work initially but it would stop detecting the temperature once it had initially been measured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we want it to continuously measure the temperature we need to include it in a </a:t>
            </a:r>
            <a:r>
              <a:rPr lang="en-US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forever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loop – an endless loop: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C3C98-F6F7-0479-7F6B-876D51EC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54" y="776905"/>
            <a:ext cx="4020111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17D0AA-5D3E-2F33-A0D2-2B0890343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4328" y="3694223"/>
            <a:ext cx="387721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8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 computer programs always take the same route through the code?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When code is run line by line, in the same order every time this is known as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sequence </a:t>
            </a:r>
            <a:r>
              <a:rPr lang="en-GB" dirty="0">
                <a:latin typeface="Lato" panose="020F0502020204030203" pitchFamily="34" charset="0"/>
              </a:rPr>
              <a:t>or </a:t>
            </a:r>
            <a:r>
              <a:rPr lang="en-GB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  <a:p>
            <a:pPr marL="0" indent="0">
              <a:spcBef>
                <a:spcPts val="1200"/>
              </a:spcBef>
              <a:buNone/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733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3C75-57CB-0C45-A324-9B551C61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Program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16025-786F-3D4F-96C5-3A9E92E8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will be times when a computer program will only need to do a certain task if a condition is true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example, think about getting dressed – what could cause you to dress differently?</a:t>
            </a:r>
          </a:p>
          <a:p>
            <a:pPr>
              <a:spcBef>
                <a:spcPts val="1200"/>
              </a:spcBef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84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6EAE-1D5B-0A40-AADC-4564D374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Getting Dressed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BA35-C0E9-CB43-B445-BA1E724F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7721903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Depending on the weather you may wish to dress differently. If we were to write this as an algorithm using a flowchart what shape would we use for a decision?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Our basic getting dressed algorithm could look like this: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you can see from the flowchart: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only put on trousers if it is not warm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would put on shorts if it is warm, taking a different route through the decision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F98E0D-9EF1-47F3-83E2-9EFF883F23C0}"/>
              </a:ext>
            </a:extLst>
          </p:cNvPr>
          <p:cNvGrpSpPr/>
          <p:nvPr/>
        </p:nvGrpSpPr>
        <p:grpSpPr>
          <a:xfrm>
            <a:off x="8459885" y="1567307"/>
            <a:ext cx="3027119" cy="2992847"/>
            <a:chOff x="7988544" y="1567307"/>
            <a:chExt cx="3027119" cy="2992847"/>
          </a:xfrm>
        </p:grpSpPr>
        <p:sp>
          <p:nvSpPr>
            <p:cNvPr id="4" name="Flowchart: Terminator 3"/>
            <p:cNvSpPr/>
            <p:nvPr/>
          </p:nvSpPr>
          <p:spPr>
            <a:xfrm>
              <a:off x="8340633" y="1567307"/>
              <a:ext cx="799848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Start</a:t>
              </a:r>
            </a:p>
          </p:txBody>
        </p:sp>
        <p:sp>
          <p:nvSpPr>
            <p:cNvPr id="5" name="Flowchart: Decision 4"/>
            <p:cNvSpPr/>
            <p:nvPr/>
          </p:nvSpPr>
          <p:spPr>
            <a:xfrm>
              <a:off x="7988544" y="2176147"/>
              <a:ext cx="1504025" cy="949570"/>
            </a:xfrm>
            <a:prstGeom prst="flowChartDecision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Flowchart: Process 5"/>
            <p:cNvSpPr/>
            <p:nvPr/>
          </p:nvSpPr>
          <p:spPr>
            <a:xfrm>
              <a:off x="9986963" y="2395548"/>
              <a:ext cx="1028700" cy="490519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trousers</a:t>
              </a:r>
            </a:p>
          </p:txBody>
        </p:sp>
        <p:sp>
          <p:nvSpPr>
            <p:cNvPr id="7" name="Flowchart: Process 6"/>
            <p:cNvSpPr/>
            <p:nvPr/>
          </p:nvSpPr>
          <p:spPr>
            <a:xfrm>
              <a:off x="8262176" y="3424090"/>
              <a:ext cx="1028700" cy="543366"/>
            </a:xfrm>
            <a:prstGeom prst="flowChartProcess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Put on shorts</a:t>
              </a:r>
            </a:p>
          </p:txBody>
        </p:sp>
        <p:sp>
          <p:nvSpPr>
            <p:cNvPr id="8" name="Flowchart: Terminator 7"/>
            <p:cNvSpPr/>
            <p:nvPr/>
          </p:nvSpPr>
          <p:spPr>
            <a:xfrm>
              <a:off x="8398456" y="4252423"/>
              <a:ext cx="756139" cy="307731"/>
            </a:xfrm>
            <a:prstGeom prst="flowChartTermina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End</a:t>
              </a:r>
            </a:p>
          </p:txBody>
        </p:sp>
        <p:cxnSp>
          <p:nvCxnSpPr>
            <p:cNvPr id="12" name="Straight Arrow Connector 11"/>
            <p:cNvCxnSpPr>
              <a:cxnSpLocks/>
              <a:stCxn id="4" idx="2"/>
              <a:endCxn id="5" idx="0"/>
            </p:cNvCxnSpPr>
            <p:nvPr/>
          </p:nvCxnSpPr>
          <p:spPr>
            <a:xfrm>
              <a:off x="8740557" y="1875038"/>
              <a:ext cx="0" cy="3011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8738843" y="3106621"/>
              <a:ext cx="1713" cy="32020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776526" y="3967456"/>
              <a:ext cx="0" cy="2849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cxnSpLocks/>
              <a:endCxn id="6" idx="1"/>
            </p:cNvCxnSpPr>
            <p:nvPr/>
          </p:nvCxnSpPr>
          <p:spPr>
            <a:xfrm flipV="1">
              <a:off x="9301442" y="2640808"/>
              <a:ext cx="685521" cy="933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6" idx="2"/>
            </p:cNvCxnSpPr>
            <p:nvPr/>
          </p:nvCxnSpPr>
          <p:spPr>
            <a:xfrm>
              <a:off x="10501313" y="2886067"/>
              <a:ext cx="42862" cy="152022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cxnSpLocks/>
            </p:cNvCxnSpPr>
            <p:nvPr/>
          </p:nvCxnSpPr>
          <p:spPr>
            <a:xfrm flipH="1">
              <a:off x="9140483" y="4406288"/>
              <a:ext cx="1403692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8886321" y="3168018"/>
              <a:ext cx="222818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Yes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68797" y="2456689"/>
              <a:ext cx="187552" cy="1523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sz="1100" kern="12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No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05B425-140C-483A-92CE-7B221991B205}"/>
                </a:ext>
              </a:extLst>
            </p:cNvPr>
            <p:cNvSpPr txBox="1"/>
            <p:nvPr/>
          </p:nvSpPr>
          <p:spPr>
            <a:xfrm>
              <a:off x="8262176" y="2516734"/>
              <a:ext cx="1118253" cy="2492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None/>
              </a:pPr>
              <a:r>
                <a:rPr lang="en-GB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Is it warm?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843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B8D7-6D1A-8445-B408-A29049E04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micro:bit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If Then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A2163-711E-9C44-B8B8-69562644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7585074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then else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statements on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website appear in the logic group, for example: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Button A is pressed and held down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Then 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icon of an umbrella will be shown</a:t>
            </a:r>
          </a:p>
          <a:p>
            <a:pPr lvl="1">
              <a:spcBef>
                <a:spcPts val="1200"/>
              </a:spcBef>
            </a:pPr>
            <a:r>
              <a:rPr lang="en-US" sz="2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</a:t>
            </a: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(i.e., If Button A isn’t pressed) an icon of a pair of sunglasses will be displayed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different route is taken through the program depending on if the Button A is pressed or not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to create your own program in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MakeCode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using at least </a:t>
            </a: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 if then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else statement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B09912-335B-D671-67B0-336DFEF1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357" y="489243"/>
            <a:ext cx="3448531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22799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microsoft.com/sharepoint/v3/fields"/>
    <ds:schemaRef ds:uri="http://purl.org/dc/elements/1.1/"/>
    <ds:schemaRef ds:uri="http://schemas.openxmlformats.org/package/2006/metadata/core-properties"/>
    <ds:schemaRef ds:uri="f2ad5090-61a8-4b8c-ab70-68f4ff4d1933"/>
    <ds:schemaRef ds:uri="http://www.w3.org/XML/1998/namespace"/>
    <ds:schemaRef ds:uri="http://purl.org/dc/dcmitype/"/>
  </ds:schemaRefs>
</ds:datastoreItem>
</file>

<file path=customXml/itemProps5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686</Words>
  <Application>Microsoft Office PowerPoint</Application>
  <PresentationFormat>Widescreen</PresentationFormat>
  <Paragraphs>58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Lato</vt:lpstr>
      <vt:lpstr>Wingdings</vt:lpstr>
      <vt:lpstr>1_Arm_PPT_Public</vt:lpstr>
      <vt:lpstr>Sensors and Selection</vt:lpstr>
      <vt:lpstr>Sensors</vt:lpstr>
      <vt:lpstr>Types of Sensor</vt:lpstr>
      <vt:lpstr>Temperature Sensor</vt:lpstr>
      <vt:lpstr>Endless Loops</vt:lpstr>
      <vt:lpstr>Program Flow Discussion</vt:lpstr>
      <vt:lpstr>Program Flow</vt:lpstr>
      <vt:lpstr>Getting Dressed Algorithm</vt:lpstr>
      <vt:lpstr>The micro:bit – If Then Else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2024-10-26T09:36:06Z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