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5"/>
  </p:notesMasterIdLst>
  <p:handoutMasterIdLst>
    <p:handoutMasterId r:id="rId16"/>
  </p:handoutMasterIdLst>
  <p:sldIdLst>
    <p:sldId id="332" r:id="rId7"/>
    <p:sldId id="335" r:id="rId8"/>
    <p:sldId id="336" r:id="rId9"/>
    <p:sldId id="337" r:id="rId10"/>
    <p:sldId id="338" r:id="rId11"/>
    <p:sldId id="339" r:id="rId12"/>
    <p:sldId id="340"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EB5F4A-33E6-4F39-BC6E-24D1D5121FE7}" v="9" dt="2018-11-27T11:16:40.53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9/17/2019</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9/17/2019</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worked example is also provided on</a:t>
            </a:r>
            <a:r>
              <a:rPr lang="en-GB" baseline="0" dirty="0" smtClean="0"/>
              <a:t> the student worksheets. Some may need support to remind them how to convert from denary to binary. Students should now work through the worksheet. If anyone finishes early they could explore the differences between ASCII, Extended ASCII (which uses 8 bits per character), and Unicode (which uses 16 bits per character).</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3877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96656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you have explained the purpose of meta data students should complete the worksheet where they will be creating their own images. More capable students may wish to consider how more than 2 different colours could be used.</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558392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7" name="Text Placeholder 2">
            <a:extLst/>
          </p:cNvPr>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a:extLst/>
          </p:cNvPr>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a:extLst/>
          </p:cNvPr>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a:extLst/>
          </p:cNvPr>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a:extLst/>
          </p:cNvPr>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a:extLst/>
          </p:cNvPr>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p:cNvPr>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a:solidFill>
                  <a:schemeClr val="bg1"/>
                </a:solidFill>
              </a:rPr>
              <a:t/>
            </a: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a:extLst/>
          </p:cNvPr>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a:extLst/>
          </p:cNvPr>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dirty="0"/>
              <a:t>Click to edit Master title style</a:t>
            </a:r>
          </a:p>
        </p:txBody>
      </p:sp>
      <p:sp>
        <p:nvSpPr>
          <p:cNvPr id="4" name="Text Placeholder 2">
            <a:extLst/>
          </p:cNvPr>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264436"/>
            <a:ext cx="5045507" cy="1556425"/>
          </a:xfrm>
        </p:spPr>
        <p:txBody>
          <a:bodyPr/>
          <a:lstStyle/>
          <a:p>
            <a:r>
              <a:rPr lang="en-US" dirty="0" smtClean="0"/>
              <a:t>Representing Text and Images in Binary</a:t>
            </a:r>
            <a:endParaRPr lang="en-US" dirty="0"/>
          </a:p>
        </p:txBody>
      </p:sp>
      <p:sp>
        <p:nvSpPr>
          <p:cNvPr id="6" name="Text Placeholder 5"/>
          <p:cNvSpPr>
            <a:spLocks noGrp="1"/>
          </p:cNvSpPr>
          <p:nvPr>
            <p:ph type="body" sz="quarter" idx="14"/>
          </p:nvPr>
        </p:nvSpPr>
        <p:spPr/>
        <p:txBody>
          <a:bodyPr/>
          <a:lstStyle/>
          <a:p>
            <a:r>
              <a:rPr lang="en-US" smtClean="0"/>
              <a:t>Lesson </a:t>
            </a:r>
            <a:r>
              <a:rPr lang="en-US" smtClean="0"/>
              <a:t>17</a:t>
            </a:r>
            <a:endParaRPr lang="en-US" dirty="0"/>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Why do computers use binary?</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Binary data is a two base numbering system which means that it has two states, on and off. This is represented as 1 and 0.</a:t>
            </a:r>
            <a:endParaRPr lang="en-GB" dirty="0"/>
          </a:p>
          <a:p>
            <a:r>
              <a:rPr lang="en-GB" dirty="0" smtClean="0"/>
              <a:t>Processors are made up of switches and transistors which also only have two states, on and off.</a:t>
            </a:r>
          </a:p>
          <a:p>
            <a:r>
              <a:rPr lang="en-GB" dirty="0" smtClean="0"/>
              <a:t>In order to process data everything has to be stored as binary. </a:t>
            </a: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Representation of Text in Binary</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When you press a character on the keyboard a series of binary digits are passed to the processor which are then processed. The output is the character appearing on screen.</a:t>
            </a:r>
          </a:p>
          <a:p>
            <a:r>
              <a:rPr lang="en-GB" dirty="0" smtClean="0"/>
              <a:t>There are three different text libraries which can be used: ASCII, Extended ASCII and Unicode.</a:t>
            </a:r>
          </a:p>
          <a:p>
            <a:r>
              <a:rPr lang="en-GB" dirty="0" smtClean="0"/>
              <a:t>We are going to focus on ASCII which stands for American Standard Code for Information Interchange.</a:t>
            </a:r>
          </a:p>
        </p:txBody>
      </p:sp>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ASCII</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Each character in the ASCII character set is represented using 7 binary digits. </a:t>
            </a:r>
          </a:p>
          <a:p>
            <a:r>
              <a:rPr lang="en-GB" dirty="0" smtClean="0"/>
              <a:t>If you press and hold Alt on the keyboard and then type in a two digit number on the number pad it when you release Alt it will display the character on the screen.</a:t>
            </a:r>
          </a:p>
          <a:p>
            <a:r>
              <a:rPr lang="en-GB" dirty="0" smtClean="0"/>
              <a:t>Alt+65 for example is A.</a:t>
            </a:r>
          </a:p>
          <a:p>
            <a:r>
              <a:rPr lang="en-GB" dirty="0" smtClean="0"/>
              <a:t>In binary 65 is 1000001. The character A would therefore be stored as 1000001 on the computer.</a:t>
            </a:r>
          </a:p>
        </p:txBody>
      </p:sp>
      <p:pic>
        <p:nvPicPr>
          <p:cNvPr id="6" name="Picture 5"/>
          <p:cNvPicPr>
            <a:picLocks noChangeAspect="1"/>
          </p:cNvPicPr>
          <p:nvPr/>
        </p:nvPicPr>
        <p:blipFill>
          <a:blip r:embed="rId3"/>
          <a:stretch>
            <a:fillRect/>
          </a:stretch>
        </p:blipFill>
        <p:spPr>
          <a:xfrm>
            <a:off x="1117145" y="4046442"/>
            <a:ext cx="10193049" cy="991551"/>
          </a:xfrm>
          <a:prstGeom prst="rect">
            <a:avLst/>
          </a:prstGeom>
        </p:spPr>
      </p:pic>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Bitmap Images</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When using the </a:t>
            </a:r>
            <a:r>
              <a:rPr lang="en-GB" dirty="0" err="1" smtClean="0"/>
              <a:t>micro:bit</a:t>
            </a:r>
            <a:r>
              <a:rPr lang="en-GB" dirty="0" smtClean="0"/>
              <a:t> the screen is made up of a number of LEDs. Each LED can either be on or off. Like all images, this is stored using binary data.</a:t>
            </a:r>
          </a:p>
          <a:p>
            <a:r>
              <a:rPr lang="en-GB" dirty="0" smtClean="0"/>
              <a:t>On the example below the top line of LEDs are all off. We could therefore store this as: 0 0 0 0 0</a:t>
            </a:r>
          </a:p>
          <a:p>
            <a:r>
              <a:rPr lang="en-GB" dirty="0" smtClean="0"/>
              <a:t>On the second row two of the LEDs are on. We could store this row as 0 1 0 1 0</a:t>
            </a:r>
          </a:p>
          <a:p>
            <a:r>
              <a:rPr lang="en-GB" dirty="0" smtClean="0"/>
              <a:t>If we continue with this we would end up with:</a:t>
            </a:r>
          </a:p>
          <a:p>
            <a:pPr lvl="1"/>
            <a:r>
              <a:rPr lang="en-GB" dirty="0" smtClean="0"/>
              <a:t>0 0 0 0 0</a:t>
            </a:r>
          </a:p>
          <a:p>
            <a:pPr lvl="1"/>
            <a:r>
              <a:rPr lang="en-GB" dirty="0" smtClean="0"/>
              <a:t>0 1 0 1 0</a:t>
            </a:r>
          </a:p>
          <a:p>
            <a:pPr lvl="1"/>
            <a:r>
              <a:rPr lang="en-GB" dirty="0" smtClean="0"/>
              <a:t>0 0 0 0 0</a:t>
            </a:r>
          </a:p>
          <a:p>
            <a:pPr lvl="1"/>
            <a:r>
              <a:rPr lang="en-GB" dirty="0" smtClean="0"/>
              <a:t>1 0 0 0 1</a:t>
            </a:r>
          </a:p>
          <a:p>
            <a:pPr lvl="1"/>
            <a:r>
              <a:rPr lang="en-GB" dirty="0" smtClean="0"/>
              <a:t>0 1 1 1 0</a:t>
            </a:r>
          </a:p>
          <a:p>
            <a:r>
              <a:rPr lang="en-GB" dirty="0" smtClean="0"/>
              <a:t>We also need to store other data as well. This is known as meta data.</a:t>
            </a:r>
          </a:p>
        </p:txBody>
      </p:sp>
      <p:pic>
        <p:nvPicPr>
          <p:cNvPr id="4" name="Picture 3"/>
          <p:cNvPicPr>
            <a:picLocks noChangeAspect="1"/>
          </p:cNvPicPr>
          <p:nvPr/>
        </p:nvPicPr>
        <p:blipFill>
          <a:blip r:embed="rId3"/>
          <a:stretch>
            <a:fillRect/>
          </a:stretch>
        </p:blipFill>
        <p:spPr>
          <a:xfrm>
            <a:off x="9790234" y="3407020"/>
            <a:ext cx="2019300" cy="2857500"/>
          </a:xfrm>
          <a:prstGeom prst="rect">
            <a:avLst/>
          </a:prstGeom>
        </p:spPr>
      </p:pic>
    </p:spTree>
    <p:extLst>
      <p:ext uri="{BB962C8B-B14F-4D97-AF65-F5344CB8AC3E}">
        <p14:creationId xmlns:p14="http://schemas.microsoft.com/office/powerpoint/2010/main" val="159586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Metadata</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Metadata is data about data</a:t>
            </a:r>
          </a:p>
          <a:p>
            <a:r>
              <a:rPr lang="en-GB" dirty="0" smtClean="0"/>
              <a:t>We know that our image is made up only 2 colours but we need to tell the computer this as well. Each colour must have a unique binary code: 0 – black, 1 – white in this example.</a:t>
            </a:r>
          </a:p>
          <a:p>
            <a:r>
              <a:rPr lang="en-GB" dirty="0" smtClean="0"/>
              <a:t>When the processor receives the binary digits they would appear as: </a:t>
            </a:r>
          </a:p>
          <a:p>
            <a:r>
              <a:rPr lang="en-GB" dirty="0" smtClean="0"/>
              <a:t>0 0 0 0 0 0 1 0 1 0 0 0 0 0 01 1 0 0 1 0 1 1 1 0</a:t>
            </a:r>
          </a:p>
          <a:p>
            <a:r>
              <a:rPr lang="en-GB" dirty="0" smtClean="0"/>
              <a:t>We need to tell the computer how many pixels there are per row. </a:t>
            </a:r>
          </a:p>
          <a:p>
            <a:r>
              <a:rPr lang="en-GB" dirty="0" smtClean="0"/>
              <a:t>The dimensions of the image would be stored as meta data.</a:t>
            </a:r>
          </a:p>
          <a:p>
            <a:r>
              <a:rPr lang="en-GB" dirty="0" smtClean="0"/>
              <a:t>Other information such as where the image was taken, the author, </a:t>
            </a:r>
          </a:p>
          <a:p>
            <a:pPr marL="0" indent="0">
              <a:buNone/>
            </a:pPr>
            <a:r>
              <a:rPr lang="en-GB" dirty="0"/>
              <a:t> </a:t>
            </a:r>
            <a:r>
              <a:rPr lang="en-GB" dirty="0" smtClean="0"/>
              <a:t>    date and time would also be stored as meta data.</a:t>
            </a:r>
          </a:p>
        </p:txBody>
      </p:sp>
      <p:pic>
        <p:nvPicPr>
          <p:cNvPr id="4" name="Picture 3"/>
          <p:cNvPicPr>
            <a:picLocks noChangeAspect="1"/>
          </p:cNvPicPr>
          <p:nvPr/>
        </p:nvPicPr>
        <p:blipFill>
          <a:blip r:embed="rId3"/>
          <a:stretch>
            <a:fillRect/>
          </a:stretch>
        </p:blipFill>
        <p:spPr>
          <a:xfrm>
            <a:off x="9790234" y="3407020"/>
            <a:ext cx="2019300" cy="2857500"/>
          </a:xfrm>
          <a:prstGeom prst="rect">
            <a:avLst/>
          </a:prstGeom>
        </p:spPr>
      </p:pic>
    </p:spTree>
    <p:extLst>
      <p:ext uri="{BB962C8B-B14F-4D97-AF65-F5344CB8AC3E}">
        <p14:creationId xmlns:p14="http://schemas.microsoft.com/office/powerpoint/2010/main" val="193465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Processors are made up of switches and transistors which only have two states, on and off</a:t>
            </a:r>
          </a:p>
          <a:p>
            <a:r>
              <a:rPr lang="en-GB" dirty="0" smtClean="0"/>
              <a:t>All files are stored as binary data so that the processor can process the data</a:t>
            </a:r>
          </a:p>
          <a:p>
            <a:r>
              <a:rPr lang="en-GB" dirty="0" smtClean="0"/>
              <a:t>Text uses ASCII, extended ASCII or Unicode to encode characters</a:t>
            </a:r>
          </a:p>
          <a:p>
            <a:r>
              <a:rPr lang="en-GB" dirty="0" smtClean="0"/>
              <a:t>Bitmap images are stored individual pixels, each of which has a binary code attached which represents one colour</a:t>
            </a:r>
          </a:p>
          <a:p>
            <a:r>
              <a:rPr lang="en-GB" dirty="0" smtClean="0"/>
              <a:t>Metadata is data about data</a:t>
            </a:r>
            <a:endParaRPr lang="en-GB" dirty="0"/>
          </a:p>
        </p:txBody>
      </p:sp>
    </p:spTree>
    <p:extLst>
      <p:ext uri="{BB962C8B-B14F-4D97-AF65-F5344CB8AC3E}">
        <p14:creationId xmlns:p14="http://schemas.microsoft.com/office/powerpoint/2010/main" val="240478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office/2006/metadata/properties"/>
    <ds:schemaRef ds:uri="f2ad5090-61a8-4b8c-ab70-68f4ff4d1933"/>
    <ds:schemaRef ds:uri="http://schemas.microsoft.com/sharepoint/v3"/>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671</Words>
  <Application>Microsoft Office PowerPoint</Application>
  <PresentationFormat>Widescreen</PresentationFormat>
  <Paragraphs>47</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Mangal</vt:lpstr>
      <vt:lpstr>Wingdings</vt:lpstr>
      <vt:lpstr>Arm_PPT_Public</vt:lpstr>
      <vt:lpstr>Representing Text and Images in Binary</vt:lpstr>
      <vt:lpstr>Why do computers use binary?</vt:lpstr>
      <vt:lpstr>Representation of Text in Binary</vt:lpstr>
      <vt:lpstr>ASCII</vt:lpstr>
      <vt:lpstr>Bitmap Images</vt:lpstr>
      <vt:lpstr>Metadata</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2019-09-17T10:54:09Z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