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4"/>
  </p:notesMasterIdLst>
  <p:handoutMasterIdLst>
    <p:handoutMasterId r:id="rId15"/>
  </p:handoutMasterIdLst>
  <p:sldIdLst>
    <p:sldId id="332" r:id="rId7"/>
    <p:sldId id="335" r:id="rId8"/>
    <p:sldId id="336" r:id="rId9"/>
    <p:sldId id="337" r:id="rId10"/>
    <p:sldId id="338" r:id="rId11"/>
    <p:sldId id="339" r:id="rId12"/>
    <p:sldId id="333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06DEB6-571B-4883-A5EC-3991A49F6545}" v="3" dt="2022-03-16T10:40:27.807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0"/>
    <p:restoredTop sz="94695"/>
  </p:normalViewPr>
  <p:slideViewPr>
    <p:cSldViewPr snapToGrid="0">
      <p:cViewPr varScale="1">
        <p:scale>
          <a:sx n="101" d="100"/>
          <a:sy n="101" d="100"/>
        </p:scale>
        <p:origin x="42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3/16/2022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3/16/2022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Other examples could be getting ready for school, making a simple meal, getting to school etc. It is worth stressing to students that an algorithm isn’t a computer program, the algorithm is written prior to any coded implementation.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586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50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989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481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8943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81453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8344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9223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407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70803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171508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266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105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4039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877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85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18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8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1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6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5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2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77628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13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9533965" y="1355515"/>
            <a:ext cx="2161148" cy="48393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Lesson 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6305" y="2650787"/>
            <a:ext cx="5045507" cy="1556425"/>
          </a:xfrm>
        </p:spPr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Algorithms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841" y="5966175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algorithm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a series of step by step instructions which, when followed, solve a problem or complete a task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follow algorithms everyday, for example when making a drink 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 you think of any other algorithms that you follow?</a:t>
            </a:r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3C75-57CB-0C45-A324-9B551C61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16025-786F-3D4F-96C5-3A9E92E8D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</a:t>
            </a:r>
            <a:r>
              <a:rPr lang="en-US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bug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an error in a computer program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Sometimes a bug may cause a computer program to stop running altogether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 other times a bug may cause an unexpected </a:t>
            </a:r>
            <a:r>
              <a:rPr lang="en-US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be given by a system, for example:</a:t>
            </a:r>
          </a:p>
          <a:p>
            <a:pPr lvl="1">
              <a:spcBef>
                <a:spcPts val="1200"/>
              </a:spcBef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we asked a computer program to carry out the calculation 5 + 4 and it output 10 this would show us that there was a bug in our program</a:t>
            </a:r>
          </a:p>
          <a:p>
            <a:pPr lvl="1">
              <a:spcBef>
                <a:spcPts val="1200"/>
              </a:spcBef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type of bug is known as a logic error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is important to test programs to try to remove any bugs before we start to use it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One method of reducing the number of bugs in our program is to plan out the </a:t>
            </a:r>
            <a:r>
              <a:rPr lang="en-US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algorithm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before we start to write our actual program. One way of doing this is to use a flowchart</a:t>
            </a:r>
          </a:p>
        </p:txBody>
      </p:sp>
    </p:spTree>
    <p:extLst>
      <p:ext uri="{BB962C8B-B14F-4D97-AF65-F5344CB8AC3E}">
        <p14:creationId xmlns:p14="http://schemas.microsoft.com/office/powerpoint/2010/main" val="427843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6EAE-1D5B-0A40-AADC-4564D374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Flowchart Symbols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8BA35-C0E9-CB43-B445-BA1E724FD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flowcharts should begin with a start and finish with an end. A lozenge shape is used for this.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When a piece of data is to be </a:t>
            </a:r>
            <a:r>
              <a:rPr lang="en-US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or</a:t>
            </a:r>
            <a:r>
              <a:rPr lang="en-US" dirty="0">
                <a:latin typeface="Lato" panose="020F0502020204030203" pitchFamily="34" charset="0"/>
              </a:rPr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</a:rPr>
              <a:t>output</a:t>
            </a:r>
            <a:r>
              <a:rPr lang="en-US" dirty="0">
                <a:latin typeface="Lato" panose="020F0502020204030203" pitchFamily="34" charset="0"/>
              </a:rPr>
              <a:t>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from a system a parallelogram is used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Flowchart: Terminator 4"/>
          <p:cNvSpPr/>
          <p:nvPr/>
        </p:nvSpPr>
        <p:spPr>
          <a:xfrm>
            <a:off x="2257675" y="2153082"/>
            <a:ext cx="1876926" cy="609600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Start</a:t>
            </a:r>
          </a:p>
        </p:txBody>
      </p:sp>
      <p:sp>
        <p:nvSpPr>
          <p:cNvPr id="6" name="Flowchart: Terminator 5"/>
          <p:cNvSpPr/>
          <p:nvPr/>
        </p:nvSpPr>
        <p:spPr>
          <a:xfrm>
            <a:off x="5414210" y="2153082"/>
            <a:ext cx="1876926" cy="609600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End</a:t>
            </a:r>
          </a:p>
        </p:txBody>
      </p:sp>
      <p:sp>
        <p:nvSpPr>
          <p:cNvPr id="7" name="Flowchart: Data 6"/>
          <p:cNvSpPr/>
          <p:nvPr/>
        </p:nvSpPr>
        <p:spPr>
          <a:xfrm>
            <a:off x="2209549" y="3781125"/>
            <a:ext cx="1973179" cy="545432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</a:t>
            </a:r>
          </a:p>
        </p:txBody>
      </p:sp>
      <p:sp>
        <p:nvSpPr>
          <p:cNvPr id="8" name="Flowchart: Data 7"/>
          <p:cNvSpPr/>
          <p:nvPr/>
        </p:nvSpPr>
        <p:spPr>
          <a:xfrm>
            <a:off x="5366084" y="3781125"/>
            <a:ext cx="1973179" cy="545432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57205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Flowchart Symbols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46" y="1237785"/>
            <a:ext cx="11180867" cy="4595203"/>
          </a:xfrm>
        </p:spPr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When a piece of data needs to be processed a rectangle is used</a:t>
            </a: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When a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needed a diamond is used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2027952" y="2068930"/>
            <a:ext cx="2005264" cy="609600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Process</a:t>
            </a:r>
          </a:p>
        </p:txBody>
      </p:sp>
      <p:sp>
        <p:nvSpPr>
          <p:cNvPr id="5" name="Flowchart: Decision 4"/>
          <p:cNvSpPr/>
          <p:nvPr/>
        </p:nvSpPr>
        <p:spPr>
          <a:xfrm>
            <a:off x="1946367" y="3776253"/>
            <a:ext cx="2168434" cy="1411705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51631" y="4472580"/>
            <a:ext cx="129941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3030584" y="5187958"/>
            <a:ext cx="0" cy="6097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63578" y="4149745"/>
            <a:ext cx="428002" cy="2908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41355" y="5299913"/>
            <a:ext cx="357470" cy="2908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9027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126" y="295274"/>
            <a:ext cx="4555664" cy="1066801"/>
          </a:xfrm>
        </p:spPr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 Flowchart For a Simple Calculator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DFC0A9-0009-41D3-B22D-0A643018CD05}"/>
              </a:ext>
            </a:extLst>
          </p:cNvPr>
          <p:cNvGrpSpPr/>
          <p:nvPr/>
        </p:nvGrpSpPr>
        <p:grpSpPr>
          <a:xfrm>
            <a:off x="5379549" y="319053"/>
            <a:ext cx="5425116" cy="6272587"/>
            <a:chOff x="5379549" y="319053"/>
            <a:chExt cx="5425116" cy="6272587"/>
          </a:xfrm>
        </p:grpSpPr>
        <p:sp>
          <p:nvSpPr>
            <p:cNvPr id="4" name="Flowchart: Terminator 3"/>
            <p:cNvSpPr/>
            <p:nvPr/>
          </p:nvSpPr>
          <p:spPr>
            <a:xfrm>
              <a:off x="5459758" y="319053"/>
              <a:ext cx="1876926" cy="609600"/>
            </a:xfrm>
            <a:prstGeom prst="flowChartTermina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Start</a:t>
              </a:r>
            </a:p>
          </p:txBody>
        </p:sp>
        <p:sp>
          <p:nvSpPr>
            <p:cNvPr id="5" name="Flowchart: Terminator 4"/>
            <p:cNvSpPr/>
            <p:nvPr/>
          </p:nvSpPr>
          <p:spPr>
            <a:xfrm>
              <a:off x="5459758" y="5982040"/>
              <a:ext cx="1876926" cy="609600"/>
            </a:xfrm>
            <a:prstGeom prst="flowChartTermina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End</a:t>
              </a:r>
            </a:p>
          </p:txBody>
        </p:sp>
        <p:sp>
          <p:nvSpPr>
            <p:cNvPr id="6" name="Flowchart: Data 5"/>
            <p:cNvSpPr/>
            <p:nvPr/>
          </p:nvSpPr>
          <p:spPr>
            <a:xfrm>
              <a:off x="5411632" y="1936206"/>
              <a:ext cx="1973179" cy="545432"/>
            </a:xfrm>
            <a:prstGeom prst="flowChartInputOutp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Input Num2</a:t>
              </a:r>
            </a:p>
          </p:txBody>
        </p:sp>
        <p:sp>
          <p:nvSpPr>
            <p:cNvPr id="7" name="Flowchart: Data 6"/>
            <p:cNvSpPr/>
            <p:nvPr/>
          </p:nvSpPr>
          <p:spPr>
            <a:xfrm>
              <a:off x="5411632" y="1164427"/>
              <a:ext cx="1973179" cy="545432"/>
            </a:xfrm>
            <a:prstGeom prst="flowChartInputOutp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Input Num1</a:t>
              </a:r>
            </a:p>
          </p:txBody>
        </p:sp>
        <p:sp>
          <p:nvSpPr>
            <p:cNvPr id="8" name="Flowchart: Decision 7"/>
            <p:cNvSpPr/>
            <p:nvPr/>
          </p:nvSpPr>
          <p:spPr>
            <a:xfrm>
              <a:off x="5387569" y="2707989"/>
              <a:ext cx="2021305" cy="1411705"/>
            </a:xfrm>
            <a:prstGeom prst="flowChartDecisi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Add or multiply?</a:t>
              </a:r>
            </a:p>
          </p:txBody>
        </p:sp>
        <p:cxnSp>
          <p:nvCxnSpPr>
            <p:cNvPr id="9" name="Straight Arrow Connector 8"/>
            <p:cNvCxnSpPr>
              <a:cxnSpLocks/>
            </p:cNvCxnSpPr>
            <p:nvPr/>
          </p:nvCxnSpPr>
          <p:spPr>
            <a:xfrm>
              <a:off x="7360332" y="3413841"/>
              <a:ext cx="129941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cxnSpLocks/>
            </p:cNvCxnSpPr>
            <p:nvPr/>
          </p:nvCxnSpPr>
          <p:spPr>
            <a:xfrm>
              <a:off x="6394210" y="4097580"/>
              <a:ext cx="8022" cy="23285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684483" y="3067113"/>
              <a:ext cx="413575" cy="2492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GB" kern="1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Add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86097" y="4023080"/>
              <a:ext cx="849592" cy="2492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GB" kern="1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Multiply</a:t>
              </a:r>
            </a:p>
          </p:txBody>
        </p:sp>
        <p:sp>
          <p:nvSpPr>
            <p:cNvPr id="13" name="Flowchart: Process 12"/>
            <p:cNvSpPr/>
            <p:nvPr/>
          </p:nvSpPr>
          <p:spPr>
            <a:xfrm>
              <a:off x="8670577" y="3109041"/>
              <a:ext cx="2134088" cy="609600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Ans</a:t>
              </a:r>
              <a:r>
                <a:rPr lang="en-GB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=Num1+Num2</a:t>
              </a:r>
            </a:p>
          </p:txBody>
        </p:sp>
        <p:sp>
          <p:nvSpPr>
            <p:cNvPr id="14" name="Flowchart: Process 13"/>
            <p:cNvSpPr/>
            <p:nvPr/>
          </p:nvSpPr>
          <p:spPr>
            <a:xfrm>
              <a:off x="5379549" y="4355465"/>
              <a:ext cx="2037345" cy="609600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Ans</a:t>
              </a:r>
              <a:r>
                <a:rPr lang="en-GB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=Num1*Num2</a:t>
              </a:r>
            </a:p>
          </p:txBody>
        </p:sp>
        <p:sp>
          <p:nvSpPr>
            <p:cNvPr id="18" name="Flowchart: Data 17"/>
            <p:cNvSpPr/>
            <p:nvPr/>
          </p:nvSpPr>
          <p:spPr>
            <a:xfrm>
              <a:off x="5411632" y="5200840"/>
              <a:ext cx="1973179" cy="545432"/>
            </a:xfrm>
            <a:prstGeom prst="flowChartInputOutp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Output </a:t>
              </a:r>
              <a:r>
                <a:rPr lang="en-GB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Ans</a:t>
              </a:r>
              <a:endPara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>
              <a:off x="6398221" y="925397"/>
              <a:ext cx="0" cy="23285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>
              <a:off x="6398221" y="1687749"/>
              <a:ext cx="0" cy="23285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>
              <a:off x="6398221" y="2468955"/>
              <a:ext cx="0" cy="23285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</p:cNvCxnSpPr>
            <p:nvPr/>
          </p:nvCxnSpPr>
          <p:spPr>
            <a:xfrm>
              <a:off x="6398221" y="4961808"/>
              <a:ext cx="0" cy="23285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6398221" y="5743014"/>
              <a:ext cx="0" cy="23285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/>
              <a:stCxn id="13" idx="2"/>
            </p:cNvCxnSpPr>
            <p:nvPr/>
          </p:nvCxnSpPr>
          <p:spPr>
            <a:xfrm>
              <a:off x="9737621" y="3718641"/>
              <a:ext cx="0" cy="17629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 flipH="1">
              <a:off x="7182730" y="5481541"/>
              <a:ext cx="255489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594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customXml/itemProps4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338</Words>
  <Application>Microsoft Office PowerPoint</Application>
  <PresentationFormat>Widescreen</PresentationFormat>
  <Paragraphs>48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Lato</vt:lpstr>
      <vt:lpstr>Wingdings</vt:lpstr>
      <vt:lpstr>1_Arm_PPT_Public</vt:lpstr>
      <vt:lpstr>Algorithms</vt:lpstr>
      <vt:lpstr>Algorithms</vt:lpstr>
      <vt:lpstr>Bugs</vt:lpstr>
      <vt:lpstr>Flowchart Symbols (1)</vt:lpstr>
      <vt:lpstr>Flowchart Symbols (2)</vt:lpstr>
      <vt:lpstr>Example Flowchart For a Simple Calculator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</dc:title>
  <dc:subject/>
  <dc:creator/>
  <cp:keywords/>
  <dc:description/>
  <cp:lastModifiedBy/>
  <cp:revision>1</cp:revision>
  <dcterms:created xsi:type="dcterms:W3CDTF">2017-09-19T22:21:35Z</dcterms:created>
  <dcterms:modified xsi:type="dcterms:W3CDTF">2022-03-16T10:43:20Z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