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431" r:id="rId6"/>
  </p:sldMasterIdLst>
  <p:notesMasterIdLst>
    <p:notesMasterId r:id="rId16"/>
  </p:notesMasterIdLst>
  <p:handoutMasterIdLst>
    <p:handoutMasterId r:id="rId17"/>
  </p:handoutMasterIdLst>
  <p:sldIdLst>
    <p:sldId id="332" r:id="rId7"/>
    <p:sldId id="335" r:id="rId8"/>
    <p:sldId id="336" r:id="rId9"/>
    <p:sldId id="337" r:id="rId10"/>
    <p:sldId id="338" r:id="rId11"/>
    <p:sldId id="339" r:id="rId12"/>
    <p:sldId id="341" r:id="rId13"/>
    <p:sldId id="340" r:id="rId14"/>
    <p:sldId id="333"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14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10/26/2024</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10/26/2024</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takes the previous analog</a:t>
            </a:r>
            <a:r>
              <a:rPr lang="en-GB" baseline="0" dirty="0"/>
              <a:t> sound wave and adds an axis for the time and resolution. Students may start to see it as a graph.</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a:t>
            </a:fld>
            <a:endParaRPr lang="en-US" altLang="en-US" dirty="0"/>
          </a:p>
        </p:txBody>
      </p:sp>
    </p:spTree>
    <p:extLst>
      <p:ext uri="{BB962C8B-B14F-4D97-AF65-F5344CB8AC3E}">
        <p14:creationId xmlns:p14="http://schemas.microsoft.com/office/powerpoint/2010/main" val="1115838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a:t>
            </a:fld>
            <a:endParaRPr lang="en-US" altLang="en-US" dirty="0"/>
          </a:p>
        </p:txBody>
      </p:sp>
    </p:spTree>
    <p:extLst>
      <p:ext uri="{BB962C8B-B14F-4D97-AF65-F5344CB8AC3E}">
        <p14:creationId xmlns:p14="http://schemas.microsoft.com/office/powerpoint/2010/main" val="738771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5</a:t>
            </a:fld>
            <a:endParaRPr lang="en-US" altLang="en-US" dirty="0"/>
          </a:p>
        </p:txBody>
      </p:sp>
    </p:spTree>
    <p:extLst>
      <p:ext uri="{BB962C8B-B14F-4D97-AF65-F5344CB8AC3E}">
        <p14:creationId xmlns:p14="http://schemas.microsoft.com/office/powerpoint/2010/main" val="1771481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that students have an understanding of how an analog</a:t>
            </a:r>
            <a:r>
              <a:rPr lang="en-GB" baseline="0" dirty="0"/>
              <a:t> sound file is generated they should try to create their own using the sound worksheet.</a:t>
            </a:r>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6</a:t>
            </a:fld>
            <a:endParaRPr lang="en-US" altLang="en-US" dirty="0"/>
          </a:p>
        </p:txBody>
      </p:sp>
    </p:spTree>
    <p:extLst>
      <p:ext uri="{BB962C8B-B14F-4D97-AF65-F5344CB8AC3E}">
        <p14:creationId xmlns:p14="http://schemas.microsoft.com/office/powerpoint/2010/main" val="36289427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60691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2061832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Drag picture to placeholder or click icon to add</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Drag picture to placeholder or click icon to add</a:t>
            </a:r>
          </a:p>
        </p:txBody>
      </p:sp>
    </p:spTree>
    <p:extLst>
      <p:ext uri="{BB962C8B-B14F-4D97-AF65-F5344CB8AC3E}">
        <p14:creationId xmlns:p14="http://schemas.microsoft.com/office/powerpoint/2010/main" val="15842164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17"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4254717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863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5593C93C-1E5D-4C19-8510-510953C83CCF}"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705691CA-1385-4202-BB32-7980FD0D4BC4}"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a:lnSpc>
                <a:spcPct val="100000"/>
              </a:lnSpc>
              <a:spcBef>
                <a:spcPts val="0"/>
              </a:spcBef>
              <a:spcAft>
                <a:spcPts val="0"/>
              </a:spcAft>
              <a:defRPr/>
            </a:pPr>
            <a:r>
              <a:rPr lang="en-US" altLang="en-US" sz="3600">
                <a:solidFill>
                  <a:schemeClr val="bg1"/>
                </a:solidFill>
              </a:rPr>
              <a:t>Thank You</a:t>
            </a:r>
          </a:p>
          <a:p>
            <a:pPr marL="0">
              <a:lnSpc>
                <a:spcPct val="100000"/>
              </a:lnSpc>
              <a:spcBef>
                <a:spcPts val="0"/>
              </a:spcBef>
              <a:spcAft>
                <a:spcPts val="0"/>
              </a:spcAft>
              <a:defRPr/>
            </a:pPr>
            <a:r>
              <a:rPr lang="en-US" altLang="en-US" sz="3600" err="1">
                <a:solidFill>
                  <a:schemeClr val="bg1"/>
                </a:solidFill>
              </a:rPr>
              <a:t>Danke</a:t>
            </a:r>
            <a:endParaRPr lang="en-US" altLang="en-US" sz="3600">
              <a:solidFill>
                <a:schemeClr val="bg1"/>
              </a:solidFill>
            </a:endParaRPr>
          </a:p>
          <a:p>
            <a:pPr marL="0">
              <a:lnSpc>
                <a:spcPct val="100000"/>
              </a:lnSpc>
              <a:spcBef>
                <a:spcPts val="0"/>
              </a:spcBef>
              <a:spcAft>
                <a:spcPts val="0"/>
              </a:spcAft>
              <a:defRPr/>
            </a:pPr>
            <a:r>
              <a:rPr lang="en-US" altLang="en-US" sz="3600">
                <a:solidFill>
                  <a:schemeClr val="bg1"/>
                </a:solidFill>
              </a:rPr>
              <a:t>Merci</a:t>
            </a:r>
          </a:p>
          <a:p>
            <a:pPr marL="0">
              <a:lnSpc>
                <a:spcPct val="100000"/>
              </a:lnSpc>
              <a:spcBef>
                <a:spcPts val="0"/>
              </a:spcBef>
              <a:spcAft>
                <a:spcPts val="0"/>
              </a:spcAft>
              <a:defRPr/>
            </a:pPr>
            <a:r>
              <a:rPr lang="en-US" altLang="en-US" sz="3600">
                <a:solidFill>
                  <a:schemeClr val="bg1"/>
                </a:solidFill>
              </a:rPr>
              <a:t>谢谢</a:t>
            </a:r>
          </a:p>
          <a:p>
            <a:pPr marL="0">
              <a:lnSpc>
                <a:spcPct val="100000"/>
              </a:lnSpc>
              <a:spcBef>
                <a:spcPts val="0"/>
              </a:spcBef>
              <a:spcAft>
                <a:spcPts val="0"/>
              </a:spcAft>
              <a:defRPr/>
            </a:pPr>
            <a:r>
              <a:rPr lang="en-US" altLang="en-US" sz="3600">
                <a:solidFill>
                  <a:schemeClr val="bg1"/>
                </a:solidFill>
              </a:rPr>
              <a:t>ありがとう</a:t>
            </a:r>
          </a:p>
          <a:p>
            <a:pPr marL="0">
              <a:lnSpc>
                <a:spcPct val="100000"/>
              </a:lnSpc>
              <a:spcBef>
                <a:spcPts val="0"/>
              </a:spcBef>
              <a:spcAft>
                <a:spcPts val="0"/>
              </a:spcAft>
              <a:defRPr/>
            </a:pPr>
            <a:r>
              <a:rPr lang="en-US" altLang="en-US" sz="3600">
                <a:solidFill>
                  <a:schemeClr val="bg1"/>
                </a:solidFill>
              </a:rPr>
              <a:t>Gracias</a:t>
            </a:r>
          </a:p>
          <a:p>
            <a:pPr marL="0">
              <a:lnSpc>
                <a:spcPct val="100000"/>
              </a:lnSpc>
              <a:spcBef>
                <a:spcPts val="0"/>
              </a:spcBef>
              <a:spcAft>
                <a:spcPts val="0"/>
              </a:spcAft>
              <a:defRPr/>
            </a:pPr>
            <a:r>
              <a:rPr lang="en-US" altLang="en-US" sz="3600" err="1">
                <a:solidFill>
                  <a:schemeClr val="bg1"/>
                </a:solidFill>
              </a:rPr>
              <a:t>Kiitos</a:t>
            </a:r>
            <a:endParaRPr lang="en-US" altLang="en-US" sz="3600">
              <a:solidFill>
                <a:schemeClr val="bg1"/>
              </a:solidFill>
            </a:endParaRPr>
          </a:p>
          <a:p>
            <a:pPr marL="0">
              <a:lnSpc>
                <a:spcPct val="100000"/>
              </a:lnSpc>
              <a:spcBef>
                <a:spcPts val="0"/>
              </a:spcBef>
              <a:spcAft>
                <a:spcPts val="0"/>
              </a:spcAft>
              <a:defRPr/>
            </a:pPr>
            <a:r>
              <a:rPr lang="ko-KR" altLang="en-US" sz="3600" b="1">
                <a:solidFill>
                  <a:schemeClr val="bg1"/>
                </a:solidFill>
              </a:rPr>
              <a:t>감사합니다</a:t>
            </a:r>
            <a:endParaRPr lang="ko-KR" altLang="en-US" sz="3600">
              <a:solidFill>
                <a:schemeClr val="bg1"/>
              </a:solidFill>
            </a:endParaRPr>
          </a:p>
          <a:p>
            <a:pPr marL="0">
              <a:lnSpc>
                <a:spcPct val="100000"/>
              </a:lnSpc>
              <a:spcBef>
                <a:spcPts val="0"/>
              </a:spcBef>
              <a:spcAft>
                <a:spcPts val="0"/>
              </a:spcAft>
              <a:defRPr/>
            </a:pPr>
            <a:r>
              <a:rPr lang="hi-in" sz="3600">
                <a:solidFill>
                  <a:schemeClr val="bg1"/>
                </a:solidFill>
              </a:rPr>
              <a:t>धन्यवाद</a:t>
            </a:r>
            <a:endParaRPr lang="en-US" sz="3600">
              <a:solidFill>
                <a:schemeClr val="bg1"/>
              </a:solidFill>
            </a:endParaRPr>
          </a:p>
          <a:p>
            <a:pPr marL="0">
              <a:lnSpc>
                <a:spcPct val="100000"/>
              </a:lnSpc>
              <a:spcBef>
                <a:spcPts val="0"/>
              </a:spcBef>
              <a:spcAft>
                <a:spcPts val="0"/>
              </a:spcAft>
              <a:defRPr/>
            </a:pPr>
            <a:r>
              <a:rPr lang="he-IL" sz="3600" b="0" i="0" kern="1200">
                <a:solidFill>
                  <a:schemeClr val="bg1"/>
                </a:solidFill>
                <a:effectLst/>
                <a:latin typeface="Calibri" charset="0"/>
                <a:ea typeface="ＭＳ Ｐゴシック" charset="-128"/>
                <a:cs typeface="+mn-cs"/>
              </a:rPr>
              <a:t>תודה</a:t>
            </a:r>
            <a:endParaRPr lang="hi-in" sz="3600">
              <a:solidFill>
                <a:schemeClr val="bg1"/>
              </a:solidFill>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1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3116273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EF865F52-F038-9143-B10F-EC315F327B49}"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23CA994-01FB-B24C-A927-7E3417958BAD}" type="slidenum">
              <a:rPr lang="en-US" altLang="en-US" sz="1000" smtClean="0">
                <a:solidFill>
                  <a:schemeClr val="bg1"/>
                </a:solidFill>
              </a:rPr>
              <a:pPr eaLnBrk="1" hangingPunct="1">
                <a:lnSpc>
                  <a:spcPct val="90000"/>
                </a:lnSpc>
                <a:spcAft>
                  <a:spcPts val="600"/>
                </a:spcAft>
                <a:buFont typeface="Arial" charset="0"/>
                <a:buNone/>
                <a:defRPr/>
              </a:pPr>
              <a:t>‹#›</a:t>
            </a:fld>
            <a:endParaRPr lang="en-US" altLang="en-US" sz="1000">
              <a:solidFill>
                <a:schemeClr val="bg1"/>
              </a:solidFill>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6807161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47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rgbClr val="7F7F7F"/>
              </a:solidFill>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eaLnBrk="1" hangingPunct="1">
              <a:lnSpc>
                <a:spcPct val="90000"/>
              </a:lnSpc>
              <a:spcAft>
                <a:spcPts val="600"/>
              </a:spcAft>
              <a:buFont typeface="Arial" charset="0"/>
              <a:buNone/>
              <a:defRPr/>
            </a:pPr>
            <a:endParaRPr lang="en-US" sz="2100">
              <a:solidFill>
                <a:schemeClr val="tx2"/>
              </a:solidFill>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spTree>
    <p:extLst>
      <p:ext uri="{BB962C8B-B14F-4D97-AF65-F5344CB8AC3E}">
        <p14:creationId xmlns:p14="http://schemas.microsoft.com/office/powerpoint/2010/main" val="1926502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tx2"/>
              </a:solidFill>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10"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1313727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sp>
        <p:nvSpPr>
          <p:cNvPr id="11"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228799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062259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72604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sp>
        <p:nvSpPr>
          <p:cNvPr id="12"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chemeClr val="bg1"/>
                </a:solidFill>
              </a:rPr>
              <a:t>© 2018 Arm Limited </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564017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4" name="Text Placeholder 2"/>
          <p:cNvSpPr>
            <a:spLocks noGrp="1"/>
          </p:cNvSpPr>
          <p:nvPr>
            <p:ph idx="1" hasCustomPrompt="1"/>
          </p:nvPr>
        </p:nvSpPr>
        <p:spPr>
          <a:xfrm>
            <a:off x="492125" y="1204332"/>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113250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1029" name="TextBox 26"/>
          <p:cNvSpPr txBox="1">
            <a:spLocks noChangeArrowheads="1"/>
          </p:cNvSpPr>
          <p:nvPr userDrawn="1"/>
        </p:nvSpPr>
        <p:spPr bwMode="auto">
          <a:xfrm>
            <a:off x="492125" y="643096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r>
              <a:rPr lang="en-US" altLang="en-US" sz="1000">
                <a:solidFill>
                  <a:srgbClr val="7F7F7F"/>
                </a:solidFill>
              </a:rPr>
              <a:t>© 2018 Arm Limited </a:t>
            </a:r>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07" r:id="rId1"/>
    <p:sldLayoutId id="2147485508" r:id="rId2"/>
    <p:sldLayoutId id="2147485509" r:id="rId3"/>
    <p:sldLayoutId id="2147485510" r:id="rId4"/>
    <p:sldLayoutId id="2147485436" r:id="rId5"/>
    <p:sldLayoutId id="2147485437" r:id="rId6"/>
    <p:sldLayoutId id="2147485438" r:id="rId7"/>
    <p:sldLayoutId id="2147485439" r:id="rId8"/>
    <p:sldLayoutId id="2147485440" r:id="rId9"/>
    <p:sldLayoutId id="2147485441" r:id="rId10"/>
    <p:sldLayoutId id="2147485442" r:id="rId11"/>
    <p:sldLayoutId id="2147485443" r:id="rId12"/>
    <p:sldLayoutId id="2147485444" r:id="rId13"/>
    <p:sldLayoutId id="2147485445" r:id="rId14"/>
    <p:sldLayoutId id="2147485446" r:id="rId15"/>
    <p:sldLayoutId id="2147485447" r:id="rId16"/>
    <p:sldLayoutId id="2147485448" r:id="rId17"/>
    <p:sldLayoutId id="2147485449" r:id="rId18"/>
    <p:sldLayoutId id="2147485450" r:id="rId19"/>
    <p:sldLayoutId id="2147485451" r:id="rId20"/>
    <p:sldLayoutId id="2147485452" r:id="rId21"/>
    <p:sldLayoutId id="2147485453" r:id="rId22"/>
    <p:sldLayoutId id="2147485454" r:id="rId23"/>
  </p:sldLayoutIdLst>
  <p:hf hdr="0" ftr="0" dt="0"/>
  <p:txStyles>
    <p:titleStyle>
      <a:lvl1pPr algn="l" rtl="0" eaLnBrk="0" fontAlgn="base" hangingPunct="0">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0" fontAlgn="base" hangingPunct="0">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fontAlgn="base">
        <a:lnSpc>
          <a:spcPct val="85000"/>
        </a:lnSpc>
        <a:spcBef>
          <a:spcPct val="0"/>
        </a:spcBef>
        <a:spcAft>
          <a:spcPct val="0"/>
        </a:spcAft>
        <a:defRPr sz="3600" b="1">
          <a:solidFill>
            <a:schemeClr val="accent1"/>
          </a:solidFill>
          <a:latin typeface="Calibri" charset="0"/>
        </a:defRPr>
      </a:lvl6pPr>
      <a:lvl7pPr marL="914400" algn="l" rtl="0" fontAlgn="base">
        <a:lnSpc>
          <a:spcPct val="85000"/>
        </a:lnSpc>
        <a:spcBef>
          <a:spcPct val="0"/>
        </a:spcBef>
        <a:spcAft>
          <a:spcPct val="0"/>
        </a:spcAft>
        <a:defRPr sz="3600" b="1">
          <a:solidFill>
            <a:schemeClr val="accent1"/>
          </a:solidFill>
          <a:latin typeface="Calibri" charset="0"/>
        </a:defRPr>
      </a:lvl7pPr>
      <a:lvl8pPr marL="1371600" algn="l" rtl="0" fontAlgn="base">
        <a:lnSpc>
          <a:spcPct val="85000"/>
        </a:lnSpc>
        <a:spcBef>
          <a:spcPct val="0"/>
        </a:spcBef>
        <a:spcAft>
          <a:spcPct val="0"/>
        </a:spcAft>
        <a:defRPr sz="3600" b="1">
          <a:solidFill>
            <a:schemeClr val="accent1"/>
          </a:solidFill>
          <a:latin typeface="Calibri" charset="0"/>
        </a:defRPr>
      </a:lvl8pPr>
      <a:lvl9pPr marL="1828800" algn="l" rtl="0" fontAlgn="base">
        <a:lnSpc>
          <a:spcPct val="85000"/>
        </a:lnSpc>
        <a:spcBef>
          <a:spcPct val="0"/>
        </a:spcBef>
        <a:spcAft>
          <a:spcPct val="0"/>
        </a:spcAft>
        <a:defRPr sz="3600" b="1">
          <a:solidFill>
            <a:schemeClr val="accent1"/>
          </a:solidFill>
          <a:latin typeface="Calibri" charset="0"/>
        </a:defRPr>
      </a:lvl9pPr>
    </p:titleStyle>
    <p:bodyStyle>
      <a:lvl1pPr marL="342900" indent="-342900" algn="l" rtl="0" eaLnBrk="0" fontAlgn="base" hangingPunct="0">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0" fontAlgn="base" hangingPunct="0">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0" fontAlgn="base" hangingPunct="0">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0" fontAlgn="base" hangingPunct="0">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649606" y="2502561"/>
            <a:ext cx="5045507" cy="1556425"/>
          </a:xfrm>
        </p:spPr>
        <p:txBody>
          <a:bodyPr/>
          <a:lstStyle/>
          <a:p>
            <a:r>
              <a:rPr lang="en-US" dirty="0"/>
              <a:t>Representing Sound</a:t>
            </a:r>
          </a:p>
        </p:txBody>
      </p:sp>
      <p:sp>
        <p:nvSpPr>
          <p:cNvPr id="6" name="Text Placeholder 5"/>
          <p:cNvSpPr>
            <a:spLocks noGrp="1"/>
          </p:cNvSpPr>
          <p:nvPr>
            <p:ph type="body" sz="quarter" idx="14"/>
          </p:nvPr>
        </p:nvSpPr>
        <p:spPr>
          <a:xfrm>
            <a:off x="7426906" y="1405059"/>
            <a:ext cx="4268207" cy="289871"/>
          </a:xfrm>
        </p:spPr>
        <p:txBody>
          <a:bodyPr/>
          <a:lstStyle/>
          <a:p>
            <a:r>
              <a:rPr lang="en-US" dirty="0"/>
              <a:t>Lesson 18</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388517" y="5938981"/>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Analog Sound Wave</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Analog sounds are continuous sounds. In order for a computer to be able to process them they must be sampled into discrete digital values. This involves taking measurements at set time intervals and storing the height of the wave at that moment in time</a:t>
            </a:r>
          </a:p>
        </p:txBody>
      </p:sp>
      <p:pic>
        <p:nvPicPr>
          <p:cNvPr id="4" name="Picture 3"/>
          <p:cNvPicPr>
            <a:picLocks noChangeAspect="1"/>
          </p:cNvPicPr>
          <p:nvPr/>
        </p:nvPicPr>
        <p:blipFill>
          <a:blip r:embed="rId2"/>
          <a:stretch>
            <a:fillRect/>
          </a:stretch>
        </p:blipFill>
        <p:spPr>
          <a:xfrm>
            <a:off x="3488178" y="3535386"/>
            <a:ext cx="4828782" cy="1245833"/>
          </a:xfrm>
          <a:prstGeom prst="rect">
            <a:avLst/>
          </a:prstGeom>
        </p:spPr>
      </p:pic>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Sampling an analog sound</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When an analog sound is sampled measurements are taken at set periods of time</a:t>
            </a:r>
          </a:p>
          <a:p>
            <a:r>
              <a:rPr lang="en-GB" dirty="0"/>
              <a:t>The number of samples that are taken within a specific period of time (usually a second) is measured in Hz</a:t>
            </a:r>
          </a:p>
          <a:p>
            <a:r>
              <a:rPr lang="en-GB" dirty="0"/>
              <a:t>The resolution is the number of bits which are used to measure each sample</a:t>
            </a:r>
          </a:p>
        </p:txBody>
      </p:sp>
      <p:pic>
        <p:nvPicPr>
          <p:cNvPr id="5" name="Picture 4"/>
          <p:cNvPicPr>
            <a:picLocks noChangeAspect="1"/>
          </p:cNvPicPr>
          <p:nvPr/>
        </p:nvPicPr>
        <p:blipFill>
          <a:blip r:embed="rId3"/>
          <a:stretch>
            <a:fillRect/>
          </a:stretch>
        </p:blipFill>
        <p:spPr>
          <a:xfrm>
            <a:off x="2507145" y="3504238"/>
            <a:ext cx="6615001" cy="2328750"/>
          </a:xfrm>
          <a:prstGeom prst="rect">
            <a:avLst/>
          </a:prstGeom>
        </p:spPr>
      </p:pic>
    </p:spTree>
    <p:extLst>
      <p:ext uri="{BB962C8B-B14F-4D97-AF65-F5344CB8AC3E}">
        <p14:creationId xmlns:p14="http://schemas.microsoft.com/office/powerpoint/2010/main" val="2044598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Sampling an analog sound</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If we were to take one sample per time period this would give us a sound file that doesn’t match the original sound very well. This would result in it sounding relatively poor quality</a:t>
            </a:r>
          </a:p>
          <a:p>
            <a:r>
              <a:rPr lang="en-GB" dirty="0"/>
              <a:t>Only the very top and bottom of each wave would be measured</a:t>
            </a:r>
          </a:p>
          <a:p>
            <a:r>
              <a:rPr lang="en-GB" dirty="0"/>
              <a:t>As very few samples are taken very little data needs to be stored which would result in a small file</a:t>
            </a:r>
          </a:p>
        </p:txBody>
      </p:sp>
      <p:pic>
        <p:nvPicPr>
          <p:cNvPr id="4" name="Picture 3"/>
          <p:cNvPicPr>
            <a:picLocks noChangeAspect="1"/>
          </p:cNvPicPr>
          <p:nvPr/>
        </p:nvPicPr>
        <p:blipFill>
          <a:blip r:embed="rId3"/>
          <a:stretch>
            <a:fillRect/>
          </a:stretch>
        </p:blipFill>
        <p:spPr>
          <a:xfrm>
            <a:off x="2074574" y="3999877"/>
            <a:ext cx="6671251" cy="2340000"/>
          </a:xfrm>
          <a:prstGeom prst="rect">
            <a:avLst/>
          </a:prstGeom>
        </p:spPr>
      </p:pic>
    </p:spTree>
    <p:extLst>
      <p:ext uri="{BB962C8B-B14F-4D97-AF65-F5344CB8AC3E}">
        <p14:creationId xmlns:p14="http://schemas.microsoft.com/office/powerpoint/2010/main" val="546946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Increasing the quality of the sound file</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If we doubled the number of samples that are taken the file size would also double. This would however result in a file which more closely matches the original analog sound wave</a:t>
            </a:r>
          </a:p>
        </p:txBody>
      </p:sp>
      <p:pic>
        <p:nvPicPr>
          <p:cNvPr id="6" name="Picture 5"/>
          <p:cNvPicPr>
            <a:picLocks noChangeAspect="1"/>
          </p:cNvPicPr>
          <p:nvPr/>
        </p:nvPicPr>
        <p:blipFill>
          <a:blip r:embed="rId3"/>
          <a:stretch>
            <a:fillRect/>
          </a:stretch>
        </p:blipFill>
        <p:spPr>
          <a:xfrm>
            <a:off x="2199415" y="2865669"/>
            <a:ext cx="6615001" cy="2340000"/>
          </a:xfrm>
          <a:prstGeom prst="rect">
            <a:avLst/>
          </a:prstGeom>
        </p:spPr>
      </p:pic>
    </p:spTree>
    <p:extLst>
      <p:ext uri="{BB962C8B-B14F-4D97-AF65-F5344CB8AC3E}">
        <p14:creationId xmlns:p14="http://schemas.microsoft.com/office/powerpoint/2010/main" val="1933467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Increasing the quality of the sound file (2)</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r>
              <a:rPr lang="en-GB" dirty="0"/>
              <a:t>If the sample rate were increased again the file would closely match the original. MP3 files have a sample rate of 44.1KHz which means that 44,100 samples are taken per second</a:t>
            </a:r>
          </a:p>
        </p:txBody>
      </p:sp>
      <p:pic>
        <p:nvPicPr>
          <p:cNvPr id="5" name="Picture 4"/>
          <p:cNvPicPr>
            <a:picLocks noChangeAspect="1"/>
          </p:cNvPicPr>
          <p:nvPr/>
        </p:nvPicPr>
        <p:blipFill>
          <a:blip r:embed="rId3"/>
          <a:stretch>
            <a:fillRect/>
          </a:stretch>
        </p:blipFill>
        <p:spPr>
          <a:xfrm>
            <a:off x="2471976" y="3006346"/>
            <a:ext cx="6615001" cy="2340000"/>
          </a:xfrm>
          <a:prstGeom prst="rect">
            <a:avLst/>
          </a:prstGeom>
        </p:spPr>
      </p:pic>
    </p:spTree>
    <p:extLst>
      <p:ext uri="{BB962C8B-B14F-4D97-AF65-F5344CB8AC3E}">
        <p14:creationId xmlns:p14="http://schemas.microsoft.com/office/powerpoint/2010/main" val="2863935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78533-09A5-478C-B7CD-317FF6561E7C}"/>
              </a:ext>
            </a:extLst>
          </p:cNvPr>
          <p:cNvSpPr>
            <a:spLocks noGrp="1"/>
          </p:cNvSpPr>
          <p:nvPr>
            <p:ph type="title"/>
          </p:nvPr>
        </p:nvSpPr>
        <p:spPr>
          <a:xfrm>
            <a:off x="492125" y="295275"/>
            <a:ext cx="11180763" cy="666750"/>
          </a:xfrm>
        </p:spPr>
        <p:txBody>
          <a:bodyPr anchor="b">
            <a:normAutofit/>
          </a:bodyPr>
          <a:lstStyle/>
          <a:p>
            <a:r>
              <a:rPr lang="en-GB" dirty="0"/>
              <a:t>Creating a sound level monitor</a:t>
            </a:r>
          </a:p>
        </p:txBody>
      </p:sp>
      <p:sp>
        <p:nvSpPr>
          <p:cNvPr id="14" name="Content Placeholder 4">
            <a:extLst>
              <a:ext uri="{FF2B5EF4-FFF2-40B4-BE49-F238E27FC236}">
                <a16:creationId xmlns:a16="http://schemas.microsoft.com/office/drawing/2014/main" id="{3B8FA1B1-C4C4-4BDF-8FBC-6531E5716B3A}"/>
              </a:ext>
            </a:extLst>
          </p:cNvPr>
          <p:cNvSpPr>
            <a:spLocks noGrp="1"/>
          </p:cNvSpPr>
          <p:nvPr>
            <p:ph sz="quarter" idx="19"/>
          </p:nvPr>
        </p:nvSpPr>
        <p:spPr>
          <a:xfrm>
            <a:off x="492125" y="1646994"/>
            <a:ext cx="5359929" cy="3605743"/>
          </a:xfrm>
        </p:spPr>
        <p:txBody>
          <a:bodyPr/>
          <a:lstStyle/>
          <a:p>
            <a:pPr algn="l"/>
            <a:r>
              <a:rPr lang="en-US" dirty="0"/>
              <a:t>The built-in microphone on the </a:t>
            </a:r>
            <a:r>
              <a:rPr lang="en-US" dirty="0" err="1"/>
              <a:t>micro:bit</a:t>
            </a:r>
            <a:r>
              <a:rPr lang="en-US" dirty="0"/>
              <a:t> V2 can be used to monitor volume levels</a:t>
            </a:r>
          </a:p>
          <a:p>
            <a:pPr algn="l"/>
            <a:r>
              <a:rPr lang="en-US" dirty="0"/>
              <a:t>The sound level will be output on the LED screen on the </a:t>
            </a:r>
            <a:r>
              <a:rPr lang="en-US" dirty="0" err="1"/>
              <a:t>micro:bit</a:t>
            </a:r>
            <a:r>
              <a:rPr lang="en-US" dirty="0"/>
              <a:t> </a:t>
            </a:r>
          </a:p>
        </p:txBody>
      </p:sp>
      <p:pic>
        <p:nvPicPr>
          <p:cNvPr id="4" name="Picture 3">
            <a:extLst>
              <a:ext uri="{FF2B5EF4-FFF2-40B4-BE49-F238E27FC236}">
                <a16:creationId xmlns:a16="http://schemas.microsoft.com/office/drawing/2014/main" id="{E66C5719-6935-A29E-A304-1EB44414D904}"/>
              </a:ext>
            </a:extLst>
          </p:cNvPr>
          <p:cNvPicPr>
            <a:picLocks noChangeAspect="1"/>
          </p:cNvPicPr>
          <p:nvPr/>
        </p:nvPicPr>
        <p:blipFill>
          <a:blip r:embed="rId2"/>
          <a:stretch>
            <a:fillRect/>
          </a:stretch>
        </p:blipFill>
        <p:spPr>
          <a:xfrm>
            <a:off x="6836711" y="1646994"/>
            <a:ext cx="2829320" cy="2029108"/>
          </a:xfrm>
          <a:prstGeom prst="rect">
            <a:avLst/>
          </a:prstGeom>
        </p:spPr>
      </p:pic>
    </p:spTree>
    <p:extLst>
      <p:ext uri="{BB962C8B-B14F-4D97-AF65-F5344CB8AC3E}">
        <p14:creationId xmlns:p14="http://schemas.microsoft.com/office/powerpoint/2010/main" val="2428087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t>Summary</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p:txBody>
          <a:bodyPr/>
          <a:lstStyle/>
          <a:p>
            <a:pPr>
              <a:spcBef>
                <a:spcPts val="1200"/>
              </a:spcBef>
            </a:pPr>
            <a:r>
              <a:rPr lang="en-GB" dirty="0"/>
              <a:t>Analog sounds are continuous</a:t>
            </a:r>
          </a:p>
          <a:p>
            <a:pPr>
              <a:spcBef>
                <a:spcPts val="1200"/>
              </a:spcBef>
            </a:pPr>
            <a:r>
              <a:rPr lang="en-GB" dirty="0"/>
              <a:t>In order for a computer to be able to store and process them they must be converted into a digital format</a:t>
            </a:r>
          </a:p>
          <a:p>
            <a:pPr>
              <a:spcBef>
                <a:spcPts val="1200"/>
              </a:spcBef>
            </a:pPr>
            <a:r>
              <a:rPr lang="en-GB" dirty="0"/>
              <a:t>A number of discrete samples are taken. The number of samples taken within a given period of time is called the sample rate. It is measured in Hz</a:t>
            </a:r>
          </a:p>
          <a:p>
            <a:pPr>
              <a:spcBef>
                <a:spcPts val="1200"/>
              </a:spcBef>
            </a:pPr>
            <a:r>
              <a:rPr lang="en-GB" dirty="0"/>
              <a:t>The more samples that are taken per second the closer the file will match the original sound. As more samples are taken the file size gets larger</a:t>
            </a:r>
          </a:p>
        </p:txBody>
      </p:sp>
    </p:spTree>
    <p:extLst>
      <p:ext uri="{BB962C8B-B14F-4D97-AF65-F5344CB8AC3E}">
        <p14:creationId xmlns:p14="http://schemas.microsoft.com/office/powerpoint/2010/main" val="3954742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TechTalk_Template_05_JS.potx" id="{32A26189-6880-4DE1-B48F-3603E019D0A3}" vid="{BF25A8DB-AEC8-4551-ACCA-9EAAD6B709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2.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B61D4E06-5D3F-4994-A4A7-4BA626FA722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c0950e01-db07-4e41-9c32-b7a8e9fccc9b"/>
    <ds:schemaRef ds:uri="http://purl.org/dc/elements/1.1/"/>
    <ds:schemaRef ds:uri="http://schemas.microsoft.com/office/2006/metadata/properties"/>
    <ds:schemaRef ds:uri="f2ad5090-61a8-4b8c-ab70-68f4ff4d1933"/>
    <ds:schemaRef ds:uri="http://schemas.microsoft.com/sharepoint/v3"/>
    <ds:schemaRef ds:uri="http://schemas.microsoft.com/sharepoint/v3/fields"/>
    <ds:schemaRef ds:uri="http://www.w3.org/XML/1998/namespace"/>
    <ds:schemaRef ds:uri="http://purl.org/dc/dcmitype/"/>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439</Words>
  <Application>Microsoft Office PowerPoint</Application>
  <PresentationFormat>Widescreen</PresentationFormat>
  <Paragraphs>32</Paragraphs>
  <Slides>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ＭＳ Ｐゴシック</vt:lpstr>
      <vt:lpstr>Arial</vt:lpstr>
      <vt:lpstr>Calibri</vt:lpstr>
      <vt:lpstr>Wingdings</vt:lpstr>
      <vt:lpstr>Arm_PPT_Public</vt:lpstr>
      <vt:lpstr>Representing Sound</vt:lpstr>
      <vt:lpstr>Analog Sound Wave</vt:lpstr>
      <vt:lpstr>Sampling an analog sound</vt:lpstr>
      <vt:lpstr>Sampling an analog sound</vt:lpstr>
      <vt:lpstr>Increasing the quality of the sound file</vt:lpstr>
      <vt:lpstr>Increasing the quality of the sound file (2)</vt:lpstr>
      <vt:lpstr>Creating a sound level monitor</vt:lpstr>
      <vt:lpstr>Summary</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 </dc:title>
  <dc:subject/>
  <dc:creator/>
  <cp:keywords/>
  <dc:description/>
  <cp:revision>1</cp:revision>
  <dcterms:created xsi:type="dcterms:W3CDTF">2017-09-19T22:21:35Z</dcterms:created>
  <dcterms:modified xsi:type="dcterms:W3CDTF">2024-10-26T09:59:41Z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