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431" r:id="rId6"/>
  </p:sldMasterIdLst>
  <p:notesMasterIdLst>
    <p:notesMasterId r:id="rId15"/>
  </p:notesMasterIdLst>
  <p:handoutMasterIdLst>
    <p:handoutMasterId r:id="rId16"/>
  </p:handoutMasterIdLst>
  <p:sldIdLst>
    <p:sldId id="332" r:id="rId7"/>
    <p:sldId id="335" r:id="rId8"/>
    <p:sldId id="340" r:id="rId9"/>
    <p:sldId id="336" r:id="rId10"/>
    <p:sldId id="339" r:id="rId11"/>
    <p:sldId id="337" r:id="rId12"/>
    <p:sldId id="338" r:id="rId13"/>
    <p:sldId id="333"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348" y="10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3/17/2022</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3/17/2022</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the use of lists. Stress that</a:t>
            </a:r>
            <a:r>
              <a:rPr lang="en-GB" baseline="0" dirty="0"/>
              <a:t> lists are zero indexed i.e. the first item in the list is in position 0.</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2617504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the bubble sort. You may wish</a:t>
            </a:r>
            <a:r>
              <a:rPr lang="en-GB" baseline="0" dirty="0"/>
              <a:t> to write out the names on pieces of paper and then demonstrate how one of the card bubbles to the correct place in the list.</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1115838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Demonstrate the insertion</a:t>
            </a:r>
            <a:r>
              <a:rPr lang="en-GB" baseline="0" dirty="0"/>
              <a:t> sort on the same list. Remember that you essentially have two parts to the list, a sorted part and an unsorted part.</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738771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14552389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17"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spTree>
    <p:extLst>
      <p:ext uri="{BB962C8B-B14F-4D97-AF65-F5344CB8AC3E}">
        <p14:creationId xmlns:p14="http://schemas.microsoft.com/office/powerpoint/2010/main" val="2061832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Drag picture to placeholder or click icon to add</a:t>
            </a:r>
          </a:p>
        </p:txBody>
      </p:sp>
    </p:spTree>
    <p:extLst>
      <p:ext uri="{BB962C8B-B14F-4D97-AF65-F5344CB8AC3E}">
        <p14:creationId xmlns:p14="http://schemas.microsoft.com/office/powerpoint/2010/main" val="1584216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17"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spTree>
    <p:extLst>
      <p:ext uri="{BB962C8B-B14F-4D97-AF65-F5344CB8AC3E}">
        <p14:creationId xmlns:p14="http://schemas.microsoft.com/office/powerpoint/2010/main" val="1425471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88639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5593C93C-1E5D-4C19-8510-510953C83CCF}"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5691CA-1385-4202-BB32-7980FD0D4BC4}"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a:lnSpc>
                <a:spcPct val="100000"/>
              </a:lnSpc>
              <a:spcBef>
                <a:spcPts val="0"/>
              </a:spcBef>
              <a:spcAft>
                <a:spcPts val="0"/>
              </a:spcAft>
              <a:defRPr/>
            </a:pPr>
            <a:r>
              <a:rPr lang="en-US" altLang="en-US" sz="3600">
                <a:solidFill>
                  <a:schemeClr val="bg1"/>
                </a:solidFill>
              </a:rPr>
              <a:t>Thank You</a:t>
            </a:r>
          </a:p>
          <a:p>
            <a:pPr marL="0">
              <a:lnSpc>
                <a:spcPct val="100000"/>
              </a:lnSpc>
              <a:spcBef>
                <a:spcPts val="0"/>
              </a:spcBef>
              <a:spcAft>
                <a:spcPts val="0"/>
              </a:spcAft>
              <a:defRPr/>
            </a:pPr>
            <a:r>
              <a:rPr lang="en-US" altLang="en-US" sz="3600" err="1">
                <a:solidFill>
                  <a:schemeClr val="bg1"/>
                </a:solidFill>
              </a:rPr>
              <a:t>Danke</a:t>
            </a:r>
            <a:endParaRPr lang="en-US" altLang="en-US" sz="3600">
              <a:solidFill>
                <a:schemeClr val="bg1"/>
              </a:solidFill>
            </a:endParaRPr>
          </a:p>
          <a:p>
            <a:pPr marL="0">
              <a:lnSpc>
                <a:spcPct val="100000"/>
              </a:lnSpc>
              <a:spcBef>
                <a:spcPts val="0"/>
              </a:spcBef>
              <a:spcAft>
                <a:spcPts val="0"/>
              </a:spcAft>
              <a:defRPr/>
            </a:pPr>
            <a:r>
              <a:rPr lang="en-US" altLang="en-US" sz="3600">
                <a:solidFill>
                  <a:schemeClr val="bg1"/>
                </a:solidFill>
              </a:rPr>
              <a:t>Merci</a:t>
            </a:r>
          </a:p>
          <a:p>
            <a:pPr marL="0">
              <a:lnSpc>
                <a:spcPct val="100000"/>
              </a:lnSpc>
              <a:spcBef>
                <a:spcPts val="0"/>
              </a:spcBef>
              <a:spcAft>
                <a:spcPts val="0"/>
              </a:spcAft>
              <a:defRPr/>
            </a:pPr>
            <a:r>
              <a:rPr lang="en-US" altLang="en-US" sz="3600">
                <a:solidFill>
                  <a:schemeClr val="bg1"/>
                </a:solidFill>
              </a:rPr>
              <a:t>谢谢</a:t>
            </a:r>
          </a:p>
          <a:p>
            <a:pPr marL="0">
              <a:lnSpc>
                <a:spcPct val="100000"/>
              </a:lnSpc>
              <a:spcBef>
                <a:spcPts val="0"/>
              </a:spcBef>
              <a:spcAft>
                <a:spcPts val="0"/>
              </a:spcAft>
              <a:defRPr/>
            </a:pPr>
            <a:r>
              <a:rPr lang="en-US" altLang="en-US" sz="3600">
                <a:solidFill>
                  <a:schemeClr val="bg1"/>
                </a:solidFill>
              </a:rPr>
              <a:t>ありがとう</a:t>
            </a:r>
          </a:p>
          <a:p>
            <a:pPr marL="0">
              <a:lnSpc>
                <a:spcPct val="100000"/>
              </a:lnSpc>
              <a:spcBef>
                <a:spcPts val="0"/>
              </a:spcBef>
              <a:spcAft>
                <a:spcPts val="0"/>
              </a:spcAft>
              <a:defRPr/>
            </a:pPr>
            <a:r>
              <a:rPr lang="en-US" altLang="en-US" sz="3600">
                <a:solidFill>
                  <a:schemeClr val="bg1"/>
                </a:solidFill>
              </a:rPr>
              <a:t>Gracias</a:t>
            </a:r>
          </a:p>
          <a:p>
            <a:pPr marL="0">
              <a:lnSpc>
                <a:spcPct val="100000"/>
              </a:lnSpc>
              <a:spcBef>
                <a:spcPts val="0"/>
              </a:spcBef>
              <a:spcAft>
                <a:spcPts val="0"/>
              </a:spcAft>
              <a:defRPr/>
            </a:pPr>
            <a:r>
              <a:rPr lang="en-US" altLang="en-US" sz="3600" err="1">
                <a:solidFill>
                  <a:schemeClr val="bg1"/>
                </a:solidFill>
              </a:rPr>
              <a:t>Kiitos</a:t>
            </a:r>
            <a:endParaRPr lang="en-US" altLang="en-US" sz="3600">
              <a:solidFill>
                <a:schemeClr val="bg1"/>
              </a:solidFill>
            </a:endParaRPr>
          </a:p>
          <a:p>
            <a:pPr marL="0">
              <a:lnSpc>
                <a:spcPct val="100000"/>
              </a:lnSpc>
              <a:spcBef>
                <a:spcPts val="0"/>
              </a:spcBef>
              <a:spcAft>
                <a:spcPts val="0"/>
              </a:spcAft>
              <a:defRPr/>
            </a:pPr>
            <a:r>
              <a:rPr lang="ko-KR" altLang="en-US" sz="3600" b="1">
                <a:solidFill>
                  <a:schemeClr val="bg1"/>
                </a:solidFill>
              </a:rPr>
              <a:t>감사합니다</a:t>
            </a:r>
            <a:endParaRPr lang="ko-KR" altLang="en-US" sz="3600">
              <a:solidFill>
                <a:schemeClr val="bg1"/>
              </a:solidFill>
            </a:endParaRPr>
          </a:p>
          <a:p>
            <a:pPr marL="0">
              <a:lnSpc>
                <a:spcPct val="100000"/>
              </a:lnSpc>
              <a:spcBef>
                <a:spcPts val="0"/>
              </a:spcBef>
              <a:spcAft>
                <a:spcPts val="0"/>
              </a:spcAft>
              <a:defRPr/>
            </a:pPr>
            <a:r>
              <a:rPr lang="hi-in" sz="3600">
                <a:solidFill>
                  <a:schemeClr val="bg1"/>
                </a:solidFill>
              </a:rPr>
              <a:t>धन्यवाद</a:t>
            </a:r>
            <a:endParaRPr lang="en-US" sz="3600">
              <a:solidFill>
                <a:schemeClr val="bg1"/>
              </a:solidFill>
            </a:endParaRPr>
          </a:p>
          <a:p>
            <a:pPr marL="0">
              <a:lnSpc>
                <a:spcPct val="100000"/>
              </a:lnSpc>
              <a:spcBef>
                <a:spcPts val="0"/>
              </a:spcBef>
              <a:spcAft>
                <a:spcPts val="0"/>
              </a:spcAft>
              <a:defRPr/>
            </a:pPr>
            <a:r>
              <a:rPr lang="he-IL" sz="3600" b="0" i="0" kern="1200">
                <a:solidFill>
                  <a:schemeClr val="bg1"/>
                </a:solidFill>
                <a:effectLst/>
                <a:latin typeface="Calibri" charset="0"/>
                <a:ea typeface="ＭＳ Ｐゴシック" charset="-128"/>
                <a:cs typeface="+mn-cs"/>
              </a:rPr>
              <a:t>תודה</a:t>
            </a:r>
            <a:endParaRPr lang="hi-in" sz="3600">
              <a:solidFill>
                <a:schemeClr val="bg1"/>
              </a:solidFill>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10"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Tree>
    <p:extLst>
      <p:ext uri="{BB962C8B-B14F-4D97-AF65-F5344CB8AC3E}">
        <p14:creationId xmlns:p14="http://schemas.microsoft.com/office/powerpoint/2010/main" val="311627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EF865F52-F038-9143-B10F-EC315F327B49}"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23CA994-01FB-B24C-A927-7E3417958BAD}"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680716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47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0"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spTree>
    <p:extLst>
      <p:ext uri="{BB962C8B-B14F-4D97-AF65-F5344CB8AC3E}">
        <p14:creationId xmlns:p14="http://schemas.microsoft.com/office/powerpoint/2010/main" val="1926502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tx2"/>
              </a:solidFill>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10"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1313727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sp>
        <p:nvSpPr>
          <p:cNvPr id="11"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22879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sp>
        <p:nvSpPr>
          <p:cNvPr id="12"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06225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sp>
        <p:nvSpPr>
          <p:cNvPr id="12"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72604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sp>
        <p:nvSpPr>
          <p:cNvPr id="12"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564017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2"/>
          <p:cNvSpPr>
            <a:spLocks noGrp="1"/>
          </p:cNvSpPr>
          <p:nvPr>
            <p:ph idx="1" hasCustomPrompt="1"/>
          </p:nvPr>
        </p:nvSpPr>
        <p:spPr>
          <a:xfrm>
            <a:off x="492125" y="1204332"/>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1325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1029" name="TextBox 26"/>
          <p:cNvSpPr txBox="1">
            <a:spLocks noChangeArrowheads="1"/>
          </p:cNvSpPr>
          <p:nvPr userDrawn="1"/>
        </p:nvSpPr>
        <p:spPr bwMode="auto">
          <a:xfrm>
            <a:off x="492125" y="643096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8"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rgbClr val="7F7F7F"/>
                </a:solidFill>
              </a:rPr>
              <a:t>© 2018 Arm Limited </a:t>
            </a:r>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07" r:id="rId1"/>
    <p:sldLayoutId id="2147485508" r:id="rId2"/>
    <p:sldLayoutId id="2147485509" r:id="rId3"/>
    <p:sldLayoutId id="2147485510" r:id="rId4"/>
    <p:sldLayoutId id="2147485436" r:id="rId5"/>
    <p:sldLayoutId id="2147485437" r:id="rId6"/>
    <p:sldLayoutId id="2147485438" r:id="rId7"/>
    <p:sldLayoutId id="2147485439" r:id="rId8"/>
    <p:sldLayoutId id="2147485440" r:id="rId9"/>
    <p:sldLayoutId id="2147485441" r:id="rId10"/>
    <p:sldLayoutId id="2147485442" r:id="rId11"/>
    <p:sldLayoutId id="2147485443" r:id="rId12"/>
    <p:sldLayoutId id="2147485444" r:id="rId13"/>
    <p:sldLayoutId id="2147485445" r:id="rId14"/>
    <p:sldLayoutId id="2147485446" r:id="rId15"/>
    <p:sldLayoutId id="2147485447" r:id="rId16"/>
    <p:sldLayoutId id="2147485448" r:id="rId17"/>
    <p:sldLayoutId id="2147485449" r:id="rId18"/>
    <p:sldLayoutId id="2147485450" r:id="rId19"/>
    <p:sldLayoutId id="2147485451" r:id="rId20"/>
    <p:sldLayoutId id="2147485452" r:id="rId21"/>
    <p:sldLayoutId id="2147485453" r:id="rId22"/>
    <p:sldLayoutId id="2147485454" r:id="rId23"/>
  </p:sldLayoutIdLst>
  <p:hf hdr="0" ftr="0" dt="0"/>
  <p:txStyles>
    <p:titleStyle>
      <a:lvl1pPr algn="l" rtl="0" eaLnBrk="0" fontAlgn="base" hangingPunct="0">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fontAlgn="base">
        <a:lnSpc>
          <a:spcPct val="85000"/>
        </a:lnSpc>
        <a:spcBef>
          <a:spcPct val="0"/>
        </a:spcBef>
        <a:spcAft>
          <a:spcPct val="0"/>
        </a:spcAft>
        <a:defRPr sz="3600" b="1">
          <a:solidFill>
            <a:schemeClr val="accent1"/>
          </a:solidFill>
          <a:latin typeface="Calibri" charset="0"/>
        </a:defRPr>
      </a:lvl6pPr>
      <a:lvl7pPr marL="914400" algn="l" rtl="0" fontAlgn="base">
        <a:lnSpc>
          <a:spcPct val="85000"/>
        </a:lnSpc>
        <a:spcBef>
          <a:spcPct val="0"/>
        </a:spcBef>
        <a:spcAft>
          <a:spcPct val="0"/>
        </a:spcAft>
        <a:defRPr sz="3600" b="1">
          <a:solidFill>
            <a:schemeClr val="accent1"/>
          </a:solidFill>
          <a:latin typeface="Calibri" charset="0"/>
        </a:defRPr>
      </a:lvl7pPr>
      <a:lvl8pPr marL="1371600" algn="l" rtl="0" fontAlgn="base">
        <a:lnSpc>
          <a:spcPct val="85000"/>
        </a:lnSpc>
        <a:spcBef>
          <a:spcPct val="0"/>
        </a:spcBef>
        <a:spcAft>
          <a:spcPct val="0"/>
        </a:spcAft>
        <a:defRPr sz="3600" b="1">
          <a:solidFill>
            <a:schemeClr val="accent1"/>
          </a:solidFill>
          <a:latin typeface="Calibri" charset="0"/>
        </a:defRPr>
      </a:lvl8pPr>
      <a:lvl9pPr marL="1828800" algn="l" rtl="0" fontAlgn="base">
        <a:lnSpc>
          <a:spcPct val="85000"/>
        </a:lnSpc>
        <a:spcBef>
          <a:spcPct val="0"/>
        </a:spcBef>
        <a:spcAft>
          <a:spcPct val="0"/>
        </a:spcAft>
        <a:defRPr sz="3600" b="1">
          <a:solidFill>
            <a:schemeClr val="accent1"/>
          </a:solidFill>
          <a:latin typeface="Calibri" charset="0"/>
        </a:defRPr>
      </a:lvl9pPr>
    </p:titleStyle>
    <p:bodyStyle>
      <a:lvl1pPr marL="342900" indent="-342900" algn="l" rtl="0" eaLnBrk="0" fontAlgn="base" hangingPunct="0">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0" fontAlgn="base" hangingPunct="0">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0" fontAlgn="base" hangingPunct="0">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0.xml"/><Relationship Id="rId1" Type="http://schemas.openxmlformats.org/officeDocument/2006/relationships/video" Target="https://www.youtube.com/embed/lyZQPjUT5B4?feature=oembe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0.xml"/><Relationship Id="rId1" Type="http://schemas.openxmlformats.org/officeDocument/2006/relationships/video" Target="https://www.youtube.com/embed/ROalU379l3U?feature=oembe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49606" y="2650787"/>
            <a:ext cx="5045507" cy="1556425"/>
          </a:xfrm>
        </p:spPr>
        <p:txBody>
          <a:bodyPr/>
          <a:lstStyle/>
          <a:p>
            <a:r>
              <a:rPr lang="en-US" dirty="0"/>
              <a:t>Sorting Algorithms</a:t>
            </a:r>
          </a:p>
        </p:txBody>
      </p:sp>
      <p:sp>
        <p:nvSpPr>
          <p:cNvPr id="6" name="Text Placeholder 5"/>
          <p:cNvSpPr>
            <a:spLocks noGrp="1"/>
          </p:cNvSpPr>
          <p:nvPr>
            <p:ph type="body" sz="quarter" idx="14"/>
          </p:nvPr>
        </p:nvSpPr>
        <p:spPr>
          <a:xfrm>
            <a:off x="7426906" y="1524890"/>
            <a:ext cx="4268207" cy="289871"/>
          </a:xfrm>
        </p:spPr>
        <p:txBody>
          <a:bodyPr/>
          <a:lstStyle/>
          <a:p>
            <a:r>
              <a:rPr lang="en-US" dirty="0"/>
              <a:t>Lesson 22</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388517" y="5938981"/>
            <a:ext cx="4280971" cy="6227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t>Lists</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a:xfrm>
            <a:off x="492125" y="1142535"/>
            <a:ext cx="11180867" cy="4595203"/>
          </a:xfrm>
        </p:spPr>
        <p:txBody>
          <a:bodyPr/>
          <a:lstStyle/>
          <a:p>
            <a:pPr>
              <a:spcBef>
                <a:spcPts val="1200"/>
              </a:spcBef>
            </a:pPr>
            <a:r>
              <a:rPr lang="en-GB" dirty="0"/>
              <a:t>In the last lesson we used a list of items which we searched through</a:t>
            </a:r>
          </a:p>
          <a:p>
            <a:pPr>
              <a:spcBef>
                <a:spcPts val="1200"/>
              </a:spcBef>
            </a:pPr>
            <a:r>
              <a:rPr lang="en-GB" dirty="0"/>
              <a:t>A list allows us to store multiple pieces of data under one name</a:t>
            </a:r>
          </a:p>
          <a:p>
            <a:pPr>
              <a:spcBef>
                <a:spcPts val="1200"/>
              </a:spcBef>
            </a:pPr>
            <a:r>
              <a:rPr lang="en-GB" sz="2000" dirty="0">
                <a:latin typeface="Courier New" panose="02070309020205020404" pitchFamily="49" charset="0"/>
                <a:cs typeface="Courier New" panose="02070309020205020404" pitchFamily="49" charset="0"/>
              </a:rPr>
              <a:t>friends = [“Rob”, “Anish”, “Emma”, “George”, “Jude”, “Theo”]</a:t>
            </a:r>
          </a:p>
          <a:p>
            <a:pPr>
              <a:spcBef>
                <a:spcPts val="1200"/>
              </a:spcBef>
            </a:pPr>
            <a:r>
              <a:rPr lang="en-GB" dirty="0"/>
              <a:t>In the list of friends there are six people. If I wanted to print the first friend, in Python you could use </a:t>
            </a:r>
          </a:p>
          <a:p>
            <a:pPr lvl="1">
              <a:spcBef>
                <a:spcPts val="1200"/>
              </a:spcBef>
            </a:pPr>
            <a:r>
              <a:rPr lang="en-GB" sz="2000" dirty="0">
                <a:latin typeface="Courier New" panose="02070309020205020404" pitchFamily="49" charset="0"/>
                <a:cs typeface="Courier New" panose="02070309020205020404" pitchFamily="49" charset="0"/>
              </a:rPr>
              <a:t>print(friends[0])</a:t>
            </a:r>
          </a:p>
          <a:p>
            <a:pPr>
              <a:spcBef>
                <a:spcPts val="1200"/>
              </a:spcBef>
            </a:pPr>
            <a:r>
              <a:rPr lang="en-GB" dirty="0"/>
              <a:t>Items are printed by their index position. The first item in the list is always in position 0. The second item is in position 1 and so on.</a:t>
            </a:r>
          </a:p>
          <a:p>
            <a:pPr>
              <a:spcBef>
                <a:spcPts val="1200"/>
              </a:spcBef>
            </a:pPr>
            <a:r>
              <a:rPr lang="en-GB" dirty="0"/>
              <a:t>At the moment the list is not in order. Your challenge is to sort the list using a step by step process. Work in pairs to try to develop an algorithm which could sort the list</a:t>
            </a:r>
          </a:p>
        </p:txBody>
      </p:sp>
    </p:spTree>
    <p:extLst>
      <p:ext uri="{BB962C8B-B14F-4D97-AF65-F5344CB8AC3E}">
        <p14:creationId xmlns:p14="http://schemas.microsoft.com/office/powerpoint/2010/main" val="418043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Bubble-sort with Hungarian (&quot;Csángó&quot;) folk dance">
            <a:hlinkClick r:id="" action="ppaction://media"/>
            <a:extLst>
              <a:ext uri="{FF2B5EF4-FFF2-40B4-BE49-F238E27FC236}">
                <a16:creationId xmlns:a16="http://schemas.microsoft.com/office/drawing/2014/main" id="{E675FD48-9480-4873-B69E-574CD5B09091}"/>
              </a:ext>
            </a:extLst>
          </p:cNvPr>
          <p:cNvPicPr>
            <a:picLocks noRot="1" noChangeAspect="1"/>
          </p:cNvPicPr>
          <p:nvPr>
            <a:videoFile r:link="rId1"/>
          </p:nvPr>
        </p:nvPicPr>
        <p:blipFill>
          <a:blip r:embed="rId3"/>
          <a:stretch>
            <a:fillRect/>
          </a:stretch>
        </p:blipFill>
        <p:spPr>
          <a:xfrm>
            <a:off x="0" y="-15240"/>
            <a:ext cx="12192000" cy="6888480"/>
          </a:xfrm>
          <a:prstGeom prst="rect">
            <a:avLst/>
          </a:prstGeom>
        </p:spPr>
      </p:pic>
    </p:spTree>
    <p:extLst>
      <p:ext uri="{BB962C8B-B14F-4D97-AF65-F5344CB8AC3E}">
        <p14:creationId xmlns:p14="http://schemas.microsoft.com/office/powerpoint/2010/main" val="2759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t>Bubble Sort</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a:xfrm>
            <a:off x="492125" y="1113960"/>
            <a:ext cx="11180867" cy="5143560"/>
          </a:xfrm>
        </p:spPr>
        <p:txBody>
          <a:bodyPr/>
          <a:lstStyle/>
          <a:p>
            <a:r>
              <a:rPr lang="en-GB" dirty="0"/>
              <a:t>The first sorting algorithm we are going to look at is a bubble sort</a:t>
            </a:r>
          </a:p>
          <a:p>
            <a:pPr marL="396000" lvl="2" indent="0">
              <a:buNone/>
            </a:pPr>
            <a:r>
              <a:rPr lang="en-GB" sz="2000" dirty="0">
                <a:latin typeface="Courier New" panose="02070309020205020404" pitchFamily="49" charset="0"/>
                <a:cs typeface="Courier New" panose="02070309020205020404" pitchFamily="49" charset="0"/>
              </a:rPr>
              <a:t>friends = [“Rob”, “Anish”, “Emma”, “George”, “Jude”, “Theo”]</a:t>
            </a:r>
          </a:p>
          <a:p>
            <a:r>
              <a:rPr lang="en-GB" dirty="0"/>
              <a:t>The first step is to compare Rob to Anish. Anish is less than Rob as the A appears earlier in the alphabet so they swap, which leaves us with </a:t>
            </a:r>
            <a:br>
              <a:rPr lang="en-GB" dirty="0"/>
            </a:br>
            <a:r>
              <a:rPr lang="en-GB" sz="2000" dirty="0">
                <a:latin typeface="Courier New" panose="02070309020205020404" pitchFamily="49" charset="0"/>
                <a:cs typeface="Courier New" panose="02070309020205020404" pitchFamily="49" charset="0"/>
              </a:rPr>
              <a:t>[“Anish”, “Rob”, “Emma”, “George”, “Jude”, “Theo”]</a:t>
            </a:r>
          </a:p>
          <a:p>
            <a:r>
              <a:rPr lang="en-GB" dirty="0"/>
              <a:t>We then compare Rob to Emma. Emma is less than Rob so they swap which leave us with </a:t>
            </a:r>
            <a:r>
              <a:rPr lang="en-GB" sz="2000" dirty="0">
                <a:latin typeface="Courier New" panose="02070309020205020404" pitchFamily="49" charset="0"/>
                <a:cs typeface="Courier New" panose="02070309020205020404" pitchFamily="49" charset="0"/>
              </a:rPr>
              <a:t>[“Anish”, “Emma”, “Rob”, “George”, “Jude”, “Theo”]</a:t>
            </a:r>
            <a:endParaRPr lang="en-GB" dirty="0">
              <a:latin typeface="Courier New" panose="02070309020205020404" pitchFamily="49" charset="0"/>
              <a:cs typeface="Courier New" panose="02070309020205020404" pitchFamily="49" charset="0"/>
            </a:endParaRPr>
          </a:p>
          <a:p>
            <a:r>
              <a:rPr lang="en-GB" dirty="0"/>
              <a:t>We then compare Rob to George. They swap to leave us with </a:t>
            </a:r>
            <a:br>
              <a:rPr lang="en-GB" dirty="0"/>
            </a:br>
            <a:r>
              <a:rPr lang="en-GB" sz="2000" dirty="0">
                <a:latin typeface="Courier New" panose="02070309020205020404" pitchFamily="49" charset="0"/>
                <a:cs typeface="Courier New" panose="02070309020205020404" pitchFamily="49" charset="0"/>
              </a:rPr>
              <a:t>[“Anish”, “Emma”, “George”, “Rob”, “Jude”, “Theo”]</a:t>
            </a:r>
          </a:p>
          <a:p>
            <a:r>
              <a:rPr lang="en-GB" dirty="0"/>
              <a:t>We then compare Rob to Jude. They swap: </a:t>
            </a:r>
            <a:br>
              <a:rPr lang="en-GB" dirty="0"/>
            </a:br>
            <a:r>
              <a:rPr lang="en-GB" sz="2000" dirty="0">
                <a:latin typeface="Courier New" panose="02070309020205020404" pitchFamily="49" charset="0"/>
                <a:cs typeface="Courier New" panose="02070309020205020404" pitchFamily="49" charset="0"/>
              </a:rPr>
              <a:t>[“Anish”, “Emma”, “George”, “Jude”, “Rob”, “Theo”]</a:t>
            </a:r>
          </a:p>
          <a:p>
            <a:r>
              <a:rPr lang="en-GB" dirty="0"/>
              <a:t>We then compare Rob to Theo. They don’t swap. At the end of this complete pass we know that Theo is in the correct position. We then go back to the start and do the next complete pass.</a:t>
            </a:r>
          </a:p>
          <a:p>
            <a:endParaRPr lang="en-GB" dirty="0"/>
          </a:p>
          <a:p>
            <a:endParaRPr lang="en-GB" dirty="0"/>
          </a:p>
        </p:txBody>
      </p:sp>
    </p:spTree>
    <p:extLst>
      <p:ext uri="{BB962C8B-B14F-4D97-AF65-F5344CB8AC3E}">
        <p14:creationId xmlns:p14="http://schemas.microsoft.com/office/powerpoint/2010/main" val="2044598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Insert-sort with Romanian folk dance">
            <a:hlinkClick r:id="" action="ppaction://media"/>
            <a:extLst>
              <a:ext uri="{FF2B5EF4-FFF2-40B4-BE49-F238E27FC236}">
                <a16:creationId xmlns:a16="http://schemas.microsoft.com/office/drawing/2014/main" id="{3B4C6DA4-EF83-4C30-BC58-99A0465D2499}"/>
              </a:ext>
            </a:extLst>
          </p:cNvPr>
          <p:cNvPicPr>
            <a:picLocks noRot="1" noChangeAspect="1"/>
          </p:cNvPicPr>
          <p:nvPr>
            <a:videoFile r:link="rId1"/>
          </p:nvPr>
        </p:nvPicPr>
        <p:blipFill>
          <a:blip r:embed="rId3"/>
          <a:stretch>
            <a:fillRect/>
          </a:stretch>
        </p:blipFill>
        <p:spPr>
          <a:xfrm>
            <a:off x="2167466" y="95954"/>
            <a:ext cx="7857067" cy="5892800"/>
          </a:xfrm>
          <a:prstGeom prst="rect">
            <a:avLst/>
          </a:prstGeom>
        </p:spPr>
      </p:pic>
    </p:spTree>
    <p:extLst>
      <p:ext uri="{BB962C8B-B14F-4D97-AF65-F5344CB8AC3E}">
        <p14:creationId xmlns:p14="http://schemas.microsoft.com/office/powerpoint/2010/main" val="107283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t>Insertion Sort</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pPr>
              <a:spcBef>
                <a:spcPts val="1200"/>
              </a:spcBef>
            </a:pPr>
            <a:r>
              <a:rPr lang="en-GB" sz="2000" dirty="0">
                <a:latin typeface="Courier New" panose="02070309020205020404" pitchFamily="49" charset="0"/>
                <a:cs typeface="Courier New" panose="02070309020205020404" pitchFamily="49" charset="0"/>
              </a:rPr>
              <a:t>Friends = [“Rob”, “Anish”, “Emma”, “George”, “Jude”, “Theo”]</a:t>
            </a:r>
          </a:p>
          <a:p>
            <a:pPr>
              <a:spcBef>
                <a:spcPts val="1200"/>
              </a:spcBef>
            </a:pPr>
            <a:r>
              <a:rPr lang="en-GB" dirty="0"/>
              <a:t>We take one item of the list out at a time and then insert it into the correct position. The shaded is the sorted part of </a:t>
            </a:r>
            <a:r>
              <a:rPr lang="en-GB"/>
              <a:t>the list</a:t>
            </a:r>
            <a:endParaRPr lang="en-GB" dirty="0"/>
          </a:p>
          <a:p>
            <a:pPr>
              <a:spcBef>
                <a:spcPts val="1200"/>
              </a:spcBef>
            </a:pPr>
            <a:r>
              <a:rPr lang="en-GB" dirty="0"/>
              <a:t>Step 1:</a:t>
            </a:r>
          </a:p>
          <a:p>
            <a:pPr>
              <a:spcBef>
                <a:spcPts val="1200"/>
              </a:spcBef>
            </a:pPr>
            <a:endParaRPr lang="en-GB" dirty="0"/>
          </a:p>
          <a:p>
            <a:pPr>
              <a:spcBef>
                <a:spcPts val="1200"/>
              </a:spcBef>
            </a:pPr>
            <a:r>
              <a:rPr lang="en-GB" dirty="0"/>
              <a:t>Step 2:</a:t>
            </a:r>
          </a:p>
          <a:p>
            <a:pPr>
              <a:spcBef>
                <a:spcPts val="1200"/>
              </a:spcBef>
            </a:pPr>
            <a:endParaRPr lang="en-GB" dirty="0"/>
          </a:p>
          <a:p>
            <a:pPr>
              <a:spcBef>
                <a:spcPts val="1200"/>
              </a:spcBef>
            </a:pPr>
            <a:r>
              <a:rPr lang="en-GB" dirty="0"/>
              <a:t>Step 3:</a:t>
            </a:r>
          </a:p>
          <a:p>
            <a:pPr>
              <a:spcBef>
                <a:spcPts val="1200"/>
              </a:spcBef>
            </a:pPr>
            <a:endParaRPr lang="en-GB" dirty="0"/>
          </a:p>
          <a:p>
            <a:pPr>
              <a:spcBef>
                <a:spcPts val="1200"/>
              </a:spcBef>
            </a:pPr>
            <a:r>
              <a:rPr lang="en-GB" dirty="0"/>
              <a:t>Complete the final steps on the worksheet</a:t>
            </a:r>
          </a:p>
        </p:txBody>
      </p:sp>
      <p:graphicFrame>
        <p:nvGraphicFramePr>
          <p:cNvPr id="4" name="Table 3"/>
          <p:cNvGraphicFramePr>
            <a:graphicFrameLocks noGrp="1"/>
          </p:cNvGraphicFramePr>
          <p:nvPr>
            <p:extLst>
              <p:ext uri="{D42A27DB-BD31-4B8C-83A1-F6EECF244321}">
                <p14:modId xmlns:p14="http://schemas.microsoft.com/office/powerpoint/2010/main" val="1173667211"/>
              </p:ext>
            </p:extLst>
          </p:nvPr>
        </p:nvGraphicFramePr>
        <p:xfrm>
          <a:off x="1574800" y="3078203"/>
          <a:ext cx="8128002" cy="370840"/>
        </p:xfrm>
        <a:graphic>
          <a:graphicData uri="http://schemas.openxmlformats.org/drawingml/2006/table">
            <a:tbl>
              <a:tblPr firstRow="1" bandRow="1">
                <a:tableStyleId>{2D5ABB26-0587-4C30-8999-92F81FD0307C}</a:tableStyleId>
              </a:tblPr>
              <a:tblGrid>
                <a:gridCol w="1354667">
                  <a:extLst>
                    <a:ext uri="{9D8B030D-6E8A-4147-A177-3AD203B41FA5}">
                      <a16:colId xmlns:a16="http://schemas.microsoft.com/office/drawing/2014/main" val="1760636949"/>
                    </a:ext>
                  </a:extLst>
                </a:gridCol>
                <a:gridCol w="1354667">
                  <a:extLst>
                    <a:ext uri="{9D8B030D-6E8A-4147-A177-3AD203B41FA5}">
                      <a16:colId xmlns:a16="http://schemas.microsoft.com/office/drawing/2014/main" val="1097906619"/>
                    </a:ext>
                  </a:extLst>
                </a:gridCol>
                <a:gridCol w="1354667">
                  <a:extLst>
                    <a:ext uri="{9D8B030D-6E8A-4147-A177-3AD203B41FA5}">
                      <a16:colId xmlns:a16="http://schemas.microsoft.com/office/drawing/2014/main" val="4190456390"/>
                    </a:ext>
                  </a:extLst>
                </a:gridCol>
                <a:gridCol w="1354667">
                  <a:extLst>
                    <a:ext uri="{9D8B030D-6E8A-4147-A177-3AD203B41FA5}">
                      <a16:colId xmlns:a16="http://schemas.microsoft.com/office/drawing/2014/main" val="4162210072"/>
                    </a:ext>
                  </a:extLst>
                </a:gridCol>
                <a:gridCol w="1354667">
                  <a:extLst>
                    <a:ext uri="{9D8B030D-6E8A-4147-A177-3AD203B41FA5}">
                      <a16:colId xmlns:a16="http://schemas.microsoft.com/office/drawing/2014/main" val="759048370"/>
                    </a:ext>
                  </a:extLst>
                </a:gridCol>
                <a:gridCol w="1354667">
                  <a:extLst>
                    <a:ext uri="{9D8B030D-6E8A-4147-A177-3AD203B41FA5}">
                      <a16:colId xmlns:a16="http://schemas.microsoft.com/office/drawing/2014/main" val="4073853021"/>
                    </a:ext>
                  </a:extLst>
                </a:gridCol>
              </a:tblGrid>
              <a:tr h="370840">
                <a:tc>
                  <a:txBody>
                    <a:bodyPr/>
                    <a:lstStyle/>
                    <a:p>
                      <a:r>
                        <a:rPr lang="en-GB" dirty="0"/>
                        <a:t>Rob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GB" dirty="0"/>
                        <a:t>Anish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Emma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George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Jude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Theo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610483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11574928"/>
              </p:ext>
            </p:extLst>
          </p:nvPr>
        </p:nvGraphicFramePr>
        <p:xfrm>
          <a:off x="1577732" y="4121556"/>
          <a:ext cx="8128002" cy="370840"/>
        </p:xfrm>
        <a:graphic>
          <a:graphicData uri="http://schemas.openxmlformats.org/drawingml/2006/table">
            <a:tbl>
              <a:tblPr firstRow="1" bandRow="1">
                <a:tableStyleId>{2D5ABB26-0587-4C30-8999-92F81FD0307C}</a:tableStyleId>
              </a:tblPr>
              <a:tblGrid>
                <a:gridCol w="1354667">
                  <a:extLst>
                    <a:ext uri="{9D8B030D-6E8A-4147-A177-3AD203B41FA5}">
                      <a16:colId xmlns:a16="http://schemas.microsoft.com/office/drawing/2014/main" val="1760636949"/>
                    </a:ext>
                  </a:extLst>
                </a:gridCol>
                <a:gridCol w="1354667">
                  <a:extLst>
                    <a:ext uri="{9D8B030D-6E8A-4147-A177-3AD203B41FA5}">
                      <a16:colId xmlns:a16="http://schemas.microsoft.com/office/drawing/2014/main" val="1097906619"/>
                    </a:ext>
                  </a:extLst>
                </a:gridCol>
                <a:gridCol w="1354667">
                  <a:extLst>
                    <a:ext uri="{9D8B030D-6E8A-4147-A177-3AD203B41FA5}">
                      <a16:colId xmlns:a16="http://schemas.microsoft.com/office/drawing/2014/main" val="4190456390"/>
                    </a:ext>
                  </a:extLst>
                </a:gridCol>
                <a:gridCol w="1354667">
                  <a:extLst>
                    <a:ext uri="{9D8B030D-6E8A-4147-A177-3AD203B41FA5}">
                      <a16:colId xmlns:a16="http://schemas.microsoft.com/office/drawing/2014/main" val="4162210072"/>
                    </a:ext>
                  </a:extLst>
                </a:gridCol>
                <a:gridCol w="1354667">
                  <a:extLst>
                    <a:ext uri="{9D8B030D-6E8A-4147-A177-3AD203B41FA5}">
                      <a16:colId xmlns:a16="http://schemas.microsoft.com/office/drawing/2014/main" val="759048370"/>
                    </a:ext>
                  </a:extLst>
                </a:gridCol>
                <a:gridCol w="1354667">
                  <a:extLst>
                    <a:ext uri="{9D8B030D-6E8A-4147-A177-3AD203B41FA5}">
                      <a16:colId xmlns:a16="http://schemas.microsoft.com/office/drawing/2014/main" val="4073853021"/>
                    </a:ext>
                  </a:extLst>
                </a:gridCol>
              </a:tblGrid>
              <a:tr h="370840">
                <a:tc>
                  <a:txBody>
                    <a:bodyPr/>
                    <a:lstStyle/>
                    <a:p>
                      <a:r>
                        <a:rPr lang="en-GB" dirty="0"/>
                        <a:t>Anish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GB" dirty="0"/>
                        <a:t>Rob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GB" dirty="0"/>
                        <a:t>Emma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George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Jude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Theo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610483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12022178"/>
              </p:ext>
            </p:extLst>
          </p:nvPr>
        </p:nvGraphicFramePr>
        <p:xfrm>
          <a:off x="1568939" y="5145859"/>
          <a:ext cx="8128002" cy="370840"/>
        </p:xfrm>
        <a:graphic>
          <a:graphicData uri="http://schemas.openxmlformats.org/drawingml/2006/table">
            <a:tbl>
              <a:tblPr firstRow="1" bandRow="1">
                <a:tableStyleId>{2D5ABB26-0587-4C30-8999-92F81FD0307C}</a:tableStyleId>
              </a:tblPr>
              <a:tblGrid>
                <a:gridCol w="1354667">
                  <a:extLst>
                    <a:ext uri="{9D8B030D-6E8A-4147-A177-3AD203B41FA5}">
                      <a16:colId xmlns:a16="http://schemas.microsoft.com/office/drawing/2014/main" val="1760636949"/>
                    </a:ext>
                  </a:extLst>
                </a:gridCol>
                <a:gridCol w="1354667">
                  <a:extLst>
                    <a:ext uri="{9D8B030D-6E8A-4147-A177-3AD203B41FA5}">
                      <a16:colId xmlns:a16="http://schemas.microsoft.com/office/drawing/2014/main" val="1097906619"/>
                    </a:ext>
                  </a:extLst>
                </a:gridCol>
                <a:gridCol w="1354667">
                  <a:extLst>
                    <a:ext uri="{9D8B030D-6E8A-4147-A177-3AD203B41FA5}">
                      <a16:colId xmlns:a16="http://schemas.microsoft.com/office/drawing/2014/main" val="4190456390"/>
                    </a:ext>
                  </a:extLst>
                </a:gridCol>
                <a:gridCol w="1354667">
                  <a:extLst>
                    <a:ext uri="{9D8B030D-6E8A-4147-A177-3AD203B41FA5}">
                      <a16:colId xmlns:a16="http://schemas.microsoft.com/office/drawing/2014/main" val="4162210072"/>
                    </a:ext>
                  </a:extLst>
                </a:gridCol>
                <a:gridCol w="1354667">
                  <a:extLst>
                    <a:ext uri="{9D8B030D-6E8A-4147-A177-3AD203B41FA5}">
                      <a16:colId xmlns:a16="http://schemas.microsoft.com/office/drawing/2014/main" val="759048370"/>
                    </a:ext>
                  </a:extLst>
                </a:gridCol>
                <a:gridCol w="1354667">
                  <a:extLst>
                    <a:ext uri="{9D8B030D-6E8A-4147-A177-3AD203B41FA5}">
                      <a16:colId xmlns:a16="http://schemas.microsoft.com/office/drawing/2014/main" val="4073853021"/>
                    </a:ext>
                  </a:extLst>
                </a:gridCol>
              </a:tblGrid>
              <a:tr h="370840">
                <a:tc>
                  <a:txBody>
                    <a:bodyPr/>
                    <a:lstStyle/>
                    <a:p>
                      <a:r>
                        <a:rPr lang="en-GB" dirty="0"/>
                        <a:t>Anish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GB" dirty="0"/>
                        <a:t>Emma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GB" dirty="0"/>
                        <a:t>Rob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GB" dirty="0"/>
                        <a:t>George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Jude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Theo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6104831"/>
                  </a:ext>
                </a:extLst>
              </a:tr>
            </a:tbl>
          </a:graphicData>
        </a:graphic>
      </p:graphicFrame>
      <p:sp>
        <p:nvSpPr>
          <p:cNvPr id="7" name="Arrow: Curved Down 6">
            <a:extLst>
              <a:ext uri="{FF2B5EF4-FFF2-40B4-BE49-F238E27FC236}">
                <a16:creationId xmlns:a16="http://schemas.microsoft.com/office/drawing/2014/main" id="{C667CD1D-38FA-4B64-9A3E-2C0463AB2A78}"/>
              </a:ext>
            </a:extLst>
          </p:cNvPr>
          <p:cNvSpPr/>
          <p:nvPr/>
        </p:nvSpPr>
        <p:spPr>
          <a:xfrm>
            <a:off x="2486266" y="3984332"/>
            <a:ext cx="1095022" cy="274448"/>
          </a:xfrm>
          <a:prstGeom prst="curved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Arrow: Curved Down 8">
            <a:extLst>
              <a:ext uri="{FF2B5EF4-FFF2-40B4-BE49-F238E27FC236}">
                <a16:creationId xmlns:a16="http://schemas.microsoft.com/office/drawing/2014/main" id="{F42F7843-BE1C-4170-9E98-7E0EE6B0359F}"/>
              </a:ext>
            </a:extLst>
          </p:cNvPr>
          <p:cNvSpPr/>
          <p:nvPr/>
        </p:nvSpPr>
        <p:spPr>
          <a:xfrm rot="10800000">
            <a:off x="2446755" y="4340780"/>
            <a:ext cx="1095022" cy="274448"/>
          </a:xfrm>
          <a:prstGeom prst="curved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Arrow: Curved Down 9">
            <a:extLst>
              <a:ext uri="{FF2B5EF4-FFF2-40B4-BE49-F238E27FC236}">
                <a16:creationId xmlns:a16="http://schemas.microsoft.com/office/drawing/2014/main" id="{1F716E3F-B164-40C1-BD79-7E4ED340B7BC}"/>
              </a:ext>
            </a:extLst>
          </p:cNvPr>
          <p:cNvSpPr/>
          <p:nvPr/>
        </p:nvSpPr>
        <p:spPr>
          <a:xfrm>
            <a:off x="3812710" y="5023027"/>
            <a:ext cx="1095022" cy="274448"/>
          </a:xfrm>
          <a:prstGeom prst="curved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Arrow: Curved Down 10">
            <a:extLst>
              <a:ext uri="{FF2B5EF4-FFF2-40B4-BE49-F238E27FC236}">
                <a16:creationId xmlns:a16="http://schemas.microsoft.com/office/drawing/2014/main" id="{6203EAFA-E1B6-4DCA-A350-EDFB67B02F8E}"/>
              </a:ext>
            </a:extLst>
          </p:cNvPr>
          <p:cNvSpPr/>
          <p:nvPr/>
        </p:nvSpPr>
        <p:spPr>
          <a:xfrm rot="10800000">
            <a:off x="3773199" y="5379475"/>
            <a:ext cx="1095022" cy="274448"/>
          </a:xfrm>
          <a:prstGeom prst="curved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546946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t>Challenge</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a:t>You should now write your own unsorted list and perform a bubble sort and insertion sort on the list</a:t>
            </a:r>
          </a:p>
          <a:p>
            <a:endParaRPr lang="en-GB" dirty="0"/>
          </a:p>
          <a:p>
            <a:endParaRPr lang="en-GB" dirty="0"/>
          </a:p>
        </p:txBody>
      </p:sp>
    </p:spTree>
    <p:extLst>
      <p:ext uri="{BB962C8B-B14F-4D97-AF65-F5344CB8AC3E}">
        <p14:creationId xmlns:p14="http://schemas.microsoft.com/office/powerpoint/2010/main" val="1016830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theme/theme1.xml><?xml version="1.0" encoding="utf-8"?>
<a:theme xmlns:a="http://schemas.openxmlformats.org/drawingml/2006/main" name="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TechTalk_Template_05_JS.potx" id="{32A26189-6880-4DE1-B48F-3603E019D0A3}" vid="{BF25A8DB-AEC8-4551-ACCA-9EAAD6B709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4.xml><?xml version="1.0" encoding="utf-8"?>
<?mso-contentType ?>
<customXsn xmlns="http://schemas.microsoft.com/office/2006/metadata/customXsn">
  <xsnLocation/>
  <cached>True</cached>
  <openByDefault>True</openByDefault>
  <xsnScope/>
</customXsn>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3.xml><?xml version="1.0" encoding="utf-8"?>
<ds:datastoreItem xmlns:ds="http://schemas.openxmlformats.org/officeDocument/2006/customXml" ds:itemID="{B61D4E06-5D3F-4994-A4A7-4BA626FA722D}">
  <ds:schemaRefs>
    <ds:schemaRef ds:uri="f2ad5090-61a8-4b8c-ab70-68f4ff4d1933"/>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c0950e01-db07-4e41-9c32-b7a8e9fccc9b"/>
    <ds:schemaRef ds:uri="http://schemas.microsoft.com/office/2006/documentManagement/types"/>
    <ds:schemaRef ds:uri="http://purl.org/dc/elements/1.1/"/>
    <ds:schemaRef ds:uri="http://schemas.microsoft.com/office/2006/metadata/properties"/>
    <ds:schemaRef ds:uri="http://schemas.microsoft.com/sharepoint/v3/fields"/>
    <ds:schemaRef ds:uri="http://www.w3.org/XML/1998/namespace"/>
  </ds:schemaRefs>
</ds:datastoreItem>
</file>

<file path=customXml/itemProps4.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5.xml><?xml version="1.0" encoding="utf-8"?>
<ds:datastoreItem xmlns:ds="http://schemas.openxmlformats.org/officeDocument/2006/customXml" ds:itemID="{1E7F2E56-8924-419D-99E9-79DB71144EB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576</Words>
  <Application>Microsoft Office PowerPoint</Application>
  <PresentationFormat>Widescreen</PresentationFormat>
  <Paragraphs>56</Paragraphs>
  <Slides>8</Slides>
  <Notes>5</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Courier New</vt:lpstr>
      <vt:lpstr>Wingdings</vt:lpstr>
      <vt:lpstr>Arm_PPT_Public</vt:lpstr>
      <vt:lpstr>Sorting Algorithms</vt:lpstr>
      <vt:lpstr>Lists</vt:lpstr>
      <vt:lpstr>PowerPoint Presentation</vt:lpstr>
      <vt:lpstr>Bubble Sort</vt:lpstr>
      <vt:lpstr>PowerPoint Presentation</vt:lpstr>
      <vt:lpstr>Insertion Sort</vt:lpstr>
      <vt:lpstr>Challenge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 </dc:title>
  <dc:subject/>
  <dc:creator/>
  <cp:keywords/>
  <dc:description/>
  <cp:revision>1</cp:revision>
  <dcterms:created xsi:type="dcterms:W3CDTF">2017-09-19T22:21:35Z</dcterms:created>
  <dcterms:modified xsi:type="dcterms:W3CDTF">2022-03-17T11:12:44Z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