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11" r:id="rId6"/>
  </p:sldMasterIdLst>
  <p:notesMasterIdLst>
    <p:notesMasterId r:id="rId15"/>
  </p:notesMasterIdLst>
  <p:handoutMasterIdLst>
    <p:handoutMasterId r:id="rId16"/>
  </p:handoutMasterIdLst>
  <p:sldIdLst>
    <p:sldId id="332" r:id="rId7"/>
    <p:sldId id="335" r:id="rId8"/>
    <p:sldId id="336" r:id="rId9"/>
    <p:sldId id="337" r:id="rId10"/>
    <p:sldId id="338" r:id="rId11"/>
    <p:sldId id="339" r:id="rId12"/>
    <p:sldId id="340" r:id="rId13"/>
    <p:sldId id="333" r:id="rId1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9"/>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7312" autoAdjust="0"/>
  </p:normalViewPr>
  <p:slideViewPr>
    <p:cSldViewPr snapToGrid="0">
      <p:cViewPr varScale="1">
        <p:scale>
          <a:sx n="96" d="100"/>
          <a:sy n="96" d="100"/>
        </p:scale>
        <p:origin x="1116" y="9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10/26/2024</a:t>
            </a:fld>
            <a:endParaRPr lang="en-US" alt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10/26/2024</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38627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to learners that so far they have used a block-based programming</a:t>
            </a:r>
            <a:r>
              <a:rPr lang="en-GB" baseline="0" dirty="0"/>
              <a:t> language. Today they are going to explore how a text-based language can be used. The language that they are going to use is called Python which is one of the most popular languages in the world. The Google search engine was created using Python. Highlight the key differences between block- and text-based languages. The blocks are dragged and dropped to fit together like a jigsaw, whereas with a text-based language commands have to be typed in. There are however some similarities. The blocks are colour coded, as are commands in Python. They both use the code structures of sequence, selection and iteration. </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3585059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Demonstrate the key functionality in Python IDLE.</a:t>
            </a:r>
            <a:r>
              <a:rPr lang="en-GB" baseline="0" dirty="0"/>
              <a:t> All students should create the Hello World program. If you do not have IDLE installed it is possible to also use the Python engine in https://replit.it. Talk students through how to create a subroutine.</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950062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a:t>
            </a:r>
            <a:r>
              <a:rPr lang="en-GB" baseline="0" dirty="0"/>
              <a:t> the purpose of the colour coding. When the students run the program nothing will happen. Ask if anyone knows why. It is because when they run it they haven’t actually called the subroutine. If you are using an alternative IDE the colour coding of different elements of the code may be different.</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2517055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 this program to learners on the </a:t>
            </a:r>
            <a:r>
              <a:rPr lang="en-US" dirty="0" err="1"/>
              <a:t>MakeCode</a:t>
            </a:r>
            <a:r>
              <a:rPr lang="en-US"/>
              <a:t> website</a:t>
            </a:r>
            <a:r>
              <a:rPr lang="en-US" dirty="0"/>
              <a:t>. This will ensure that they are aware of where they can locate the sound commands. It will help to generate interest.</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2382575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the structure of the input statement. Highlight what a variable is. Students often find the empty box example a good analogy to follow. Students should then write this program and remember to call the subroutine.</a:t>
            </a:r>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3110218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the structure of the print statement focusing specifically on the comma and then the variable name.</a:t>
            </a:r>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19737109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6D848DF0-097D-4560-9447-592EE2B146F6}"/>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0"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1" name="Rectangle 10">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2" name="Rectangle 11">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3" name="Rectangle 12">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4" name="TextBox 13">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16"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07"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2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8"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456210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2"/>
          <p:cNvSpPr>
            <a:spLocks noGrp="1"/>
          </p:cNvSpPr>
          <p:nvPr>
            <p:ph idx="1"/>
          </p:nvPr>
        </p:nvSpPr>
        <p:spPr>
          <a:xfrm>
            <a:off x="492125" y="1237785"/>
            <a:ext cx="11180867" cy="45952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vl4pPr>
              <a:lnSpc>
                <a:spcPct val="100000"/>
              </a:lnSpc>
              <a:spcAft>
                <a:spcPts val="0"/>
              </a:spcAft>
              <a:buClr>
                <a:schemeClr val="accent1"/>
              </a:buClr>
              <a:defRPr>
                <a:solidFill>
                  <a:srgbClr val="383838"/>
                </a:solidFill>
              </a:defRPr>
            </a:lvl4pPr>
            <a:lvl5pPr>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944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Click to edit Master text styles</a:t>
            </a:r>
          </a:p>
        </p:txBody>
      </p:sp>
      <p:sp>
        <p:nvSpPr>
          <p:cNvPr id="9" name="Text Placeholder 131"/>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92125" y="2361952"/>
            <a:ext cx="5332941" cy="3605743"/>
          </a:xfrm>
        </p:spPr>
        <p:txBody>
          <a:bodyPr/>
          <a:lstStyle>
            <a:lvl1pPr marL="342900" indent="-342900" algn="just">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2" name="Content Placeholder 3"/>
          <p:cNvSpPr>
            <a:spLocks noGrp="1"/>
          </p:cNvSpPr>
          <p:nvPr>
            <p:ph sz="quarter" idx="21"/>
          </p:nvPr>
        </p:nvSpPr>
        <p:spPr>
          <a:xfrm>
            <a:off x="6339947" y="2361951"/>
            <a:ext cx="5332941" cy="3605743"/>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0245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68E74E5E-FCF5-49A9-B64D-DF3149C4A4D3}"/>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3" name="Text Placeholder 2"/>
          <p:cNvSpPr>
            <a:spLocks noGrp="1"/>
          </p:cNvSpPr>
          <p:nvPr>
            <p:ph idx="17"/>
          </p:nvPr>
        </p:nvSpPr>
        <p:spPr>
          <a:xfrm>
            <a:off x="4444207"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lvl2pPr>
          </a:lstStyle>
          <a:p>
            <a:pPr lvl="0"/>
            <a:r>
              <a:rPr lang="en-US"/>
              <a:t>Click to edit Master text styles</a:t>
            </a:r>
          </a:p>
          <a:p>
            <a:pPr lvl="1"/>
            <a:r>
              <a:rPr lang="en-US"/>
              <a:t>Second level</a:t>
            </a:r>
          </a:p>
        </p:txBody>
      </p:sp>
      <p:sp>
        <p:nvSpPr>
          <p:cNvPr id="14" name="Text Placeholder 2"/>
          <p:cNvSpPr>
            <a:spLocks noGrp="1"/>
          </p:cNvSpPr>
          <p:nvPr>
            <p:ph idx="18"/>
          </p:nvPr>
        </p:nvSpPr>
        <p:spPr>
          <a:xfrm>
            <a:off x="8300113"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15" name="Text Placeholder 131"/>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6" name="Text Placeholder 131"/>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3896277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53D234CD-759F-4F63-8BAE-5EF83F4A80C7}"/>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28285B74-8217-47D6-B1F9-41EF84375055}"/>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DA9028-E80A-4D10-A238-5C9D08569859}"/>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18" name="Text Placeholder 131"/>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9" name="Text Placeholder 131"/>
          <p:cNvSpPr>
            <a:spLocks noGrp="1"/>
          </p:cNvSpPr>
          <p:nvPr>
            <p:ph type="body" sz="quarter" idx="17"/>
          </p:nvPr>
        </p:nvSpPr>
        <p:spPr>
          <a:xfrm>
            <a:off x="4416027"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20" name="Text Placeholder 131"/>
          <p:cNvSpPr>
            <a:spLocks noGrp="1"/>
          </p:cNvSpPr>
          <p:nvPr>
            <p:ph type="body" sz="quarter" idx="18"/>
          </p:nvPr>
        </p:nvSpPr>
        <p:spPr>
          <a:xfrm>
            <a:off x="8306264"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4" name="Content Placeholder 3"/>
          <p:cNvSpPr>
            <a:spLocks noGrp="1"/>
          </p:cNvSpPr>
          <p:nvPr>
            <p:ph sz="quarter" idx="19"/>
          </p:nvPr>
        </p:nvSpPr>
        <p:spPr>
          <a:xfrm>
            <a:off x="492125" y="2323016"/>
            <a:ext cx="3359945" cy="3608590"/>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20"/>
          </p:nvPr>
        </p:nvSpPr>
        <p:spPr>
          <a:xfrm>
            <a:off x="4416027" y="2323016"/>
            <a:ext cx="3359548"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21"/>
          </p:nvPr>
        </p:nvSpPr>
        <p:spPr>
          <a:xfrm>
            <a:off x="8306264" y="2323016"/>
            <a:ext cx="3360274"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45130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18" name="Text Placeholder 2"/>
          <p:cNvSpPr>
            <a:spLocks noGrp="1"/>
          </p:cNvSpPr>
          <p:nvPr>
            <p:ph idx="1"/>
          </p:nvPr>
        </p:nvSpPr>
        <p:spPr>
          <a:xfrm>
            <a:off x="492789" y="1631112"/>
            <a:ext cx="2606011" cy="4086426"/>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2"/>
            <a:ext cx="8256853" cy="4086426"/>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4375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Content Placeholder 5"/>
          <p:cNvSpPr>
            <a:spLocks noGrp="1"/>
          </p:cNvSpPr>
          <p:nvPr>
            <p:ph sz="quarter" idx="15"/>
          </p:nvPr>
        </p:nvSpPr>
        <p:spPr>
          <a:xfrm>
            <a:off x="9037638" y="1746560"/>
            <a:ext cx="2635250" cy="4086428"/>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92125" y="1746250"/>
            <a:ext cx="8335964"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900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71610"/>
            <a:ext cx="2606675" cy="1953683"/>
          </a:xfrm>
        </p:spPr>
        <p:txBody>
          <a:bodyPr/>
          <a:lstStyle>
            <a:lvl1pPr marL="0" indent="0">
              <a:buClr>
                <a:schemeClr val="accent1"/>
              </a:buClr>
              <a:buNone/>
              <a:defRPr/>
            </a:lvl1pPr>
          </a:lstStyle>
          <a:p>
            <a:pPr lvl="0"/>
            <a:r>
              <a:rPr lang="en-US" noProof="0"/>
              <a:t>Click icon to add picture</a:t>
            </a:r>
          </a:p>
        </p:txBody>
      </p:sp>
      <p:sp>
        <p:nvSpPr>
          <p:cNvPr id="104" name="Picture Placeholder 5"/>
          <p:cNvSpPr>
            <a:spLocks noGrp="1"/>
          </p:cNvSpPr>
          <p:nvPr>
            <p:ph type="pic" sz="quarter" idx="18"/>
          </p:nvPr>
        </p:nvSpPr>
        <p:spPr>
          <a:xfrm>
            <a:off x="3354388" y="3809037"/>
            <a:ext cx="2606675" cy="1953683"/>
          </a:xfrm>
        </p:spPr>
        <p:txBody>
          <a:bodyPr/>
          <a:lstStyle>
            <a:lvl1pPr marL="0" indent="0">
              <a:buClr>
                <a:schemeClr val="accent1"/>
              </a:buClr>
              <a:buNone/>
              <a:defRPr/>
            </a:lvl1pPr>
          </a:lstStyle>
          <a:p>
            <a:pPr lvl="0"/>
            <a:r>
              <a:rPr lang="en-US" noProof="0"/>
              <a:t>Click icon to add picture</a:t>
            </a:r>
          </a:p>
        </p:txBody>
      </p:sp>
      <p:sp>
        <p:nvSpPr>
          <p:cNvPr id="105" name="Picture Placeholder 5"/>
          <p:cNvSpPr>
            <a:spLocks noGrp="1"/>
          </p:cNvSpPr>
          <p:nvPr>
            <p:ph type="pic" sz="quarter" idx="19"/>
          </p:nvPr>
        </p:nvSpPr>
        <p:spPr>
          <a:xfrm>
            <a:off x="9066213" y="1671610"/>
            <a:ext cx="2606675" cy="1953683"/>
          </a:xfrm>
        </p:spPr>
        <p:txBody>
          <a:bodyPr/>
          <a:lstStyle>
            <a:lvl1pPr marL="0" indent="0">
              <a:buClr>
                <a:schemeClr val="accent1"/>
              </a:buClr>
              <a:buNone/>
              <a:defRPr/>
            </a:lvl1pPr>
          </a:lstStyle>
          <a:p>
            <a:pPr lvl="0"/>
            <a:r>
              <a:rPr lang="en-US" noProof="0"/>
              <a:t>Click icon to add picture</a:t>
            </a:r>
          </a:p>
        </p:txBody>
      </p:sp>
      <p:sp>
        <p:nvSpPr>
          <p:cNvPr id="106" name="Picture Placeholder 5"/>
          <p:cNvSpPr>
            <a:spLocks noGrp="1"/>
          </p:cNvSpPr>
          <p:nvPr>
            <p:ph type="pic" sz="quarter" idx="20"/>
          </p:nvPr>
        </p:nvSpPr>
        <p:spPr>
          <a:xfrm>
            <a:off x="9066213" y="3809037"/>
            <a:ext cx="2606675" cy="1953683"/>
          </a:xfrm>
        </p:spPr>
        <p:txBody>
          <a:bodyPr/>
          <a:lstStyle>
            <a:lvl1pPr marL="0" indent="0">
              <a:buClr>
                <a:schemeClr val="accent1"/>
              </a:buClr>
              <a:buNone/>
              <a:defRPr/>
            </a:lvl1pPr>
          </a:lstStyle>
          <a:p>
            <a:pPr lvl="0"/>
            <a:r>
              <a:rPr lang="en-US" noProof="0"/>
              <a:t>Click icon to add picture</a:t>
            </a:r>
          </a:p>
        </p:txBody>
      </p:sp>
      <p:sp>
        <p:nvSpPr>
          <p:cNvPr id="14" name="Text Placeholder 7"/>
          <p:cNvSpPr>
            <a:spLocks noGrp="1"/>
          </p:cNvSpPr>
          <p:nvPr>
            <p:ph type="body" sz="quarter" idx="21"/>
          </p:nvPr>
        </p:nvSpPr>
        <p:spPr>
          <a:xfrm>
            <a:off x="492125"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7328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1671612"/>
            <a:ext cx="5467744" cy="4086426"/>
          </a:xfrm>
          <a:prstGeom prst="rect">
            <a:avLst/>
          </a:prstGeom>
        </p:spPr>
        <p:txBody>
          <a:bodyPr/>
          <a:lstStyle>
            <a:lvl1pPr marL="342900" indent="-342900">
              <a:lnSpc>
                <a:spcPct val="100000"/>
              </a:lnSpc>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11237" y="1671610"/>
            <a:ext cx="5461651" cy="4086427"/>
          </a:xfrm>
        </p:spPr>
        <p:txBody>
          <a:bodyPr/>
          <a:lstStyle>
            <a:lvl1pPr marL="0" indent="0">
              <a:buClr>
                <a:schemeClr val="accent1"/>
              </a:buClr>
              <a:buNone/>
              <a:defRPr/>
            </a:lvl1pPr>
          </a:lstStyle>
          <a:p>
            <a:pPr lvl="0"/>
            <a:r>
              <a:rPr lang="en-US" noProof="0"/>
              <a:t>Click icon to add picture</a:t>
            </a:r>
          </a:p>
        </p:txBody>
      </p:sp>
    </p:spTree>
    <p:extLst>
      <p:ext uri="{BB962C8B-B14F-4D97-AF65-F5344CB8AC3E}">
        <p14:creationId xmlns:p14="http://schemas.microsoft.com/office/powerpoint/2010/main" val="2405635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808245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16107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E5033D9-3668-4017-A592-1CF34695B2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45C7479-AFA1-44A4-A0E2-206B7FC5D44C}"/>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8"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9"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20" name="Rectangle 19">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990" y="-948607"/>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11802795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Slide for Full Width Us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82750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ECFDFC3-E8F8-4A3B-A7B5-C494553698E7}"/>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5593C93C-1E5D-4C19-8510-510953C83CCF}"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4" name="TextBox 3">
            <a:extLst>
              <a:ext uri="{FF2B5EF4-FFF2-40B4-BE49-F238E27FC236}">
                <a16:creationId xmlns:a16="http://schemas.microsoft.com/office/drawing/2014/main" id="{0511EA66-8035-4072-B874-ABE710416AFE}"/>
              </a:ext>
            </a:extLst>
          </p:cNvPr>
          <p:cNvSpPr txBox="1">
            <a:spLocks noChangeArrowheads="1"/>
          </p:cNvSpPr>
          <p:nvPr userDrawn="1"/>
        </p:nvSpPr>
        <p:spPr bwMode="auto">
          <a:xfrm>
            <a:off x="1757182" y="6432905"/>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705691CA-1385-4202-BB32-7980FD0D4BC4}"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5" name="Rectangle 4">
            <a:extLst>
              <a:ext uri="{FF2B5EF4-FFF2-40B4-BE49-F238E27FC236}">
                <a16:creationId xmlns:a16="http://schemas.microsoft.com/office/drawing/2014/main" id="{A9C7212D-F60C-4C2D-A508-E9F1C351B12C}"/>
              </a:ext>
            </a:extLst>
          </p:cNvPr>
          <p:cNvSpPr>
            <a:spLocks noChangeArrowheads="1"/>
          </p:cNvSpPr>
          <p:nvPr userDrawn="1"/>
        </p:nvSpPr>
        <p:spPr bwMode="auto">
          <a:xfrm>
            <a:off x="1114791" y="536644"/>
            <a:ext cx="44037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Thank You</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Danke</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Merci</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谢谢</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ありがとう</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Gracias</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Kiitos</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ko-KR" altLang="en-US" sz="3600" b="1" i="0" u="none" strike="noStrike" kern="1200" cap="none" spc="0" normalizeH="0" baseline="0" noProof="0">
                <a:ln>
                  <a:noFill/>
                </a:ln>
                <a:solidFill>
                  <a:prstClr val="white"/>
                </a:solidFill>
                <a:effectLst/>
                <a:uLnTx/>
                <a:uFillTx/>
                <a:latin typeface="Calibri" charset="0"/>
                <a:cs typeface="+mn-cs"/>
              </a:rPr>
              <a:t>감사합니다</a:t>
            </a:r>
            <a:endParaRPr kumimoji="0" lang="ko-KR" altLang="en-US" sz="3600" b="0" i="0" u="none" strike="noStrike" kern="1200" cap="none" spc="0" normalizeH="0" baseline="0" noProof="0">
              <a:ln>
                <a:noFill/>
              </a:ln>
              <a:solidFill>
                <a:prstClr val="white"/>
              </a:solidFill>
              <a:effectLst/>
              <a:uLnTx/>
              <a:uFillTx/>
              <a:latin typeface="Calibri" charset="0"/>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rPr>
              <a:t>धन्यवाद</a:t>
            </a:r>
            <a:endParaRPr kumimoji="0" 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e-IL" sz="3600" b="0" i="0" u="none" strike="noStrike" kern="1200" cap="none" spc="0" normalizeH="0" baseline="0" noProof="0">
                <a:ln>
                  <a:noFill/>
                </a:ln>
                <a:solidFill>
                  <a:prstClr val="white"/>
                </a:solidFill>
                <a:effectLst/>
                <a:uLnTx/>
                <a:uFillTx/>
                <a:latin typeface="Calibri" charset="0"/>
                <a:ea typeface="ＭＳ Ｐゴシック" charset="-128"/>
                <a:cs typeface="Arial" panose="020B0604020202020204" pitchFamily="34" charset="0"/>
              </a:rPr>
              <a:t>תודה</a:t>
            </a:r>
            <a:endPar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endParaRPr>
          </a:p>
        </p:txBody>
      </p:sp>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8" name="Picture 7">
            <a:extLst>
              <a:ext uri="{FF2B5EF4-FFF2-40B4-BE49-F238E27FC236}">
                <a16:creationId xmlns:a16="http://schemas.microsoft.com/office/drawing/2014/main" id="{974530B3-2C71-47A4-BAB2-78A35EAF1A59}"/>
              </a:ext>
            </a:extLst>
          </p:cNvPr>
          <p:cNvPicPr>
            <a:picLocks noChangeAspect="1"/>
          </p:cNvPicPr>
          <p:nvPr userDrawn="1"/>
        </p:nvPicPr>
        <p:blipFill>
          <a:blip r:embed="rId2"/>
          <a:stretch>
            <a:fillRect/>
          </a:stretch>
        </p:blipFill>
        <p:spPr>
          <a:xfrm>
            <a:off x="6482271" y="3123385"/>
            <a:ext cx="4201604" cy="611230"/>
          </a:xfrm>
          <a:prstGeom prst="rect">
            <a:avLst/>
          </a:prstGeom>
        </p:spPr>
      </p:pic>
    </p:spTree>
    <p:extLst>
      <p:ext uri="{BB962C8B-B14F-4D97-AF65-F5344CB8AC3E}">
        <p14:creationId xmlns:p14="http://schemas.microsoft.com/office/powerpoint/2010/main" val="35732410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EF865F52-F038-9143-B10F-EC315F327B49}"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3" name="TextBox 2"/>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23CA994-01FB-B24C-A927-7E3417958BAD}"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4" name="Rectangle 3"/>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The Arm trademarks featured in this presentation are registered trademarks or trademarks of Arm Limited (or its subsidiaries) in the US and/or elsewhere.  All rights reserved.  All other marks featured may be trademarks of their respective owners.</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br>
            <a:r>
              <a:rPr kumimoji="0" lang="en-US" altLang="x-none" sz="1200" b="0" i="0" u="none" strike="noStrike" kern="1200" cap="none" spc="0" normalizeH="0" baseline="0" noProof="0" err="1">
                <a:ln>
                  <a:noFill/>
                </a:ln>
                <a:solidFill>
                  <a:prstClr val="white"/>
                </a:solidFill>
                <a:effectLst/>
                <a:uLnTx/>
                <a:uFillTx/>
                <a:latin typeface="Calibri" charset="0"/>
                <a:ea typeface="ＭＳ Ｐゴシック" charset="-128"/>
                <a:cs typeface="+mn-cs"/>
              </a:rPr>
              <a:t>www.arm.com</a:t>
            </a: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/company/policies/trademarks</a:t>
            </a:r>
          </a:p>
        </p:txBody>
      </p:sp>
      <p:sp>
        <p:nvSpPr>
          <p:cNvPr id="9"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r>
              <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rPr>
              <a:t>© 2018 Arm Limited </a:t>
            </a:r>
          </a:p>
        </p:txBody>
      </p:sp>
      <p:pic>
        <p:nvPicPr>
          <p:cNvPr id="8" name="Picture 7">
            <a:extLst>
              <a:ext uri="{FF2B5EF4-FFF2-40B4-BE49-F238E27FC236}">
                <a16:creationId xmlns:a16="http://schemas.microsoft.com/office/drawing/2014/main" id="{3CE9EDFC-9DD0-4ADC-9DE6-C6516087E64B}"/>
              </a:ext>
            </a:extLst>
          </p:cNvPr>
          <p:cNvPicPr>
            <a:picLocks noChangeAspect="1"/>
          </p:cNvPicPr>
          <p:nvPr userDrawn="1"/>
        </p:nvPicPr>
        <p:blipFill>
          <a:blip r:embed="rId2"/>
          <a:stretch>
            <a:fillRect/>
          </a:stretch>
        </p:blipFill>
        <p:spPr>
          <a:xfrm>
            <a:off x="6860962" y="3123385"/>
            <a:ext cx="4201604" cy="611230"/>
          </a:xfrm>
          <a:prstGeom prst="rect">
            <a:avLst/>
          </a:prstGeom>
        </p:spPr>
      </p:pic>
    </p:spTree>
    <p:extLst>
      <p:ext uri="{BB962C8B-B14F-4D97-AF65-F5344CB8AC3E}">
        <p14:creationId xmlns:p14="http://schemas.microsoft.com/office/powerpoint/2010/main" val="42618479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BF7399-A5A6-45BA-979D-565957665B70}"/>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57ADA842-6E77-49F5-886C-490811425F6D}"/>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9" name="Picture 8">
            <a:extLst>
              <a:ext uri="{FF2B5EF4-FFF2-40B4-BE49-F238E27FC236}">
                <a16:creationId xmlns:a16="http://schemas.microsoft.com/office/drawing/2014/main" id="{0EED0DA2-9043-4185-9741-3FE4180093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Click to edit Master text styles</a:t>
            </a:r>
          </a:p>
        </p:txBody>
      </p:sp>
      <p:sp>
        <p:nvSpPr>
          <p:cNvPr id="8" name="Text Placeholder 2"/>
          <p:cNvSpPr>
            <a:spLocks noGrp="1"/>
          </p:cNvSpPr>
          <p:nvPr>
            <p:ph idx="1"/>
          </p:nvPr>
        </p:nvSpPr>
        <p:spPr>
          <a:xfrm>
            <a:off x="490435" y="1666160"/>
            <a:ext cx="11180867" cy="3619578"/>
          </a:xfrm>
          <a:prstGeom prst="rect">
            <a:avLst/>
          </a:prstGeom>
        </p:spPr>
        <p:txBody>
          <a:bodyPr/>
          <a:lstStyle>
            <a:lvl1pPr marL="342900" indent="-342900">
              <a:buClr>
                <a:schemeClr val="bg1"/>
              </a:buClr>
              <a:buFont typeface="Arial" charset="0"/>
              <a:buChar cha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250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25C61611-3300-41F4-84AB-94B0AEB16E06}"/>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4349E85A-37F4-4B10-9CEF-826A1326388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7"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8"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9" name="Rectangle 18">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1755272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12829B4-F003-443D-BAAD-D767D7607653}"/>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333E48"/>
              </a:solidFill>
              <a:effectLst/>
              <a:uLnTx/>
              <a:uFillTx/>
              <a:latin typeface="Calibri" charset="0"/>
              <a:ea typeface="ＭＳ Ｐゴシック" charset="0"/>
              <a:cs typeface="ＭＳ Ｐゴシック" charset="0"/>
            </a:endParaRPr>
          </a:p>
        </p:txBody>
      </p:sp>
      <p:sp>
        <p:nvSpPr>
          <p:cNvPr id="19" name="Title 1"/>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0" name="Subtitle 2"/>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1" name="Text Placeholder 28"/>
          <p:cNvSpPr>
            <a:spLocks noGrp="1"/>
          </p:cNvSpPr>
          <p:nvPr>
            <p:ph type="body" sz="quarter" idx="12" hasCustomPrompt="1"/>
          </p:nvPr>
        </p:nvSpPr>
        <p:spPr>
          <a:xfrm>
            <a:off x="6294006" y="5562481"/>
            <a:ext cx="5041572" cy="239159"/>
          </a:xfrm>
        </p:spPr>
        <p:txBody>
          <a:bodyPr/>
          <a:lstStyle>
            <a:lvl1pPr algn="r">
              <a:spcAft>
                <a:spcPts val="600"/>
              </a:spcAft>
              <a:defRPr sz="2000">
                <a:solidFill>
                  <a:schemeClr val="bg1"/>
                </a:solidFill>
              </a:defRPr>
            </a:lvl1pPr>
          </a:lstStyle>
          <a:p>
            <a:pPr lvl="0"/>
            <a:r>
              <a:rPr lang="en-US"/>
              <a:t>Author</a:t>
            </a:r>
          </a:p>
        </p:txBody>
      </p:sp>
      <p:sp>
        <p:nvSpPr>
          <p:cNvPr id="22" name="Text Placeholder 28"/>
          <p:cNvSpPr>
            <a:spLocks noGrp="1"/>
          </p:cNvSpPr>
          <p:nvPr>
            <p:ph type="body" sz="quarter" idx="13" hasCustomPrompt="1"/>
          </p:nvPr>
        </p:nvSpPr>
        <p:spPr>
          <a:xfrm>
            <a:off x="6294006" y="5872361"/>
            <a:ext cx="5041572" cy="239159"/>
          </a:xfrm>
        </p:spPr>
        <p:txBody>
          <a:bodyPr/>
          <a:lstStyle>
            <a:lvl1pPr algn="r">
              <a:spcAft>
                <a:spcPts val="600"/>
              </a:spcAft>
              <a:defRPr sz="2000">
                <a:solidFill>
                  <a:schemeClr val="bg1"/>
                </a:solidFill>
              </a:defRPr>
            </a:lvl1pPr>
          </a:lstStyle>
          <a:p>
            <a:pPr lvl="0"/>
            <a:r>
              <a:rPr lang="en-US"/>
              <a:t>Date</a:t>
            </a:r>
          </a:p>
        </p:txBody>
      </p:sp>
      <p:sp>
        <p:nvSpPr>
          <p:cNvPr id="23" name="Text Placeholder 3"/>
          <p:cNvSpPr>
            <a:spLocks noGrp="1"/>
          </p:cNvSpPr>
          <p:nvPr>
            <p:ph type="body" sz="quarter" idx="14"/>
          </p:nvPr>
        </p:nvSpPr>
        <p:spPr>
          <a:xfrm>
            <a:off x="7071306" y="1639338"/>
            <a:ext cx="4268207" cy="289871"/>
          </a:xfrm>
        </p:spPr>
        <p:txBody>
          <a:bodyPr/>
          <a:lstStyle>
            <a:lvl1pPr marL="0" indent="0" algn="r">
              <a:buNone/>
              <a:defRPr sz="2400" baseline="0">
                <a:solidFill>
                  <a:schemeClr val="bg1"/>
                </a:solidFill>
              </a:defRPr>
            </a:lvl1pPr>
          </a:lstStyle>
          <a:p>
            <a:pPr lvl="0"/>
            <a:r>
              <a:rPr lang="en-US"/>
              <a:t>Click to edit Master text styles</a:t>
            </a:r>
          </a:p>
        </p:txBody>
      </p:sp>
      <p:pic>
        <p:nvPicPr>
          <p:cNvPr id="11" name="Picture 10">
            <a:extLst>
              <a:ext uri="{FF2B5EF4-FFF2-40B4-BE49-F238E27FC236}">
                <a16:creationId xmlns:a16="http://schemas.microsoft.com/office/drawing/2014/main" id="{899C5097-7251-45E1-B2AF-B137762C7DCF}"/>
              </a:ext>
            </a:extLst>
          </p:cNvPr>
          <p:cNvPicPr>
            <a:picLocks noChangeAspect="1"/>
          </p:cNvPicPr>
          <p:nvPr userDrawn="1"/>
        </p:nvPicPr>
        <p:blipFill>
          <a:blip r:embed="rId2"/>
          <a:stretch>
            <a:fillRect/>
          </a:stretch>
        </p:blipFill>
        <p:spPr>
          <a:xfrm>
            <a:off x="804863" y="1731920"/>
            <a:ext cx="4040830" cy="587841"/>
          </a:xfrm>
          <a:prstGeom prst="rect">
            <a:avLst/>
          </a:prstGeom>
        </p:spPr>
      </p:pic>
    </p:spTree>
    <p:extLst>
      <p:ext uri="{BB962C8B-B14F-4D97-AF65-F5344CB8AC3E}">
        <p14:creationId xmlns:p14="http://schemas.microsoft.com/office/powerpoint/2010/main" val="37586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11C1B9F-CF01-4B19-871A-0E835AC194B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62B52B8-B955-4011-BA1B-3F562C2B9721}"/>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29C667FE-5F49-4902-BA4E-5F42CE73BF8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0"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8"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a:t>Sub header if needed</a:t>
            </a:r>
          </a:p>
        </p:txBody>
      </p:sp>
      <p:pic>
        <p:nvPicPr>
          <p:cNvPr id="9" name="Picture 8">
            <a:extLst>
              <a:ext uri="{FF2B5EF4-FFF2-40B4-BE49-F238E27FC236}">
                <a16:creationId xmlns:a16="http://schemas.microsoft.com/office/drawing/2014/main" id="{6D1E5EE6-EC60-4F36-8250-F6D27EEE174F}"/>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385647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B8B71E0-69B2-4405-92A4-A8D4317D90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B01617F-3437-4EA0-9F3A-35641BDCD476}"/>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B93C7CB8-D0ED-4CBB-A14C-0F5A992AEC32}"/>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986458DA-6FE5-4EAB-9430-95208E73E3F5}"/>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EFCF160-BBA0-4263-8872-2E8BE7E83267}"/>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3416288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80CE8D38-A1A3-42B2-A2B4-D2CAD399E6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9895B2B-A497-48E9-ADEB-D02F00658322}"/>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CE5602E1-3D6F-4250-94C4-9D35DC940925}"/>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39F608C9-DD55-416C-933C-355A9DCB6145}"/>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39B99F94-93C6-4007-A4D0-E71FCE85B904}"/>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227377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C76D8CDB-659F-4586-B25C-B4DE95CC43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D1C067D-A19A-479C-9DB4-AD81E6604607}"/>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7" name="Rectangle 6">
            <a:extLst>
              <a:ext uri="{FF2B5EF4-FFF2-40B4-BE49-F238E27FC236}">
                <a16:creationId xmlns:a16="http://schemas.microsoft.com/office/drawing/2014/main" id="{928ACF3F-3E27-461E-9EDA-788397E79711}"/>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5D8FA392-092A-4708-90F0-75F695B65C9A}"/>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5602A8C-9823-4809-982C-93956DD56D78}"/>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4028400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2"/>
          <p:cNvSpPr>
            <a:spLocks noGrp="1"/>
          </p:cNvSpPr>
          <p:nvPr>
            <p:ph idx="1" hasCustomPrompt="1"/>
          </p:nvPr>
        </p:nvSpPr>
        <p:spPr>
          <a:xfrm>
            <a:off x="505619" y="1248319"/>
            <a:ext cx="11180762" cy="4361361"/>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4677934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A close up of a sign&#10;&#10;Description generated with very high confidence">
            <a:extLst>
              <a:ext uri="{FF2B5EF4-FFF2-40B4-BE49-F238E27FC236}">
                <a16:creationId xmlns:a16="http://schemas.microsoft.com/office/drawing/2014/main" id="{85C44994-EE29-4E68-942C-33DEE4CDA452}"/>
              </a:ext>
            </a:extLst>
          </p:cNvPr>
          <p:cNvPicPr>
            <a:picLocks noChangeAspect="1"/>
          </p:cNvPicPr>
          <p:nvPr userDrawn="1"/>
        </p:nvPicPr>
        <p:blipFill>
          <a:blip r:embed="rId25"/>
          <a:stretch>
            <a:fillRect/>
          </a:stretch>
        </p:blipFill>
        <p:spPr>
          <a:xfrm>
            <a:off x="9155113" y="6416914"/>
            <a:ext cx="2904881" cy="349690"/>
          </a:xfrm>
          <a:prstGeom prst="rect">
            <a:avLst/>
          </a:prstGeom>
        </p:spPr>
      </p:pic>
      <p:sp>
        <p:nvSpPr>
          <p:cNvPr id="1029" name="TextBox 26"/>
          <p:cNvSpPr txBox="1">
            <a:spLocks noChangeArrowheads="1"/>
          </p:cNvSpPr>
          <p:nvPr userDrawn="1"/>
        </p:nvSpPr>
        <p:spPr bwMode="auto">
          <a:xfrm flipH="1">
            <a:off x="1485798" y="6347664"/>
            <a:ext cx="1092031" cy="138499"/>
          </a:xfrm>
          <a:prstGeom prst="rect">
            <a:avLst/>
          </a:prstGeom>
          <a:noFill/>
          <a:ln>
            <a:noFill/>
          </a:ln>
        </p:spPr>
        <p:txBody>
          <a:bodyPr wrap="square"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682C2D1-8EA8-E748-B66F-74D4D53CF8F8}"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dirty="0">
              <a:ln>
                <a:noFill/>
              </a:ln>
              <a:solidFill>
                <a:srgbClr val="7F7F7F"/>
              </a:solidFill>
              <a:effectLst/>
              <a:uLnTx/>
              <a:uFillTx/>
              <a:latin typeface="Calibri" charset="0"/>
              <a:ea typeface="ＭＳ Ｐゴシック" charset="-128"/>
              <a:cs typeface="+mn-cs"/>
            </a:endParaRPr>
          </a:p>
        </p:txBody>
      </p:sp>
      <p:sp>
        <p:nvSpPr>
          <p:cNvPr id="4" name="Footer Placeholder 3">
            <a:extLst>
              <a:ext uri="{FF2B5EF4-FFF2-40B4-BE49-F238E27FC236}">
                <a16:creationId xmlns:a16="http://schemas.microsoft.com/office/drawing/2014/main" id="{F4AB6087-5F79-4BE7-942A-42714288F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993386548"/>
      </p:ext>
    </p:extLst>
  </p:cSld>
  <p:clrMap bg1="lt1" tx1="dk1" bg2="lt2" tx2="dk2" accent1="accent1" accent2="accent2" accent3="accent3" accent4="accent4" accent5="accent5" accent6="accent6" hlink="hlink" folHlink="folHlink"/>
  <p:sldLayoutIdLst>
    <p:sldLayoutId id="2147485512" r:id="rId1"/>
    <p:sldLayoutId id="2147485513" r:id="rId2"/>
    <p:sldLayoutId id="2147485514" r:id="rId3"/>
    <p:sldLayoutId id="2147485515" r:id="rId4"/>
    <p:sldLayoutId id="2147485516" r:id="rId5"/>
    <p:sldLayoutId id="2147485517" r:id="rId6"/>
    <p:sldLayoutId id="2147485518" r:id="rId7"/>
    <p:sldLayoutId id="2147485519" r:id="rId8"/>
    <p:sldLayoutId id="2147485520" r:id="rId9"/>
    <p:sldLayoutId id="2147485521" r:id="rId10"/>
    <p:sldLayoutId id="2147485522" r:id="rId11"/>
    <p:sldLayoutId id="2147485523" r:id="rId12"/>
    <p:sldLayoutId id="2147485524" r:id="rId13"/>
    <p:sldLayoutId id="2147485525" r:id="rId14"/>
    <p:sldLayoutId id="2147485526" r:id="rId15"/>
    <p:sldLayoutId id="2147485527" r:id="rId16"/>
    <p:sldLayoutId id="2147485528" r:id="rId17"/>
    <p:sldLayoutId id="2147485529" r:id="rId18"/>
    <p:sldLayoutId id="2147485530" r:id="rId19"/>
    <p:sldLayoutId id="2147485531" r:id="rId20"/>
    <p:sldLayoutId id="2147485532" r:id="rId21"/>
    <p:sldLayoutId id="2147485533" r:id="rId22"/>
    <p:sldLayoutId id="2147485534"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3000" b="-23000"/>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7430841" y="1419502"/>
            <a:ext cx="4264272" cy="295077"/>
          </a:xfrm>
        </p:spPr>
        <p:txBody>
          <a:bodyPr/>
          <a:lstStyle/>
          <a:p>
            <a:pPr marL="0" indent="0">
              <a:buNone/>
            </a:pPr>
            <a:r>
              <a:rPr lang="en-US" dirty="0">
                <a:latin typeface="Lato" panose="020F0502020204030203" pitchFamily="34" charset="0"/>
                <a:ea typeface="Lato" panose="020F0502020204030203" pitchFamily="34" charset="0"/>
                <a:cs typeface="Lato" panose="020F0502020204030203" pitchFamily="34" charset="0"/>
              </a:rPr>
              <a:t>Lesson 20</a:t>
            </a:r>
          </a:p>
        </p:txBody>
      </p:sp>
      <p:sp>
        <p:nvSpPr>
          <p:cNvPr id="2" name="Title 1"/>
          <p:cNvSpPr>
            <a:spLocks noGrp="1"/>
          </p:cNvSpPr>
          <p:nvPr>
            <p:ph type="title"/>
          </p:nvPr>
        </p:nvSpPr>
        <p:spPr>
          <a:xfrm>
            <a:off x="6649606" y="2411252"/>
            <a:ext cx="5045507" cy="1556425"/>
          </a:xfrm>
        </p:spPr>
        <p:txBody>
          <a:bodyPr/>
          <a:lstStyle/>
          <a:p>
            <a:r>
              <a:rPr lang="en-US" dirty="0">
                <a:latin typeface="Lato" panose="020F0502020204030203" pitchFamily="34" charset="0"/>
                <a:ea typeface="Lato" panose="020F0502020204030203" pitchFamily="34" charset="0"/>
                <a:cs typeface="Lato" panose="020F0502020204030203" pitchFamily="34" charset="0"/>
              </a:rPr>
              <a:t>Text-based programming languages</a:t>
            </a:r>
          </a:p>
        </p:txBody>
      </p:sp>
      <p:pic>
        <p:nvPicPr>
          <p:cNvPr id="8" name="Picture 7">
            <a:extLst>
              <a:ext uri="{FF2B5EF4-FFF2-40B4-BE49-F238E27FC236}">
                <a16:creationId xmlns:a16="http://schemas.microsoft.com/office/drawing/2014/main" id="{CD012B5F-0637-4CE5-B949-1A777FCF8A34}"/>
              </a:ext>
            </a:extLst>
          </p:cNvPr>
          <p:cNvPicPr>
            <a:picLocks noChangeAspect="1"/>
          </p:cNvPicPr>
          <p:nvPr/>
        </p:nvPicPr>
        <p:blipFill>
          <a:blip r:embed="rId4"/>
          <a:stretch>
            <a:fillRect/>
          </a:stretch>
        </p:blipFill>
        <p:spPr>
          <a:xfrm>
            <a:off x="7414142" y="5941310"/>
            <a:ext cx="4280971" cy="6227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Types of Programming Language</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In this course you have used a block-based programming language on the </a:t>
            </a:r>
            <a:r>
              <a:rPr lang="en-GB" dirty="0" err="1">
                <a:latin typeface="Lato" panose="020F0502020204030203" pitchFamily="34" charset="0"/>
                <a:ea typeface="Lato" panose="020F0502020204030203" pitchFamily="34" charset="0"/>
                <a:cs typeface="Lato" panose="020F0502020204030203" pitchFamily="34" charset="0"/>
              </a:rPr>
              <a:t>MakeCode</a:t>
            </a:r>
            <a:r>
              <a:rPr lang="en-GB" dirty="0">
                <a:latin typeface="Lato" panose="020F0502020204030203" pitchFamily="34" charset="0"/>
                <a:ea typeface="Lato" panose="020F0502020204030203" pitchFamily="34" charset="0"/>
                <a:cs typeface="Lato" panose="020F0502020204030203" pitchFamily="34" charset="0"/>
              </a:rPr>
              <a:t> website</a:t>
            </a:r>
          </a:p>
          <a:p>
            <a:pPr>
              <a:spcBef>
                <a:spcPts val="1200"/>
              </a:spcBef>
            </a:pPr>
            <a:endParaRPr lang="en-GB" dirty="0">
              <a:latin typeface="Lato" panose="020F0502020204030203" pitchFamily="34" charset="0"/>
              <a:ea typeface="Lato" panose="020F0502020204030203" pitchFamily="34" charset="0"/>
              <a:cs typeface="Lato" panose="020F0502020204030203" pitchFamily="34" charset="0"/>
            </a:endParaRPr>
          </a:p>
          <a:p>
            <a:pPr>
              <a:spcBef>
                <a:spcPts val="1200"/>
              </a:spcBef>
            </a:pPr>
            <a:endParaRPr lang="en-GB" dirty="0">
              <a:latin typeface="Lato" panose="020F0502020204030203" pitchFamily="34" charset="0"/>
              <a:ea typeface="Lato" panose="020F0502020204030203" pitchFamily="34" charset="0"/>
              <a:cs typeface="Lato" panose="020F0502020204030203" pitchFamily="34" charset="0"/>
            </a:endParaRPr>
          </a:p>
          <a:p>
            <a:pPr>
              <a:spcBef>
                <a:spcPts val="1200"/>
              </a:spcBef>
            </a:pPr>
            <a:endParaRPr lang="en-GB" dirty="0">
              <a:latin typeface="Lato" panose="020F0502020204030203" pitchFamily="34" charset="0"/>
              <a:ea typeface="Lato" panose="020F0502020204030203" pitchFamily="34" charset="0"/>
              <a:cs typeface="Lato" panose="020F0502020204030203" pitchFamily="34" charset="0"/>
            </a:endParaRPr>
          </a:p>
          <a:p>
            <a:pPr>
              <a:spcBef>
                <a:spcPts val="1200"/>
              </a:spcBef>
            </a:pPr>
            <a:endParaRPr lang="en-GB" dirty="0">
              <a:latin typeface="Lato" panose="020F0502020204030203" pitchFamily="34" charset="0"/>
              <a:ea typeface="Lato" panose="020F0502020204030203" pitchFamily="34" charset="0"/>
              <a:cs typeface="Lato" panose="020F0502020204030203" pitchFamily="34" charset="0"/>
            </a:endParaRP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Today you are going to learn how to use a text-based programming language called Python</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Block programs act like jigsaw puzzles where you fit the pieces together. In a text-based language you have to type in the commands yourself. Many of the keywords however are colour coded which will help you to spot any errors</a:t>
            </a:r>
          </a:p>
        </p:txBody>
      </p:sp>
      <p:pic>
        <p:nvPicPr>
          <p:cNvPr id="4" name="Picture 3"/>
          <p:cNvPicPr>
            <a:picLocks noChangeAspect="1"/>
          </p:cNvPicPr>
          <p:nvPr/>
        </p:nvPicPr>
        <p:blipFill>
          <a:blip r:embed="rId3"/>
          <a:stretch>
            <a:fillRect/>
          </a:stretch>
        </p:blipFill>
        <p:spPr>
          <a:xfrm>
            <a:off x="4358019" y="1922472"/>
            <a:ext cx="2476500" cy="2085975"/>
          </a:xfrm>
          <a:prstGeom prst="rect">
            <a:avLst/>
          </a:prstGeom>
        </p:spPr>
      </p:pic>
    </p:spTree>
    <p:extLst>
      <p:ext uri="{BB962C8B-B14F-4D97-AF65-F5344CB8AC3E}">
        <p14:creationId xmlns:p14="http://schemas.microsoft.com/office/powerpoint/2010/main" val="418043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3C75-57CB-0C45-A324-9B551C61FC29}"/>
              </a:ext>
            </a:extLst>
          </p:cNvPr>
          <p:cNvSpPr>
            <a:spLocks noGrp="1"/>
          </p:cNvSpPr>
          <p:nvPr>
            <p:ph type="title"/>
          </p:nvPr>
        </p:nvSpPr>
        <p:spPr>
          <a:xfrm>
            <a:off x="449262" y="323850"/>
            <a:ext cx="11180763" cy="666750"/>
          </a:xfrm>
        </p:spPr>
        <p:txBody>
          <a:bodyPr/>
          <a:lstStyle/>
          <a:p>
            <a:r>
              <a:rPr lang="en-US" dirty="0">
                <a:latin typeface="Lato" panose="020F0502020204030203" pitchFamily="34" charset="0"/>
                <a:ea typeface="Lato" panose="020F0502020204030203" pitchFamily="34" charset="0"/>
                <a:cs typeface="Lato" panose="020F0502020204030203" pitchFamily="34" charset="0"/>
              </a:rPr>
              <a:t>Python IDLE</a:t>
            </a:r>
          </a:p>
        </p:txBody>
      </p:sp>
      <p:sp>
        <p:nvSpPr>
          <p:cNvPr id="3" name="Content Placeholder 2">
            <a:extLst>
              <a:ext uri="{FF2B5EF4-FFF2-40B4-BE49-F238E27FC236}">
                <a16:creationId xmlns:a16="http://schemas.microsoft.com/office/drawing/2014/main" id="{1A216025-786F-3D4F-96C5-3A9E92E8D756}"/>
              </a:ext>
            </a:extLst>
          </p:cNvPr>
          <p:cNvSpPr>
            <a:spLocks noGrp="1"/>
          </p:cNvSpPr>
          <p:nvPr>
            <p:ph idx="1"/>
          </p:nvPr>
        </p:nvSpPr>
        <p:spPr>
          <a:xfrm>
            <a:off x="449262" y="1153236"/>
            <a:ext cx="11180867" cy="4595203"/>
          </a:xfrm>
        </p:spPr>
        <p:txBody>
          <a:bodyPr/>
          <a:lstStyle/>
          <a:p>
            <a:pPr>
              <a:spcBef>
                <a:spcPts val="0"/>
              </a:spcBef>
              <a:spcAft>
                <a:spcPts val="1800"/>
              </a:spcAft>
            </a:pPr>
            <a:r>
              <a:rPr lang="en-US" dirty="0">
                <a:latin typeface="Lato" panose="020F0502020204030203" pitchFamily="34" charset="0"/>
                <a:ea typeface="Lato" panose="020F0502020204030203" pitchFamily="34" charset="0"/>
                <a:cs typeface="Lato" panose="020F0502020204030203" pitchFamily="34" charset="0"/>
              </a:rPr>
              <a:t>When you launch IDLE it will launch in interactive mode. To start a new program you should select </a:t>
            </a:r>
            <a:r>
              <a:rPr lang="en-US" b="1" dirty="0">
                <a:latin typeface="Lato" panose="020F0502020204030203" pitchFamily="34" charset="0"/>
                <a:ea typeface="Lato" panose="020F0502020204030203" pitchFamily="34" charset="0"/>
                <a:cs typeface="Lato" panose="020F0502020204030203" pitchFamily="34" charset="0"/>
              </a:rPr>
              <a:t>File, New File</a:t>
            </a:r>
            <a:r>
              <a:rPr lang="en-US" dirty="0">
                <a:latin typeface="Lato" panose="020F0502020204030203" pitchFamily="34" charset="0"/>
                <a:ea typeface="Lato" panose="020F0502020204030203" pitchFamily="34" charset="0"/>
                <a:cs typeface="Lato" panose="020F0502020204030203" pitchFamily="34" charset="0"/>
              </a:rPr>
              <a:t> from the main menu</a:t>
            </a:r>
          </a:p>
          <a:p>
            <a:pPr>
              <a:spcBef>
                <a:spcPts val="0"/>
              </a:spcBef>
              <a:spcAft>
                <a:spcPts val="1800"/>
              </a:spcAft>
            </a:pPr>
            <a:r>
              <a:rPr lang="en-US" dirty="0">
                <a:latin typeface="Lato" panose="020F0502020204030203" pitchFamily="34" charset="0"/>
                <a:ea typeface="Lato" panose="020F0502020204030203" pitchFamily="34" charset="0"/>
                <a:cs typeface="Lato" panose="020F0502020204030203" pitchFamily="34" charset="0"/>
              </a:rPr>
              <a:t>When we write programs, we are going to write them in subroutines. This means that when we write larger programs which we want to reuse we can just run the subroutine rather than having to write it out again</a:t>
            </a:r>
          </a:p>
          <a:p>
            <a:pPr>
              <a:spcBef>
                <a:spcPts val="0"/>
              </a:spcBef>
              <a:spcAft>
                <a:spcPts val="1800"/>
              </a:spcAft>
            </a:pPr>
            <a:endParaRPr lang="en-US" dirty="0">
              <a:latin typeface="Lato" panose="020F0502020204030203" pitchFamily="34" charset="0"/>
              <a:ea typeface="Lato" panose="020F0502020204030203" pitchFamily="34" charset="0"/>
              <a:cs typeface="Lato" panose="020F0502020204030203" pitchFamily="34" charset="0"/>
            </a:endParaRPr>
          </a:p>
          <a:p>
            <a:pPr>
              <a:spcBef>
                <a:spcPts val="0"/>
              </a:spcBef>
              <a:spcAft>
                <a:spcPts val="1800"/>
              </a:spcAft>
            </a:pPr>
            <a:endParaRPr lang="en-US" dirty="0">
              <a:latin typeface="Lato" panose="020F0502020204030203" pitchFamily="34" charset="0"/>
              <a:ea typeface="Lato" panose="020F0502020204030203" pitchFamily="34" charset="0"/>
              <a:cs typeface="Lato" panose="020F0502020204030203" pitchFamily="34" charset="0"/>
            </a:endParaRPr>
          </a:p>
          <a:p>
            <a:pPr>
              <a:spcBef>
                <a:spcPts val="0"/>
              </a:spcBef>
              <a:spcAft>
                <a:spcPts val="1800"/>
              </a:spcAft>
            </a:pPr>
            <a:r>
              <a:rPr lang="en-US" dirty="0">
                <a:latin typeface="Lato" panose="020F0502020204030203" pitchFamily="34" charset="0"/>
                <a:ea typeface="Lato" panose="020F0502020204030203" pitchFamily="34" charset="0"/>
                <a:cs typeface="Lato" panose="020F0502020204030203" pitchFamily="34" charset="0"/>
              </a:rPr>
              <a:t>In the code above the </a:t>
            </a:r>
            <a:r>
              <a:rPr lang="en-US" dirty="0">
                <a:latin typeface="Courier New" panose="02070309020205020404" pitchFamily="49" charset="0"/>
                <a:ea typeface="Lato" panose="020F0502020204030203" pitchFamily="34" charset="0"/>
                <a:cs typeface="Courier New" panose="02070309020205020404" pitchFamily="49" charset="0"/>
              </a:rPr>
              <a:t>def</a:t>
            </a:r>
            <a:r>
              <a:rPr lang="en-US" dirty="0">
                <a:latin typeface="Lato" panose="020F0502020204030203" pitchFamily="34" charset="0"/>
                <a:ea typeface="Lato" panose="020F0502020204030203" pitchFamily="34" charset="0"/>
                <a:cs typeface="Lato" panose="020F0502020204030203" pitchFamily="34" charset="0"/>
              </a:rPr>
              <a:t> is used to define a subroutine. The subroutine above is named </a:t>
            </a:r>
            <a:r>
              <a:rPr lang="en-US" dirty="0" err="1">
                <a:latin typeface="Courier New" panose="02070309020205020404" pitchFamily="49" charset="0"/>
                <a:ea typeface="Lato" panose="020F0502020204030203" pitchFamily="34" charset="0"/>
                <a:cs typeface="Courier New" panose="02070309020205020404" pitchFamily="49" charset="0"/>
              </a:rPr>
              <a:t>myFirst</a:t>
            </a:r>
            <a:r>
              <a:rPr lang="en-US" dirty="0">
                <a:latin typeface="Courier New" panose="02070309020205020404" pitchFamily="49" charset="0"/>
                <a:ea typeface="Lato" panose="020F0502020204030203" pitchFamily="34" charset="0"/>
                <a:cs typeface="Courier New" panose="02070309020205020404" pitchFamily="49" charset="0"/>
              </a:rPr>
              <a:t> Program(): </a:t>
            </a:r>
            <a:r>
              <a:rPr lang="en-US" dirty="0">
                <a:latin typeface="Lato" panose="020F0502020204030203" pitchFamily="34" charset="0"/>
                <a:ea typeface="Lato" panose="020F0502020204030203" pitchFamily="34" charset="0"/>
                <a:cs typeface="Lato" panose="020F0502020204030203" pitchFamily="34" charset="0"/>
              </a:rPr>
              <a:t>You will notice that once you press enter the code will be indented. This means that any code that is indented is part of this subroutine</a:t>
            </a:r>
          </a:p>
          <a:p>
            <a:endParaRPr lang="en-US" dirty="0">
              <a:latin typeface="Lato" panose="020F0502020204030203" pitchFamily="34" charset="0"/>
              <a:ea typeface="Lato" panose="020F0502020204030203" pitchFamily="34" charset="0"/>
              <a:cs typeface="Lato" panose="020F0502020204030203" pitchFamily="34" charset="0"/>
            </a:endParaRPr>
          </a:p>
          <a:p>
            <a:endParaRPr lang="en-US" dirty="0">
              <a:latin typeface="Lato" panose="020F0502020204030203" pitchFamily="34" charset="0"/>
              <a:ea typeface="Lato" panose="020F0502020204030203" pitchFamily="34" charset="0"/>
              <a:cs typeface="Lato" panose="020F0502020204030203" pitchFamily="34" charset="0"/>
            </a:endParaRPr>
          </a:p>
          <a:p>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5" name="Picture 4"/>
          <p:cNvPicPr>
            <a:picLocks noChangeAspect="1"/>
          </p:cNvPicPr>
          <p:nvPr/>
        </p:nvPicPr>
        <p:blipFill>
          <a:blip r:embed="rId3"/>
          <a:stretch>
            <a:fillRect/>
          </a:stretch>
        </p:blipFill>
        <p:spPr>
          <a:xfrm>
            <a:off x="826136" y="3429000"/>
            <a:ext cx="2769196" cy="951911"/>
          </a:xfrm>
          <a:prstGeom prst="rect">
            <a:avLst/>
          </a:prstGeom>
        </p:spPr>
      </p:pic>
    </p:spTree>
    <p:extLst>
      <p:ext uri="{BB962C8B-B14F-4D97-AF65-F5344CB8AC3E}">
        <p14:creationId xmlns:p14="http://schemas.microsoft.com/office/powerpoint/2010/main" val="427843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6EAE-1D5B-0A40-AADC-4564D3742D44}"/>
              </a:ext>
            </a:extLst>
          </p:cNvPr>
          <p:cNvSpPr>
            <a:spLocks noGrp="1"/>
          </p:cNvSpPr>
          <p:nvPr>
            <p:ph type="title"/>
          </p:nvPr>
        </p:nvSpPr>
        <p:spPr/>
        <p:txBody>
          <a:bodyPr/>
          <a:lstStyle/>
          <a:p>
            <a:r>
              <a:rPr lang="en-US" dirty="0" err="1">
                <a:latin typeface="Lato" panose="020F0502020204030203" pitchFamily="34" charset="0"/>
                <a:ea typeface="Lato" panose="020F0502020204030203" pitchFamily="34" charset="0"/>
                <a:cs typeface="Lato" panose="020F0502020204030203" pitchFamily="34" charset="0"/>
              </a:rPr>
              <a:t>myFirstProgram</a:t>
            </a: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3" name="Content Placeholder 2">
            <a:extLst>
              <a:ext uri="{FF2B5EF4-FFF2-40B4-BE49-F238E27FC236}">
                <a16:creationId xmlns:a16="http://schemas.microsoft.com/office/drawing/2014/main" id="{84A8BA35-C0E9-CB43-B445-BA1E724FD2D0}"/>
              </a:ext>
            </a:extLst>
          </p:cNvPr>
          <p:cNvSpPr>
            <a:spLocks noGrp="1"/>
          </p:cNvSpPr>
          <p:nvPr>
            <p:ph idx="1"/>
          </p:nvPr>
        </p:nvSpPr>
        <p:spPr/>
        <p:txBody>
          <a:bodyPr/>
          <a:lstStyle/>
          <a:p>
            <a:pPr>
              <a:spcBef>
                <a:spcPts val="1800"/>
              </a:spcBef>
            </a:pPr>
            <a:r>
              <a:rPr lang="en-US" dirty="0">
                <a:latin typeface="Lato" panose="020F0502020204030203" pitchFamily="34" charset="0"/>
                <a:ea typeface="Lato" panose="020F0502020204030203" pitchFamily="34" charset="0"/>
                <a:cs typeface="Lato" panose="020F0502020204030203" pitchFamily="34" charset="0"/>
              </a:rPr>
              <a:t>A </a:t>
            </a:r>
            <a:r>
              <a:rPr lang="en-US" dirty="0">
                <a:latin typeface="Courier New" panose="02070309020205020404" pitchFamily="49" charset="0"/>
                <a:ea typeface="Lato" panose="020F0502020204030203" pitchFamily="34" charset="0"/>
                <a:cs typeface="Courier New" panose="02070309020205020404" pitchFamily="49" charset="0"/>
              </a:rPr>
              <a:t>print</a:t>
            </a:r>
            <a:r>
              <a:rPr lang="en-US" dirty="0">
                <a:latin typeface="Lato" panose="020F0502020204030203" pitchFamily="34" charset="0"/>
                <a:ea typeface="Lato" panose="020F0502020204030203" pitchFamily="34" charset="0"/>
                <a:cs typeface="Lato" panose="020F0502020204030203" pitchFamily="34" charset="0"/>
              </a:rPr>
              <a:t> statement has been added to the subroutine. The </a:t>
            </a:r>
            <a:r>
              <a:rPr lang="en-US" dirty="0">
                <a:latin typeface="Courier New" panose="02070309020205020404" pitchFamily="49" charset="0"/>
                <a:ea typeface="Lato" panose="020F0502020204030203" pitchFamily="34" charset="0"/>
                <a:cs typeface="Courier New" panose="02070309020205020404" pitchFamily="49" charset="0"/>
              </a:rPr>
              <a:t>print</a:t>
            </a:r>
            <a:r>
              <a:rPr lang="en-US" dirty="0">
                <a:latin typeface="Lato" panose="020F0502020204030203" pitchFamily="34" charset="0"/>
                <a:ea typeface="Lato" panose="020F0502020204030203" pitchFamily="34" charset="0"/>
                <a:cs typeface="Lato" panose="020F0502020204030203" pitchFamily="34" charset="0"/>
              </a:rPr>
              <a:t> command is in purple. If it doesn’t appear in purple, it means that there is a typo. The green text highlights that it is a text string that will be output. Note that the string is in quotes (“”)</a:t>
            </a:r>
          </a:p>
          <a:p>
            <a:pPr>
              <a:spcBef>
                <a:spcPts val="1800"/>
              </a:spcBef>
            </a:pPr>
            <a:endParaRPr lang="en-US" dirty="0">
              <a:latin typeface="Lato" panose="020F0502020204030203" pitchFamily="34" charset="0"/>
              <a:ea typeface="Lato" panose="020F0502020204030203" pitchFamily="34" charset="0"/>
              <a:cs typeface="Lato" panose="020F0502020204030203" pitchFamily="34" charset="0"/>
            </a:endParaRPr>
          </a:p>
          <a:p>
            <a:pPr marL="0" indent="0">
              <a:spcBef>
                <a:spcPts val="1800"/>
              </a:spcBef>
              <a:buNone/>
            </a:pPr>
            <a:endParaRPr lang="en-US" dirty="0">
              <a:latin typeface="Lato" panose="020F0502020204030203" pitchFamily="34" charset="0"/>
              <a:ea typeface="Lato" panose="020F0502020204030203" pitchFamily="34" charset="0"/>
              <a:cs typeface="Lato" panose="020F0502020204030203" pitchFamily="34" charset="0"/>
            </a:endParaRPr>
          </a:p>
          <a:p>
            <a:pPr>
              <a:spcBef>
                <a:spcPts val="1800"/>
              </a:spcBef>
            </a:pPr>
            <a:r>
              <a:rPr lang="en-US" sz="2400" dirty="0">
                <a:latin typeface="Lato" panose="020F0502020204030203" pitchFamily="34" charset="0"/>
                <a:ea typeface="Lato" panose="020F0502020204030203" pitchFamily="34" charset="0"/>
                <a:cs typeface="Lato" panose="020F0502020204030203" pitchFamily="34" charset="0"/>
              </a:rPr>
              <a:t>You then need to save the program</a:t>
            </a:r>
          </a:p>
          <a:p>
            <a:pPr>
              <a:spcBef>
                <a:spcPts val="1800"/>
              </a:spcBef>
            </a:pPr>
            <a:r>
              <a:rPr lang="en-US" dirty="0">
                <a:latin typeface="Lato" panose="020F0502020204030203" pitchFamily="34" charset="0"/>
                <a:ea typeface="Lato" panose="020F0502020204030203" pitchFamily="34" charset="0"/>
                <a:cs typeface="Lato" panose="020F0502020204030203" pitchFamily="34" charset="0"/>
              </a:rPr>
              <a:t>To run the program you should press F5</a:t>
            </a:r>
          </a:p>
          <a:p>
            <a:pPr>
              <a:spcBef>
                <a:spcPts val="1800"/>
              </a:spcBef>
            </a:pPr>
            <a:r>
              <a:rPr lang="en-US" dirty="0">
                <a:latin typeface="Lato" panose="020F0502020204030203" pitchFamily="34" charset="0"/>
                <a:ea typeface="Lato" panose="020F0502020204030203" pitchFamily="34" charset="0"/>
                <a:cs typeface="Lato" panose="020F0502020204030203" pitchFamily="34" charset="0"/>
              </a:rPr>
              <a:t>Try entering the program for yourself and run it. What happens?</a:t>
            </a:r>
            <a:endParaRPr lang="en-US" sz="2400" dirty="0">
              <a:latin typeface="Lato" panose="020F0502020204030203" pitchFamily="34" charset="0"/>
              <a:ea typeface="Lato" panose="020F0502020204030203" pitchFamily="34" charset="0"/>
              <a:cs typeface="Lato" panose="020F0502020204030203" pitchFamily="34" charset="0"/>
            </a:endParaRPr>
          </a:p>
        </p:txBody>
      </p:sp>
      <p:pic>
        <p:nvPicPr>
          <p:cNvPr id="5" name="Picture 4"/>
          <p:cNvPicPr>
            <a:picLocks noChangeAspect="1"/>
          </p:cNvPicPr>
          <p:nvPr/>
        </p:nvPicPr>
        <p:blipFill>
          <a:blip r:embed="rId3"/>
          <a:stretch>
            <a:fillRect/>
          </a:stretch>
        </p:blipFill>
        <p:spPr>
          <a:xfrm>
            <a:off x="872236" y="2982681"/>
            <a:ext cx="3836469" cy="690928"/>
          </a:xfrm>
          <a:prstGeom prst="rect">
            <a:avLst/>
          </a:prstGeom>
        </p:spPr>
      </p:pic>
    </p:spTree>
    <p:extLst>
      <p:ext uri="{BB962C8B-B14F-4D97-AF65-F5344CB8AC3E}">
        <p14:creationId xmlns:p14="http://schemas.microsoft.com/office/powerpoint/2010/main" val="1572058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B8D7-6D1A-8445-B408-A29049E04C5C}"/>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Running a subroutine</a:t>
            </a:r>
          </a:p>
        </p:txBody>
      </p:sp>
      <p:sp>
        <p:nvSpPr>
          <p:cNvPr id="3" name="Content Placeholder 2">
            <a:extLst>
              <a:ext uri="{FF2B5EF4-FFF2-40B4-BE49-F238E27FC236}">
                <a16:creationId xmlns:a16="http://schemas.microsoft.com/office/drawing/2014/main" id="{A66A2163-711E-9C44-B8B8-695626444FBF}"/>
              </a:ext>
            </a:extLst>
          </p:cNvPr>
          <p:cNvSpPr>
            <a:spLocks noGrp="1"/>
          </p:cNvSpPr>
          <p:nvPr>
            <p:ph idx="1"/>
          </p:nvPr>
        </p:nvSpPr>
        <p:spPr>
          <a:xfrm>
            <a:off x="492125" y="1237785"/>
            <a:ext cx="11180763" cy="4595203"/>
          </a:xfrm>
        </p:spPr>
        <p:txBody>
          <a:bodyPr/>
          <a:lstStyle/>
          <a:p>
            <a:pPr>
              <a:spcBef>
                <a:spcPts val="1800"/>
              </a:spcBef>
            </a:pPr>
            <a:r>
              <a:rPr lang="en-US" dirty="0">
                <a:latin typeface="Lato" panose="020F0502020204030203" pitchFamily="34" charset="0"/>
                <a:ea typeface="Lato" panose="020F0502020204030203" pitchFamily="34" charset="0"/>
                <a:cs typeface="Lato" panose="020F0502020204030203" pitchFamily="34" charset="0"/>
              </a:rPr>
              <a:t>When you write a subroutine you also need to call it. Initially the subroutine is stored for later use until it is called. This means that we can call the subroutine as many times as we want to</a:t>
            </a:r>
          </a:p>
          <a:p>
            <a:pPr>
              <a:spcBef>
                <a:spcPts val="1800"/>
              </a:spcBef>
            </a:pPr>
            <a:r>
              <a:rPr lang="en-US" dirty="0">
                <a:latin typeface="Lato" panose="020F0502020204030203" pitchFamily="34" charset="0"/>
                <a:ea typeface="Lato" panose="020F0502020204030203" pitchFamily="34" charset="0"/>
                <a:cs typeface="Lato" panose="020F0502020204030203" pitchFamily="34" charset="0"/>
              </a:rPr>
              <a:t>To call the subroutine you simply need to type in the name of the subroutine</a:t>
            </a:r>
          </a:p>
          <a:p>
            <a:pPr>
              <a:spcBef>
                <a:spcPts val="1800"/>
              </a:spcBef>
            </a:pPr>
            <a:endParaRPr lang="en-US" dirty="0">
              <a:latin typeface="Lato" panose="020F0502020204030203" pitchFamily="34" charset="0"/>
              <a:ea typeface="Lato" panose="020F0502020204030203" pitchFamily="34" charset="0"/>
              <a:cs typeface="Lato" panose="020F0502020204030203" pitchFamily="34" charset="0"/>
            </a:endParaRPr>
          </a:p>
          <a:p>
            <a:pPr>
              <a:spcBef>
                <a:spcPts val="1800"/>
              </a:spcBef>
            </a:pPr>
            <a:endParaRPr lang="en-US" dirty="0">
              <a:latin typeface="Lato" panose="020F0502020204030203" pitchFamily="34" charset="0"/>
              <a:ea typeface="Lato" panose="020F0502020204030203" pitchFamily="34" charset="0"/>
              <a:cs typeface="Lato" panose="020F0502020204030203" pitchFamily="34" charset="0"/>
            </a:endParaRPr>
          </a:p>
          <a:p>
            <a:pPr>
              <a:spcBef>
                <a:spcPts val="1800"/>
              </a:spcBef>
            </a:pPr>
            <a:r>
              <a:rPr lang="en-US" dirty="0">
                <a:latin typeface="Lato" panose="020F0502020204030203" pitchFamily="34" charset="0"/>
                <a:ea typeface="Lato" panose="020F0502020204030203" pitchFamily="34" charset="0"/>
                <a:cs typeface="Lato" panose="020F0502020204030203" pitchFamily="34" charset="0"/>
              </a:rPr>
              <a:t>Try adding this line to your code to make sure that it runs</a:t>
            </a:r>
          </a:p>
          <a:p>
            <a:pPr>
              <a:spcBef>
                <a:spcPts val="1800"/>
              </a:spcBef>
            </a:pPr>
            <a:r>
              <a:rPr lang="en-US" dirty="0">
                <a:latin typeface="Lato" panose="020F0502020204030203" pitchFamily="34" charset="0"/>
                <a:ea typeface="Lato" panose="020F0502020204030203" pitchFamily="34" charset="0"/>
                <a:cs typeface="Lato" panose="020F0502020204030203" pitchFamily="34" charset="0"/>
              </a:rPr>
              <a:t>Well done, you have written your first computer program in a text-based language using a subroutine</a:t>
            </a:r>
          </a:p>
          <a:p>
            <a:pPr>
              <a:spcBef>
                <a:spcPts val="1200"/>
              </a:spcBef>
            </a:pPr>
            <a:endParaRPr lang="en-US" dirty="0">
              <a:latin typeface="Lato" panose="020F0502020204030203" pitchFamily="34" charset="0"/>
              <a:ea typeface="Lato" panose="020F0502020204030203" pitchFamily="34" charset="0"/>
              <a:cs typeface="Lato" panose="020F0502020204030203" pitchFamily="34" charset="0"/>
            </a:endParaRPr>
          </a:p>
          <a:p>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4" name="Picture 3"/>
          <p:cNvPicPr>
            <a:picLocks noChangeAspect="1"/>
          </p:cNvPicPr>
          <p:nvPr/>
        </p:nvPicPr>
        <p:blipFill>
          <a:blip r:embed="rId3"/>
          <a:stretch>
            <a:fillRect/>
          </a:stretch>
        </p:blipFill>
        <p:spPr>
          <a:xfrm>
            <a:off x="854311" y="3065601"/>
            <a:ext cx="3724642" cy="1335529"/>
          </a:xfrm>
          <a:prstGeom prst="rect">
            <a:avLst/>
          </a:prstGeom>
        </p:spPr>
      </p:pic>
    </p:spTree>
    <p:extLst>
      <p:ext uri="{BB962C8B-B14F-4D97-AF65-F5344CB8AC3E}">
        <p14:creationId xmlns:p14="http://schemas.microsoft.com/office/powerpoint/2010/main" val="4039242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B8D7-6D1A-8445-B408-A29049E04C5C}"/>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Input Statements</a:t>
            </a:r>
          </a:p>
        </p:txBody>
      </p:sp>
      <p:sp>
        <p:nvSpPr>
          <p:cNvPr id="3" name="Content Placeholder 2">
            <a:extLst>
              <a:ext uri="{FF2B5EF4-FFF2-40B4-BE49-F238E27FC236}">
                <a16:creationId xmlns:a16="http://schemas.microsoft.com/office/drawing/2014/main" id="{A66A2163-711E-9C44-B8B8-695626444FBF}"/>
              </a:ext>
            </a:extLst>
          </p:cNvPr>
          <p:cNvSpPr>
            <a:spLocks noGrp="1"/>
          </p:cNvSpPr>
          <p:nvPr>
            <p:ph idx="1"/>
          </p:nvPr>
        </p:nvSpPr>
        <p:spPr>
          <a:xfrm>
            <a:off x="492125" y="1237785"/>
            <a:ext cx="11341911" cy="4595203"/>
          </a:xfrm>
        </p:spPr>
        <p:txBody>
          <a:bodyPr/>
          <a:lstStyle/>
          <a:p>
            <a:pPr>
              <a:spcBef>
                <a:spcPts val="0"/>
              </a:spcBef>
              <a:spcAft>
                <a:spcPts val="1800"/>
              </a:spcAft>
            </a:pPr>
            <a:r>
              <a:rPr lang="en-US" dirty="0">
                <a:latin typeface="Lato" panose="020F0502020204030203" pitchFamily="34" charset="0"/>
                <a:ea typeface="Lato" panose="020F0502020204030203" pitchFamily="34" charset="0"/>
                <a:cs typeface="Lato" panose="020F0502020204030203" pitchFamily="34" charset="0"/>
              </a:rPr>
              <a:t>We are now going to write a text-based program similar to the</a:t>
            </a:r>
            <a:br>
              <a:rPr lang="en-US" dirty="0">
                <a:latin typeface="Lato" panose="020F0502020204030203" pitchFamily="34" charset="0"/>
                <a:ea typeface="Lato" panose="020F0502020204030203" pitchFamily="34" charset="0"/>
                <a:cs typeface="Lato" panose="020F0502020204030203" pitchFamily="34" charset="0"/>
              </a:rPr>
            </a:br>
            <a:r>
              <a:rPr lang="en-US" dirty="0">
                <a:latin typeface="Lato" panose="020F0502020204030203" pitchFamily="34" charset="0"/>
                <a:ea typeface="Lato" panose="020F0502020204030203" pitchFamily="34" charset="0"/>
                <a:cs typeface="Lato" panose="020F0502020204030203" pitchFamily="34" charset="0"/>
              </a:rPr>
              <a:t>one on the right. Instead of typing in the year we are going to</a:t>
            </a:r>
            <a:br>
              <a:rPr lang="en-US" dirty="0">
                <a:latin typeface="Lato" panose="020F0502020204030203" pitchFamily="34" charset="0"/>
                <a:ea typeface="Lato" panose="020F0502020204030203" pitchFamily="34" charset="0"/>
                <a:cs typeface="Lato" panose="020F0502020204030203" pitchFamily="34" charset="0"/>
              </a:rPr>
            </a:br>
            <a:r>
              <a:rPr lang="en-US" dirty="0">
                <a:latin typeface="Lato" panose="020F0502020204030203" pitchFamily="34" charset="0"/>
                <a:ea typeface="Lato" panose="020F0502020204030203" pitchFamily="34" charset="0"/>
                <a:cs typeface="Lato" panose="020F0502020204030203" pitchFamily="34" charset="0"/>
              </a:rPr>
              <a:t>ask the user to enter it. To do this we are going to use an input</a:t>
            </a:r>
            <a:br>
              <a:rPr lang="en-US" dirty="0">
                <a:latin typeface="Lato" panose="020F0502020204030203" pitchFamily="34" charset="0"/>
                <a:ea typeface="Lato" panose="020F0502020204030203" pitchFamily="34" charset="0"/>
                <a:cs typeface="Lato" panose="020F0502020204030203" pitchFamily="34" charset="0"/>
              </a:rPr>
            </a:br>
            <a:r>
              <a:rPr lang="en-US" dirty="0">
                <a:latin typeface="Lato" panose="020F0502020204030203" pitchFamily="34" charset="0"/>
                <a:ea typeface="Lato" panose="020F0502020204030203" pitchFamily="34" charset="0"/>
                <a:cs typeface="Lato" panose="020F0502020204030203" pitchFamily="34" charset="0"/>
              </a:rPr>
              <a:t>statement.</a:t>
            </a:r>
          </a:p>
          <a:p>
            <a:pPr>
              <a:spcBef>
                <a:spcPts val="0"/>
              </a:spcBef>
              <a:spcAft>
                <a:spcPts val="1800"/>
              </a:spcAft>
            </a:pPr>
            <a:endParaRPr lang="en-US" dirty="0">
              <a:latin typeface="Lato" panose="020F0502020204030203" pitchFamily="34" charset="0"/>
              <a:ea typeface="Lato" panose="020F0502020204030203" pitchFamily="34" charset="0"/>
              <a:cs typeface="Lato" panose="020F0502020204030203" pitchFamily="34" charset="0"/>
            </a:endParaRPr>
          </a:p>
          <a:p>
            <a:pPr>
              <a:spcBef>
                <a:spcPts val="0"/>
              </a:spcBef>
              <a:spcAft>
                <a:spcPts val="1800"/>
              </a:spcAft>
            </a:pPr>
            <a:endParaRPr lang="en-US" dirty="0">
              <a:latin typeface="Lato" panose="020F0502020204030203" pitchFamily="34" charset="0"/>
              <a:ea typeface="Lato" panose="020F0502020204030203" pitchFamily="34" charset="0"/>
              <a:cs typeface="Lato" panose="020F0502020204030203" pitchFamily="34" charset="0"/>
            </a:endParaRPr>
          </a:p>
          <a:p>
            <a:pPr>
              <a:spcBef>
                <a:spcPts val="0"/>
              </a:spcBef>
              <a:spcAft>
                <a:spcPts val="1800"/>
              </a:spcAft>
            </a:pPr>
            <a:r>
              <a:rPr lang="en-US" dirty="0">
                <a:latin typeface="Lato" panose="020F0502020204030203" pitchFamily="34" charset="0"/>
                <a:ea typeface="Lato" panose="020F0502020204030203" pitchFamily="34" charset="0"/>
                <a:cs typeface="Lato" panose="020F0502020204030203" pitchFamily="34" charset="0"/>
              </a:rPr>
              <a:t>We have created a new subroutine and this time have added an input statement. When the program is run it will ask the user to “Please enter the year”. Whatever they type in will be stored in the variable </a:t>
            </a:r>
            <a:r>
              <a:rPr lang="en-US" dirty="0">
                <a:latin typeface="Courier New" panose="02070309020205020404" pitchFamily="49" charset="0"/>
                <a:ea typeface="Lato" panose="020F0502020204030203" pitchFamily="34" charset="0"/>
                <a:cs typeface="Courier New" panose="02070309020205020404" pitchFamily="49" charset="0"/>
              </a:rPr>
              <a:t>Year</a:t>
            </a:r>
            <a:r>
              <a:rPr lang="en-US" dirty="0">
                <a:latin typeface="Lato" panose="020F0502020204030203" pitchFamily="34" charset="0"/>
                <a:ea typeface="Lato" panose="020F0502020204030203" pitchFamily="34" charset="0"/>
                <a:cs typeface="Lato" panose="020F0502020204030203" pitchFamily="34" charset="0"/>
              </a:rPr>
              <a:t>.</a:t>
            </a:r>
          </a:p>
          <a:p>
            <a:pPr>
              <a:spcBef>
                <a:spcPts val="0"/>
              </a:spcBef>
              <a:spcAft>
                <a:spcPts val="1800"/>
              </a:spcAft>
            </a:pPr>
            <a:r>
              <a:rPr lang="en-US" dirty="0">
                <a:latin typeface="Lato" panose="020F0502020204030203" pitchFamily="34" charset="0"/>
                <a:ea typeface="Lato" panose="020F0502020204030203" pitchFamily="34" charset="0"/>
                <a:cs typeface="Lato" panose="020F0502020204030203" pitchFamily="34" charset="0"/>
              </a:rPr>
              <a:t>A variable is a named location in memory. It is like a named empty box where we can store something for later use.</a:t>
            </a:r>
          </a:p>
          <a:p>
            <a:pPr>
              <a:spcBef>
                <a:spcPts val="1200"/>
              </a:spcBef>
            </a:pPr>
            <a:endParaRPr lang="en-US" dirty="0">
              <a:latin typeface="Lato" panose="020F0502020204030203" pitchFamily="34" charset="0"/>
              <a:ea typeface="Lato" panose="020F0502020204030203" pitchFamily="34" charset="0"/>
              <a:cs typeface="Lato" panose="020F0502020204030203" pitchFamily="34" charset="0"/>
            </a:endParaRPr>
          </a:p>
          <a:p>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5" name="Picture 4"/>
          <p:cNvPicPr>
            <a:picLocks noChangeAspect="1"/>
          </p:cNvPicPr>
          <p:nvPr/>
        </p:nvPicPr>
        <p:blipFill>
          <a:blip r:embed="rId3"/>
          <a:stretch>
            <a:fillRect/>
          </a:stretch>
        </p:blipFill>
        <p:spPr>
          <a:xfrm>
            <a:off x="9436293" y="1237785"/>
            <a:ext cx="2476500" cy="2085975"/>
          </a:xfrm>
          <a:prstGeom prst="rect">
            <a:avLst/>
          </a:prstGeom>
        </p:spPr>
      </p:pic>
      <p:pic>
        <p:nvPicPr>
          <p:cNvPr id="6" name="Picture 5"/>
          <p:cNvPicPr>
            <a:picLocks noChangeAspect="1"/>
          </p:cNvPicPr>
          <p:nvPr/>
        </p:nvPicPr>
        <p:blipFill>
          <a:blip r:embed="rId4"/>
          <a:stretch>
            <a:fillRect/>
          </a:stretch>
        </p:blipFill>
        <p:spPr>
          <a:xfrm>
            <a:off x="806620" y="2940045"/>
            <a:ext cx="7345402" cy="767430"/>
          </a:xfrm>
          <a:prstGeom prst="rect">
            <a:avLst/>
          </a:prstGeom>
        </p:spPr>
      </p:pic>
    </p:spTree>
    <p:extLst>
      <p:ext uri="{BB962C8B-B14F-4D97-AF65-F5344CB8AC3E}">
        <p14:creationId xmlns:p14="http://schemas.microsoft.com/office/powerpoint/2010/main" val="1535576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B8D7-6D1A-8445-B408-A29049E04C5C}"/>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Input Statements 2</a:t>
            </a:r>
          </a:p>
        </p:txBody>
      </p:sp>
      <p:sp>
        <p:nvSpPr>
          <p:cNvPr id="3" name="Content Placeholder 2">
            <a:extLst>
              <a:ext uri="{FF2B5EF4-FFF2-40B4-BE49-F238E27FC236}">
                <a16:creationId xmlns:a16="http://schemas.microsoft.com/office/drawing/2014/main" id="{A66A2163-711E-9C44-B8B8-695626444FBF}"/>
              </a:ext>
            </a:extLst>
          </p:cNvPr>
          <p:cNvSpPr>
            <a:spLocks noGrp="1"/>
          </p:cNvSpPr>
          <p:nvPr>
            <p:ph idx="1"/>
          </p:nvPr>
        </p:nvSpPr>
        <p:spPr>
          <a:xfrm>
            <a:off x="492125" y="1237785"/>
            <a:ext cx="11373809" cy="4595203"/>
          </a:xfrm>
        </p:spPr>
        <p:txBody>
          <a:bodyPr/>
          <a:lstStyle/>
          <a:p>
            <a:pPr>
              <a:spcBef>
                <a:spcPts val="1800"/>
              </a:spcBef>
            </a:pPr>
            <a:r>
              <a:rPr lang="en-US" dirty="0">
                <a:latin typeface="Lato" panose="020F0502020204030203" pitchFamily="34" charset="0"/>
                <a:ea typeface="Lato" panose="020F0502020204030203" pitchFamily="34" charset="0"/>
                <a:cs typeface="Lato" panose="020F0502020204030203" pitchFamily="34" charset="0"/>
              </a:rPr>
              <a:t>We are now going to expand the program to output what the</a:t>
            </a:r>
            <a:br>
              <a:rPr lang="en-US" dirty="0">
                <a:latin typeface="Lato" panose="020F0502020204030203" pitchFamily="34" charset="0"/>
                <a:ea typeface="Lato" panose="020F0502020204030203" pitchFamily="34" charset="0"/>
                <a:cs typeface="Lato" panose="020F0502020204030203" pitchFamily="34" charset="0"/>
              </a:rPr>
            </a:br>
            <a:r>
              <a:rPr lang="en-US" dirty="0">
                <a:latin typeface="Lato" panose="020F0502020204030203" pitchFamily="34" charset="0"/>
                <a:ea typeface="Lato" panose="020F0502020204030203" pitchFamily="34" charset="0"/>
                <a:cs typeface="Lato" panose="020F0502020204030203" pitchFamily="34" charset="0"/>
              </a:rPr>
              <a:t>user has typed in along with a piece of text called a string</a:t>
            </a:r>
          </a:p>
          <a:p>
            <a:pPr>
              <a:spcBef>
                <a:spcPts val="1800"/>
              </a:spcBef>
            </a:pPr>
            <a:endParaRPr lang="en-US" dirty="0">
              <a:latin typeface="Lato" panose="020F0502020204030203" pitchFamily="34" charset="0"/>
              <a:ea typeface="Lato" panose="020F0502020204030203" pitchFamily="34" charset="0"/>
              <a:cs typeface="Lato" panose="020F0502020204030203" pitchFamily="34" charset="0"/>
            </a:endParaRPr>
          </a:p>
          <a:p>
            <a:pPr>
              <a:spcBef>
                <a:spcPts val="1800"/>
              </a:spcBef>
            </a:pPr>
            <a:endParaRPr lang="en-US" dirty="0">
              <a:latin typeface="Lato" panose="020F0502020204030203" pitchFamily="34" charset="0"/>
              <a:ea typeface="Lato" panose="020F0502020204030203" pitchFamily="34" charset="0"/>
              <a:cs typeface="Lato" panose="020F0502020204030203" pitchFamily="34" charset="0"/>
            </a:endParaRPr>
          </a:p>
          <a:p>
            <a:pPr>
              <a:spcBef>
                <a:spcPts val="1800"/>
              </a:spcBef>
            </a:pPr>
            <a:r>
              <a:rPr lang="en-US" dirty="0">
                <a:latin typeface="Lato" panose="020F0502020204030203" pitchFamily="34" charset="0"/>
                <a:ea typeface="Lato" panose="020F0502020204030203" pitchFamily="34" charset="0"/>
                <a:cs typeface="Lato" panose="020F0502020204030203" pitchFamily="34" charset="0"/>
              </a:rPr>
              <a:t>As you can see in the code above, we have added a new print statement. The start of the print statement is like the “Hello World!” example. You will see that there is a comma followed by the name of the variable. This will print whatever is stored in the variable </a:t>
            </a:r>
            <a:r>
              <a:rPr lang="en-US" dirty="0">
                <a:latin typeface="Courier New" panose="02070309020205020404" pitchFamily="49" charset="0"/>
                <a:ea typeface="Lato" panose="020F0502020204030203" pitchFamily="34" charset="0"/>
                <a:cs typeface="Courier New" panose="02070309020205020404" pitchFamily="49" charset="0"/>
              </a:rPr>
              <a:t>Year</a:t>
            </a:r>
          </a:p>
          <a:p>
            <a:pPr>
              <a:spcBef>
                <a:spcPts val="1800"/>
              </a:spcBef>
            </a:pPr>
            <a:r>
              <a:rPr lang="en-US" dirty="0">
                <a:latin typeface="Lato" panose="020F0502020204030203" pitchFamily="34" charset="0"/>
                <a:ea typeface="Lato" panose="020F0502020204030203" pitchFamily="34" charset="0"/>
                <a:cs typeface="Lato" panose="020F0502020204030203" pitchFamily="34" charset="0"/>
              </a:rPr>
              <a:t>Complete this program and then work through the Python worksheet</a:t>
            </a:r>
          </a:p>
          <a:p>
            <a:pPr>
              <a:spcBef>
                <a:spcPts val="1200"/>
              </a:spcBef>
            </a:pPr>
            <a:endParaRPr lang="en-US" dirty="0">
              <a:latin typeface="Lato" panose="020F0502020204030203" pitchFamily="34" charset="0"/>
              <a:ea typeface="Lato" panose="020F0502020204030203" pitchFamily="34" charset="0"/>
              <a:cs typeface="Lato" panose="020F0502020204030203" pitchFamily="34" charset="0"/>
            </a:endParaRPr>
          </a:p>
          <a:p>
            <a:pPr>
              <a:spcBef>
                <a:spcPts val="1200"/>
              </a:spcBef>
            </a:pPr>
            <a:endParaRPr lang="en-US" dirty="0">
              <a:latin typeface="Lato" panose="020F0502020204030203" pitchFamily="34" charset="0"/>
              <a:ea typeface="Lato" panose="020F0502020204030203" pitchFamily="34" charset="0"/>
              <a:cs typeface="Lato" panose="020F0502020204030203" pitchFamily="34" charset="0"/>
            </a:endParaRPr>
          </a:p>
          <a:p>
            <a:pPr marL="0" indent="0">
              <a:buNone/>
            </a:pPr>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5" name="Picture 4"/>
          <p:cNvPicPr>
            <a:picLocks noChangeAspect="1"/>
          </p:cNvPicPr>
          <p:nvPr/>
        </p:nvPicPr>
        <p:blipFill>
          <a:blip r:embed="rId3"/>
          <a:stretch>
            <a:fillRect/>
          </a:stretch>
        </p:blipFill>
        <p:spPr>
          <a:xfrm>
            <a:off x="9389434" y="1025012"/>
            <a:ext cx="2476500" cy="2085975"/>
          </a:xfrm>
          <a:prstGeom prst="rect">
            <a:avLst/>
          </a:prstGeom>
        </p:spPr>
      </p:pic>
      <p:pic>
        <p:nvPicPr>
          <p:cNvPr id="4" name="Picture 3"/>
          <p:cNvPicPr>
            <a:picLocks noChangeAspect="1"/>
          </p:cNvPicPr>
          <p:nvPr/>
        </p:nvPicPr>
        <p:blipFill>
          <a:blip r:embed="rId4"/>
          <a:stretch>
            <a:fillRect/>
          </a:stretch>
        </p:blipFill>
        <p:spPr>
          <a:xfrm>
            <a:off x="881455" y="2280772"/>
            <a:ext cx="5963152" cy="999705"/>
          </a:xfrm>
          <a:prstGeom prst="rect">
            <a:avLst/>
          </a:prstGeom>
        </p:spPr>
      </p:pic>
    </p:spTree>
    <p:extLst>
      <p:ext uri="{BB962C8B-B14F-4D97-AF65-F5344CB8AC3E}">
        <p14:creationId xmlns:p14="http://schemas.microsoft.com/office/powerpoint/2010/main" val="3946668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259265"/>
      </p:ext>
    </p:extLst>
  </p:cSld>
  <p:clrMapOvr>
    <a:masterClrMapping/>
  </p:clrMapOvr>
</p:sld>
</file>

<file path=ppt/theme/theme1.xml><?xml version="1.0" encoding="utf-8"?>
<a:theme xmlns:a="http://schemas.openxmlformats.org/drawingml/2006/main" name="1_Arm_PPT_Public">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Slide deck template" id="{EBD0F82C-B29A-419D-9CAF-EE093087092D}" vid="{2C60A0D2-D733-4FD8-9890-1E1CFEC488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B61D4E06-5D3F-4994-A4A7-4BA626FA722D}">
  <ds:schemaRefs>
    <ds:schemaRef ds:uri="http://purl.org/dc/elements/1.1/"/>
    <ds:schemaRef ds:uri="http://schemas.microsoft.com/office/2006/metadata/properties"/>
    <ds:schemaRef ds:uri="http://schemas.microsoft.com/sharepoint/v3"/>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c0950e01-db07-4e41-9c32-b7a8e9fccc9b"/>
    <ds:schemaRef ds:uri="http://schemas.microsoft.com/sharepoint/v3/fields"/>
    <ds:schemaRef ds:uri="f2ad5090-61a8-4b8c-ab70-68f4ff4d1933"/>
    <ds:schemaRef ds:uri="http://www.w3.org/XML/1998/namespace"/>
    <ds:schemaRef ds:uri="http://purl.org/dc/dcmitype/"/>
  </ds:schemaRefs>
</ds:datastoreItem>
</file>

<file path=customXml/itemProps2.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3.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5.xml><?xml version="1.0" encoding="utf-8"?>
<ds:datastoreItem xmlns:ds="http://schemas.openxmlformats.org/officeDocument/2006/customXml" ds:itemID="{C959113B-7FA4-40AB-AF85-5C5588D4771C}">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Arm_PPT_2017_confidential_restricted</Template>
  <TotalTime>0</TotalTime>
  <Words>918</Words>
  <Application>Microsoft Office PowerPoint</Application>
  <PresentationFormat>Widescreen</PresentationFormat>
  <Paragraphs>57</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Courier New</vt:lpstr>
      <vt:lpstr>Lato</vt:lpstr>
      <vt:lpstr>Wingdings</vt:lpstr>
      <vt:lpstr>1_Arm_PPT_Public</vt:lpstr>
      <vt:lpstr>Text-based programming languages</vt:lpstr>
      <vt:lpstr>Types of Programming Language</vt:lpstr>
      <vt:lpstr>Python IDLE</vt:lpstr>
      <vt:lpstr>myFirstProgram</vt:lpstr>
      <vt:lpstr>Running a subroutine</vt:lpstr>
      <vt:lpstr>Input Statements</vt:lpstr>
      <vt:lpstr>Input Statements 2</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ideas for Streetlight</dc:title>
  <dc:subject/>
  <dc:creator/>
  <cp:keywords/>
  <dc:description/>
  <cp:lastModifiedBy/>
  <cp:revision>1</cp:revision>
  <dcterms:created xsi:type="dcterms:W3CDTF">2017-09-19T22:21:35Z</dcterms:created>
  <dcterms:modified xsi:type="dcterms:W3CDTF">2024-10-26T10:03:53Z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