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5"/>
  </p:notesMasterIdLst>
  <p:handoutMasterIdLst>
    <p:handoutMasterId r:id="rId16"/>
  </p:handoutMasterIdLst>
  <p:sldIdLst>
    <p:sldId id="332" r:id="rId7"/>
    <p:sldId id="335" r:id="rId8"/>
    <p:sldId id="336" r:id="rId9"/>
    <p:sldId id="337" r:id="rId10"/>
    <p:sldId id="338" r:id="rId11"/>
    <p:sldId id="339" r:id="rId12"/>
    <p:sldId id="340"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5693B-8819-4D16-A8F7-95D64CB6EB91}" v="1" dt="2022-03-17T08:56:53.40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34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3/17/2022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worked example is also provided on</a:t>
            </a:r>
            <a:r>
              <a:rPr lang="en-GB" baseline="0" dirty="0"/>
              <a:t> the student worksheets. Some may need support to remind them how to convert from denary to binary. Students should now work through the worksheet. If anyone finishes early they could explore the differences between ASCII, Extended ASCII (which uses 8 bits per character), and Unicode (which uses 16 bits per character).</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73877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96656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a:t>
            </a:r>
            <a:r>
              <a:rPr lang="en-GB" baseline="0" dirty="0"/>
              <a:t> you have explained the purpose of metadata students should complete the worksheet where they will be creating their own images. More capable students may wish to consider how more than 2 different colours could be used.</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558392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2"/>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264436"/>
            <a:ext cx="5045507" cy="1556425"/>
          </a:xfrm>
        </p:spPr>
        <p:txBody>
          <a:bodyPr/>
          <a:lstStyle/>
          <a:p>
            <a:r>
              <a:rPr lang="en-US" dirty="0"/>
              <a:t>Representing Text and Images in Binary</a:t>
            </a:r>
          </a:p>
        </p:txBody>
      </p:sp>
      <p:sp>
        <p:nvSpPr>
          <p:cNvPr id="6" name="Text Placeholder 5"/>
          <p:cNvSpPr>
            <a:spLocks noGrp="1"/>
          </p:cNvSpPr>
          <p:nvPr>
            <p:ph type="body" sz="quarter" idx="14"/>
          </p:nvPr>
        </p:nvSpPr>
        <p:spPr>
          <a:xfrm>
            <a:off x="7388517" y="1386009"/>
            <a:ext cx="4268207" cy="289871"/>
          </a:xfrm>
        </p:spPr>
        <p:txBody>
          <a:bodyPr/>
          <a:lstStyle/>
          <a:p>
            <a:r>
              <a:rPr lang="en-US" dirty="0"/>
              <a:t>Lesson 17</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Why do computers use binary?</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t>Binary data is a base 2 numbering system which means that it has two states, on and off. This is represented as 1 and 0</a:t>
            </a:r>
          </a:p>
          <a:p>
            <a:pPr>
              <a:spcBef>
                <a:spcPts val="1200"/>
              </a:spcBef>
            </a:pPr>
            <a:r>
              <a:rPr lang="en-GB" dirty="0"/>
              <a:t>Processors are made up of switches and transistors which also only have two states, on and off</a:t>
            </a:r>
          </a:p>
          <a:p>
            <a:pPr>
              <a:spcBef>
                <a:spcPts val="1200"/>
              </a:spcBef>
            </a:pPr>
            <a:r>
              <a:rPr lang="en-GB" dirty="0"/>
              <a:t>In order to process data everything has to be stored as binary</a:t>
            </a:r>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Representation of Text in Binary</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t>When you press a character on the keyboard a series of binary digits are passed to the processor which are then processed. The output is the character appearing on screen</a:t>
            </a:r>
          </a:p>
          <a:p>
            <a:pPr>
              <a:spcBef>
                <a:spcPts val="1200"/>
              </a:spcBef>
            </a:pPr>
            <a:r>
              <a:rPr lang="en-GB" dirty="0"/>
              <a:t>There are three different text libraries which can be used: ASCII, Extended ASCII and Unicode</a:t>
            </a:r>
          </a:p>
          <a:p>
            <a:pPr>
              <a:spcBef>
                <a:spcPts val="1200"/>
              </a:spcBef>
            </a:pPr>
            <a:r>
              <a:rPr lang="en-GB" dirty="0"/>
              <a:t>We are going to focus on ASCII which stands for the American Standard Code for Information Interchange</a:t>
            </a:r>
          </a:p>
        </p:txBody>
      </p:sp>
    </p:spTree>
    <p:extLst>
      <p:ext uri="{BB962C8B-B14F-4D97-AF65-F5344CB8AC3E}">
        <p14:creationId xmlns:p14="http://schemas.microsoft.com/office/powerpoint/2010/main" val="20445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ASCII</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t>Each character in the ASCII character set is represented using 7 binary digits</a:t>
            </a:r>
          </a:p>
          <a:p>
            <a:pPr>
              <a:spcBef>
                <a:spcPts val="1200"/>
              </a:spcBef>
            </a:pPr>
            <a:r>
              <a:rPr lang="en-GB" dirty="0"/>
              <a:t>If you press and hold Alt on the keyboard and then type in a two digit number on the number pad it when you release Alt it will display the character on the screen</a:t>
            </a:r>
          </a:p>
          <a:p>
            <a:pPr>
              <a:spcBef>
                <a:spcPts val="1200"/>
              </a:spcBef>
            </a:pPr>
            <a:r>
              <a:rPr lang="en-GB" dirty="0"/>
              <a:t>Alt+65 for example is A</a:t>
            </a:r>
          </a:p>
          <a:p>
            <a:pPr>
              <a:spcBef>
                <a:spcPts val="1200"/>
              </a:spcBef>
            </a:pPr>
            <a:r>
              <a:rPr lang="en-GB" dirty="0"/>
              <a:t>In binary 65 is 1000001. The character A would therefore be stored as 1000001 on the computer</a:t>
            </a:r>
          </a:p>
        </p:txBody>
      </p:sp>
      <p:graphicFrame>
        <p:nvGraphicFramePr>
          <p:cNvPr id="4" name="Table 4">
            <a:extLst>
              <a:ext uri="{FF2B5EF4-FFF2-40B4-BE49-F238E27FC236}">
                <a16:creationId xmlns:a16="http://schemas.microsoft.com/office/drawing/2014/main" id="{DE1D25A8-E494-44C2-8A84-138486FE2CD6}"/>
              </a:ext>
            </a:extLst>
          </p:cNvPr>
          <p:cNvGraphicFramePr>
            <a:graphicFrameLocks noGrp="1"/>
          </p:cNvGraphicFramePr>
          <p:nvPr>
            <p:extLst>
              <p:ext uri="{D42A27DB-BD31-4B8C-83A1-F6EECF244321}">
                <p14:modId xmlns:p14="http://schemas.microsoft.com/office/powerpoint/2010/main" val="3145382785"/>
              </p:ext>
            </p:extLst>
          </p:nvPr>
        </p:nvGraphicFramePr>
        <p:xfrm>
          <a:off x="985981" y="4601675"/>
          <a:ext cx="10193050" cy="741680"/>
        </p:xfrm>
        <a:graphic>
          <a:graphicData uri="http://schemas.openxmlformats.org/drawingml/2006/table">
            <a:tbl>
              <a:tblPr firstRow="1" bandRow="1">
                <a:tableStyleId>{2D5ABB26-0587-4C30-8999-92F81FD0307C}</a:tableStyleId>
              </a:tblPr>
              <a:tblGrid>
                <a:gridCol w="1456150">
                  <a:extLst>
                    <a:ext uri="{9D8B030D-6E8A-4147-A177-3AD203B41FA5}">
                      <a16:colId xmlns:a16="http://schemas.microsoft.com/office/drawing/2014/main" val="4177614826"/>
                    </a:ext>
                  </a:extLst>
                </a:gridCol>
                <a:gridCol w="1456150">
                  <a:extLst>
                    <a:ext uri="{9D8B030D-6E8A-4147-A177-3AD203B41FA5}">
                      <a16:colId xmlns:a16="http://schemas.microsoft.com/office/drawing/2014/main" val="1167482092"/>
                    </a:ext>
                  </a:extLst>
                </a:gridCol>
                <a:gridCol w="1456150">
                  <a:extLst>
                    <a:ext uri="{9D8B030D-6E8A-4147-A177-3AD203B41FA5}">
                      <a16:colId xmlns:a16="http://schemas.microsoft.com/office/drawing/2014/main" val="1492959875"/>
                    </a:ext>
                  </a:extLst>
                </a:gridCol>
                <a:gridCol w="1456150">
                  <a:extLst>
                    <a:ext uri="{9D8B030D-6E8A-4147-A177-3AD203B41FA5}">
                      <a16:colId xmlns:a16="http://schemas.microsoft.com/office/drawing/2014/main" val="3722205997"/>
                    </a:ext>
                  </a:extLst>
                </a:gridCol>
                <a:gridCol w="1456150">
                  <a:extLst>
                    <a:ext uri="{9D8B030D-6E8A-4147-A177-3AD203B41FA5}">
                      <a16:colId xmlns:a16="http://schemas.microsoft.com/office/drawing/2014/main" val="3896979268"/>
                    </a:ext>
                  </a:extLst>
                </a:gridCol>
                <a:gridCol w="1456150">
                  <a:extLst>
                    <a:ext uri="{9D8B030D-6E8A-4147-A177-3AD203B41FA5}">
                      <a16:colId xmlns:a16="http://schemas.microsoft.com/office/drawing/2014/main" val="1275529853"/>
                    </a:ext>
                  </a:extLst>
                </a:gridCol>
                <a:gridCol w="1456150">
                  <a:extLst>
                    <a:ext uri="{9D8B030D-6E8A-4147-A177-3AD203B41FA5}">
                      <a16:colId xmlns:a16="http://schemas.microsoft.com/office/drawing/2014/main" val="306920621"/>
                    </a:ext>
                  </a:extLst>
                </a:gridCol>
              </a:tblGrid>
              <a:tr h="370840">
                <a:tc>
                  <a:txBody>
                    <a:bodyPr/>
                    <a:lstStyle/>
                    <a:p>
                      <a:pPr algn="ctr"/>
                      <a:r>
                        <a:rPr lang="en-GB"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912061"/>
                  </a:ext>
                </a:extLst>
              </a:tr>
              <a:tr h="370840">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611953"/>
                  </a:ext>
                </a:extLst>
              </a:tr>
            </a:tbl>
          </a:graphicData>
        </a:graphic>
      </p:graphicFrame>
    </p:spTree>
    <p:extLst>
      <p:ext uri="{BB962C8B-B14F-4D97-AF65-F5344CB8AC3E}">
        <p14:creationId xmlns:p14="http://schemas.microsoft.com/office/powerpoint/2010/main" val="5469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Bitmap Images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When using the </a:t>
            </a:r>
            <a:r>
              <a:rPr lang="en-GB" dirty="0" err="1"/>
              <a:t>micro:bit</a:t>
            </a:r>
            <a:r>
              <a:rPr lang="en-GB" dirty="0"/>
              <a:t> the screen is made up of a number of LEDs. Each LED can either be on or off. Like all images, this is stored using binary data</a:t>
            </a:r>
          </a:p>
          <a:p>
            <a:r>
              <a:rPr lang="en-GB" dirty="0"/>
              <a:t>Bitmap images are made up of pixels. Each pixel is one individual dot of colour</a:t>
            </a:r>
          </a:p>
          <a:p>
            <a:r>
              <a:rPr lang="en-GB" dirty="0"/>
              <a:t>On the example below the top line of LEDs are all off. We could therefore store this as: 0 0 0 0 0</a:t>
            </a:r>
          </a:p>
          <a:p>
            <a:r>
              <a:rPr lang="en-GB" dirty="0"/>
              <a:t>On the second row two of the LEDs are on. We could store this row as 0 1 0 1 0</a:t>
            </a:r>
          </a:p>
          <a:p>
            <a:r>
              <a:rPr lang="en-GB" dirty="0"/>
              <a:t>If we continue with this we would end up with:</a:t>
            </a:r>
          </a:p>
          <a:p>
            <a:pPr lvl="1"/>
            <a:r>
              <a:rPr lang="en-GB" dirty="0"/>
              <a:t>0 0 0 0 0</a:t>
            </a:r>
          </a:p>
          <a:p>
            <a:pPr lvl="1"/>
            <a:r>
              <a:rPr lang="en-GB" dirty="0"/>
              <a:t>0 1 0 1 0</a:t>
            </a:r>
          </a:p>
          <a:p>
            <a:pPr lvl="1"/>
            <a:r>
              <a:rPr lang="en-GB" dirty="0"/>
              <a:t>0 0 0 0 0</a:t>
            </a:r>
          </a:p>
          <a:p>
            <a:pPr lvl="1"/>
            <a:r>
              <a:rPr lang="en-GB" dirty="0"/>
              <a:t>1 0 0 0 1</a:t>
            </a:r>
          </a:p>
          <a:p>
            <a:pPr lvl="1"/>
            <a:r>
              <a:rPr lang="en-GB" dirty="0"/>
              <a:t>0 1 1 1 0</a:t>
            </a:r>
          </a:p>
          <a:p>
            <a:r>
              <a:rPr lang="en-GB" dirty="0"/>
              <a:t>We also need to store other data as well. This is known as metadata</a:t>
            </a:r>
          </a:p>
        </p:txBody>
      </p:sp>
      <p:pic>
        <p:nvPicPr>
          <p:cNvPr id="4" name="Picture 3"/>
          <p:cNvPicPr>
            <a:picLocks noChangeAspect="1"/>
          </p:cNvPicPr>
          <p:nvPr/>
        </p:nvPicPr>
        <p:blipFill>
          <a:blip r:embed="rId3"/>
          <a:stretch>
            <a:fillRect/>
          </a:stretch>
        </p:blipFill>
        <p:spPr>
          <a:xfrm>
            <a:off x="9798255" y="3607576"/>
            <a:ext cx="2019300" cy="2857500"/>
          </a:xfrm>
          <a:prstGeom prst="rect">
            <a:avLst/>
          </a:prstGeom>
        </p:spPr>
      </p:pic>
    </p:spTree>
    <p:extLst>
      <p:ext uri="{BB962C8B-B14F-4D97-AF65-F5344CB8AC3E}">
        <p14:creationId xmlns:p14="http://schemas.microsoft.com/office/powerpoint/2010/main" val="159586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Metadata</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t>Metadata is data about data</a:t>
            </a:r>
          </a:p>
          <a:p>
            <a:pPr>
              <a:spcBef>
                <a:spcPts val="1200"/>
              </a:spcBef>
            </a:pPr>
            <a:r>
              <a:rPr lang="en-GB" dirty="0"/>
              <a:t>We know that our image is made up of only 2 colours but we need to tell the computer this as well. Each colour must have a unique binary code: 0 – black, 1 – white in this example</a:t>
            </a:r>
          </a:p>
          <a:p>
            <a:pPr>
              <a:spcBef>
                <a:spcPts val="1200"/>
              </a:spcBef>
            </a:pPr>
            <a:r>
              <a:rPr lang="en-GB" dirty="0"/>
              <a:t>When the processor receives the binary digits they would appear as: </a:t>
            </a:r>
          </a:p>
          <a:p>
            <a:pPr marL="512763" lvl="2" indent="0">
              <a:spcBef>
                <a:spcPts val="1200"/>
              </a:spcBef>
              <a:buNone/>
            </a:pPr>
            <a:r>
              <a:rPr lang="en-GB" sz="2400" dirty="0"/>
              <a:t>0 0 0 0 0 0 1 0 1 0 0 0 0 0 01 1 0 0 1 0 1 1 1 0</a:t>
            </a:r>
          </a:p>
          <a:p>
            <a:pPr>
              <a:spcBef>
                <a:spcPts val="1200"/>
              </a:spcBef>
            </a:pPr>
            <a:r>
              <a:rPr lang="en-GB" dirty="0"/>
              <a:t>We need to tell the computer how many pixels there are per row</a:t>
            </a:r>
          </a:p>
          <a:p>
            <a:pPr>
              <a:spcBef>
                <a:spcPts val="1200"/>
              </a:spcBef>
            </a:pPr>
            <a:r>
              <a:rPr lang="en-GB" dirty="0"/>
              <a:t>The dimensions of the image would be stored as metadata</a:t>
            </a:r>
          </a:p>
          <a:p>
            <a:pPr>
              <a:spcBef>
                <a:spcPts val="1200"/>
              </a:spcBef>
            </a:pPr>
            <a:r>
              <a:rPr lang="en-GB" dirty="0"/>
              <a:t>Other information such as where the image was taken, the author,</a:t>
            </a:r>
            <a:br>
              <a:rPr lang="en-GB" dirty="0"/>
            </a:br>
            <a:r>
              <a:rPr lang="en-GB" dirty="0"/>
              <a:t>date and time would also be stored as metadata</a:t>
            </a:r>
          </a:p>
        </p:txBody>
      </p:sp>
      <p:pic>
        <p:nvPicPr>
          <p:cNvPr id="4" name="Picture 3"/>
          <p:cNvPicPr>
            <a:picLocks noChangeAspect="1"/>
          </p:cNvPicPr>
          <p:nvPr/>
        </p:nvPicPr>
        <p:blipFill>
          <a:blip r:embed="rId3"/>
          <a:stretch>
            <a:fillRect/>
          </a:stretch>
        </p:blipFill>
        <p:spPr>
          <a:xfrm>
            <a:off x="9790234" y="3407020"/>
            <a:ext cx="2019300" cy="2857500"/>
          </a:xfrm>
          <a:prstGeom prst="rect">
            <a:avLst/>
          </a:prstGeom>
        </p:spPr>
      </p:pic>
    </p:spTree>
    <p:extLst>
      <p:ext uri="{BB962C8B-B14F-4D97-AF65-F5344CB8AC3E}">
        <p14:creationId xmlns:p14="http://schemas.microsoft.com/office/powerpoint/2010/main" val="193465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pPr>
              <a:spcBef>
                <a:spcPts val="1200"/>
              </a:spcBef>
            </a:pPr>
            <a:r>
              <a:rPr lang="en-GB" dirty="0"/>
              <a:t>Processors are made up of switches and transistors which only have two states, on and off</a:t>
            </a:r>
          </a:p>
          <a:p>
            <a:pPr>
              <a:spcBef>
                <a:spcPts val="1200"/>
              </a:spcBef>
            </a:pPr>
            <a:r>
              <a:rPr lang="en-GB" dirty="0"/>
              <a:t>All files are stored as binary data so that the processor can process the data</a:t>
            </a:r>
          </a:p>
          <a:p>
            <a:pPr>
              <a:spcBef>
                <a:spcPts val="1200"/>
              </a:spcBef>
            </a:pPr>
            <a:r>
              <a:rPr lang="en-GB" dirty="0"/>
              <a:t>Text uses ASCII, extended ASCII or Unicode to encode characters</a:t>
            </a:r>
          </a:p>
          <a:p>
            <a:pPr>
              <a:spcBef>
                <a:spcPts val="1200"/>
              </a:spcBef>
            </a:pPr>
            <a:r>
              <a:rPr lang="en-GB" dirty="0"/>
              <a:t>Bitmap images are stored as individual pixels, each of which has a binary code attached which represents one colour</a:t>
            </a:r>
          </a:p>
          <a:p>
            <a:pPr>
              <a:spcBef>
                <a:spcPts val="1200"/>
              </a:spcBef>
            </a:pPr>
            <a:r>
              <a:rPr lang="en-GB" dirty="0"/>
              <a:t>Metadata is data about data</a:t>
            </a:r>
          </a:p>
        </p:txBody>
      </p:sp>
    </p:spTree>
    <p:extLst>
      <p:ext uri="{BB962C8B-B14F-4D97-AF65-F5344CB8AC3E}">
        <p14:creationId xmlns:p14="http://schemas.microsoft.com/office/powerpoint/2010/main" val="240478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B61D4E06-5D3F-4994-A4A7-4BA626FA722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office/2006/metadata/properties"/>
    <ds:schemaRef ds:uri="f2ad5090-61a8-4b8c-ab70-68f4ff4d1933"/>
    <ds:schemaRef ds:uri="http://schemas.microsoft.com/sharepoint/v3"/>
    <ds:schemaRef ds:uri="http://schemas.microsoft.com/sharepoint/v3/fields"/>
    <ds:schemaRef ds:uri="http://www.w3.org/XML/1998/namespace"/>
    <ds:schemaRef ds:uri="http://purl.org/dc/dcmitype/"/>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688</Words>
  <Application>Microsoft Office PowerPoint</Application>
  <PresentationFormat>Widescreen</PresentationFormat>
  <Paragraphs>61</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Arm_PPT_Public</vt:lpstr>
      <vt:lpstr>Representing Text and Images in Binary</vt:lpstr>
      <vt:lpstr>Why do computers use binary?</vt:lpstr>
      <vt:lpstr>Representation of Text in Binary</vt:lpstr>
      <vt:lpstr>ASCII</vt:lpstr>
      <vt:lpstr>Bitmap Images</vt:lpstr>
      <vt:lpstr>Metadata</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2022-03-17T09:00:22Z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