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511" r:id="rId6"/>
  </p:sldMasterIdLst>
  <p:notesMasterIdLst>
    <p:notesMasterId r:id="rId17"/>
  </p:notesMasterIdLst>
  <p:handoutMasterIdLst>
    <p:handoutMasterId r:id="rId18"/>
  </p:handoutMasterIdLst>
  <p:sldIdLst>
    <p:sldId id="332" r:id="rId7"/>
    <p:sldId id="339" r:id="rId8"/>
    <p:sldId id="335" r:id="rId9"/>
    <p:sldId id="336" r:id="rId10"/>
    <p:sldId id="337" r:id="rId11"/>
    <p:sldId id="338" r:id="rId12"/>
    <p:sldId id="340" r:id="rId13"/>
    <p:sldId id="341" r:id="rId14"/>
    <p:sldId id="342" r:id="rId15"/>
    <p:sldId id="333" r:id="rId1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49"/>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1D6245-5E83-496F-A8AE-626C73462DB3}" v="2" dt="2022-03-16T09:42:41.716"/>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56"/>
    <p:restoredTop sz="77347"/>
  </p:normalViewPr>
  <p:slideViewPr>
    <p:cSldViewPr snapToGrid="0">
      <p:cViewPr varScale="1">
        <p:scale>
          <a:sx n="82" d="100"/>
          <a:sy n="82" d="100"/>
        </p:scale>
        <p:origin x="1158" y="7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slide" Target="slides/slide9.xml"/><Relationship Id="rId23"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3/16/2022</a:t>
            </a:fld>
            <a:endParaRPr lang="en-US" altLang="en-US"/>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3/16/2022</a:t>
            </a:fld>
            <a:endParaRPr lang="en-US" altLang="en-US"/>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pxt.azureedge.net/" TargetMode="External"/><Relationship Id="rId3" Type="http://schemas.openxmlformats.org/officeDocument/2006/relationships/hyperlink" Target="https://pxt.microbit.org/" TargetMode="External"/><Relationship Id="rId7" Type="http://schemas.openxmlformats.org/officeDocument/2006/relationships/hyperlink" Target="https://trg-microbit.userpxt.io/"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www.pxt.io/" TargetMode="External"/><Relationship Id="rId11" Type="http://schemas.openxmlformats.org/officeDocument/2006/relationships/hyperlink" Target="http://microbit.codekingdoms.com/" TargetMode="External"/><Relationship Id="rId5" Type="http://schemas.openxmlformats.org/officeDocument/2006/relationships/hyperlink" Target="https://makecode.com/" TargetMode="External"/><Relationship Id="rId10" Type="http://schemas.openxmlformats.org/officeDocument/2006/relationships/hyperlink" Target="http://www.microbit.co.uk/" TargetMode="External"/><Relationship Id="rId4" Type="http://schemas.openxmlformats.org/officeDocument/2006/relationships/hyperlink" Target="https://makecode.microbit.org/" TargetMode="External"/><Relationship Id="rId9" Type="http://schemas.openxmlformats.org/officeDocument/2006/relationships/hyperlink" Target="https://github.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386274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leaners will start to develop their first piece of code on the </a:t>
            </a:r>
            <a:r>
              <a:rPr lang="en-US" dirty="0" err="1"/>
              <a:t>micro:bit</a:t>
            </a:r>
            <a:r>
              <a:rPr lang="en-US" dirty="0"/>
              <a:t> to make a name badge. They will also learn how to transfer programs from the PC onto the </a:t>
            </a:r>
            <a:r>
              <a:rPr lang="en-US" dirty="0" err="1"/>
              <a:t>micro:bit</a:t>
            </a:r>
            <a:r>
              <a:rPr lang="en-US" dirty="0"/>
              <a:t>.</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a:t>
            </a:fld>
            <a:endParaRPr lang="en-US" altLang="en-US"/>
          </a:p>
        </p:txBody>
      </p:sp>
    </p:spTree>
    <p:extLst>
      <p:ext uri="{BB962C8B-B14F-4D97-AF65-F5344CB8AC3E}">
        <p14:creationId xmlns:p14="http://schemas.microsoft.com/office/powerpoint/2010/main" val="3118016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a:t>
            </a:r>
            <a:r>
              <a:rPr lang="en-GB" baseline="0" dirty="0"/>
              <a:t> course allows leaners to start to develop their own computer systems. They will use a physical device to allow learners to actually see the result of their programming. At this stage you should just </a:t>
            </a:r>
            <a:r>
              <a:rPr lang="en-GB" baseline="0"/>
              <a:t>give a brief </a:t>
            </a:r>
            <a:r>
              <a:rPr lang="en-GB" baseline="0" dirty="0"/>
              <a:t>overview of some of the solutions that they will be developing throughout the course to start to generate some excitement over what they will be doing over the next few weeks. They should also be excited at the prospect of gaining a qualification. </a:t>
            </a:r>
            <a:endParaRPr lang="en-GB"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a:t>
            </a:fld>
            <a:endParaRPr lang="en-US" altLang="en-US"/>
          </a:p>
        </p:txBody>
      </p:sp>
    </p:spTree>
    <p:extLst>
      <p:ext uri="{BB962C8B-B14F-4D97-AF65-F5344CB8AC3E}">
        <p14:creationId xmlns:p14="http://schemas.microsoft.com/office/powerpoint/2010/main" val="928283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should give learners an</a:t>
            </a:r>
            <a:r>
              <a:rPr lang="en-GB" baseline="0" dirty="0"/>
              <a:t> understanding of how they will be assessed throughout the course. You should stress the different categories that are available for the awards. </a:t>
            </a:r>
            <a:r>
              <a:rPr lang="en-GB" baseline="0"/>
              <a:t>Learners </a:t>
            </a:r>
            <a:r>
              <a:rPr lang="en-GB" baseline="0" dirty="0"/>
              <a:t>should understand that there are a lot of different categories – it isn’t just the most talented coders that will achieve awards. Learners should understand that as the ongoing projects are worth 20% of the overall mark then it is important that they complete all tasks to the best of their ability. The focus for the course is on practical activities – their understanding of the underlying theory will naturally develop as they complete the hands on tasks.</a:t>
            </a:r>
            <a:endParaRPr lang="en-GB"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a:t>
            </a:fld>
            <a:endParaRPr lang="en-US" altLang="en-US"/>
          </a:p>
        </p:txBody>
      </p:sp>
    </p:spTree>
    <p:extLst>
      <p:ext uri="{BB962C8B-B14F-4D97-AF65-F5344CB8AC3E}">
        <p14:creationId xmlns:p14="http://schemas.microsoft.com/office/powerpoint/2010/main" val="195023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All learners</a:t>
            </a:r>
            <a:r>
              <a:rPr lang="en-GB" baseline="0" dirty="0"/>
              <a:t> will achieve a certificate of completion which should make learners feel at ease. Go through the grading structure which is based on the final assessment but ensure that learners understand that all levels are worthwhile qualifications, not just the Higher level. It is important that Learners achieve what they are capable of and should feel proud of their achievements if they have done the best that they can.</a:t>
            </a:r>
            <a:endParaRPr lang="en-GB"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5</a:t>
            </a:fld>
            <a:endParaRPr lang="en-US" altLang="en-US"/>
          </a:p>
        </p:txBody>
      </p:sp>
    </p:spTree>
    <p:extLst>
      <p:ext uri="{BB962C8B-B14F-4D97-AF65-F5344CB8AC3E}">
        <p14:creationId xmlns:p14="http://schemas.microsoft.com/office/powerpoint/2010/main" val="912199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purpose of the activity</a:t>
            </a:r>
            <a:r>
              <a:rPr lang="en-GB" baseline="0" dirty="0"/>
              <a:t> is to give learners their first opportunity to have a look at the </a:t>
            </a:r>
            <a:r>
              <a:rPr lang="en-GB" baseline="0" dirty="0" err="1"/>
              <a:t>micro:bit</a:t>
            </a:r>
            <a:r>
              <a:rPr lang="en-GB" baseline="0" dirty="0"/>
              <a:t>. Discuss what input and output devices are, using this slide, and then allow learners to independently look over the different components on the </a:t>
            </a:r>
            <a:r>
              <a:rPr lang="en-GB" baseline="0" dirty="0" err="1"/>
              <a:t>micro:bit</a:t>
            </a:r>
            <a:r>
              <a:rPr lang="en-GB" baseline="0" dirty="0"/>
              <a:t>. After 5 minutes ask learners what they have identified. The main output that many will identify will be the LED matrix i.e., the lights which make up the screen on the front of the device. The purpose of this is to display / output the data to the user. Some may identify that the USB socket acts as an output as it can be used to transfer data from the </a:t>
            </a:r>
            <a:r>
              <a:rPr lang="en-GB" baseline="0" dirty="0" err="1"/>
              <a:t>micro:bit</a:t>
            </a:r>
            <a:r>
              <a:rPr lang="en-GB" baseline="0" dirty="0"/>
              <a:t> to a computer. On the reverse of the </a:t>
            </a:r>
            <a:r>
              <a:rPr lang="en-GB" baseline="0" dirty="0" err="1"/>
              <a:t>micro:bit</a:t>
            </a:r>
            <a:r>
              <a:rPr lang="en-GB" baseline="0" dirty="0"/>
              <a:t> the Bluetooth antenna is labelled. This also allows data to be transferred from the </a:t>
            </a:r>
            <a:r>
              <a:rPr lang="en-GB" baseline="0" dirty="0" err="1"/>
              <a:t>miro:bit</a:t>
            </a:r>
            <a:r>
              <a:rPr lang="en-GB" baseline="0" dirty="0"/>
              <a:t> wirelessly. The main input devices which learners will identify will be Buttons A and B. The Bluetooth antenna and USB socket can also act as input devices. Highlight to learners the lines or wires that appear on the reverse of the </a:t>
            </a:r>
            <a:r>
              <a:rPr lang="en-GB" baseline="0" dirty="0" err="1"/>
              <a:t>micro:bit</a:t>
            </a:r>
            <a:r>
              <a:rPr lang="en-GB" baseline="0" dirty="0"/>
              <a:t>. These wires transmit the data between the different component parts. If there is time you could also highlight the compass and accelerometer. The compass will be used in a future lesson. The accelerometer allows gestures to be detected such as whether someone is shaking the </a:t>
            </a:r>
            <a:r>
              <a:rPr lang="en-GB" baseline="0" dirty="0" err="1"/>
              <a:t>micro:bit</a:t>
            </a:r>
            <a:r>
              <a:rPr lang="en-GB" baseline="0" dirty="0"/>
              <a:t>. If you are using v2 of the </a:t>
            </a:r>
            <a:r>
              <a:rPr lang="en-GB" baseline="0" dirty="0" err="1"/>
              <a:t>microbit</a:t>
            </a:r>
            <a:r>
              <a:rPr lang="en-GB" baseline="0" dirty="0"/>
              <a:t> there is a built in speaker on the reverse of the device. This also acts as an input device.</a:t>
            </a:r>
            <a:endParaRPr lang="en-GB"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6</a:t>
            </a:fld>
            <a:endParaRPr lang="en-US" altLang="en-US"/>
          </a:p>
        </p:txBody>
      </p:sp>
    </p:spTree>
    <p:extLst>
      <p:ext uri="{BB962C8B-B14F-4D97-AF65-F5344CB8AC3E}">
        <p14:creationId xmlns:p14="http://schemas.microsoft.com/office/powerpoint/2010/main" val="2532604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initial introduction reminds learners of the concept of input and output devices. You could use questioning prior to showing the slide to see if any learners are able to recall the material covered in the last lesson.</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7</a:t>
            </a:fld>
            <a:endParaRPr lang="en-US" altLang="en-US"/>
          </a:p>
        </p:txBody>
      </p:sp>
    </p:spTree>
    <p:extLst>
      <p:ext uri="{BB962C8B-B14F-4D97-AF65-F5344CB8AC3E}">
        <p14:creationId xmlns:p14="http://schemas.microsoft.com/office/powerpoint/2010/main" val="4202865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builds on the concept of input and output devices. Use the labels to highlight the different components on the </a:t>
            </a:r>
            <a:r>
              <a:rPr lang="en-US" dirty="0" err="1"/>
              <a:t>micro:bit</a:t>
            </a:r>
            <a:r>
              <a:rPr lang="en-US" dirty="0"/>
              <a:t>. The ARM processor acts as the brain of the computer. It processes all instructions from the other components on the device. The accelerometer and compass (magnetometer) are able to automatically detect things and use those readings to input data into the device – these are called sensors. Sensors will be used in future lessons. At this stage it is useful that learners understand that they can be used to generate automatic inputs. Image from: https://</a:t>
            </a:r>
            <a:r>
              <a:rPr lang="en-US" dirty="0" err="1"/>
              <a:t>microbit.org</a:t>
            </a:r>
            <a:r>
              <a:rPr lang="en-US" dirty="0"/>
              <a:t>/get-started/user-guide/overview/</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8</a:t>
            </a:fld>
            <a:endParaRPr lang="en-US" altLang="en-US"/>
          </a:p>
        </p:txBody>
      </p:sp>
    </p:spTree>
    <p:extLst>
      <p:ext uri="{BB962C8B-B14F-4D97-AF65-F5344CB8AC3E}">
        <p14:creationId xmlns:p14="http://schemas.microsoft.com/office/powerpoint/2010/main" val="2944540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Learners should then start to program their own name badge. This is the first time that learners will have used the </a:t>
            </a:r>
            <a:r>
              <a:rPr lang="en-US" dirty="0" err="1"/>
              <a:t>micro:bit</a:t>
            </a:r>
            <a:r>
              <a:rPr lang="en-US" dirty="0"/>
              <a:t> in the lesson and they are certain to enjoy the task. The most challenging part of the task will be transferring the hex file from the PC onto the </a:t>
            </a:r>
            <a:r>
              <a:rPr lang="en-US" dirty="0" err="1"/>
              <a:t>micro:bit</a:t>
            </a:r>
            <a:r>
              <a:rPr lang="en-US" dirty="0"/>
              <a:t>. This should initially be demonstrated by the Teacher. It is also worth stressing that all of the blocks are </a:t>
            </a:r>
            <a:r>
              <a:rPr lang="en-US" dirty="0" err="1"/>
              <a:t>colour</a:t>
            </a:r>
            <a:r>
              <a:rPr lang="en-US" dirty="0"/>
              <a:t> coded, which should help learners to find where they are located.</a:t>
            </a:r>
          </a:p>
          <a:p>
            <a:endParaRPr lang="en-GB" b="1" dirty="0">
              <a:latin typeface="Lato" panose="020F0502020204030203" pitchFamily="34" charset="0"/>
              <a:ea typeface="Lato" panose="020F0502020204030203" pitchFamily="34" charset="0"/>
              <a:cs typeface="Lato" panose="020F0502020204030203" pitchFamily="34" charset="0"/>
            </a:endParaRPr>
          </a:p>
          <a:p>
            <a:r>
              <a:rPr lang="en-GB" b="1" dirty="0">
                <a:latin typeface="Lato" panose="020F0502020204030203" pitchFamily="34" charset="0"/>
                <a:ea typeface="Lato" panose="020F0502020204030203" pitchFamily="34" charset="0"/>
                <a:cs typeface="Lato" panose="020F0502020204030203" pitchFamily="34" charset="0"/>
              </a:rPr>
              <a:t>How to Ensure that </a:t>
            </a:r>
            <a:r>
              <a:rPr lang="en-GB" b="1" dirty="0" err="1">
                <a:latin typeface="Lato" panose="020F0502020204030203" pitchFamily="34" charset="0"/>
                <a:ea typeface="Lato" panose="020F0502020204030203" pitchFamily="34" charset="0"/>
                <a:cs typeface="Lato" panose="020F0502020204030203" pitchFamily="34" charset="0"/>
              </a:rPr>
              <a:t>MakeCode</a:t>
            </a:r>
            <a:r>
              <a:rPr lang="en-GB" b="1" dirty="0">
                <a:latin typeface="Lato" panose="020F0502020204030203" pitchFamily="34" charset="0"/>
                <a:ea typeface="Lato" panose="020F0502020204030203" pitchFamily="34" charset="0"/>
                <a:cs typeface="Lato" panose="020F0502020204030203" pitchFamily="34" charset="0"/>
              </a:rPr>
              <a:t> is available </a:t>
            </a:r>
          </a:p>
          <a:p>
            <a:r>
              <a:rPr lang="en-GB" dirty="0">
                <a:latin typeface="Lato" panose="020F0502020204030203" pitchFamily="34" charset="0"/>
                <a:ea typeface="Lato" panose="020F0502020204030203" pitchFamily="34" charset="0"/>
                <a:cs typeface="Lato" panose="020F0502020204030203" pitchFamily="34" charset="0"/>
              </a:rPr>
              <a:t>Ensure the following website are unfiltered (a constantly updated list is available at https://support.microbit.org/support/solutions/articles/19000030385-firewall-whitelist-requirements-for-micro-bit-editors)</a:t>
            </a:r>
          </a:p>
          <a:p>
            <a:r>
              <a:rPr lang="en-GB" dirty="0">
                <a:latin typeface="Lato" panose="020F0502020204030203" pitchFamily="34" charset="0"/>
                <a:ea typeface="Lato" panose="020F0502020204030203" pitchFamily="34" charset="0"/>
                <a:cs typeface="Lato" panose="020F0502020204030203" pitchFamily="34" charset="0"/>
              </a:rPr>
              <a:t>You need access to USB devices if these are blocked by default all </a:t>
            </a:r>
            <a:r>
              <a:rPr lang="en-GB" dirty="0" err="1">
                <a:latin typeface="Lato" panose="020F0502020204030203" pitchFamily="34" charset="0"/>
                <a:ea typeface="Lato" panose="020F0502020204030203" pitchFamily="34" charset="0"/>
                <a:cs typeface="Lato" panose="020F0502020204030203" pitchFamily="34" charset="0"/>
              </a:rPr>
              <a:t>Micro:bits</a:t>
            </a:r>
            <a:r>
              <a:rPr lang="en-GB" dirty="0">
                <a:latin typeface="Lato" panose="020F0502020204030203" pitchFamily="34" charset="0"/>
                <a:ea typeface="Lato" panose="020F0502020204030203" pitchFamily="34" charset="0"/>
                <a:cs typeface="Lato" panose="020F0502020204030203" pitchFamily="34" charset="0"/>
              </a:rPr>
              <a:t> use the same ID – use your security policy to exempt the </a:t>
            </a:r>
            <a:r>
              <a:rPr lang="en-GB" dirty="0" err="1">
                <a:latin typeface="Lato" panose="020F0502020204030203" pitchFamily="34" charset="0"/>
                <a:ea typeface="Lato" panose="020F0502020204030203" pitchFamily="34" charset="0"/>
                <a:cs typeface="Lato" panose="020F0502020204030203" pitchFamily="34" charset="0"/>
              </a:rPr>
              <a:t>micro:bit</a:t>
            </a:r>
            <a:r>
              <a:rPr lang="en-GB" dirty="0">
                <a:latin typeface="Lato" panose="020F0502020204030203" pitchFamily="34" charset="0"/>
                <a:ea typeface="Lato" panose="020F0502020204030203" pitchFamily="34" charset="0"/>
                <a:cs typeface="Lato" panose="020F0502020204030203" pitchFamily="34" charset="0"/>
              </a:rPr>
              <a:t> ID</a:t>
            </a:r>
          </a:p>
          <a:p>
            <a:pPr rtl="0"/>
            <a:r>
              <a:rPr lang="en-GB" sz="1200" b="1" kern="1200" dirty="0">
                <a:solidFill>
                  <a:schemeClr val="tx1"/>
                </a:solidFill>
                <a:effectLst/>
                <a:latin typeface="Lato" panose="020F0502020204030203" pitchFamily="34" charset="0"/>
                <a:ea typeface="Lato" panose="020F0502020204030203" pitchFamily="34" charset="0"/>
                <a:cs typeface="Lato" panose="020F0502020204030203" pitchFamily="34" charset="0"/>
              </a:rPr>
              <a:t>PXT / </a:t>
            </a:r>
            <a:r>
              <a:rPr lang="en-GB" sz="1200" b="1" kern="1200" dirty="0" err="1">
                <a:solidFill>
                  <a:schemeClr val="tx1"/>
                </a:solidFill>
                <a:effectLst/>
                <a:latin typeface="Lato" panose="020F0502020204030203" pitchFamily="34" charset="0"/>
                <a:ea typeface="Lato" panose="020F0502020204030203" pitchFamily="34" charset="0"/>
                <a:cs typeface="Lato" panose="020F0502020204030203" pitchFamily="34" charset="0"/>
              </a:rPr>
              <a:t>MakeCode</a:t>
            </a:r>
            <a:r>
              <a:rPr lang="en-GB" sz="1200" b="1" kern="1200" dirty="0">
                <a:solidFill>
                  <a:schemeClr val="tx1"/>
                </a:solidFill>
                <a:effectLst/>
                <a:latin typeface="Lato" panose="020F0502020204030203" pitchFamily="34" charset="0"/>
                <a:ea typeface="Lato" panose="020F0502020204030203" pitchFamily="34" charset="0"/>
                <a:cs typeface="Lato" panose="020F0502020204030203" pitchFamily="34" charset="0"/>
              </a:rPr>
              <a:t>/</a:t>
            </a:r>
            <a:r>
              <a:rPr lang="en-GB" sz="1200" b="1" kern="1200" dirty="0" err="1">
                <a:solidFill>
                  <a:schemeClr val="tx1"/>
                </a:solidFill>
                <a:effectLst/>
                <a:latin typeface="Lato" panose="020F0502020204030203" pitchFamily="34" charset="0"/>
                <a:ea typeface="Lato" panose="020F0502020204030203" pitchFamily="34" charset="0"/>
                <a:cs typeface="Lato" panose="020F0502020204030203" pitchFamily="34" charset="0"/>
              </a:rPr>
              <a:t>Javascript</a:t>
            </a:r>
            <a:r>
              <a:rPr lang="en-GB" sz="1200" b="1" kern="1200" dirty="0">
                <a:solidFill>
                  <a:schemeClr val="tx1"/>
                </a:solidFill>
                <a:effectLst/>
                <a:latin typeface="Lato" panose="020F0502020204030203" pitchFamily="34" charset="0"/>
                <a:ea typeface="Lato" panose="020F0502020204030203" pitchFamily="34" charset="0"/>
                <a:cs typeface="Lato" panose="020F0502020204030203" pitchFamily="34" charset="0"/>
              </a:rPr>
              <a:t> Blocks Editor:</a:t>
            </a:r>
            <a:endParaRPr lang="en-GB" dirty="0">
              <a:latin typeface="Lato" panose="020F0502020204030203" pitchFamily="34" charset="0"/>
              <a:ea typeface="Lato" panose="020F0502020204030203" pitchFamily="34" charset="0"/>
              <a:cs typeface="Lato" panose="020F0502020204030203" pitchFamily="34" charset="0"/>
            </a:endParaRPr>
          </a:p>
          <a:p>
            <a:pPr rtl="0"/>
            <a:r>
              <a:rPr lang="en-GB" sz="1200" kern="1200" dirty="0">
                <a:solidFill>
                  <a:schemeClr val="tx1"/>
                </a:solidFill>
                <a:effectLst/>
                <a:latin typeface="Lato" panose="020F0502020204030203" pitchFamily="34" charset="0"/>
                <a:ea typeface="Lato" panose="020F0502020204030203" pitchFamily="34" charset="0"/>
                <a:cs typeface="Lato" panose="020F0502020204030203" pitchFamily="34" charset="0"/>
                <a:hlinkClick r:id="rId3"/>
              </a:rPr>
              <a:t>pxt.microbit.org</a:t>
            </a:r>
            <a:endParaRPr lang="en-GB" dirty="0">
              <a:latin typeface="Lato" panose="020F0502020204030203" pitchFamily="34" charset="0"/>
              <a:ea typeface="Lato" panose="020F0502020204030203" pitchFamily="34" charset="0"/>
              <a:cs typeface="Lato" panose="020F0502020204030203" pitchFamily="34" charset="0"/>
            </a:endParaRPr>
          </a:p>
          <a:p>
            <a:pPr rtl="0"/>
            <a:r>
              <a:rPr lang="en-GB" dirty="0">
                <a:effectLst/>
                <a:latin typeface="Lato" panose="020F0502020204030203" pitchFamily="34" charset="0"/>
                <a:ea typeface="Lato" panose="020F0502020204030203" pitchFamily="34" charset="0"/>
                <a:cs typeface="Lato" panose="020F0502020204030203" pitchFamily="34" charset="0"/>
                <a:hlinkClick r:id="rId4"/>
              </a:rPr>
              <a:t>makecode.microbit.org</a:t>
            </a:r>
            <a:endParaRPr lang="en-GB" dirty="0">
              <a:latin typeface="Lato" panose="020F0502020204030203" pitchFamily="34" charset="0"/>
              <a:ea typeface="Lato" panose="020F0502020204030203" pitchFamily="34" charset="0"/>
              <a:cs typeface="Lato" panose="020F0502020204030203" pitchFamily="34" charset="0"/>
            </a:endParaRPr>
          </a:p>
          <a:p>
            <a:pPr rtl="0"/>
            <a:r>
              <a:rPr lang="en-GB" dirty="0">
                <a:effectLst/>
                <a:latin typeface="Lato" panose="020F0502020204030203" pitchFamily="34" charset="0"/>
                <a:ea typeface="Lato" panose="020F0502020204030203" pitchFamily="34" charset="0"/>
                <a:cs typeface="Lato" panose="020F0502020204030203" pitchFamily="34" charset="0"/>
                <a:hlinkClick r:id="rId5"/>
              </a:rPr>
              <a:t>makecode.com</a:t>
            </a:r>
            <a:br>
              <a:rPr lang="en-GB" dirty="0">
                <a:effectLst/>
                <a:latin typeface="Lato" panose="020F0502020204030203" pitchFamily="34" charset="0"/>
                <a:ea typeface="Lato" panose="020F0502020204030203" pitchFamily="34" charset="0"/>
                <a:cs typeface="Lato" panose="020F0502020204030203" pitchFamily="34" charset="0"/>
              </a:rPr>
            </a:br>
            <a:r>
              <a:rPr lang="en-GB" dirty="0">
                <a:effectLst/>
                <a:latin typeface="Lato" panose="020F0502020204030203" pitchFamily="34" charset="0"/>
                <a:ea typeface="Lato" panose="020F0502020204030203" pitchFamily="34" charset="0"/>
                <a:cs typeface="Lato" panose="020F0502020204030203" pitchFamily="34" charset="0"/>
                <a:hlinkClick r:id="rId6"/>
              </a:rPr>
              <a:t>www.pxt.io</a:t>
            </a:r>
            <a:br>
              <a:rPr lang="en-GB" dirty="0">
                <a:effectLst/>
                <a:latin typeface="Lato" panose="020F0502020204030203" pitchFamily="34" charset="0"/>
                <a:ea typeface="Lato" panose="020F0502020204030203" pitchFamily="34" charset="0"/>
                <a:cs typeface="Lato" panose="020F0502020204030203" pitchFamily="34" charset="0"/>
              </a:rPr>
            </a:br>
            <a:r>
              <a:rPr lang="en-GB" dirty="0">
                <a:effectLst/>
                <a:latin typeface="Lato" panose="020F0502020204030203" pitchFamily="34" charset="0"/>
                <a:ea typeface="Lato" panose="020F0502020204030203" pitchFamily="34" charset="0"/>
                <a:cs typeface="Lato" panose="020F0502020204030203" pitchFamily="34" charset="0"/>
                <a:hlinkClick r:id="rId7"/>
              </a:rPr>
              <a:t>trg-microbit.userpxt.io</a:t>
            </a:r>
            <a:br>
              <a:rPr lang="en-GB" dirty="0">
                <a:effectLst/>
                <a:latin typeface="Lato" panose="020F0502020204030203" pitchFamily="34" charset="0"/>
                <a:ea typeface="Lato" panose="020F0502020204030203" pitchFamily="34" charset="0"/>
                <a:cs typeface="Lato" panose="020F0502020204030203" pitchFamily="34" charset="0"/>
              </a:rPr>
            </a:br>
            <a:r>
              <a:rPr lang="en-GB" dirty="0">
                <a:effectLst/>
                <a:latin typeface="Lato" panose="020F0502020204030203" pitchFamily="34" charset="0"/>
                <a:ea typeface="Lato" panose="020F0502020204030203" pitchFamily="34" charset="0"/>
                <a:cs typeface="Lato" panose="020F0502020204030203" pitchFamily="34" charset="0"/>
                <a:hlinkClick r:id="rId8"/>
              </a:rPr>
              <a:t>pxt.azureedge.net</a:t>
            </a:r>
            <a:endParaRPr lang="en-GB" dirty="0">
              <a:latin typeface="Lato" panose="020F0502020204030203" pitchFamily="34" charset="0"/>
              <a:ea typeface="Lato" panose="020F0502020204030203" pitchFamily="34" charset="0"/>
              <a:cs typeface="Lato" panose="020F0502020204030203" pitchFamily="34" charset="0"/>
            </a:endParaRPr>
          </a:p>
          <a:p>
            <a:pPr rtl="0"/>
            <a:r>
              <a:rPr lang="en-GB" sz="1200" kern="1200" dirty="0">
                <a:solidFill>
                  <a:schemeClr val="tx1"/>
                </a:solidFill>
                <a:effectLst/>
                <a:latin typeface="Lato" panose="020F0502020204030203" pitchFamily="34" charset="0"/>
                <a:ea typeface="Lato" panose="020F0502020204030203" pitchFamily="34" charset="0"/>
                <a:cs typeface="Lato" panose="020F0502020204030203" pitchFamily="34" charset="0"/>
                <a:hlinkClick r:id="rId9"/>
              </a:rPr>
              <a:t>github.com</a:t>
            </a:r>
            <a:br>
              <a:rPr lang="en-GB" sz="1200" kern="1200" dirty="0">
                <a:solidFill>
                  <a:schemeClr val="tx1"/>
                </a:solidFill>
                <a:effectLst/>
                <a:latin typeface="Lato" panose="020F0502020204030203" pitchFamily="34" charset="0"/>
                <a:ea typeface="Lato" panose="020F0502020204030203" pitchFamily="34" charset="0"/>
                <a:cs typeface="Lato" panose="020F0502020204030203" pitchFamily="34" charset="0"/>
              </a:rPr>
            </a:br>
            <a:br>
              <a:rPr lang="en-GB" dirty="0">
                <a:latin typeface="Lato" panose="020F0502020204030203" pitchFamily="34" charset="0"/>
                <a:ea typeface="Lato" panose="020F0502020204030203" pitchFamily="34" charset="0"/>
                <a:cs typeface="Lato" panose="020F0502020204030203" pitchFamily="34" charset="0"/>
              </a:rPr>
            </a:br>
            <a:r>
              <a:rPr lang="en-GB" sz="1200" b="1" kern="1200" dirty="0">
                <a:solidFill>
                  <a:schemeClr val="tx1"/>
                </a:solidFill>
                <a:effectLst/>
                <a:latin typeface="Lato" panose="020F0502020204030203" pitchFamily="34" charset="0"/>
                <a:ea typeface="Lato" panose="020F0502020204030203" pitchFamily="34" charset="0"/>
                <a:cs typeface="Lato" panose="020F0502020204030203" pitchFamily="34" charset="0"/>
              </a:rPr>
              <a:t>Blocks:</a:t>
            </a:r>
            <a:br>
              <a:rPr lang="en-GB" sz="1200" b="1" kern="1200" dirty="0">
                <a:solidFill>
                  <a:schemeClr val="tx1"/>
                </a:solidFill>
                <a:effectLst/>
                <a:latin typeface="Lato" panose="020F0502020204030203" pitchFamily="34" charset="0"/>
                <a:ea typeface="Lato" panose="020F0502020204030203" pitchFamily="34" charset="0"/>
                <a:cs typeface="Lato" panose="020F0502020204030203" pitchFamily="34" charset="0"/>
              </a:rPr>
            </a:br>
            <a:endParaRPr lang="en-GB" dirty="0">
              <a:latin typeface="Lato" panose="020F0502020204030203" pitchFamily="34" charset="0"/>
              <a:ea typeface="Lato" panose="020F0502020204030203" pitchFamily="34" charset="0"/>
              <a:cs typeface="Lato" panose="020F0502020204030203" pitchFamily="34" charset="0"/>
            </a:endParaRPr>
          </a:p>
          <a:p>
            <a:pPr rtl="0"/>
            <a:r>
              <a:rPr lang="en-GB" sz="1200" kern="1200" dirty="0">
                <a:solidFill>
                  <a:schemeClr val="tx1"/>
                </a:solidFill>
                <a:effectLst/>
                <a:latin typeface="Lato" panose="020F0502020204030203" pitchFamily="34" charset="0"/>
                <a:ea typeface="Lato" panose="020F0502020204030203" pitchFamily="34" charset="0"/>
                <a:cs typeface="Lato" panose="020F0502020204030203" pitchFamily="34" charset="0"/>
                <a:hlinkClick r:id="rId10"/>
              </a:rPr>
              <a:t>www.microbit.co.uk</a:t>
            </a:r>
            <a:endParaRPr lang="en-GB" dirty="0">
              <a:latin typeface="Lato" panose="020F0502020204030203" pitchFamily="34" charset="0"/>
              <a:ea typeface="Lato" panose="020F0502020204030203" pitchFamily="34" charset="0"/>
              <a:cs typeface="Lato" panose="020F0502020204030203" pitchFamily="34" charset="0"/>
            </a:endParaRPr>
          </a:p>
          <a:p>
            <a:pPr rtl="0"/>
            <a:br>
              <a:rPr lang="en-GB" sz="1200" kern="1200" dirty="0">
                <a:solidFill>
                  <a:schemeClr val="tx1"/>
                </a:solidFill>
                <a:effectLst/>
                <a:latin typeface="Lato" panose="020F0502020204030203" pitchFamily="34" charset="0"/>
                <a:ea typeface="Lato" panose="020F0502020204030203" pitchFamily="34" charset="0"/>
                <a:cs typeface="Lato" panose="020F0502020204030203" pitchFamily="34" charset="0"/>
              </a:rPr>
            </a:br>
            <a:endParaRPr lang="en-GB" dirty="0">
              <a:latin typeface="Lato" panose="020F0502020204030203" pitchFamily="34" charset="0"/>
              <a:ea typeface="Lato" panose="020F0502020204030203" pitchFamily="34" charset="0"/>
              <a:cs typeface="Lato" panose="020F0502020204030203" pitchFamily="34" charset="0"/>
            </a:endParaRPr>
          </a:p>
          <a:p>
            <a:pPr rtl="0"/>
            <a:r>
              <a:rPr lang="en-GB" sz="1200" b="1" kern="1200" dirty="0">
                <a:solidFill>
                  <a:schemeClr val="tx1"/>
                </a:solidFill>
                <a:effectLst/>
                <a:latin typeface="Lato" panose="020F0502020204030203" pitchFamily="34" charset="0"/>
                <a:ea typeface="Lato" panose="020F0502020204030203" pitchFamily="34" charset="0"/>
                <a:cs typeface="Lato" panose="020F0502020204030203" pitchFamily="34" charset="0"/>
              </a:rPr>
              <a:t>Touch Develop:</a:t>
            </a:r>
            <a:endParaRPr lang="en-GB" dirty="0">
              <a:latin typeface="Lato" panose="020F0502020204030203" pitchFamily="34" charset="0"/>
              <a:ea typeface="Lato" panose="020F0502020204030203" pitchFamily="34" charset="0"/>
              <a:cs typeface="Lato" panose="020F0502020204030203" pitchFamily="34" charset="0"/>
            </a:endParaRPr>
          </a:p>
          <a:p>
            <a:pPr rtl="0"/>
            <a:r>
              <a:rPr lang="en-GB" sz="1200" kern="1200" dirty="0">
                <a:solidFill>
                  <a:schemeClr val="tx1"/>
                </a:solidFill>
                <a:effectLst/>
                <a:latin typeface="Lato" panose="020F0502020204030203" pitchFamily="34" charset="0"/>
                <a:ea typeface="Lato" panose="020F0502020204030203" pitchFamily="34" charset="0"/>
                <a:cs typeface="Lato" panose="020F0502020204030203" pitchFamily="34" charset="0"/>
                <a:hlinkClick r:id="rId10"/>
              </a:rPr>
              <a:t>www.microbit.co.uk</a:t>
            </a:r>
            <a:endParaRPr lang="en-GB" dirty="0">
              <a:latin typeface="Lato" panose="020F0502020204030203" pitchFamily="34" charset="0"/>
              <a:ea typeface="Lato" panose="020F0502020204030203" pitchFamily="34" charset="0"/>
              <a:cs typeface="Lato" panose="020F0502020204030203" pitchFamily="34" charset="0"/>
            </a:endParaRPr>
          </a:p>
          <a:p>
            <a:pPr rtl="0"/>
            <a:br>
              <a:rPr lang="en-GB" dirty="0">
                <a:latin typeface="Lato" panose="020F0502020204030203" pitchFamily="34" charset="0"/>
                <a:ea typeface="Lato" panose="020F0502020204030203" pitchFamily="34" charset="0"/>
                <a:cs typeface="Lato" panose="020F0502020204030203" pitchFamily="34" charset="0"/>
              </a:rPr>
            </a:br>
            <a:endParaRPr lang="en-GB" dirty="0">
              <a:latin typeface="Lato" panose="020F0502020204030203" pitchFamily="34" charset="0"/>
              <a:ea typeface="Lato" panose="020F0502020204030203" pitchFamily="34" charset="0"/>
              <a:cs typeface="Lato" panose="020F0502020204030203" pitchFamily="34" charset="0"/>
            </a:endParaRPr>
          </a:p>
          <a:p>
            <a:pPr rtl="0"/>
            <a:r>
              <a:rPr lang="en-GB" sz="1200" b="1" kern="1200" dirty="0">
                <a:solidFill>
                  <a:schemeClr val="tx1"/>
                </a:solidFill>
                <a:effectLst/>
                <a:latin typeface="Lato" panose="020F0502020204030203" pitchFamily="34" charset="0"/>
                <a:ea typeface="Lato" panose="020F0502020204030203" pitchFamily="34" charset="0"/>
                <a:cs typeface="Lato" panose="020F0502020204030203" pitchFamily="34" charset="0"/>
              </a:rPr>
              <a:t>Code Kingdoms:</a:t>
            </a:r>
            <a:endParaRPr lang="en-GB" dirty="0">
              <a:latin typeface="Lato" panose="020F0502020204030203" pitchFamily="34" charset="0"/>
              <a:ea typeface="Lato" panose="020F0502020204030203" pitchFamily="34" charset="0"/>
              <a:cs typeface="Lato" panose="020F0502020204030203" pitchFamily="34" charset="0"/>
            </a:endParaRPr>
          </a:p>
          <a:p>
            <a:pPr rtl="0"/>
            <a:r>
              <a:rPr lang="en-GB" sz="1200" kern="1200" dirty="0">
                <a:solidFill>
                  <a:schemeClr val="tx1"/>
                </a:solidFill>
                <a:effectLst/>
                <a:latin typeface="Lato" panose="020F0502020204030203" pitchFamily="34" charset="0"/>
                <a:ea typeface="Lato" panose="020F0502020204030203" pitchFamily="34" charset="0"/>
                <a:cs typeface="Lato" panose="020F0502020204030203" pitchFamily="34" charset="0"/>
                <a:hlinkClick r:id="rId10"/>
              </a:rPr>
              <a:t>www.microbit.co.uk</a:t>
            </a:r>
            <a:endParaRPr lang="en-GB" dirty="0">
              <a:latin typeface="Lato" panose="020F0502020204030203" pitchFamily="34" charset="0"/>
              <a:ea typeface="Lato" panose="020F0502020204030203" pitchFamily="34" charset="0"/>
              <a:cs typeface="Lato" panose="020F0502020204030203" pitchFamily="34" charset="0"/>
            </a:endParaRPr>
          </a:p>
          <a:p>
            <a:pPr rtl="0"/>
            <a:r>
              <a:rPr lang="en-GB" sz="1200" kern="1200" dirty="0">
                <a:solidFill>
                  <a:schemeClr val="tx1"/>
                </a:solidFill>
                <a:effectLst/>
                <a:latin typeface="Lato" panose="020F0502020204030203" pitchFamily="34" charset="0"/>
                <a:ea typeface="Lato" panose="020F0502020204030203" pitchFamily="34" charset="0"/>
                <a:cs typeface="Lato" panose="020F0502020204030203" pitchFamily="34" charset="0"/>
                <a:hlinkClick r:id="rId11"/>
              </a:rPr>
              <a:t>microbit.codekingdoms.com</a:t>
            </a:r>
            <a:endParaRPr lang="en-GB" dirty="0">
              <a:latin typeface="Lato" panose="020F0502020204030203" pitchFamily="34" charset="0"/>
              <a:ea typeface="Lato" panose="020F0502020204030203" pitchFamily="34" charset="0"/>
              <a:cs typeface="Lato" panose="020F0502020204030203" pitchFamily="34" charset="0"/>
            </a:endParaRPr>
          </a:p>
          <a:p>
            <a:pPr rtl="0"/>
            <a:br>
              <a:rPr lang="en-GB" dirty="0">
                <a:latin typeface="Lato" panose="020F0502020204030203" pitchFamily="34" charset="0"/>
                <a:ea typeface="Lato" panose="020F0502020204030203" pitchFamily="34" charset="0"/>
                <a:cs typeface="Lato" panose="020F0502020204030203" pitchFamily="34" charset="0"/>
              </a:rPr>
            </a:br>
            <a:endParaRPr lang="en-GB" dirty="0">
              <a:latin typeface="Lato" panose="020F0502020204030203" pitchFamily="34" charset="0"/>
              <a:ea typeface="Lato" panose="020F0502020204030203" pitchFamily="34" charset="0"/>
              <a:cs typeface="Lato" panose="020F0502020204030203" pitchFamily="34" charset="0"/>
            </a:endParaRPr>
          </a:p>
          <a:p>
            <a:pPr rtl="0"/>
            <a:r>
              <a:rPr lang="en-GB" sz="1200" b="1" kern="1200" dirty="0">
                <a:solidFill>
                  <a:schemeClr val="tx1"/>
                </a:solidFill>
                <a:effectLst/>
                <a:latin typeface="Lato" panose="020F0502020204030203" pitchFamily="34" charset="0"/>
                <a:ea typeface="Lato" panose="020F0502020204030203" pitchFamily="34" charset="0"/>
                <a:cs typeface="Lato" panose="020F0502020204030203" pitchFamily="34" charset="0"/>
              </a:rPr>
              <a:t>Python Web Editor (microbit.co.uk)</a:t>
            </a:r>
            <a:endParaRPr lang="en-GB" dirty="0">
              <a:latin typeface="Lato" panose="020F0502020204030203" pitchFamily="34" charset="0"/>
              <a:ea typeface="Lato" panose="020F0502020204030203" pitchFamily="34" charset="0"/>
              <a:cs typeface="Lato" panose="020F0502020204030203" pitchFamily="34" charset="0"/>
            </a:endParaRPr>
          </a:p>
          <a:p>
            <a:pPr rtl="0"/>
            <a:r>
              <a:rPr lang="en-GB" sz="1200" kern="1200" dirty="0">
                <a:solidFill>
                  <a:schemeClr val="tx1"/>
                </a:solidFill>
                <a:effectLst/>
                <a:latin typeface="Lato" panose="020F0502020204030203" pitchFamily="34" charset="0"/>
                <a:ea typeface="Lato" panose="020F0502020204030203" pitchFamily="34" charset="0"/>
                <a:cs typeface="Lato" panose="020F0502020204030203" pitchFamily="34" charset="0"/>
                <a:hlinkClick r:id="rId10"/>
              </a:rPr>
              <a:t>www.microbit.co.uk</a:t>
            </a:r>
            <a:endParaRPr lang="en-GB" dirty="0">
              <a:latin typeface="Lato" panose="020F0502020204030203" pitchFamily="34" charset="0"/>
              <a:ea typeface="Lato" panose="020F0502020204030203" pitchFamily="34" charset="0"/>
              <a:cs typeface="Lato" panose="020F0502020204030203" pitchFamily="34" charset="0"/>
            </a:endParaRPr>
          </a:p>
          <a:p>
            <a:pPr rtl="0"/>
            <a:br>
              <a:rPr lang="en-GB" dirty="0">
                <a:latin typeface="Lato" panose="020F0502020204030203" pitchFamily="34" charset="0"/>
                <a:ea typeface="Lato" panose="020F0502020204030203" pitchFamily="34" charset="0"/>
                <a:cs typeface="Lato" panose="020F0502020204030203" pitchFamily="34" charset="0"/>
              </a:rPr>
            </a:br>
            <a:endParaRPr lang="en-GB" dirty="0">
              <a:latin typeface="Lato" panose="020F0502020204030203" pitchFamily="34" charset="0"/>
              <a:ea typeface="Lato" panose="020F0502020204030203" pitchFamily="34" charset="0"/>
              <a:cs typeface="Lato" panose="020F0502020204030203" pitchFamily="34" charset="0"/>
            </a:endParaRPr>
          </a:p>
          <a:p>
            <a:pPr rtl="0"/>
            <a:r>
              <a:rPr lang="en-GB" sz="1200" b="1" kern="1200" dirty="0">
                <a:solidFill>
                  <a:schemeClr val="tx1"/>
                </a:solidFill>
                <a:effectLst/>
                <a:latin typeface="Lato" panose="020F0502020204030203" pitchFamily="34" charset="0"/>
                <a:ea typeface="Lato" panose="020F0502020204030203" pitchFamily="34" charset="0"/>
                <a:cs typeface="Lato" panose="020F0502020204030203" pitchFamily="34" charset="0"/>
              </a:rPr>
              <a:t>Python Web Editor (microbit.org)</a:t>
            </a:r>
            <a:endParaRPr lang="en-GB" dirty="0">
              <a:latin typeface="Lato" panose="020F0502020204030203" pitchFamily="34" charset="0"/>
              <a:ea typeface="Lato" panose="020F0502020204030203" pitchFamily="34" charset="0"/>
              <a:cs typeface="Lato" panose="020F0502020204030203" pitchFamily="34" charset="0"/>
            </a:endParaRPr>
          </a:p>
          <a:p>
            <a:pPr rtl="0"/>
            <a:r>
              <a:rPr lang="en-GB" sz="1200" kern="1200" dirty="0">
                <a:solidFill>
                  <a:schemeClr val="tx1"/>
                </a:solidFill>
                <a:effectLst/>
                <a:latin typeface="Lato" panose="020F0502020204030203" pitchFamily="34" charset="0"/>
                <a:ea typeface="Lato" panose="020F0502020204030203" pitchFamily="34" charset="0"/>
                <a:cs typeface="Lato" panose="020F0502020204030203" pitchFamily="34" charset="0"/>
              </a:rPr>
              <a:t>python.microbit.org</a:t>
            </a:r>
            <a:endParaRPr lang="en-GB" dirty="0">
              <a:latin typeface="Lato" panose="020F0502020204030203" pitchFamily="34" charset="0"/>
              <a:ea typeface="Lato" panose="020F0502020204030203" pitchFamily="34" charset="0"/>
              <a:cs typeface="Lato" panose="020F0502020204030203" pitchFamily="34" charset="0"/>
            </a:endParaRPr>
          </a:p>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9</a:t>
            </a:fld>
            <a:endParaRPr lang="en-US" altLang="en-US"/>
          </a:p>
        </p:txBody>
      </p:sp>
    </p:spTree>
    <p:extLst>
      <p:ext uri="{BB962C8B-B14F-4D97-AF65-F5344CB8AC3E}">
        <p14:creationId xmlns:p14="http://schemas.microsoft.com/office/powerpoint/2010/main" val="4856559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6D848DF0-097D-4560-9447-592EE2B146F6}"/>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0"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11" name="Rectangle 10">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2" name="Rectangle 11">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3" name="Rectangle 12">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4" name="TextBox 13">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16"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9707"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2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26"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8"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20"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Tree>
    <p:extLst>
      <p:ext uri="{BB962C8B-B14F-4D97-AF65-F5344CB8AC3E}">
        <p14:creationId xmlns:p14="http://schemas.microsoft.com/office/powerpoint/2010/main" val="4165931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2"/>
          <p:cNvSpPr>
            <a:spLocks noGrp="1"/>
          </p:cNvSpPr>
          <p:nvPr>
            <p:ph idx="1"/>
          </p:nvPr>
        </p:nvSpPr>
        <p:spPr>
          <a:xfrm>
            <a:off x="492125" y="1237785"/>
            <a:ext cx="11180867" cy="45952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vl4pPr>
              <a:lnSpc>
                <a:spcPct val="100000"/>
              </a:lnSpc>
              <a:spcAft>
                <a:spcPts val="0"/>
              </a:spcAft>
              <a:buClr>
                <a:schemeClr val="accent1"/>
              </a:buClr>
              <a:defRPr>
                <a:solidFill>
                  <a:srgbClr val="383838"/>
                </a:solidFill>
              </a:defRPr>
            </a:lvl4pPr>
            <a:lvl5pPr>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6359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Click to edit Master text styles</a:t>
            </a:r>
          </a:p>
        </p:txBody>
      </p:sp>
      <p:sp>
        <p:nvSpPr>
          <p:cNvPr id="9" name="Text Placeholder 131"/>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4" name="Content Placeholder 3"/>
          <p:cNvSpPr>
            <a:spLocks noGrp="1"/>
          </p:cNvSpPr>
          <p:nvPr>
            <p:ph sz="quarter" idx="19"/>
          </p:nvPr>
        </p:nvSpPr>
        <p:spPr>
          <a:xfrm>
            <a:off x="492125" y="2361952"/>
            <a:ext cx="5332941" cy="3605743"/>
          </a:xfrm>
        </p:spPr>
        <p:txBody>
          <a:bodyPr/>
          <a:lstStyle>
            <a:lvl1pPr marL="342900" indent="-342900" algn="just">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31"/>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2" name="Content Placeholder 3"/>
          <p:cNvSpPr>
            <a:spLocks noGrp="1"/>
          </p:cNvSpPr>
          <p:nvPr>
            <p:ph sz="quarter" idx="21"/>
          </p:nvPr>
        </p:nvSpPr>
        <p:spPr>
          <a:xfrm>
            <a:off x="6339947" y="2361951"/>
            <a:ext cx="5332941" cy="3605743"/>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39276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68E74E5E-FCF5-49A9-B64D-DF3149C4A4D3}"/>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7" name="Text Placeholder 2"/>
          <p:cNvSpPr>
            <a:spLocks noGrp="1"/>
          </p:cNvSpPr>
          <p:nvPr>
            <p:ph idx="1"/>
          </p:nvPr>
        </p:nvSpPr>
        <p:spPr>
          <a:xfrm>
            <a:off x="492789"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3" name="Text Placeholder 2"/>
          <p:cNvSpPr>
            <a:spLocks noGrp="1"/>
          </p:cNvSpPr>
          <p:nvPr>
            <p:ph idx="17"/>
          </p:nvPr>
        </p:nvSpPr>
        <p:spPr>
          <a:xfrm>
            <a:off x="4444207"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lvl2pPr>
          </a:lstStyle>
          <a:p>
            <a:pPr lvl="0"/>
            <a:r>
              <a:rPr lang="en-US"/>
              <a:t>Click to edit Master text styles</a:t>
            </a:r>
          </a:p>
          <a:p>
            <a:pPr lvl="1"/>
            <a:r>
              <a:rPr lang="en-US"/>
              <a:t>Second level</a:t>
            </a:r>
          </a:p>
        </p:txBody>
      </p:sp>
      <p:sp>
        <p:nvSpPr>
          <p:cNvPr id="14" name="Text Placeholder 2"/>
          <p:cNvSpPr>
            <a:spLocks noGrp="1"/>
          </p:cNvSpPr>
          <p:nvPr>
            <p:ph idx="18"/>
          </p:nvPr>
        </p:nvSpPr>
        <p:spPr>
          <a:xfrm>
            <a:off x="8300113"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15" name="Text Placeholder 131"/>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6" name="Text Placeholder 131"/>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2735799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53D234CD-759F-4F63-8BAE-5EF83F4A80C7}"/>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28285B74-8217-47D6-B1F9-41EF84375055}"/>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DA9028-E80A-4D10-A238-5C9D08569859}"/>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18" name="Text Placeholder 131"/>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9" name="Text Placeholder 131"/>
          <p:cNvSpPr>
            <a:spLocks noGrp="1"/>
          </p:cNvSpPr>
          <p:nvPr>
            <p:ph type="body" sz="quarter" idx="17"/>
          </p:nvPr>
        </p:nvSpPr>
        <p:spPr>
          <a:xfrm>
            <a:off x="4416027"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20" name="Text Placeholder 131"/>
          <p:cNvSpPr>
            <a:spLocks noGrp="1"/>
          </p:cNvSpPr>
          <p:nvPr>
            <p:ph type="body" sz="quarter" idx="18"/>
          </p:nvPr>
        </p:nvSpPr>
        <p:spPr>
          <a:xfrm>
            <a:off x="8306264"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4" name="Content Placeholder 3"/>
          <p:cNvSpPr>
            <a:spLocks noGrp="1"/>
          </p:cNvSpPr>
          <p:nvPr>
            <p:ph sz="quarter" idx="19"/>
          </p:nvPr>
        </p:nvSpPr>
        <p:spPr>
          <a:xfrm>
            <a:off x="492125" y="2323016"/>
            <a:ext cx="3359945" cy="3608590"/>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6" name="Content Placeholder 5"/>
          <p:cNvSpPr>
            <a:spLocks noGrp="1"/>
          </p:cNvSpPr>
          <p:nvPr>
            <p:ph sz="quarter" idx="20"/>
          </p:nvPr>
        </p:nvSpPr>
        <p:spPr>
          <a:xfrm>
            <a:off x="4416027" y="2323016"/>
            <a:ext cx="3359548"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9" name="Content Placeholder 8"/>
          <p:cNvSpPr>
            <a:spLocks noGrp="1"/>
          </p:cNvSpPr>
          <p:nvPr>
            <p:ph sz="quarter" idx="21"/>
          </p:nvPr>
        </p:nvSpPr>
        <p:spPr>
          <a:xfrm>
            <a:off x="8306264" y="2323016"/>
            <a:ext cx="3360274"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4151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18" name="Text Placeholder 2"/>
          <p:cNvSpPr>
            <a:spLocks noGrp="1"/>
          </p:cNvSpPr>
          <p:nvPr>
            <p:ph idx="1"/>
          </p:nvPr>
        </p:nvSpPr>
        <p:spPr>
          <a:xfrm>
            <a:off x="492789" y="1631112"/>
            <a:ext cx="2606011" cy="4086426"/>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2"/>
            <a:ext cx="8256853" cy="4086426"/>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5690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Content Placeholder 5"/>
          <p:cNvSpPr>
            <a:spLocks noGrp="1"/>
          </p:cNvSpPr>
          <p:nvPr>
            <p:ph sz="quarter" idx="15"/>
          </p:nvPr>
        </p:nvSpPr>
        <p:spPr>
          <a:xfrm>
            <a:off x="9037638" y="1746560"/>
            <a:ext cx="2635250" cy="4086428"/>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92125" y="1746250"/>
            <a:ext cx="8335964"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03502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71610"/>
            <a:ext cx="2606675" cy="1953683"/>
          </a:xfrm>
        </p:spPr>
        <p:txBody>
          <a:bodyPr/>
          <a:lstStyle>
            <a:lvl1pPr marL="0" indent="0">
              <a:buClr>
                <a:schemeClr val="accent1"/>
              </a:buClr>
              <a:buNone/>
              <a:defRPr/>
            </a:lvl1pPr>
          </a:lstStyle>
          <a:p>
            <a:pPr lvl="0"/>
            <a:r>
              <a:rPr lang="en-US" noProof="0"/>
              <a:t>Click icon to add picture</a:t>
            </a:r>
          </a:p>
        </p:txBody>
      </p:sp>
      <p:sp>
        <p:nvSpPr>
          <p:cNvPr id="104" name="Picture Placeholder 5"/>
          <p:cNvSpPr>
            <a:spLocks noGrp="1"/>
          </p:cNvSpPr>
          <p:nvPr>
            <p:ph type="pic" sz="quarter" idx="18"/>
          </p:nvPr>
        </p:nvSpPr>
        <p:spPr>
          <a:xfrm>
            <a:off x="3354388" y="3809037"/>
            <a:ext cx="2606675" cy="1953683"/>
          </a:xfrm>
        </p:spPr>
        <p:txBody>
          <a:bodyPr/>
          <a:lstStyle>
            <a:lvl1pPr marL="0" indent="0">
              <a:buClr>
                <a:schemeClr val="accent1"/>
              </a:buClr>
              <a:buNone/>
              <a:defRPr/>
            </a:lvl1pPr>
          </a:lstStyle>
          <a:p>
            <a:pPr lvl="0"/>
            <a:r>
              <a:rPr lang="en-US" noProof="0"/>
              <a:t>Click icon to add picture</a:t>
            </a:r>
          </a:p>
        </p:txBody>
      </p:sp>
      <p:sp>
        <p:nvSpPr>
          <p:cNvPr id="105" name="Picture Placeholder 5"/>
          <p:cNvSpPr>
            <a:spLocks noGrp="1"/>
          </p:cNvSpPr>
          <p:nvPr>
            <p:ph type="pic" sz="quarter" idx="19"/>
          </p:nvPr>
        </p:nvSpPr>
        <p:spPr>
          <a:xfrm>
            <a:off x="9066213" y="1671610"/>
            <a:ext cx="2606675" cy="1953683"/>
          </a:xfrm>
        </p:spPr>
        <p:txBody>
          <a:bodyPr/>
          <a:lstStyle>
            <a:lvl1pPr marL="0" indent="0">
              <a:buClr>
                <a:schemeClr val="accent1"/>
              </a:buClr>
              <a:buNone/>
              <a:defRPr/>
            </a:lvl1pPr>
          </a:lstStyle>
          <a:p>
            <a:pPr lvl="0"/>
            <a:r>
              <a:rPr lang="en-US" noProof="0"/>
              <a:t>Click icon to add picture</a:t>
            </a:r>
          </a:p>
        </p:txBody>
      </p:sp>
      <p:sp>
        <p:nvSpPr>
          <p:cNvPr id="106" name="Picture Placeholder 5"/>
          <p:cNvSpPr>
            <a:spLocks noGrp="1"/>
          </p:cNvSpPr>
          <p:nvPr>
            <p:ph type="pic" sz="quarter" idx="20"/>
          </p:nvPr>
        </p:nvSpPr>
        <p:spPr>
          <a:xfrm>
            <a:off x="9066213" y="3809037"/>
            <a:ext cx="2606675" cy="1953683"/>
          </a:xfrm>
        </p:spPr>
        <p:txBody>
          <a:bodyPr/>
          <a:lstStyle>
            <a:lvl1pPr marL="0" indent="0">
              <a:buClr>
                <a:schemeClr val="accent1"/>
              </a:buClr>
              <a:buNone/>
              <a:defRPr/>
            </a:lvl1pPr>
          </a:lstStyle>
          <a:p>
            <a:pPr lvl="0"/>
            <a:r>
              <a:rPr lang="en-US" noProof="0"/>
              <a:t>Click icon to add picture</a:t>
            </a:r>
          </a:p>
        </p:txBody>
      </p:sp>
      <p:sp>
        <p:nvSpPr>
          <p:cNvPr id="14" name="Text Placeholder 7"/>
          <p:cNvSpPr>
            <a:spLocks noGrp="1"/>
          </p:cNvSpPr>
          <p:nvPr>
            <p:ph type="body" sz="quarter" idx="21"/>
          </p:nvPr>
        </p:nvSpPr>
        <p:spPr>
          <a:xfrm>
            <a:off x="492125"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7"/>
          <p:cNvSpPr>
            <a:spLocks noGrp="1"/>
          </p:cNvSpPr>
          <p:nvPr>
            <p:ph type="body" sz="quarter" idx="22"/>
          </p:nvPr>
        </p:nvSpPr>
        <p:spPr>
          <a:xfrm>
            <a:off x="6220216"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7475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7" name="Text Placeholder 2"/>
          <p:cNvSpPr>
            <a:spLocks noGrp="1"/>
          </p:cNvSpPr>
          <p:nvPr>
            <p:ph idx="1"/>
          </p:nvPr>
        </p:nvSpPr>
        <p:spPr>
          <a:xfrm>
            <a:off x="492789" y="1671612"/>
            <a:ext cx="5467744" cy="4086426"/>
          </a:xfrm>
          <a:prstGeom prst="rect">
            <a:avLst/>
          </a:prstGeom>
        </p:spPr>
        <p:txBody>
          <a:bodyPr/>
          <a:lstStyle>
            <a:lvl1pPr marL="342900" indent="-342900">
              <a:lnSpc>
                <a:spcPct val="100000"/>
              </a:lnSpc>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11237" y="1671610"/>
            <a:ext cx="5461651" cy="4086427"/>
          </a:xfrm>
        </p:spPr>
        <p:txBody>
          <a:bodyPr/>
          <a:lstStyle>
            <a:lvl1pPr marL="0" indent="0">
              <a:buClr>
                <a:schemeClr val="accent1"/>
              </a:buClr>
              <a:buNone/>
              <a:defRPr/>
            </a:lvl1pPr>
          </a:lstStyle>
          <a:p>
            <a:pPr lvl="0"/>
            <a:r>
              <a:rPr lang="en-US" noProof="0"/>
              <a:t>Click icon to add picture</a:t>
            </a:r>
          </a:p>
        </p:txBody>
      </p:sp>
    </p:spTree>
    <p:extLst>
      <p:ext uri="{BB962C8B-B14F-4D97-AF65-F5344CB8AC3E}">
        <p14:creationId xmlns:p14="http://schemas.microsoft.com/office/powerpoint/2010/main" val="37934752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a:t>Click to edit Master title style</a:t>
            </a:r>
          </a:p>
        </p:txBody>
      </p:sp>
      <p:sp>
        <p:nvSpPr>
          <p:cNvPr id="10" name="Table Placeholder 3"/>
          <p:cNvSpPr>
            <a:spLocks noGrp="1"/>
          </p:cNvSpPr>
          <p:nvPr>
            <p:ph type="tbl" sz="quarter" idx="13"/>
          </p:nvPr>
        </p:nvSpPr>
        <p:spPr>
          <a:xfrm>
            <a:off x="492789" y="1536022"/>
            <a:ext cx="11180867" cy="4087104"/>
          </a:xfrm>
        </p:spPr>
        <p:txBody>
          <a:bodyPr/>
          <a:lstStyle>
            <a:lvl1pPr marL="0" indent="0">
              <a:buNone/>
              <a:defRPr/>
            </a:lvl1pPr>
          </a:lstStyle>
          <a:p>
            <a:pPr lvl="0"/>
            <a:r>
              <a:rPr lang="en-US" noProof="0"/>
              <a:t>Click icon to add table</a:t>
            </a:r>
          </a:p>
        </p:txBody>
      </p:sp>
    </p:spTree>
    <p:extLst>
      <p:ext uri="{BB962C8B-B14F-4D97-AF65-F5344CB8AC3E}">
        <p14:creationId xmlns:p14="http://schemas.microsoft.com/office/powerpoint/2010/main" val="521819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66235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7E5033D9-3668-4017-A592-1CF34695B2C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245C7479-AFA1-44A4-A0E2-206B7FC5D44C}"/>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sp>
        <p:nvSpPr>
          <p:cNvPr id="18"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9"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20" name="Rectangle 19">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990" y="-948607"/>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Tree>
    <p:extLst>
      <p:ext uri="{BB962C8B-B14F-4D97-AF65-F5344CB8AC3E}">
        <p14:creationId xmlns:p14="http://schemas.microsoft.com/office/powerpoint/2010/main" val="13982614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Slide for Full Width Us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4381872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ECFDFC3-E8F8-4A3B-A7B5-C494553698E7}"/>
              </a:ext>
            </a:extLst>
          </p:cNvPr>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5593C93C-1E5D-4C19-8510-510953C83CCF}"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srgbClr val="7F7F7F"/>
              </a:solidFill>
              <a:effectLst/>
              <a:uLnTx/>
              <a:uFillTx/>
              <a:latin typeface="Calibri" charset="0"/>
              <a:ea typeface="ＭＳ Ｐゴシック" charset="-128"/>
              <a:cs typeface="+mn-cs"/>
            </a:endParaRPr>
          </a:p>
        </p:txBody>
      </p:sp>
      <p:sp>
        <p:nvSpPr>
          <p:cNvPr id="4" name="TextBox 3">
            <a:extLst>
              <a:ext uri="{FF2B5EF4-FFF2-40B4-BE49-F238E27FC236}">
                <a16:creationId xmlns:a16="http://schemas.microsoft.com/office/drawing/2014/main" id="{0511EA66-8035-4072-B874-ABE710416AFE}"/>
              </a:ext>
            </a:extLst>
          </p:cNvPr>
          <p:cNvSpPr txBox="1">
            <a:spLocks noChangeArrowheads="1"/>
          </p:cNvSpPr>
          <p:nvPr userDrawn="1"/>
        </p:nvSpPr>
        <p:spPr bwMode="auto">
          <a:xfrm>
            <a:off x="1757182" y="6432905"/>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705691CA-1385-4202-BB32-7980FD0D4BC4}" type="slidenum">
              <a:rPr kumimoji="0" lang="en-US" altLang="en-US" sz="1000" b="0" i="0" u="none" strike="noStrike" kern="1200" cap="none" spc="0" normalizeH="0" baseline="0" noProof="0" smtClean="0">
                <a:ln>
                  <a:noFill/>
                </a:ln>
                <a:solidFill>
                  <a:prstClr val="white"/>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endParaRPr>
          </a:p>
        </p:txBody>
      </p:sp>
      <p:sp>
        <p:nvSpPr>
          <p:cNvPr id="5" name="Rectangle 4">
            <a:extLst>
              <a:ext uri="{FF2B5EF4-FFF2-40B4-BE49-F238E27FC236}">
                <a16:creationId xmlns:a16="http://schemas.microsoft.com/office/drawing/2014/main" id="{A9C7212D-F60C-4C2D-A508-E9F1C351B12C}"/>
              </a:ext>
            </a:extLst>
          </p:cNvPr>
          <p:cNvSpPr>
            <a:spLocks noChangeArrowheads="1"/>
          </p:cNvSpPr>
          <p:nvPr userDrawn="1"/>
        </p:nvSpPr>
        <p:spPr bwMode="auto">
          <a:xfrm>
            <a:off x="1114791" y="536644"/>
            <a:ext cx="4403725"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Thank You</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err="1">
                <a:ln>
                  <a:noFill/>
                </a:ln>
                <a:solidFill>
                  <a:prstClr val="white"/>
                </a:solidFill>
                <a:effectLst/>
                <a:uLnTx/>
                <a:uFillTx/>
                <a:latin typeface="Calibri" charset="0"/>
                <a:ea typeface="ＭＳ Ｐゴシック" charset="-128"/>
                <a:cs typeface="+mn-cs"/>
              </a:rPr>
              <a:t>Danke</a:t>
            </a:r>
            <a:endPar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Merci</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谢谢</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ありがとう</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Gracias</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err="1">
                <a:ln>
                  <a:noFill/>
                </a:ln>
                <a:solidFill>
                  <a:prstClr val="white"/>
                </a:solidFill>
                <a:effectLst/>
                <a:uLnTx/>
                <a:uFillTx/>
                <a:latin typeface="Calibri" charset="0"/>
                <a:ea typeface="ＭＳ Ｐゴシック" charset="-128"/>
                <a:cs typeface="+mn-cs"/>
              </a:rPr>
              <a:t>Kiitos</a:t>
            </a:r>
            <a:endPar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ko-KR" altLang="en-US" sz="3600" b="1" i="0" u="none" strike="noStrike" kern="1200" cap="none" spc="0" normalizeH="0" baseline="0" noProof="0">
                <a:ln>
                  <a:noFill/>
                </a:ln>
                <a:solidFill>
                  <a:prstClr val="white"/>
                </a:solidFill>
                <a:effectLst/>
                <a:uLnTx/>
                <a:uFillTx/>
                <a:latin typeface="Calibri" charset="0"/>
                <a:cs typeface="+mn-cs"/>
              </a:rPr>
              <a:t>감사합니다</a:t>
            </a:r>
            <a:endParaRPr kumimoji="0" lang="ko-KR" altLang="en-US" sz="3600" b="0" i="0" u="none" strike="noStrike" kern="1200" cap="none" spc="0" normalizeH="0" baseline="0" noProof="0">
              <a:ln>
                <a:noFill/>
              </a:ln>
              <a:solidFill>
                <a:prstClr val="white"/>
              </a:solidFill>
              <a:effectLst/>
              <a:uLnTx/>
              <a:uFillTx/>
              <a:latin typeface="Calibri" charset="0"/>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hi-in" sz="3600" b="0" i="0" u="none" strike="noStrike" kern="1200" cap="none" spc="0" normalizeH="0" baseline="0" noProof="0">
                <a:ln>
                  <a:noFill/>
                </a:ln>
                <a:solidFill>
                  <a:prstClr val="white"/>
                </a:solidFill>
                <a:effectLst/>
                <a:uLnTx/>
                <a:uFillTx/>
                <a:latin typeface="Calibri" charset="0"/>
                <a:ea typeface="ＭＳ Ｐゴシック" charset="-128"/>
                <a:cs typeface="Mangal" panose="02040503050203030202" pitchFamily="18" charset="0"/>
              </a:rPr>
              <a:t>धन्यवाद</a:t>
            </a:r>
            <a:endParaRPr kumimoji="0" 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he-IL" sz="3600" b="0" i="0" u="none" strike="noStrike" kern="1200" cap="none" spc="0" normalizeH="0" baseline="0" noProof="0">
                <a:ln>
                  <a:noFill/>
                </a:ln>
                <a:solidFill>
                  <a:prstClr val="white"/>
                </a:solidFill>
                <a:effectLst/>
                <a:uLnTx/>
                <a:uFillTx/>
                <a:latin typeface="Calibri" charset="0"/>
                <a:ea typeface="ＭＳ Ｐゴシック" charset="-128"/>
                <a:cs typeface="Arial" panose="020B0604020202020204" pitchFamily="34" charset="0"/>
              </a:rPr>
              <a:t>תודה</a:t>
            </a:r>
            <a:endParaRPr kumimoji="0" lang="hi-in" sz="3600" b="0" i="0" u="none" strike="noStrike" kern="1200" cap="none" spc="0" normalizeH="0" baseline="0" noProof="0">
              <a:ln>
                <a:noFill/>
              </a:ln>
              <a:solidFill>
                <a:prstClr val="white"/>
              </a:solidFill>
              <a:effectLst/>
              <a:uLnTx/>
              <a:uFillTx/>
              <a:latin typeface="Calibri" charset="0"/>
              <a:ea typeface="ＭＳ Ｐゴシック" charset="-128"/>
              <a:cs typeface="Mangal" panose="02040503050203030202" pitchFamily="18" charset="0"/>
            </a:endParaRPr>
          </a:p>
        </p:txBody>
      </p:sp>
      <p:sp>
        <p:nvSpPr>
          <p:cNvPr id="6" name="Rectangle 5">
            <a:extLst>
              <a:ext uri="{FF2B5EF4-FFF2-40B4-BE49-F238E27FC236}">
                <a16:creationId xmlns:a16="http://schemas.microsoft.com/office/drawing/2014/main" id="{E2B5F482-A1DF-47CF-A799-587634BE993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pic>
        <p:nvPicPr>
          <p:cNvPr id="8" name="Picture 7">
            <a:extLst>
              <a:ext uri="{FF2B5EF4-FFF2-40B4-BE49-F238E27FC236}">
                <a16:creationId xmlns:a16="http://schemas.microsoft.com/office/drawing/2014/main" id="{974530B3-2C71-47A4-BAB2-78A35EAF1A59}"/>
              </a:ext>
            </a:extLst>
          </p:cNvPr>
          <p:cNvPicPr>
            <a:picLocks noChangeAspect="1"/>
          </p:cNvPicPr>
          <p:nvPr userDrawn="1"/>
        </p:nvPicPr>
        <p:blipFill>
          <a:blip r:embed="rId2"/>
          <a:stretch>
            <a:fillRect/>
          </a:stretch>
        </p:blipFill>
        <p:spPr>
          <a:xfrm>
            <a:off x="6482271" y="3123385"/>
            <a:ext cx="4201604" cy="611230"/>
          </a:xfrm>
          <a:prstGeom prst="rect">
            <a:avLst/>
          </a:prstGeom>
        </p:spPr>
      </p:pic>
    </p:spTree>
    <p:extLst>
      <p:ext uri="{BB962C8B-B14F-4D97-AF65-F5344CB8AC3E}">
        <p14:creationId xmlns:p14="http://schemas.microsoft.com/office/powerpoint/2010/main" val="9234042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EF865F52-F038-9143-B10F-EC315F327B49}"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srgbClr val="7F7F7F"/>
              </a:solidFill>
              <a:effectLst/>
              <a:uLnTx/>
              <a:uFillTx/>
              <a:latin typeface="Calibri" charset="0"/>
              <a:ea typeface="ＭＳ Ｐゴシック" charset="-128"/>
              <a:cs typeface="+mn-cs"/>
            </a:endParaRPr>
          </a:p>
        </p:txBody>
      </p:sp>
      <p:sp>
        <p:nvSpPr>
          <p:cNvPr id="3" name="TextBox 2"/>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223CA994-01FB-B24C-A927-7E3417958BAD}" type="slidenum">
              <a:rPr kumimoji="0" lang="en-US" altLang="en-US" sz="1000" b="0" i="0" u="none" strike="noStrike" kern="1200" cap="none" spc="0" normalizeH="0" baseline="0" noProof="0" smtClean="0">
                <a:ln>
                  <a:noFill/>
                </a:ln>
                <a:solidFill>
                  <a:prstClr val="white"/>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endParaRPr>
          </a:p>
        </p:txBody>
      </p:sp>
      <p:sp>
        <p:nvSpPr>
          <p:cNvPr id="4" name="Rectangle 3"/>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t>The Arm trademarks featured in this presentation are registered trademarks or trademarks of Arm Limited (or its subsidiaries) in the US and/or elsewhere.  All rights reserved.  All other marks featured may be trademarks of their respective owners.</a:t>
            </a:r>
          </a:p>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br>
            <a:r>
              <a:rPr kumimoji="0" lang="en-US" altLang="x-none" sz="1200" b="0" i="0" u="none" strike="noStrike" kern="1200" cap="none" spc="0" normalizeH="0" baseline="0" noProof="0" err="1">
                <a:ln>
                  <a:noFill/>
                </a:ln>
                <a:solidFill>
                  <a:prstClr val="white"/>
                </a:solidFill>
                <a:effectLst/>
                <a:uLnTx/>
                <a:uFillTx/>
                <a:latin typeface="Calibri" charset="0"/>
                <a:ea typeface="ＭＳ Ｐゴシック" charset="-128"/>
                <a:cs typeface="+mn-cs"/>
              </a:rPr>
              <a:t>www.arm.com</a:t>
            </a:r>
            <a: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t>/company/policies/trademarks</a:t>
            </a:r>
          </a:p>
        </p:txBody>
      </p:sp>
      <p:sp>
        <p:nvSpPr>
          <p:cNvPr id="9"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r>
              <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rPr>
              <a:t>© 2018 Arm Limited </a:t>
            </a:r>
          </a:p>
        </p:txBody>
      </p:sp>
      <p:pic>
        <p:nvPicPr>
          <p:cNvPr id="8" name="Picture 7">
            <a:extLst>
              <a:ext uri="{FF2B5EF4-FFF2-40B4-BE49-F238E27FC236}">
                <a16:creationId xmlns:a16="http://schemas.microsoft.com/office/drawing/2014/main" id="{3CE9EDFC-9DD0-4ADC-9DE6-C6516087E64B}"/>
              </a:ext>
            </a:extLst>
          </p:cNvPr>
          <p:cNvPicPr>
            <a:picLocks noChangeAspect="1"/>
          </p:cNvPicPr>
          <p:nvPr userDrawn="1"/>
        </p:nvPicPr>
        <p:blipFill>
          <a:blip r:embed="rId2"/>
          <a:stretch>
            <a:fillRect/>
          </a:stretch>
        </p:blipFill>
        <p:spPr>
          <a:xfrm>
            <a:off x="6860962" y="3123385"/>
            <a:ext cx="4201604" cy="611230"/>
          </a:xfrm>
          <a:prstGeom prst="rect">
            <a:avLst/>
          </a:prstGeom>
        </p:spPr>
      </p:pic>
    </p:spTree>
    <p:extLst>
      <p:ext uri="{BB962C8B-B14F-4D97-AF65-F5344CB8AC3E}">
        <p14:creationId xmlns:p14="http://schemas.microsoft.com/office/powerpoint/2010/main" val="26839183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CBF7399-A5A6-45BA-979D-565957665B70}"/>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a:extLst>
              <a:ext uri="{FF2B5EF4-FFF2-40B4-BE49-F238E27FC236}">
                <a16:creationId xmlns:a16="http://schemas.microsoft.com/office/drawing/2014/main" id="{57ADA842-6E77-49F5-886C-490811425F6D}"/>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pic>
        <p:nvPicPr>
          <p:cNvPr id="9" name="Picture 8">
            <a:extLst>
              <a:ext uri="{FF2B5EF4-FFF2-40B4-BE49-F238E27FC236}">
                <a16:creationId xmlns:a16="http://schemas.microsoft.com/office/drawing/2014/main" id="{0EED0DA2-9043-4185-9741-3FE41800937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7"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Click to edit Master text styles</a:t>
            </a:r>
          </a:p>
        </p:txBody>
      </p:sp>
      <p:sp>
        <p:nvSpPr>
          <p:cNvPr id="8" name="Text Placeholder 2"/>
          <p:cNvSpPr>
            <a:spLocks noGrp="1"/>
          </p:cNvSpPr>
          <p:nvPr>
            <p:ph idx="1"/>
          </p:nvPr>
        </p:nvSpPr>
        <p:spPr>
          <a:xfrm>
            <a:off x="490435" y="1666160"/>
            <a:ext cx="11180867" cy="3619578"/>
          </a:xfrm>
          <a:prstGeom prst="rect">
            <a:avLst/>
          </a:prstGeom>
        </p:spPr>
        <p:txBody>
          <a:bodyPr/>
          <a:lstStyle>
            <a:lvl1pPr marL="342900" indent="-342900">
              <a:buClr>
                <a:schemeClr val="bg1"/>
              </a:buClr>
              <a:buFont typeface="Arial" charset="0"/>
              <a:buChar cha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4500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25C61611-3300-41F4-84AB-94B0AEB16E06}"/>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4349E85A-37F4-4B10-9CEF-826A1326388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sp>
        <p:nvSpPr>
          <p:cNvPr id="17"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8"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19" name="Rectangle 18">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Tree>
    <p:extLst>
      <p:ext uri="{BB962C8B-B14F-4D97-AF65-F5344CB8AC3E}">
        <p14:creationId xmlns:p14="http://schemas.microsoft.com/office/powerpoint/2010/main" val="1324915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012829B4-F003-443D-BAAD-D767D7607653}"/>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333E48"/>
              </a:solidFill>
              <a:effectLst/>
              <a:uLnTx/>
              <a:uFillTx/>
              <a:latin typeface="Calibri" charset="0"/>
              <a:ea typeface="ＭＳ Ｐゴシック" charset="0"/>
              <a:cs typeface="ＭＳ Ｐゴシック" charset="0"/>
            </a:endParaRPr>
          </a:p>
        </p:txBody>
      </p:sp>
      <p:sp>
        <p:nvSpPr>
          <p:cNvPr id="19" name="Title 1"/>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0" name="Subtitle 2"/>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21" name="Text Placeholder 28"/>
          <p:cNvSpPr>
            <a:spLocks noGrp="1"/>
          </p:cNvSpPr>
          <p:nvPr>
            <p:ph type="body" sz="quarter" idx="12" hasCustomPrompt="1"/>
          </p:nvPr>
        </p:nvSpPr>
        <p:spPr>
          <a:xfrm>
            <a:off x="6294006" y="5562481"/>
            <a:ext cx="5041572" cy="239159"/>
          </a:xfrm>
        </p:spPr>
        <p:txBody>
          <a:bodyPr/>
          <a:lstStyle>
            <a:lvl1pPr algn="r">
              <a:spcAft>
                <a:spcPts val="600"/>
              </a:spcAft>
              <a:defRPr sz="2000">
                <a:solidFill>
                  <a:schemeClr val="bg1"/>
                </a:solidFill>
              </a:defRPr>
            </a:lvl1pPr>
          </a:lstStyle>
          <a:p>
            <a:pPr lvl="0"/>
            <a:r>
              <a:rPr lang="en-US"/>
              <a:t>Author</a:t>
            </a:r>
          </a:p>
        </p:txBody>
      </p:sp>
      <p:sp>
        <p:nvSpPr>
          <p:cNvPr id="22" name="Text Placeholder 28"/>
          <p:cNvSpPr>
            <a:spLocks noGrp="1"/>
          </p:cNvSpPr>
          <p:nvPr>
            <p:ph type="body" sz="quarter" idx="13" hasCustomPrompt="1"/>
          </p:nvPr>
        </p:nvSpPr>
        <p:spPr>
          <a:xfrm>
            <a:off x="6294006" y="5872361"/>
            <a:ext cx="5041572" cy="239159"/>
          </a:xfrm>
        </p:spPr>
        <p:txBody>
          <a:bodyPr/>
          <a:lstStyle>
            <a:lvl1pPr algn="r">
              <a:spcAft>
                <a:spcPts val="600"/>
              </a:spcAft>
              <a:defRPr sz="2000">
                <a:solidFill>
                  <a:schemeClr val="bg1"/>
                </a:solidFill>
              </a:defRPr>
            </a:lvl1pPr>
          </a:lstStyle>
          <a:p>
            <a:pPr lvl="0"/>
            <a:r>
              <a:rPr lang="en-US"/>
              <a:t>Date</a:t>
            </a:r>
          </a:p>
        </p:txBody>
      </p:sp>
      <p:sp>
        <p:nvSpPr>
          <p:cNvPr id="23" name="Text Placeholder 3"/>
          <p:cNvSpPr>
            <a:spLocks noGrp="1"/>
          </p:cNvSpPr>
          <p:nvPr>
            <p:ph type="body" sz="quarter" idx="14"/>
          </p:nvPr>
        </p:nvSpPr>
        <p:spPr>
          <a:xfrm>
            <a:off x="7071306" y="1639338"/>
            <a:ext cx="4268207" cy="289871"/>
          </a:xfrm>
        </p:spPr>
        <p:txBody>
          <a:bodyPr/>
          <a:lstStyle>
            <a:lvl1pPr marL="0" indent="0" algn="r">
              <a:buNone/>
              <a:defRPr sz="2400" baseline="0">
                <a:solidFill>
                  <a:schemeClr val="bg1"/>
                </a:solidFill>
              </a:defRPr>
            </a:lvl1pPr>
          </a:lstStyle>
          <a:p>
            <a:pPr lvl="0"/>
            <a:r>
              <a:rPr lang="en-US"/>
              <a:t>Click to edit Master text styles</a:t>
            </a:r>
          </a:p>
        </p:txBody>
      </p:sp>
      <p:pic>
        <p:nvPicPr>
          <p:cNvPr id="11" name="Picture 10">
            <a:extLst>
              <a:ext uri="{FF2B5EF4-FFF2-40B4-BE49-F238E27FC236}">
                <a16:creationId xmlns:a16="http://schemas.microsoft.com/office/drawing/2014/main" id="{899C5097-7251-45E1-B2AF-B137762C7DCF}"/>
              </a:ext>
            </a:extLst>
          </p:cNvPr>
          <p:cNvPicPr>
            <a:picLocks noChangeAspect="1"/>
          </p:cNvPicPr>
          <p:nvPr userDrawn="1"/>
        </p:nvPicPr>
        <p:blipFill>
          <a:blip r:embed="rId2"/>
          <a:stretch>
            <a:fillRect/>
          </a:stretch>
        </p:blipFill>
        <p:spPr>
          <a:xfrm>
            <a:off x="804863" y="1731920"/>
            <a:ext cx="4040830" cy="587841"/>
          </a:xfrm>
          <a:prstGeom prst="rect">
            <a:avLst/>
          </a:prstGeom>
        </p:spPr>
      </p:pic>
    </p:spTree>
    <p:extLst>
      <p:ext uri="{BB962C8B-B14F-4D97-AF65-F5344CB8AC3E}">
        <p14:creationId xmlns:p14="http://schemas.microsoft.com/office/powerpoint/2010/main" val="3638554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11C1B9F-CF01-4B19-871A-0E835AC194B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362B52B8-B955-4011-BA1B-3F562C2B9721}"/>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29C667FE-5F49-4902-BA4E-5F42CE73BF8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0"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8"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a:t>Sub header if needed</a:t>
            </a:r>
          </a:p>
        </p:txBody>
      </p:sp>
      <p:pic>
        <p:nvPicPr>
          <p:cNvPr id="9" name="Picture 8">
            <a:extLst>
              <a:ext uri="{FF2B5EF4-FFF2-40B4-BE49-F238E27FC236}">
                <a16:creationId xmlns:a16="http://schemas.microsoft.com/office/drawing/2014/main" id="{6D1E5EE6-EC60-4F36-8250-F6D27EEE174F}"/>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3684772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B8B71E0-69B2-4405-92A4-A8D4317D90C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FB01617F-3437-4EA0-9F3A-35641BDCD476}"/>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B93C7CB8-D0ED-4CBB-A14C-0F5A992AEC32}"/>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a:extLst>
              <a:ext uri="{FF2B5EF4-FFF2-40B4-BE49-F238E27FC236}">
                <a16:creationId xmlns:a16="http://schemas.microsoft.com/office/drawing/2014/main" id="{986458DA-6FE5-4EAB-9430-95208E73E3F5}"/>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0EFCF160-BBA0-4263-8872-2E8BE7E83267}"/>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2575840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80CE8D38-A1A3-42B2-A2B4-D2CAD399E6A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89895B2B-A497-48E9-ADEB-D02F00658322}"/>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CE5602E1-3D6F-4250-94C4-9D35DC940925}"/>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8" name="Rectangle 7">
            <a:extLst>
              <a:ext uri="{FF2B5EF4-FFF2-40B4-BE49-F238E27FC236}">
                <a16:creationId xmlns:a16="http://schemas.microsoft.com/office/drawing/2014/main" id="{39F608C9-DD55-416C-933C-355A9DCB6145}"/>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39B99F94-93C6-4007-A4D0-E71FCE85B904}"/>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1005472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C76D8CDB-659F-4586-B25C-B4DE95CC435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0D1C067D-A19A-479C-9DB4-AD81E6604607}"/>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7" name="Rectangle 6">
            <a:extLst>
              <a:ext uri="{FF2B5EF4-FFF2-40B4-BE49-F238E27FC236}">
                <a16:creationId xmlns:a16="http://schemas.microsoft.com/office/drawing/2014/main" id="{928ACF3F-3E27-461E-9EDA-788397E79711}"/>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8" name="Rectangle 7">
            <a:extLst>
              <a:ext uri="{FF2B5EF4-FFF2-40B4-BE49-F238E27FC236}">
                <a16:creationId xmlns:a16="http://schemas.microsoft.com/office/drawing/2014/main" id="{5D8FA392-092A-4708-90F0-75F695B65C9A}"/>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05602A8C-9823-4809-982C-93956DD56D78}"/>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1279480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2"/>
          <p:cNvSpPr>
            <a:spLocks noGrp="1"/>
          </p:cNvSpPr>
          <p:nvPr>
            <p:ph idx="1" hasCustomPrompt="1"/>
          </p:nvPr>
        </p:nvSpPr>
        <p:spPr>
          <a:xfrm>
            <a:off x="505619" y="1248319"/>
            <a:ext cx="11180762" cy="4361361"/>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672783">
              <a:lnSpc>
                <a:spcPct val="100000"/>
              </a:lnSpc>
              <a:spcAft>
                <a:spcPts val="0"/>
              </a:spcAft>
              <a:defRPr>
                <a:solidFill>
                  <a:schemeClr val="tx2"/>
                </a:solidFill>
              </a:defRPr>
            </a:lvl2pPr>
            <a:lvl3pPr marL="947103">
              <a:lnSpc>
                <a:spcPct val="100000"/>
              </a:lnSpc>
              <a:spcAft>
                <a:spcPts val="0"/>
              </a:spcAft>
              <a:defRPr>
                <a:solidFill>
                  <a:schemeClr val="tx2"/>
                </a:solidFill>
              </a:defRPr>
            </a:lvl3pPr>
            <a:lvl4pPr marL="1293178">
              <a:lnSpc>
                <a:spcPct val="100000"/>
              </a:lnSpc>
              <a:spcAft>
                <a:spcPts val="0"/>
              </a:spcAft>
              <a:defRPr>
                <a:solidFill>
                  <a:schemeClr val="tx2"/>
                </a:solidFill>
              </a:defRPr>
            </a:lvl4pPr>
            <a:lvl5pPr marL="1518603">
              <a:lnSpc>
                <a:spcPct val="100000"/>
              </a:lnSpc>
              <a:spcAft>
                <a:spcPts val="0"/>
              </a:spcAft>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89802510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descr="A close up of a sign&#10;&#10;Description generated with very high confidence">
            <a:extLst>
              <a:ext uri="{FF2B5EF4-FFF2-40B4-BE49-F238E27FC236}">
                <a16:creationId xmlns:a16="http://schemas.microsoft.com/office/drawing/2014/main" id="{85C44994-EE29-4E68-942C-33DEE4CDA452}"/>
              </a:ext>
            </a:extLst>
          </p:cNvPr>
          <p:cNvPicPr>
            <a:picLocks noChangeAspect="1"/>
          </p:cNvPicPr>
          <p:nvPr userDrawn="1"/>
        </p:nvPicPr>
        <p:blipFill>
          <a:blip r:embed="rId25"/>
          <a:stretch>
            <a:fillRect/>
          </a:stretch>
        </p:blipFill>
        <p:spPr>
          <a:xfrm>
            <a:off x="9155113" y="6416914"/>
            <a:ext cx="2904881" cy="349690"/>
          </a:xfrm>
          <a:prstGeom prst="rect">
            <a:avLst/>
          </a:prstGeom>
        </p:spPr>
      </p:pic>
      <p:sp>
        <p:nvSpPr>
          <p:cNvPr id="1029" name="TextBox 26"/>
          <p:cNvSpPr txBox="1">
            <a:spLocks noChangeArrowheads="1"/>
          </p:cNvSpPr>
          <p:nvPr userDrawn="1"/>
        </p:nvSpPr>
        <p:spPr bwMode="auto">
          <a:xfrm flipH="1">
            <a:off x="1485798" y="6347664"/>
            <a:ext cx="1092031" cy="138499"/>
          </a:xfrm>
          <a:prstGeom prst="rect">
            <a:avLst/>
          </a:prstGeom>
          <a:noFill/>
          <a:ln>
            <a:noFill/>
          </a:ln>
        </p:spPr>
        <p:txBody>
          <a:bodyPr wrap="square"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2682C2D1-8EA8-E748-B66F-74D4D53CF8F8}"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dirty="0">
              <a:ln>
                <a:noFill/>
              </a:ln>
              <a:solidFill>
                <a:srgbClr val="7F7F7F"/>
              </a:solidFill>
              <a:effectLst/>
              <a:uLnTx/>
              <a:uFillTx/>
              <a:latin typeface="Calibri" charset="0"/>
              <a:ea typeface="ＭＳ Ｐゴシック" charset="-128"/>
              <a:cs typeface="+mn-cs"/>
            </a:endParaRPr>
          </a:p>
        </p:txBody>
      </p:sp>
      <p:sp>
        <p:nvSpPr>
          <p:cNvPr id="4" name="Footer Placeholder 3">
            <a:extLst>
              <a:ext uri="{FF2B5EF4-FFF2-40B4-BE49-F238E27FC236}">
                <a16:creationId xmlns:a16="http://schemas.microsoft.com/office/drawing/2014/main" id="{F4AB6087-5F79-4BE7-942A-42714288F3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3677916495"/>
      </p:ext>
    </p:extLst>
  </p:cSld>
  <p:clrMap bg1="lt1" tx1="dk1" bg2="lt2" tx2="dk2" accent1="accent1" accent2="accent2" accent3="accent3" accent4="accent4" accent5="accent5" accent6="accent6" hlink="hlink" folHlink="folHlink"/>
  <p:sldLayoutIdLst>
    <p:sldLayoutId id="2147485512" r:id="rId1"/>
    <p:sldLayoutId id="2147485513" r:id="rId2"/>
    <p:sldLayoutId id="2147485514" r:id="rId3"/>
    <p:sldLayoutId id="2147485515" r:id="rId4"/>
    <p:sldLayoutId id="2147485516" r:id="rId5"/>
    <p:sldLayoutId id="2147485517" r:id="rId6"/>
    <p:sldLayoutId id="2147485518" r:id="rId7"/>
    <p:sldLayoutId id="2147485519" r:id="rId8"/>
    <p:sldLayoutId id="2147485520" r:id="rId9"/>
    <p:sldLayoutId id="2147485521" r:id="rId10"/>
    <p:sldLayoutId id="2147485522" r:id="rId11"/>
    <p:sldLayoutId id="2147485523" r:id="rId12"/>
    <p:sldLayoutId id="2147485524" r:id="rId13"/>
    <p:sldLayoutId id="2147485525" r:id="rId14"/>
    <p:sldLayoutId id="2147485526" r:id="rId15"/>
    <p:sldLayoutId id="2147485527" r:id="rId16"/>
    <p:sldLayoutId id="2147485528" r:id="rId17"/>
    <p:sldLayoutId id="2147485529" r:id="rId18"/>
    <p:sldLayoutId id="2147485530" r:id="rId19"/>
    <p:sldLayoutId id="2147485531" r:id="rId20"/>
    <p:sldLayoutId id="2147485532" r:id="rId21"/>
    <p:sldLayoutId id="2147485533" r:id="rId22"/>
    <p:sldLayoutId id="2147485534" r:id="rId23"/>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kern="1200">
          <a:solidFill>
            <a:srgbClr val="38383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8383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3000" b="-23000"/>
          </a:stretch>
        </a:blip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7418556" y="1400794"/>
            <a:ext cx="4264272" cy="295077"/>
          </a:xfrm>
        </p:spPr>
        <p:txBody>
          <a:bodyPr/>
          <a:lstStyle/>
          <a:p>
            <a:pPr marL="0" indent="0">
              <a:buNone/>
            </a:pPr>
            <a:r>
              <a:rPr lang="en-US" dirty="0">
                <a:latin typeface="Lato" panose="020F0502020204030203" pitchFamily="34" charset="0"/>
                <a:ea typeface="Lato" panose="020F0502020204030203" pitchFamily="34" charset="0"/>
                <a:cs typeface="Lato" panose="020F0502020204030203" pitchFamily="34" charset="0"/>
              </a:rPr>
              <a:t>Lesson 1</a:t>
            </a:r>
          </a:p>
        </p:txBody>
      </p:sp>
      <p:sp>
        <p:nvSpPr>
          <p:cNvPr id="2" name="Title 1"/>
          <p:cNvSpPr>
            <a:spLocks noGrp="1"/>
          </p:cNvSpPr>
          <p:nvPr>
            <p:ph type="title"/>
          </p:nvPr>
        </p:nvSpPr>
        <p:spPr>
          <a:xfrm>
            <a:off x="6637321" y="2305471"/>
            <a:ext cx="5045507" cy="1556425"/>
          </a:xfrm>
        </p:spPr>
        <p:txBody>
          <a:bodyPr/>
          <a:lstStyle/>
          <a:p>
            <a:r>
              <a:rPr lang="en-US" dirty="0">
                <a:latin typeface="Lato" panose="020F0502020204030203" pitchFamily="34" charset="0"/>
                <a:ea typeface="Lato" panose="020F0502020204030203" pitchFamily="34" charset="0"/>
                <a:cs typeface="Lato" panose="020F0502020204030203" pitchFamily="34" charset="0"/>
              </a:rPr>
              <a:t>Course Introduction </a:t>
            </a:r>
          </a:p>
        </p:txBody>
      </p:sp>
      <p:pic>
        <p:nvPicPr>
          <p:cNvPr id="8" name="Picture 7">
            <a:extLst>
              <a:ext uri="{FF2B5EF4-FFF2-40B4-BE49-F238E27FC236}">
                <a16:creationId xmlns:a16="http://schemas.microsoft.com/office/drawing/2014/main" id="{CD012B5F-0637-4CE5-B949-1A777FCF8A34}"/>
              </a:ext>
            </a:extLst>
          </p:cNvPr>
          <p:cNvPicPr>
            <a:picLocks noChangeAspect="1"/>
          </p:cNvPicPr>
          <p:nvPr/>
        </p:nvPicPr>
        <p:blipFill>
          <a:blip r:embed="rId4"/>
          <a:stretch>
            <a:fillRect/>
          </a:stretch>
        </p:blipFill>
        <p:spPr>
          <a:xfrm>
            <a:off x="7532856" y="5942920"/>
            <a:ext cx="4280971" cy="62277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4259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Today You Will</a:t>
            </a:r>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p:txBody>
          <a:bodyPr/>
          <a:lstStyle/>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Understand the structure of the course</a:t>
            </a: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Learn how to create your own name badge using a </a:t>
            </a:r>
            <a:r>
              <a:rPr lang="en-GB" b="1" dirty="0" err="1">
                <a:solidFill>
                  <a:srgbClr val="002060"/>
                </a:solidFill>
                <a:latin typeface="Lato" panose="020F0502020204030203" pitchFamily="34" charset="0"/>
                <a:ea typeface="Lato" panose="020F0502020204030203" pitchFamily="34" charset="0"/>
                <a:cs typeface="Lato" panose="020F0502020204030203" pitchFamily="34" charset="0"/>
              </a:rPr>
              <a:t>micro:bit</a:t>
            </a:r>
            <a:endParaRPr lang="en-GB" b="1" dirty="0">
              <a:solidFill>
                <a:srgbClr val="002060"/>
              </a:solidFill>
              <a:latin typeface="Lato" panose="020F0502020204030203" pitchFamily="34" charset="0"/>
              <a:ea typeface="Lato" panose="020F0502020204030203" pitchFamily="34" charset="0"/>
              <a:cs typeface="Lato" panose="020F0502020204030203" pitchFamily="34" charset="0"/>
            </a:endParaRP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Use the </a:t>
            </a:r>
            <a:r>
              <a:rPr lang="en-GB" dirty="0" err="1">
                <a:latin typeface="Lato" panose="020F0502020204030203" pitchFamily="34" charset="0"/>
                <a:ea typeface="Lato" panose="020F0502020204030203" pitchFamily="34" charset="0"/>
                <a:cs typeface="Lato" panose="020F0502020204030203" pitchFamily="34" charset="0"/>
              </a:rPr>
              <a:t>MakeCode</a:t>
            </a:r>
            <a:r>
              <a:rPr lang="en-GB" dirty="0">
                <a:latin typeface="Lato" panose="020F0502020204030203" pitchFamily="34" charset="0"/>
                <a:ea typeface="Lato" panose="020F0502020204030203" pitchFamily="34" charset="0"/>
                <a:cs typeface="Lato" panose="020F0502020204030203" pitchFamily="34" charset="0"/>
              </a:rPr>
              <a:t> website to write  a computer </a:t>
            </a:r>
            <a:r>
              <a:rPr lang="en-GB" b="1" dirty="0">
                <a:solidFill>
                  <a:srgbClr val="002060"/>
                </a:solidFill>
                <a:latin typeface="Lato" panose="020F0502020204030203" pitchFamily="34" charset="0"/>
                <a:ea typeface="Lato" panose="020F0502020204030203" pitchFamily="34" charset="0"/>
                <a:cs typeface="Lato" panose="020F0502020204030203" pitchFamily="34" charset="0"/>
              </a:rPr>
              <a:t>program</a:t>
            </a: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Understand how to </a:t>
            </a:r>
            <a:r>
              <a:rPr lang="en-GB" b="1" dirty="0">
                <a:solidFill>
                  <a:srgbClr val="002060"/>
                </a:solidFill>
                <a:latin typeface="Lato" panose="020F0502020204030203" pitchFamily="34" charset="0"/>
                <a:ea typeface="Lato" panose="020F0502020204030203" pitchFamily="34" charset="0"/>
                <a:cs typeface="Lato" panose="020F0502020204030203" pitchFamily="34" charset="0"/>
              </a:rPr>
              <a:t>download .hex</a:t>
            </a:r>
            <a:r>
              <a:rPr lang="en-GB" dirty="0">
                <a:latin typeface="Lato" panose="020F0502020204030203" pitchFamily="34" charset="0"/>
                <a:ea typeface="Lato" panose="020F0502020204030203" pitchFamily="34" charset="0"/>
                <a:cs typeface="Lato" panose="020F0502020204030203" pitchFamily="34" charset="0"/>
              </a:rPr>
              <a:t> files to your </a:t>
            </a:r>
            <a:r>
              <a:rPr lang="en-GB" dirty="0" err="1">
                <a:latin typeface="Lato" panose="020F0502020204030203" pitchFamily="34" charset="0"/>
                <a:ea typeface="Lato" panose="020F0502020204030203" pitchFamily="34" charset="0"/>
                <a:cs typeface="Lato" panose="020F0502020204030203" pitchFamily="34" charset="0"/>
              </a:rPr>
              <a:t>micro:bit</a:t>
            </a:r>
            <a:endParaRPr lang="en-GB"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391622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Course Overview</a:t>
            </a:r>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p:txBody>
          <a:bodyPr/>
          <a:lstStyle/>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Learn to write your own computer programs—</a:t>
            </a:r>
            <a:r>
              <a:rPr lang="en-GB" b="1" dirty="0">
                <a:solidFill>
                  <a:srgbClr val="002B49"/>
                </a:solidFill>
                <a:latin typeface="Lato" panose="020F0502020204030203" pitchFamily="34" charset="0"/>
                <a:ea typeface="Lato" panose="020F0502020204030203" pitchFamily="34" charset="0"/>
                <a:cs typeface="Lato" panose="020F0502020204030203" pitchFamily="34" charset="0"/>
              </a:rPr>
              <a:t>programming</a:t>
            </a: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Develop a range of </a:t>
            </a:r>
            <a:r>
              <a:rPr lang="en-GB" b="1" dirty="0">
                <a:solidFill>
                  <a:srgbClr val="002B49"/>
                </a:solidFill>
                <a:latin typeface="Lato" panose="020F0502020204030203" pitchFamily="34" charset="0"/>
                <a:ea typeface="Lato" panose="020F0502020204030203" pitchFamily="34" charset="0"/>
                <a:cs typeface="Lato" panose="020F0502020204030203" pitchFamily="34" charset="0"/>
              </a:rPr>
              <a:t>physical computing</a:t>
            </a:r>
            <a:r>
              <a:rPr lang="en-GB" dirty="0">
                <a:latin typeface="Lato" panose="020F0502020204030203" pitchFamily="34" charset="0"/>
                <a:ea typeface="Lato" panose="020F0502020204030203" pitchFamily="34" charset="0"/>
                <a:cs typeface="Lato" panose="020F0502020204030203" pitchFamily="34" charset="0"/>
              </a:rPr>
              <a:t> solutions using a </a:t>
            </a:r>
            <a:r>
              <a:rPr lang="en-GB" b="1" dirty="0" err="1">
                <a:solidFill>
                  <a:srgbClr val="002060"/>
                </a:solidFill>
                <a:latin typeface="Lato" panose="020F0502020204030203" pitchFamily="34" charset="0"/>
                <a:ea typeface="Lato" panose="020F0502020204030203" pitchFamily="34" charset="0"/>
                <a:cs typeface="Lato" panose="020F0502020204030203" pitchFamily="34" charset="0"/>
              </a:rPr>
              <a:t>micro:bit</a:t>
            </a:r>
            <a:endParaRPr lang="en-GB" b="1" dirty="0">
              <a:solidFill>
                <a:srgbClr val="002060"/>
              </a:solidFill>
              <a:latin typeface="Lato" panose="020F0502020204030203" pitchFamily="34" charset="0"/>
              <a:ea typeface="Lato" panose="020F0502020204030203" pitchFamily="34" charset="0"/>
              <a:cs typeface="Lato" panose="020F0502020204030203" pitchFamily="34" charset="0"/>
            </a:endParaRP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Throughout the course you will develop a range of products including a temperature sensor, radio communication device, </a:t>
            </a:r>
            <a:r>
              <a:rPr lang="en-GB" dirty="0" err="1">
                <a:latin typeface="Lato" panose="020F0502020204030203" pitchFamily="34" charset="0"/>
                <a:ea typeface="Lato" panose="020F0502020204030203" pitchFamily="34" charset="0"/>
                <a:cs typeface="Lato" panose="020F0502020204030203" pitchFamily="34" charset="0"/>
              </a:rPr>
              <a:t>rock:paper:scissors</a:t>
            </a:r>
            <a:r>
              <a:rPr lang="en-GB" dirty="0">
                <a:latin typeface="Lato" panose="020F0502020204030203" pitchFamily="34" charset="0"/>
                <a:ea typeface="Lato" panose="020F0502020204030203" pitchFamily="34" charset="0"/>
                <a:cs typeface="Lato" panose="020F0502020204030203" pitchFamily="34" charset="0"/>
              </a:rPr>
              <a:t> game</a:t>
            </a: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Work towards achieving a qualification</a:t>
            </a:r>
          </a:p>
        </p:txBody>
      </p:sp>
    </p:spTree>
    <p:extLst>
      <p:ext uri="{BB962C8B-B14F-4D97-AF65-F5344CB8AC3E}">
        <p14:creationId xmlns:p14="http://schemas.microsoft.com/office/powerpoint/2010/main" val="4180439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3C75-57CB-0C45-A324-9B551C61FC29}"/>
              </a:ext>
            </a:extLst>
          </p:cNvPr>
          <p:cNvSpPr>
            <a:spLocks noGrp="1"/>
          </p:cNvSpPr>
          <p:nvPr>
            <p:ph type="title"/>
          </p:nvPr>
        </p:nvSpPr>
        <p:spPr/>
        <p:txBody>
          <a:bodyPr/>
          <a:lstStyle/>
          <a:p>
            <a:r>
              <a:rPr lang="en-US" dirty="0">
                <a:latin typeface="Lato" panose="020F0502020204030203" pitchFamily="34" charset="0"/>
                <a:ea typeface="Lato" panose="020F0502020204030203" pitchFamily="34" charset="0"/>
                <a:cs typeface="Lato" panose="020F0502020204030203" pitchFamily="34" charset="0"/>
              </a:rPr>
              <a:t>Assessment Structure</a:t>
            </a:r>
          </a:p>
        </p:txBody>
      </p:sp>
      <p:sp>
        <p:nvSpPr>
          <p:cNvPr id="3" name="Content Placeholder 2">
            <a:extLst>
              <a:ext uri="{FF2B5EF4-FFF2-40B4-BE49-F238E27FC236}">
                <a16:creationId xmlns:a16="http://schemas.microsoft.com/office/drawing/2014/main" id="{1A216025-786F-3D4F-96C5-3A9E92E8D756}"/>
              </a:ext>
            </a:extLst>
          </p:cNvPr>
          <p:cNvSpPr>
            <a:spLocks noGrp="1"/>
          </p:cNvSpPr>
          <p:nvPr>
            <p:ph idx="1"/>
          </p:nvPr>
        </p:nvSpPr>
        <p:spPr/>
        <p:txBody>
          <a:bodyPr/>
          <a:lstStyle/>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You will be assessed through completing a range of practical activities as well as answering a number of short answer and multiple-choice questions</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At the end of each project awards will be made for various categories including:</a:t>
            </a:r>
          </a:p>
          <a:p>
            <a:pPr lvl="1">
              <a:spcBef>
                <a:spcPts val="1200"/>
              </a:spcBef>
            </a:pPr>
            <a:r>
              <a:rPr lang="en-US" sz="2400" dirty="0">
                <a:latin typeface="Lato" panose="020F0502020204030203" pitchFamily="34" charset="0"/>
                <a:ea typeface="Lato" panose="020F0502020204030203" pitchFamily="34" charset="0"/>
                <a:cs typeface="Lato" panose="020F0502020204030203" pitchFamily="34" charset="0"/>
              </a:rPr>
              <a:t>Best teamwork</a:t>
            </a:r>
          </a:p>
          <a:p>
            <a:pPr lvl="1">
              <a:spcBef>
                <a:spcPts val="1200"/>
              </a:spcBef>
            </a:pPr>
            <a:r>
              <a:rPr lang="en-US" sz="2400" dirty="0">
                <a:latin typeface="Lato" panose="020F0502020204030203" pitchFamily="34" charset="0"/>
                <a:ea typeface="Lato" panose="020F0502020204030203" pitchFamily="34" charset="0"/>
                <a:cs typeface="Lato" panose="020F0502020204030203" pitchFamily="34" charset="0"/>
              </a:rPr>
              <a:t>Most sophisticated programmed solution</a:t>
            </a:r>
          </a:p>
          <a:p>
            <a:pPr lvl="1">
              <a:spcBef>
                <a:spcPts val="1200"/>
              </a:spcBef>
            </a:pPr>
            <a:r>
              <a:rPr lang="en-US" sz="2400" dirty="0">
                <a:latin typeface="Lato" panose="020F0502020204030203" pitchFamily="34" charset="0"/>
                <a:ea typeface="Lato" panose="020F0502020204030203" pitchFamily="34" charset="0"/>
                <a:cs typeface="Lato" panose="020F0502020204030203" pitchFamily="34" charset="0"/>
              </a:rPr>
              <a:t>Best designed solution</a:t>
            </a:r>
          </a:p>
          <a:p>
            <a:pPr lvl="1">
              <a:spcBef>
                <a:spcPts val="1200"/>
              </a:spcBef>
            </a:pPr>
            <a:r>
              <a:rPr lang="en-US" sz="2400" dirty="0">
                <a:latin typeface="Lato" panose="020F0502020204030203" pitchFamily="34" charset="0"/>
                <a:ea typeface="Lato" panose="020F0502020204030203" pitchFamily="34" charset="0"/>
                <a:cs typeface="Lato" panose="020F0502020204030203" pitchFamily="34" charset="0"/>
              </a:rPr>
              <a:t>Perseverance, amongst others </a:t>
            </a:r>
            <a:endParaRPr lang="en-US" dirty="0">
              <a:latin typeface="Lato" panose="020F0502020204030203" pitchFamily="34" charset="0"/>
              <a:ea typeface="Lato" panose="020F0502020204030203" pitchFamily="34" charset="0"/>
              <a:cs typeface="Lato" panose="020F0502020204030203" pitchFamily="34" charset="0"/>
            </a:endParaRP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The projects that you complete throughout the course are worth 20% of the overall qualification</a:t>
            </a:r>
            <a:endParaRPr lang="en-US" dirty="0"/>
          </a:p>
        </p:txBody>
      </p:sp>
    </p:spTree>
    <p:extLst>
      <p:ext uri="{BB962C8B-B14F-4D97-AF65-F5344CB8AC3E}">
        <p14:creationId xmlns:p14="http://schemas.microsoft.com/office/powerpoint/2010/main" val="4278431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F6EAE-1D5B-0A40-AADC-4564D3742D44}"/>
              </a:ext>
            </a:extLst>
          </p:cNvPr>
          <p:cNvSpPr>
            <a:spLocks noGrp="1"/>
          </p:cNvSpPr>
          <p:nvPr>
            <p:ph type="title"/>
          </p:nvPr>
        </p:nvSpPr>
        <p:spPr/>
        <p:txBody>
          <a:bodyPr/>
          <a:lstStyle/>
          <a:p>
            <a:r>
              <a:rPr lang="en-US" dirty="0">
                <a:latin typeface="Lato" panose="020F0502020204030203" pitchFamily="34" charset="0"/>
                <a:ea typeface="Lato" panose="020F0502020204030203" pitchFamily="34" charset="0"/>
                <a:cs typeface="Lato" panose="020F0502020204030203" pitchFamily="34" charset="0"/>
              </a:rPr>
              <a:t>Assessment Objectives and Grading</a:t>
            </a:r>
          </a:p>
        </p:txBody>
      </p:sp>
      <p:sp>
        <p:nvSpPr>
          <p:cNvPr id="3" name="Content Placeholder 2">
            <a:extLst>
              <a:ext uri="{FF2B5EF4-FFF2-40B4-BE49-F238E27FC236}">
                <a16:creationId xmlns:a16="http://schemas.microsoft.com/office/drawing/2014/main" id="{84A8BA35-C0E9-CB43-B445-BA1E724FD2D0}"/>
              </a:ext>
            </a:extLst>
          </p:cNvPr>
          <p:cNvSpPr>
            <a:spLocks noGrp="1"/>
          </p:cNvSpPr>
          <p:nvPr>
            <p:ph idx="1"/>
          </p:nvPr>
        </p:nvSpPr>
        <p:spPr/>
        <p:txBody>
          <a:bodyPr/>
          <a:lstStyle/>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Your work will be assessed against the following criteria:</a:t>
            </a:r>
          </a:p>
          <a:p>
            <a:pPr lvl="1">
              <a:spcBef>
                <a:spcPts val="1200"/>
              </a:spcBef>
            </a:pPr>
            <a:r>
              <a:rPr lang="en-US" sz="2400" dirty="0">
                <a:latin typeface="Lato" panose="020F0502020204030203" pitchFamily="34" charset="0"/>
                <a:ea typeface="Lato" panose="020F0502020204030203" pitchFamily="34" charset="0"/>
                <a:cs typeface="Lato" panose="020F0502020204030203" pitchFamily="34" charset="0"/>
              </a:rPr>
              <a:t>Demonstrate knowledge and understanding of technology</a:t>
            </a:r>
          </a:p>
          <a:p>
            <a:pPr lvl="1">
              <a:spcBef>
                <a:spcPts val="1200"/>
              </a:spcBef>
            </a:pPr>
            <a:r>
              <a:rPr lang="en-US" sz="2400" dirty="0">
                <a:latin typeface="Lato" panose="020F0502020204030203" pitchFamily="34" charset="0"/>
                <a:ea typeface="Lato" panose="020F0502020204030203" pitchFamily="34" charset="0"/>
                <a:cs typeface="Lato" panose="020F0502020204030203" pitchFamily="34" charset="0"/>
              </a:rPr>
              <a:t>Apply knowledge and understanding of technology</a:t>
            </a:r>
          </a:p>
          <a:p>
            <a:pPr lvl="1">
              <a:spcBef>
                <a:spcPts val="1200"/>
              </a:spcBef>
            </a:pPr>
            <a:r>
              <a:rPr lang="en-US" sz="2400" dirty="0">
                <a:latin typeface="Lato" panose="020F0502020204030203" pitchFamily="34" charset="0"/>
                <a:ea typeface="Lato" panose="020F0502020204030203" pitchFamily="34" charset="0"/>
                <a:cs typeface="Lato" panose="020F0502020204030203" pitchFamily="34" charset="0"/>
              </a:rPr>
              <a:t>Analyze and evaluate problems</a:t>
            </a:r>
          </a:p>
          <a:p>
            <a:pPr lvl="1">
              <a:spcBef>
                <a:spcPts val="1200"/>
              </a:spcBef>
            </a:pPr>
            <a:r>
              <a:rPr lang="en-US" sz="2400" dirty="0">
                <a:latin typeface="Lato" panose="020F0502020204030203" pitchFamily="34" charset="0"/>
                <a:ea typeface="Lato" panose="020F0502020204030203" pitchFamily="34" charset="0"/>
                <a:cs typeface="Lato" panose="020F0502020204030203" pitchFamily="34" charset="0"/>
              </a:rPr>
              <a:t>Demonstrate application of knowledge and understanding to solve problems</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All learners will receive a certificate of completion at the end of the course</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In addition, you will receive a grade based on the final </a:t>
            </a:r>
            <a:r>
              <a:rPr lang="en-US" b="1" dirty="0">
                <a:solidFill>
                  <a:srgbClr val="002060"/>
                </a:solidFill>
                <a:latin typeface="Lato" panose="020F0502020204030203" pitchFamily="34" charset="0"/>
                <a:ea typeface="Lato" panose="020F0502020204030203" pitchFamily="34" charset="0"/>
                <a:cs typeface="Lato" panose="020F0502020204030203" pitchFamily="34" charset="0"/>
              </a:rPr>
              <a:t>assessment</a:t>
            </a:r>
            <a:r>
              <a:rPr lang="en-US" dirty="0">
                <a:latin typeface="Lato" panose="020F0502020204030203" pitchFamily="34" charset="0"/>
                <a:ea typeface="Lato" panose="020F0502020204030203" pitchFamily="34" charset="0"/>
                <a:cs typeface="Lato" panose="020F0502020204030203" pitchFamily="34" charset="0"/>
              </a:rPr>
              <a:t>. This will be Pass, Intermediate, Higher. Anyone who does not receive the necessary mark for a Pass will receive a U</a:t>
            </a:r>
          </a:p>
        </p:txBody>
      </p:sp>
    </p:spTree>
    <p:extLst>
      <p:ext uri="{BB962C8B-B14F-4D97-AF65-F5344CB8AC3E}">
        <p14:creationId xmlns:p14="http://schemas.microsoft.com/office/powerpoint/2010/main" val="1572058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DB8D7-6D1A-8445-B408-A29049E04C5C}"/>
              </a:ext>
            </a:extLst>
          </p:cNvPr>
          <p:cNvSpPr>
            <a:spLocks noGrp="1"/>
          </p:cNvSpPr>
          <p:nvPr>
            <p:ph type="title"/>
          </p:nvPr>
        </p:nvSpPr>
        <p:spPr/>
        <p:txBody>
          <a:bodyPr/>
          <a:lstStyle/>
          <a:p>
            <a:r>
              <a:rPr lang="en-US" dirty="0">
                <a:latin typeface="Lato" panose="020F0502020204030203" pitchFamily="34" charset="0"/>
                <a:ea typeface="Lato" panose="020F0502020204030203" pitchFamily="34" charset="0"/>
                <a:cs typeface="Lato" panose="020F0502020204030203" pitchFamily="34" charset="0"/>
              </a:rPr>
              <a:t>The </a:t>
            </a:r>
            <a:r>
              <a:rPr lang="en-US" dirty="0" err="1">
                <a:latin typeface="Lato" panose="020F0502020204030203" pitchFamily="34" charset="0"/>
                <a:ea typeface="Lato" panose="020F0502020204030203" pitchFamily="34" charset="0"/>
                <a:cs typeface="Lato" panose="020F0502020204030203" pitchFamily="34" charset="0"/>
              </a:rPr>
              <a:t>micro:bit</a:t>
            </a:r>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3" name="Content Placeholder 2">
            <a:extLst>
              <a:ext uri="{FF2B5EF4-FFF2-40B4-BE49-F238E27FC236}">
                <a16:creationId xmlns:a16="http://schemas.microsoft.com/office/drawing/2014/main" id="{A66A2163-711E-9C44-B8B8-695626444FBF}"/>
              </a:ext>
            </a:extLst>
          </p:cNvPr>
          <p:cNvSpPr>
            <a:spLocks noGrp="1"/>
          </p:cNvSpPr>
          <p:nvPr>
            <p:ph idx="1"/>
          </p:nvPr>
        </p:nvSpPr>
        <p:spPr>
          <a:xfrm>
            <a:off x="492126" y="1237785"/>
            <a:ext cx="7122012" cy="4595203"/>
          </a:xfrm>
        </p:spPr>
        <p:txBody>
          <a:bodyPr/>
          <a:lstStyle/>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The </a:t>
            </a:r>
            <a:r>
              <a:rPr lang="en-US" dirty="0" err="1">
                <a:latin typeface="Lato" panose="020F0502020204030203" pitchFamily="34" charset="0"/>
                <a:ea typeface="Lato" panose="020F0502020204030203" pitchFamily="34" charset="0"/>
                <a:cs typeface="Lato" panose="020F0502020204030203" pitchFamily="34" charset="0"/>
              </a:rPr>
              <a:t>micro:bit</a:t>
            </a:r>
            <a:r>
              <a:rPr lang="en-US" dirty="0">
                <a:latin typeface="Lato" panose="020F0502020204030203" pitchFamily="34" charset="0"/>
                <a:ea typeface="Lato" panose="020F0502020204030203" pitchFamily="34" charset="0"/>
                <a:cs typeface="Lato" panose="020F0502020204030203" pitchFamily="34" charset="0"/>
              </a:rPr>
              <a:t> is an example of a </a:t>
            </a:r>
            <a:r>
              <a:rPr lang="en-US" b="1" dirty="0">
                <a:solidFill>
                  <a:srgbClr val="002060"/>
                </a:solidFill>
                <a:latin typeface="Lato" panose="020F0502020204030203" pitchFamily="34" charset="0"/>
                <a:ea typeface="Lato" panose="020F0502020204030203" pitchFamily="34" charset="0"/>
                <a:cs typeface="Lato" panose="020F0502020204030203" pitchFamily="34" charset="0"/>
              </a:rPr>
              <a:t>microcontroller</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It contains a number of input and output devices</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The purpose of an input device is to allow data to be transferred into the computer system</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The purpose of an output device is to transfer the data out of the system</a:t>
            </a:r>
          </a:p>
          <a:p>
            <a:pPr>
              <a:spcBef>
                <a:spcPts val="1200"/>
              </a:spcBef>
            </a:pPr>
            <a:r>
              <a:rPr lang="en-US" b="1" dirty="0">
                <a:latin typeface="Lato" panose="020F0502020204030203" pitchFamily="34" charset="0"/>
                <a:ea typeface="Lato" panose="020F0502020204030203" pitchFamily="34" charset="0"/>
                <a:cs typeface="Lato" panose="020F0502020204030203" pitchFamily="34" charset="0"/>
              </a:rPr>
              <a:t>Activity:</a:t>
            </a:r>
            <a:r>
              <a:rPr lang="en-US" dirty="0">
                <a:latin typeface="Lato" panose="020F0502020204030203" pitchFamily="34" charset="0"/>
                <a:ea typeface="Lato" panose="020F0502020204030203" pitchFamily="34" charset="0"/>
                <a:cs typeface="Lato" panose="020F0502020204030203" pitchFamily="34" charset="0"/>
              </a:rPr>
              <a:t> using your </a:t>
            </a:r>
            <a:r>
              <a:rPr lang="en-US" dirty="0" err="1">
                <a:latin typeface="Lato" panose="020F0502020204030203" pitchFamily="34" charset="0"/>
                <a:ea typeface="Lato" panose="020F0502020204030203" pitchFamily="34" charset="0"/>
                <a:cs typeface="Lato" panose="020F0502020204030203" pitchFamily="34" charset="0"/>
              </a:rPr>
              <a:t>micro:bit</a:t>
            </a:r>
            <a:r>
              <a:rPr lang="en-US" dirty="0">
                <a:latin typeface="Lato" panose="020F0502020204030203" pitchFamily="34" charset="0"/>
                <a:ea typeface="Lato" panose="020F0502020204030203" pitchFamily="34" charset="0"/>
                <a:cs typeface="Lato" panose="020F0502020204030203" pitchFamily="34" charset="0"/>
              </a:rPr>
              <a:t> have a look at the different parts of the device. Can you identify any input or output devices? You should make a note of these on the worksheet</a:t>
            </a:r>
          </a:p>
          <a:p>
            <a:pPr>
              <a:spcBef>
                <a:spcPts val="1200"/>
              </a:spcBef>
            </a:pPr>
            <a:endParaRPr lang="en-US" dirty="0"/>
          </a:p>
        </p:txBody>
      </p:sp>
      <p:pic>
        <p:nvPicPr>
          <p:cNvPr id="4" name="Picture 3">
            <a:extLst>
              <a:ext uri="{FF2B5EF4-FFF2-40B4-BE49-F238E27FC236}">
                <a16:creationId xmlns:a16="http://schemas.microsoft.com/office/drawing/2014/main" id="{D0A81AF6-D3FB-AD44-AC7B-5E4942809D16}"/>
              </a:ext>
            </a:extLst>
          </p:cNvPr>
          <p:cNvPicPr>
            <a:picLocks noChangeAspect="1"/>
          </p:cNvPicPr>
          <p:nvPr/>
        </p:nvPicPr>
        <p:blipFill>
          <a:blip r:embed="rId3"/>
          <a:stretch>
            <a:fillRect/>
          </a:stretch>
        </p:blipFill>
        <p:spPr>
          <a:xfrm>
            <a:off x="7470775" y="1121994"/>
            <a:ext cx="4229100" cy="3479800"/>
          </a:xfrm>
          <a:prstGeom prst="rect">
            <a:avLst/>
          </a:prstGeom>
        </p:spPr>
      </p:pic>
    </p:spTree>
    <p:extLst>
      <p:ext uri="{BB962C8B-B14F-4D97-AF65-F5344CB8AC3E}">
        <p14:creationId xmlns:p14="http://schemas.microsoft.com/office/powerpoint/2010/main" val="4039242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DB8D7-6D1A-8445-B408-A29049E04C5C}"/>
              </a:ext>
            </a:extLst>
          </p:cNvPr>
          <p:cNvSpPr>
            <a:spLocks noGrp="1"/>
          </p:cNvSpPr>
          <p:nvPr>
            <p:ph type="title"/>
          </p:nvPr>
        </p:nvSpPr>
        <p:spPr/>
        <p:txBody>
          <a:bodyPr/>
          <a:lstStyle/>
          <a:p>
            <a:r>
              <a:rPr lang="en-US" dirty="0">
                <a:latin typeface="Lato" panose="020F0502020204030203" pitchFamily="34" charset="0"/>
                <a:ea typeface="Lato" panose="020F0502020204030203" pitchFamily="34" charset="0"/>
                <a:cs typeface="Lato" panose="020F0502020204030203" pitchFamily="34" charset="0"/>
              </a:rPr>
              <a:t>The </a:t>
            </a:r>
            <a:r>
              <a:rPr lang="en-US" dirty="0" err="1">
                <a:latin typeface="Lato" panose="020F0502020204030203" pitchFamily="34" charset="0"/>
                <a:ea typeface="Lato" panose="020F0502020204030203" pitchFamily="34" charset="0"/>
                <a:cs typeface="Lato" panose="020F0502020204030203" pitchFamily="34" charset="0"/>
              </a:rPr>
              <a:t>micro:bit</a:t>
            </a:r>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3" name="Content Placeholder 2">
            <a:extLst>
              <a:ext uri="{FF2B5EF4-FFF2-40B4-BE49-F238E27FC236}">
                <a16:creationId xmlns:a16="http://schemas.microsoft.com/office/drawing/2014/main" id="{A66A2163-711E-9C44-B8B8-695626444FBF}"/>
              </a:ext>
            </a:extLst>
          </p:cNvPr>
          <p:cNvSpPr>
            <a:spLocks noGrp="1"/>
          </p:cNvSpPr>
          <p:nvPr>
            <p:ph idx="1"/>
          </p:nvPr>
        </p:nvSpPr>
        <p:spPr>
          <a:xfrm>
            <a:off x="492126" y="1237785"/>
            <a:ext cx="6978650" cy="4595203"/>
          </a:xfrm>
        </p:spPr>
        <p:txBody>
          <a:bodyPr/>
          <a:lstStyle/>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Input devices – allow data to be transferred into the </a:t>
            </a:r>
            <a:r>
              <a:rPr lang="en-US" dirty="0" err="1">
                <a:latin typeface="Lato" panose="020F0502020204030203" pitchFamily="34" charset="0"/>
                <a:ea typeface="Lato" panose="020F0502020204030203" pitchFamily="34" charset="0"/>
                <a:cs typeface="Lato" panose="020F0502020204030203" pitchFamily="34" charset="0"/>
              </a:rPr>
              <a:t>micro:bit</a:t>
            </a:r>
            <a:endParaRPr lang="en-US" dirty="0">
              <a:latin typeface="Lato" panose="020F0502020204030203" pitchFamily="34" charset="0"/>
              <a:ea typeface="Lato" panose="020F0502020204030203" pitchFamily="34" charset="0"/>
              <a:cs typeface="Lato" panose="020F0502020204030203" pitchFamily="34" charset="0"/>
            </a:endParaRP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Output devices – show the result of the data having been processed</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An LED screen is an example of an output device</a:t>
            </a:r>
          </a:p>
          <a:p>
            <a:pPr marL="0" indent="0">
              <a:buNone/>
            </a:pPr>
            <a:endParaRPr lang="en-US" dirty="0"/>
          </a:p>
          <a:p>
            <a:endParaRPr lang="en-US" dirty="0"/>
          </a:p>
        </p:txBody>
      </p:sp>
      <p:pic>
        <p:nvPicPr>
          <p:cNvPr id="4" name="Picture 3">
            <a:extLst>
              <a:ext uri="{FF2B5EF4-FFF2-40B4-BE49-F238E27FC236}">
                <a16:creationId xmlns:a16="http://schemas.microsoft.com/office/drawing/2014/main" id="{D0A81AF6-D3FB-AD44-AC7B-5E4942809D16}"/>
              </a:ext>
            </a:extLst>
          </p:cNvPr>
          <p:cNvPicPr>
            <a:picLocks noChangeAspect="1"/>
          </p:cNvPicPr>
          <p:nvPr/>
        </p:nvPicPr>
        <p:blipFill>
          <a:blip r:embed="rId3"/>
          <a:stretch>
            <a:fillRect/>
          </a:stretch>
        </p:blipFill>
        <p:spPr>
          <a:xfrm>
            <a:off x="7470775" y="1121994"/>
            <a:ext cx="4229100" cy="3479800"/>
          </a:xfrm>
          <a:prstGeom prst="rect">
            <a:avLst/>
          </a:prstGeom>
        </p:spPr>
      </p:pic>
    </p:spTree>
    <p:extLst>
      <p:ext uri="{BB962C8B-B14F-4D97-AF65-F5344CB8AC3E}">
        <p14:creationId xmlns:p14="http://schemas.microsoft.com/office/powerpoint/2010/main" val="1701222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5BEEF0B-D5BE-9A4C-8FC5-0EF39591C273}"/>
              </a:ext>
            </a:extLst>
          </p:cNvPr>
          <p:cNvSpPr>
            <a:spLocks noGrp="1"/>
          </p:cNvSpPr>
          <p:nvPr>
            <p:ph type="title"/>
          </p:nvPr>
        </p:nvSpPr>
        <p:spPr>
          <a:xfrm>
            <a:off x="492125" y="295275"/>
            <a:ext cx="11180763" cy="666750"/>
          </a:xfrm>
        </p:spPr>
        <p:txBody>
          <a:bodyPr anchor="b">
            <a:normAutofit/>
          </a:bodyPr>
          <a:lstStyle/>
          <a:p>
            <a:r>
              <a:rPr lang="en-GB" dirty="0"/>
              <a:t>The </a:t>
            </a:r>
            <a:r>
              <a:rPr lang="en-GB" dirty="0" err="1"/>
              <a:t>micro:bit</a:t>
            </a:r>
            <a:r>
              <a:rPr lang="en-GB"/>
              <a:t> v2 </a:t>
            </a:r>
            <a:r>
              <a:rPr lang="en-GB" dirty="0"/>
              <a:t>in Detail</a:t>
            </a:r>
          </a:p>
        </p:txBody>
      </p:sp>
      <p:pic>
        <p:nvPicPr>
          <p:cNvPr id="1026" name="Picture 2" descr="Diagram of the front and back of the new micro:bit with sound">
            <a:extLst>
              <a:ext uri="{FF2B5EF4-FFF2-40B4-BE49-F238E27FC236}">
                <a16:creationId xmlns:a16="http://schemas.microsoft.com/office/drawing/2014/main" id="{8ABB7C65-6526-C546-8036-EEF707AF494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66750" y="1666160"/>
            <a:ext cx="8828236" cy="3619578"/>
          </a:xfrm>
          <a:prstGeom prst="rect">
            <a:avLst/>
          </a:prstGeom>
          <a:solidFill>
            <a:srgbClr val="FFFFFF"/>
          </a:solidFill>
        </p:spPr>
      </p:pic>
    </p:spTree>
    <p:extLst>
      <p:ext uri="{BB962C8B-B14F-4D97-AF65-F5344CB8AC3E}">
        <p14:creationId xmlns:p14="http://schemas.microsoft.com/office/powerpoint/2010/main" val="2171964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6A6E6-9361-FF42-8E83-EAEC34A2D610}"/>
              </a:ext>
            </a:extLst>
          </p:cNvPr>
          <p:cNvSpPr>
            <a:spLocks noGrp="1"/>
          </p:cNvSpPr>
          <p:nvPr>
            <p:ph type="title"/>
          </p:nvPr>
        </p:nvSpPr>
        <p:spPr/>
        <p:txBody>
          <a:bodyPr/>
          <a:lstStyle/>
          <a:p>
            <a:r>
              <a:rPr lang="en-US" dirty="0">
                <a:latin typeface="Lato" panose="020F0502020204030203" pitchFamily="34" charset="0"/>
                <a:ea typeface="Lato" panose="020F0502020204030203" pitchFamily="34" charset="0"/>
                <a:cs typeface="Lato" panose="020F0502020204030203" pitchFamily="34" charset="0"/>
              </a:rPr>
              <a:t>Name Badge Task</a:t>
            </a:r>
          </a:p>
        </p:txBody>
      </p:sp>
      <p:sp>
        <p:nvSpPr>
          <p:cNvPr id="3" name="Content Placeholder 2">
            <a:extLst>
              <a:ext uri="{FF2B5EF4-FFF2-40B4-BE49-F238E27FC236}">
                <a16:creationId xmlns:a16="http://schemas.microsoft.com/office/drawing/2014/main" id="{FBBD51D9-A882-1145-96B1-BFADBA6A77BC}"/>
              </a:ext>
            </a:extLst>
          </p:cNvPr>
          <p:cNvSpPr>
            <a:spLocks noGrp="1"/>
          </p:cNvSpPr>
          <p:nvPr>
            <p:ph idx="1"/>
          </p:nvPr>
        </p:nvSpPr>
        <p:spPr/>
        <p:txBody>
          <a:bodyPr/>
          <a:lstStyle/>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You are going to create your own name badge using the </a:t>
            </a:r>
            <a:r>
              <a:rPr lang="en-US" dirty="0" err="1">
                <a:latin typeface="Lato" panose="020F0502020204030203" pitchFamily="34" charset="0"/>
                <a:ea typeface="Lato" panose="020F0502020204030203" pitchFamily="34" charset="0"/>
                <a:cs typeface="Lato" panose="020F0502020204030203" pitchFamily="34" charset="0"/>
              </a:rPr>
              <a:t>micro:bit</a:t>
            </a:r>
            <a:endParaRPr lang="en-US" dirty="0">
              <a:latin typeface="Lato" panose="020F0502020204030203" pitchFamily="34" charset="0"/>
              <a:ea typeface="Lato" panose="020F0502020204030203" pitchFamily="34" charset="0"/>
              <a:cs typeface="Lato" panose="020F0502020204030203" pitchFamily="34" charset="0"/>
            </a:endParaRP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Use the instructions to guide you through the task</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Once you have created your name badge attempt to complete the Stretch Tasks</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Good luck!</a:t>
            </a:r>
          </a:p>
        </p:txBody>
      </p:sp>
    </p:spTree>
    <p:extLst>
      <p:ext uri="{BB962C8B-B14F-4D97-AF65-F5344CB8AC3E}">
        <p14:creationId xmlns:p14="http://schemas.microsoft.com/office/powerpoint/2010/main" val="1721703063"/>
      </p:ext>
    </p:extLst>
  </p:cSld>
  <p:clrMapOvr>
    <a:masterClrMapping/>
  </p:clrMapOvr>
</p:sld>
</file>

<file path=ppt/theme/theme1.xml><?xml version="1.0" encoding="utf-8"?>
<a:theme xmlns:a="http://schemas.openxmlformats.org/drawingml/2006/main" name="1_Arm_PPT_Public">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Slide deck template" id="{EBD0F82C-B29A-419D-9CAF-EE093087092D}" vid="{2C60A0D2-D733-4FD8-9890-1E1CFEC488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customXsn xmlns="http://schemas.microsoft.com/office/2006/metadata/customXsn">
  <xsnLocation/>
  <cached>True</cached>
  <openByDefault>True</openByDefault>
  <xsnScope/>
</customXsn>
</file>

<file path=customXml/item3.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7F2E56-8924-419D-99E9-79DB71144EB2}">
  <ds:schemaRefs>
    <ds:schemaRef ds:uri="http://schemas.microsoft.com/sharepoint/events"/>
  </ds:schemaRefs>
</ds:datastoreItem>
</file>

<file path=customXml/itemProps2.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3.xml><?xml version="1.0" encoding="utf-8"?>
<ds:datastoreItem xmlns:ds="http://schemas.openxmlformats.org/officeDocument/2006/customXml" ds:itemID="{B61D4E06-5D3F-4994-A4A7-4BA626FA722D}">
  <ds:schemaRefs>
    <ds:schemaRef ds:uri="f2ad5090-61a8-4b8c-ab70-68f4ff4d1933"/>
    <ds:schemaRef ds:uri="http://schemas.microsoft.com/sharepoint/v3"/>
    <ds:schemaRef ds:uri="http://schemas.microsoft.com/sharepoint/v3/fields"/>
    <ds:schemaRef ds:uri="http://schemas.openxmlformats.org/package/2006/metadata/core-properties"/>
    <ds:schemaRef ds:uri="http://purl.org/dc/terms/"/>
    <ds:schemaRef ds:uri="http://purl.org/dc/dcmitype/"/>
    <ds:schemaRef ds:uri="http://schemas.microsoft.com/office/infopath/2007/PartnerControls"/>
    <ds:schemaRef ds:uri="http://schemas.microsoft.com/office/2006/documentManagement/types"/>
    <ds:schemaRef ds:uri="http://schemas.microsoft.com/office/2006/metadata/properties"/>
    <ds:schemaRef ds:uri="http://purl.org/dc/elements/1.1/"/>
    <ds:schemaRef ds:uri="c0950e01-db07-4e41-9c32-b7a8e9fccc9b"/>
    <ds:schemaRef ds:uri="http://www.w3.org/XML/1998/namespace"/>
  </ds:schemaRefs>
</ds:datastoreItem>
</file>

<file path=customXml/itemProps4.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5.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Arm_PPT_2017_confidential_restricted</Template>
  <TotalTime>0</TotalTime>
  <Words>1482</Words>
  <Application>Microsoft Office PowerPoint</Application>
  <PresentationFormat>Widescreen</PresentationFormat>
  <Paragraphs>84</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Lato</vt:lpstr>
      <vt:lpstr>Wingdings</vt:lpstr>
      <vt:lpstr>1_Arm_PPT_Public</vt:lpstr>
      <vt:lpstr>Course Introduction </vt:lpstr>
      <vt:lpstr>Today You Will</vt:lpstr>
      <vt:lpstr>Course Overview</vt:lpstr>
      <vt:lpstr>Assessment Structure</vt:lpstr>
      <vt:lpstr>Assessment Objectives and Grading</vt:lpstr>
      <vt:lpstr>The micro:bit</vt:lpstr>
      <vt:lpstr>The micro:bit</vt:lpstr>
      <vt:lpstr>The micro:bit v2 in Detail</vt:lpstr>
      <vt:lpstr>Name Badge Task</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Extension ideas for Streetlight </dc:title>
  <dc:subject/>
  <dc:creator/>
  <cp:keywords/>
  <dc:description/>
  <cp:revision>1</cp:revision>
  <dcterms:created xsi:type="dcterms:W3CDTF">2017-09-19T22:21:35Z</dcterms:created>
  <dcterms:modified xsi:type="dcterms:W3CDTF">2022-03-16T10:43:06Z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