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7"/>
  </p:notesMasterIdLst>
  <p:handoutMasterIdLst>
    <p:handoutMasterId r:id="rId18"/>
  </p:handoutMasterIdLst>
  <p:sldIdLst>
    <p:sldId id="332" r:id="rId7"/>
    <p:sldId id="335" r:id="rId8"/>
    <p:sldId id="339" r:id="rId9"/>
    <p:sldId id="340" r:id="rId10"/>
    <p:sldId id="341" r:id="rId11"/>
    <p:sldId id="342" r:id="rId12"/>
    <p:sldId id="343" r:id="rId13"/>
    <p:sldId id="336" r:id="rId14"/>
    <p:sldId id="338" r:id="rId15"/>
    <p:sldId id="333"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9"/>
    <p:restoredTop sz="84884" autoAdjust="0"/>
  </p:normalViewPr>
  <p:slideViewPr>
    <p:cSldViewPr snapToGrid="0">
      <p:cViewPr varScale="1">
        <p:scale>
          <a:sx n="115" d="100"/>
          <a:sy n="115" d="100"/>
        </p:scale>
        <p:origin x="28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E4EC6-ED93-FD4A-B7F7-BBB1D4BAC1A3}" type="doc">
      <dgm:prSet loTypeId="urn:microsoft.com/office/officeart/2005/8/layout/process1" loCatId="" qsTypeId="urn:microsoft.com/office/officeart/2005/8/quickstyle/simple1" qsCatId="simple" csTypeId="urn:microsoft.com/office/officeart/2005/8/colors/accent1_2" csCatId="accent1" phldr="1"/>
      <dgm:spPr/>
    </dgm:pt>
    <dgm:pt modelId="{D3AD87E9-9F2E-CE4D-90C0-A521834EA532}">
      <dgm:prSet phldrT="[Text]"/>
      <dgm:spPr/>
      <dgm:t>
        <a:bodyPr/>
        <a:lstStyle/>
        <a:p>
          <a:r>
            <a:rPr lang="en-US" dirty="0"/>
            <a:t>Input</a:t>
          </a:r>
        </a:p>
      </dgm:t>
    </dgm:pt>
    <dgm:pt modelId="{568A37FD-66FA-894E-ADBE-BD7D10A1AB62}" type="parTrans" cxnId="{C5F35460-9E89-EB45-8933-09831E60EE29}">
      <dgm:prSet/>
      <dgm:spPr/>
      <dgm:t>
        <a:bodyPr/>
        <a:lstStyle/>
        <a:p>
          <a:endParaRPr lang="en-US"/>
        </a:p>
      </dgm:t>
    </dgm:pt>
    <dgm:pt modelId="{F6986CF1-163B-F54E-B034-50083E1D5D0A}" type="sibTrans" cxnId="{C5F35460-9E89-EB45-8933-09831E60EE29}">
      <dgm:prSet/>
      <dgm:spPr/>
      <dgm:t>
        <a:bodyPr/>
        <a:lstStyle/>
        <a:p>
          <a:endParaRPr lang="en-US"/>
        </a:p>
      </dgm:t>
    </dgm:pt>
    <dgm:pt modelId="{214326DE-F108-1645-B059-7B8C8E916550}">
      <dgm:prSet phldrT="[Text]"/>
      <dgm:spPr/>
      <dgm:t>
        <a:bodyPr/>
        <a:lstStyle/>
        <a:p>
          <a:r>
            <a:rPr lang="en-US" dirty="0"/>
            <a:t>Process</a:t>
          </a:r>
        </a:p>
      </dgm:t>
    </dgm:pt>
    <dgm:pt modelId="{B52D432E-C5CA-F24B-87BB-4FD69CF7E5D5}" type="parTrans" cxnId="{6C6B890E-E921-7048-8F0C-FDF9AD258FE9}">
      <dgm:prSet/>
      <dgm:spPr/>
      <dgm:t>
        <a:bodyPr/>
        <a:lstStyle/>
        <a:p>
          <a:endParaRPr lang="en-US"/>
        </a:p>
      </dgm:t>
    </dgm:pt>
    <dgm:pt modelId="{D9C35605-9689-FC47-8EE6-619F8645A30D}" type="sibTrans" cxnId="{6C6B890E-E921-7048-8F0C-FDF9AD258FE9}">
      <dgm:prSet/>
      <dgm:spPr/>
      <dgm:t>
        <a:bodyPr/>
        <a:lstStyle/>
        <a:p>
          <a:endParaRPr lang="en-US"/>
        </a:p>
      </dgm:t>
    </dgm:pt>
    <dgm:pt modelId="{EC8DFA21-8AE1-FF4E-8D57-C5D6A4088A18}">
      <dgm:prSet phldrT="[Text]"/>
      <dgm:spPr/>
      <dgm:t>
        <a:bodyPr/>
        <a:lstStyle/>
        <a:p>
          <a:r>
            <a:rPr lang="en-US" dirty="0"/>
            <a:t>Output</a:t>
          </a:r>
        </a:p>
      </dgm:t>
    </dgm:pt>
    <dgm:pt modelId="{C13432C8-0421-C04E-8DA5-9142E4AD586D}" type="parTrans" cxnId="{4027CD6B-FA07-1444-8FCC-A54CD50D0A27}">
      <dgm:prSet/>
      <dgm:spPr/>
      <dgm:t>
        <a:bodyPr/>
        <a:lstStyle/>
        <a:p>
          <a:endParaRPr lang="en-US"/>
        </a:p>
      </dgm:t>
    </dgm:pt>
    <dgm:pt modelId="{C6C73E7A-30FE-8943-A411-21E44503452E}" type="sibTrans" cxnId="{4027CD6B-FA07-1444-8FCC-A54CD50D0A27}">
      <dgm:prSet/>
      <dgm:spPr/>
      <dgm:t>
        <a:bodyPr/>
        <a:lstStyle/>
        <a:p>
          <a:endParaRPr lang="en-US"/>
        </a:p>
      </dgm:t>
    </dgm:pt>
    <dgm:pt modelId="{66AC196E-9EC6-8F40-B5A4-EBF05CB8767C}" type="pres">
      <dgm:prSet presAssocID="{0F5E4EC6-ED93-FD4A-B7F7-BBB1D4BAC1A3}" presName="Name0" presStyleCnt="0">
        <dgm:presLayoutVars>
          <dgm:dir/>
          <dgm:resizeHandles val="exact"/>
        </dgm:presLayoutVars>
      </dgm:prSet>
      <dgm:spPr/>
    </dgm:pt>
    <dgm:pt modelId="{DED7BE3A-D0C6-2E4B-81FA-764464022F3C}" type="pres">
      <dgm:prSet presAssocID="{D3AD87E9-9F2E-CE4D-90C0-A521834EA532}" presName="node" presStyleLbl="node1" presStyleIdx="0" presStyleCnt="3">
        <dgm:presLayoutVars>
          <dgm:bulletEnabled val="1"/>
        </dgm:presLayoutVars>
      </dgm:prSet>
      <dgm:spPr/>
    </dgm:pt>
    <dgm:pt modelId="{BD324015-F504-9347-B0B0-263EBE3697C2}" type="pres">
      <dgm:prSet presAssocID="{F6986CF1-163B-F54E-B034-50083E1D5D0A}" presName="sibTrans" presStyleLbl="sibTrans2D1" presStyleIdx="0" presStyleCnt="2"/>
      <dgm:spPr/>
    </dgm:pt>
    <dgm:pt modelId="{5B144D54-1F6B-234F-8B5C-7FC90122B090}" type="pres">
      <dgm:prSet presAssocID="{F6986CF1-163B-F54E-B034-50083E1D5D0A}" presName="connectorText" presStyleLbl="sibTrans2D1" presStyleIdx="0" presStyleCnt="2"/>
      <dgm:spPr/>
    </dgm:pt>
    <dgm:pt modelId="{2A3B037F-06E2-6D46-A164-4D061052A6B2}" type="pres">
      <dgm:prSet presAssocID="{214326DE-F108-1645-B059-7B8C8E916550}" presName="node" presStyleLbl="node1" presStyleIdx="1" presStyleCnt="3">
        <dgm:presLayoutVars>
          <dgm:bulletEnabled val="1"/>
        </dgm:presLayoutVars>
      </dgm:prSet>
      <dgm:spPr/>
    </dgm:pt>
    <dgm:pt modelId="{B8CCF3DF-785F-A64E-8A11-90C67A035DB2}" type="pres">
      <dgm:prSet presAssocID="{D9C35605-9689-FC47-8EE6-619F8645A30D}" presName="sibTrans" presStyleLbl="sibTrans2D1" presStyleIdx="1" presStyleCnt="2"/>
      <dgm:spPr/>
    </dgm:pt>
    <dgm:pt modelId="{0F9298DC-A40C-524F-BD95-D019BD9A3823}" type="pres">
      <dgm:prSet presAssocID="{D9C35605-9689-FC47-8EE6-619F8645A30D}" presName="connectorText" presStyleLbl="sibTrans2D1" presStyleIdx="1" presStyleCnt="2"/>
      <dgm:spPr/>
    </dgm:pt>
    <dgm:pt modelId="{79B8D827-540A-734B-9933-3137B0EFD4BA}" type="pres">
      <dgm:prSet presAssocID="{EC8DFA21-8AE1-FF4E-8D57-C5D6A4088A18}" presName="node" presStyleLbl="node1" presStyleIdx="2" presStyleCnt="3" custLinFactNeighborX="5695" custLinFactNeighborY="759">
        <dgm:presLayoutVars>
          <dgm:bulletEnabled val="1"/>
        </dgm:presLayoutVars>
      </dgm:prSet>
      <dgm:spPr/>
    </dgm:pt>
  </dgm:ptLst>
  <dgm:cxnLst>
    <dgm:cxn modelId="{6C6B890E-E921-7048-8F0C-FDF9AD258FE9}" srcId="{0F5E4EC6-ED93-FD4A-B7F7-BBB1D4BAC1A3}" destId="{214326DE-F108-1645-B059-7B8C8E916550}" srcOrd="1" destOrd="0" parTransId="{B52D432E-C5CA-F24B-87BB-4FD69CF7E5D5}" sibTransId="{D9C35605-9689-FC47-8EE6-619F8645A30D}"/>
    <dgm:cxn modelId="{C5ECB23D-C9CB-0D40-A8E7-441172D153C6}" type="presOf" srcId="{214326DE-F108-1645-B059-7B8C8E916550}" destId="{2A3B037F-06E2-6D46-A164-4D061052A6B2}" srcOrd="0" destOrd="0" presId="urn:microsoft.com/office/officeart/2005/8/layout/process1"/>
    <dgm:cxn modelId="{C5F35460-9E89-EB45-8933-09831E60EE29}" srcId="{0F5E4EC6-ED93-FD4A-B7F7-BBB1D4BAC1A3}" destId="{D3AD87E9-9F2E-CE4D-90C0-A521834EA532}" srcOrd="0" destOrd="0" parTransId="{568A37FD-66FA-894E-ADBE-BD7D10A1AB62}" sibTransId="{F6986CF1-163B-F54E-B034-50083E1D5D0A}"/>
    <dgm:cxn modelId="{7AEF5043-4212-A445-AD1F-79910BC92F43}" type="presOf" srcId="{D9C35605-9689-FC47-8EE6-619F8645A30D}" destId="{B8CCF3DF-785F-A64E-8A11-90C67A035DB2}" srcOrd="0" destOrd="0" presId="urn:microsoft.com/office/officeart/2005/8/layout/process1"/>
    <dgm:cxn modelId="{4027CD6B-FA07-1444-8FCC-A54CD50D0A27}" srcId="{0F5E4EC6-ED93-FD4A-B7F7-BBB1D4BAC1A3}" destId="{EC8DFA21-8AE1-FF4E-8D57-C5D6A4088A18}" srcOrd="2" destOrd="0" parTransId="{C13432C8-0421-C04E-8DA5-9142E4AD586D}" sibTransId="{C6C73E7A-30FE-8943-A411-21E44503452E}"/>
    <dgm:cxn modelId="{85CE884D-EF0F-AA4F-BB8F-1133C6AA483A}" type="presOf" srcId="{D3AD87E9-9F2E-CE4D-90C0-A521834EA532}" destId="{DED7BE3A-D0C6-2E4B-81FA-764464022F3C}" srcOrd="0" destOrd="0" presId="urn:microsoft.com/office/officeart/2005/8/layout/process1"/>
    <dgm:cxn modelId="{E5740271-59A7-D144-95D6-46739B3B146F}" type="presOf" srcId="{F6986CF1-163B-F54E-B034-50083E1D5D0A}" destId="{5B144D54-1F6B-234F-8B5C-7FC90122B090}" srcOrd="1" destOrd="0" presId="urn:microsoft.com/office/officeart/2005/8/layout/process1"/>
    <dgm:cxn modelId="{15E65252-1175-EE47-A46A-962CBF135970}" type="presOf" srcId="{F6986CF1-163B-F54E-B034-50083E1D5D0A}" destId="{BD324015-F504-9347-B0B0-263EBE3697C2}" srcOrd="0" destOrd="0" presId="urn:microsoft.com/office/officeart/2005/8/layout/process1"/>
    <dgm:cxn modelId="{49D32990-4B56-234F-BFD8-338A8D37D329}" type="presOf" srcId="{D9C35605-9689-FC47-8EE6-619F8645A30D}" destId="{0F9298DC-A40C-524F-BD95-D019BD9A3823}" srcOrd="1" destOrd="0" presId="urn:microsoft.com/office/officeart/2005/8/layout/process1"/>
    <dgm:cxn modelId="{0606AE96-F61A-4649-A041-487E2997130E}" type="presOf" srcId="{0F5E4EC6-ED93-FD4A-B7F7-BBB1D4BAC1A3}" destId="{66AC196E-9EC6-8F40-B5A4-EBF05CB8767C}" srcOrd="0" destOrd="0" presId="urn:microsoft.com/office/officeart/2005/8/layout/process1"/>
    <dgm:cxn modelId="{CDA96098-9990-BE44-8017-05FBCBFF8094}" type="presOf" srcId="{EC8DFA21-8AE1-FF4E-8D57-C5D6A4088A18}" destId="{79B8D827-540A-734B-9933-3137B0EFD4BA}" srcOrd="0" destOrd="0" presId="urn:microsoft.com/office/officeart/2005/8/layout/process1"/>
    <dgm:cxn modelId="{CA5E423D-FD2B-0B4A-954F-6B0E283C2371}" type="presParOf" srcId="{66AC196E-9EC6-8F40-B5A4-EBF05CB8767C}" destId="{DED7BE3A-D0C6-2E4B-81FA-764464022F3C}" srcOrd="0" destOrd="0" presId="urn:microsoft.com/office/officeart/2005/8/layout/process1"/>
    <dgm:cxn modelId="{5AD27004-C048-9C46-BAAD-7AEB0A9FF0FF}" type="presParOf" srcId="{66AC196E-9EC6-8F40-B5A4-EBF05CB8767C}" destId="{BD324015-F504-9347-B0B0-263EBE3697C2}" srcOrd="1" destOrd="0" presId="urn:microsoft.com/office/officeart/2005/8/layout/process1"/>
    <dgm:cxn modelId="{D750EB4A-2F35-3E4B-886F-9A4C1BED8A35}" type="presParOf" srcId="{BD324015-F504-9347-B0B0-263EBE3697C2}" destId="{5B144D54-1F6B-234F-8B5C-7FC90122B090}" srcOrd="0" destOrd="0" presId="urn:microsoft.com/office/officeart/2005/8/layout/process1"/>
    <dgm:cxn modelId="{9697017E-3F22-4E41-B7A2-859F84888575}" type="presParOf" srcId="{66AC196E-9EC6-8F40-B5A4-EBF05CB8767C}" destId="{2A3B037F-06E2-6D46-A164-4D061052A6B2}" srcOrd="2" destOrd="0" presId="urn:microsoft.com/office/officeart/2005/8/layout/process1"/>
    <dgm:cxn modelId="{63C956DF-11B6-974D-B567-59848198486A}" type="presParOf" srcId="{66AC196E-9EC6-8F40-B5A4-EBF05CB8767C}" destId="{B8CCF3DF-785F-A64E-8A11-90C67A035DB2}" srcOrd="3" destOrd="0" presId="urn:microsoft.com/office/officeart/2005/8/layout/process1"/>
    <dgm:cxn modelId="{6C4B3F02-8286-CC4C-924F-5559A238E76E}" type="presParOf" srcId="{B8CCF3DF-785F-A64E-8A11-90C67A035DB2}" destId="{0F9298DC-A40C-524F-BD95-D019BD9A3823}" srcOrd="0" destOrd="0" presId="urn:microsoft.com/office/officeart/2005/8/layout/process1"/>
    <dgm:cxn modelId="{89269B50-8D66-B24D-99A2-AA3EEC7E17EB}" type="presParOf" srcId="{66AC196E-9EC6-8F40-B5A4-EBF05CB8767C}" destId="{79B8D827-540A-734B-9933-3137B0EFD4B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7BE3A-D0C6-2E4B-81FA-764464022F3C}">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p>
      </dsp:txBody>
      <dsp:txXfrm>
        <a:off x="44665" y="2106299"/>
        <a:ext cx="2060143" cy="1206068"/>
      </dsp:txXfrm>
    </dsp:sp>
    <dsp:sp modelId="{BD324015-F504-9347-B0B0-263EBE3697C2}">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2550475"/>
        <a:ext cx="316861" cy="317716"/>
      </dsp:txXfrm>
    </dsp:sp>
    <dsp:sp modelId="{2A3B037F-06E2-6D46-A164-4D061052A6B2}">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Process</a:t>
          </a:r>
        </a:p>
      </dsp:txBody>
      <dsp:txXfrm>
        <a:off x="3033928" y="2106299"/>
        <a:ext cx="2060143" cy="1206068"/>
      </dsp:txXfrm>
    </dsp:sp>
    <dsp:sp modelId="{B8CCF3DF-785F-A64E-8A11-90C67A035DB2}">
      <dsp:nvSpPr>
        <dsp:cNvPr id="0" name=""/>
        <dsp:cNvSpPr/>
      </dsp:nvSpPr>
      <dsp:spPr>
        <a:xfrm rot="11156">
          <a:off x="5346897" y="2449473"/>
          <a:ext cx="456448"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6897" y="2555156"/>
        <a:ext cx="319514" cy="317716"/>
      </dsp:txXfrm>
    </dsp:sp>
    <dsp:sp modelId="{79B8D827-540A-734B-9933-3137B0EFD4BA}">
      <dsp:nvSpPr>
        <dsp:cNvPr id="0" name=""/>
        <dsp:cNvSpPr/>
      </dsp:nvSpPr>
      <dsp:spPr>
        <a:xfrm>
          <a:off x="5992812" y="207850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p>
      </dsp:txBody>
      <dsp:txXfrm>
        <a:off x="6030334" y="211602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Input Process Output (IPO). The IPO model takes inputs from peripherals such as keyboards, these inputs are then process and the result of the processing is displayed on an output device such as a screen.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95519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IPO and IoT has now been covered. The two should now be connected together. Give a brief overview of the different input and output devices that could be used by IoT connected devices.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341227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t>
            </a:r>
            <a:r>
              <a:rPr lang="en-US"/>
              <a:t>the IoT. </a:t>
            </a:r>
            <a:r>
              <a:rPr lang="en-US" dirty="0"/>
              <a:t>This allows a wide range of household object to communicate with each other. They use sensors, microprocessors and screens. They allow all of the different items to link together and communicate with each other. You could give the example of a connected light bulb. This could be turned on and off from a mobile telephone. You could change the </a:t>
            </a:r>
            <a:r>
              <a:rPr lang="en-US" dirty="0" err="1"/>
              <a:t>colour</a:t>
            </a:r>
            <a:r>
              <a:rPr lang="en-US" dirty="0"/>
              <a:t>, brightness, set up timings all from the mobile phone.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21042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of things devices will need to be contain a number of different elements to work. Learners will find the technical nature of the terminology but it is worth providing a brief overview. They will need sensors to be able to detect things in the outside world. You could use the example of the accelerometer and compass that is built into the </a:t>
            </a:r>
            <a:r>
              <a:rPr lang="en-US" dirty="0" err="1"/>
              <a:t>micro:bit</a:t>
            </a:r>
            <a:r>
              <a:rPr lang="en-US" dirty="0"/>
              <a:t>. They will need an MCU (microprocessor control unit). An example of this is the </a:t>
            </a:r>
            <a:r>
              <a:rPr lang="en-US" dirty="0" err="1"/>
              <a:t>micro:bit</a:t>
            </a:r>
            <a:r>
              <a:rPr lang="en-US" dirty="0"/>
              <a:t>. They will need radio so that they communicate with other devices wirelessly. They need security to stop other people from connecting to them that don’t have permission to do so. They need to be able to connect with other devices for example a light bulb connecting to a mobile telephone. They also need services i.e. they need to do something when you connect to them e.g. turning the light bulb on and off.</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15931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Node transmits to gateway over a long range using 3G (mobile network) or </a:t>
            </a:r>
            <a:r>
              <a:rPr lang="en-GB" dirty="0" err="1"/>
              <a:t>LoRa</a:t>
            </a:r>
            <a:r>
              <a:rPr lang="en-GB" dirty="0"/>
              <a:t>/</a:t>
            </a:r>
            <a:r>
              <a:rPr lang="en-GB" dirty="0" err="1"/>
              <a:t>SigFox</a:t>
            </a:r>
            <a:endParaRPr lang="en-GB" dirty="0"/>
          </a:p>
          <a:p>
            <a:pPr marL="171450" indent="-171450">
              <a:buFont typeface="Arial" panose="020B0604020202020204" pitchFamily="34" charset="0"/>
              <a:buChar char="•"/>
            </a:pPr>
            <a:r>
              <a:rPr lang="en-GB" dirty="0"/>
              <a:t>Gateway receives data and then transmits it to the internet </a:t>
            </a:r>
          </a:p>
          <a:p>
            <a:pPr marL="171450" indent="-171450">
              <a:buFont typeface="Arial" panose="020B0604020202020204" pitchFamily="34" charset="0"/>
              <a:buChar char="•"/>
            </a:pPr>
            <a:r>
              <a:rPr lang="en-GB" dirty="0"/>
              <a:t>The data scientists receive the data on a PC or mobile device </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99024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Learners should now have an initial understanding of the IoT. They should now be creative and start to think about how the IoT could be used to control a number of household devices. A washing machine could be controlled by a mobile phone. You could start the washing machine away from home so that when you return it is finished and ready to be removed. You could check the status of the wash, change settings such as temperature. Use questioning to allow learners to be creative as possible. They may identify that there could be a problem if internet access went down. This may mean that the washing machine couldn’t be used if there was no access. This could be overcome through having backup controls on the actual device. Learners should now choose their own device, encourage creativity.</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744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6225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8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45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43010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4628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28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44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28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91851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91126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278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62180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5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32319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341621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11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82692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422135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0428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69454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5454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1257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559616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53215000"/>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742673" y="5171632"/>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2</a:t>
            </a:r>
          </a:p>
        </p:txBody>
      </p:sp>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Internet of Things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0207" y="5955012"/>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The Input Process Output (IPO) Model</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All computer systems take data into a system using Inputs, carry out processes on the inputs and then display the result of that processing using Outputs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Using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Input Process Output </a:t>
            </a:r>
            <a:r>
              <a:rPr lang="en-GB" dirty="0">
                <a:latin typeface="Lato" panose="020F0502020204030203" pitchFamily="34" charset="0"/>
                <a:ea typeface="Lato" panose="020F0502020204030203" pitchFamily="34" charset="0"/>
                <a:cs typeface="Lato" panose="020F0502020204030203" pitchFamily="34" charset="0"/>
              </a:rPr>
              <a:t>worksheet try to identify what the outputs will be</a:t>
            </a:r>
          </a:p>
        </p:txBody>
      </p:sp>
      <p:graphicFrame>
        <p:nvGraphicFramePr>
          <p:cNvPr id="7" name="Diagram 6">
            <a:extLst>
              <a:ext uri="{FF2B5EF4-FFF2-40B4-BE49-F238E27FC236}">
                <a16:creationId xmlns:a16="http://schemas.microsoft.com/office/drawing/2014/main" id="{C0A9CADE-06E1-B948-8B06-A517A5FEDFC7}"/>
              </a:ext>
            </a:extLst>
          </p:cNvPr>
          <p:cNvGraphicFramePr/>
          <p:nvPr>
            <p:extLst>
              <p:ext uri="{D42A27DB-BD31-4B8C-83A1-F6EECF244321}">
                <p14:modId xmlns:p14="http://schemas.microsoft.com/office/powerpoint/2010/main" val="649303299"/>
              </p:ext>
            </p:extLst>
          </p:nvPr>
        </p:nvGraphicFramePr>
        <p:xfrm>
          <a:off x="2032000" y="12377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E4CBEE-C69D-634C-B122-53040211829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Input, Process, Output (IPO)</a:t>
            </a:r>
          </a:p>
        </p:txBody>
      </p:sp>
      <p:sp>
        <p:nvSpPr>
          <p:cNvPr id="5" name="Content Placeholder 4">
            <a:extLst>
              <a:ext uri="{FF2B5EF4-FFF2-40B4-BE49-F238E27FC236}">
                <a16:creationId xmlns:a16="http://schemas.microsoft.com/office/drawing/2014/main" id="{F0EBC348-B4B4-8248-8A51-8082A8872CED}"/>
              </a:ext>
            </a:extLst>
          </p:cNvPr>
          <p:cNvSpPr>
            <a:spLocks noGrp="1"/>
          </p:cNvSpPr>
          <p:nvPr>
            <p:ph idx="1"/>
          </p:nvPr>
        </p:nvSpPr>
        <p:spPr>
          <a:xfrm>
            <a:off x="492123" y="2281434"/>
            <a:ext cx="3359281" cy="3605945"/>
          </a:xfrm>
        </p:spPr>
        <p:txBody>
          <a:bodyPr/>
          <a:lstStyle/>
          <a:p>
            <a:r>
              <a:rPr lang="en-GB" dirty="0">
                <a:latin typeface="Lato" panose="020F0502020204030203" pitchFamily="34" charset="0"/>
                <a:ea typeface="Lato" panose="020F0502020204030203" pitchFamily="34" charset="0"/>
                <a:cs typeface="Lato" panose="020F0502020204030203" pitchFamily="34" charset="0"/>
              </a:rPr>
              <a:t>Sensors (produce data)</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Temperature sensor</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Light sensor</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Accelerometer</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Microphone </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Camera</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Wi-Fi</a:t>
            </a:r>
          </a:p>
          <a:p>
            <a:pPr lvl="1">
              <a:spcBef>
                <a:spcPts val="600"/>
              </a:spcBef>
            </a:pPr>
            <a:r>
              <a:rPr lang="en-GB" sz="2400" dirty="0">
                <a:latin typeface="Lato" panose="020F0502020204030203" pitchFamily="34" charset="0"/>
                <a:ea typeface="Lato" panose="020F0502020204030203" pitchFamily="34" charset="0"/>
                <a:cs typeface="Lato" panose="020F0502020204030203" pitchFamily="34" charset="0"/>
              </a:rPr>
              <a:t>Bluetooth</a:t>
            </a:r>
          </a:p>
        </p:txBody>
      </p:sp>
      <p:sp>
        <p:nvSpPr>
          <p:cNvPr id="3" name="Text Placeholder 2">
            <a:extLst>
              <a:ext uri="{FF2B5EF4-FFF2-40B4-BE49-F238E27FC236}">
                <a16:creationId xmlns:a16="http://schemas.microsoft.com/office/drawing/2014/main" id="{B6FB5162-009C-44AB-AF0A-B844D2E6D8B7}"/>
              </a:ext>
            </a:extLst>
          </p:cNvPr>
          <p:cNvSpPr>
            <a:spLocks noGrp="1"/>
          </p:cNvSpPr>
          <p:nvPr>
            <p:ph type="body" sz="quarter" idx="16"/>
          </p:nvPr>
        </p:nvSpPr>
        <p:spPr>
          <a:xfrm>
            <a:off x="492456" y="1598396"/>
            <a:ext cx="3359945" cy="560696"/>
          </a:xfrm>
        </p:spPr>
        <p:txBody>
          <a:bodyPr/>
          <a:lstStyle/>
          <a:p>
            <a:r>
              <a:rPr lang="en-GB" dirty="0">
                <a:latin typeface="Lato" panose="020F0502020204030203" pitchFamily="34" charset="0"/>
              </a:rPr>
              <a:t>Input</a:t>
            </a:r>
          </a:p>
        </p:txBody>
      </p:sp>
      <p:sp>
        <p:nvSpPr>
          <p:cNvPr id="13" name="Text Placeholder 12">
            <a:extLst>
              <a:ext uri="{FF2B5EF4-FFF2-40B4-BE49-F238E27FC236}">
                <a16:creationId xmlns:a16="http://schemas.microsoft.com/office/drawing/2014/main" id="{4D9812AD-37D0-4DA1-968D-C567D70FFC91}"/>
              </a:ext>
            </a:extLst>
          </p:cNvPr>
          <p:cNvSpPr>
            <a:spLocks noGrp="1"/>
          </p:cNvSpPr>
          <p:nvPr>
            <p:ph type="body" sz="quarter" idx="19"/>
          </p:nvPr>
        </p:nvSpPr>
        <p:spPr>
          <a:xfrm>
            <a:off x="4395786" y="1598396"/>
            <a:ext cx="3359945" cy="560696"/>
          </a:xfrm>
        </p:spPr>
        <p:txBody>
          <a:bodyPr/>
          <a:lstStyle/>
          <a:p>
            <a:r>
              <a:rPr lang="en-GB" dirty="0">
                <a:latin typeface="Lato" panose="020F0502020204030203" pitchFamily="34" charset="0"/>
              </a:rPr>
              <a:t>Process</a:t>
            </a:r>
          </a:p>
        </p:txBody>
      </p:sp>
      <p:sp>
        <p:nvSpPr>
          <p:cNvPr id="14" name="Text Placeholder 13">
            <a:extLst>
              <a:ext uri="{FF2B5EF4-FFF2-40B4-BE49-F238E27FC236}">
                <a16:creationId xmlns:a16="http://schemas.microsoft.com/office/drawing/2014/main" id="{73F5712F-6FFF-4F29-80C8-B22730972A32}"/>
              </a:ext>
            </a:extLst>
          </p:cNvPr>
          <p:cNvSpPr>
            <a:spLocks noGrp="1"/>
          </p:cNvSpPr>
          <p:nvPr>
            <p:ph type="body" sz="quarter" idx="20"/>
          </p:nvPr>
        </p:nvSpPr>
        <p:spPr/>
        <p:txBody>
          <a:bodyPr/>
          <a:lstStyle/>
          <a:p>
            <a:r>
              <a:rPr lang="en-GB" dirty="0">
                <a:latin typeface="Lato" panose="020F0502020204030203" pitchFamily="34" charset="0"/>
              </a:rPr>
              <a:t>Output</a:t>
            </a:r>
          </a:p>
        </p:txBody>
      </p:sp>
      <p:sp>
        <p:nvSpPr>
          <p:cNvPr id="7" name="Content Placeholder 7">
            <a:extLst>
              <a:ext uri="{FF2B5EF4-FFF2-40B4-BE49-F238E27FC236}">
                <a16:creationId xmlns:a16="http://schemas.microsoft.com/office/drawing/2014/main" id="{DA0B0093-69AE-7B4E-A1BF-2F9983C2C229}"/>
              </a:ext>
            </a:extLst>
          </p:cNvPr>
          <p:cNvSpPr txBox="1">
            <a:spLocks/>
          </p:cNvSpPr>
          <p:nvPr/>
        </p:nvSpPr>
        <p:spPr>
          <a:xfrm>
            <a:off x="4402865" y="2171746"/>
            <a:ext cx="3359281" cy="3605945"/>
          </a:xfrm>
          <a:prstGeom prst="rect">
            <a:avLst/>
          </a:prstGeom>
        </p:spPr>
        <p:txBody>
          <a:bodyPr/>
          <a:lst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r>
              <a:rPr lang="en-GB" dirty="0">
                <a:latin typeface="Lato" panose="020F0502020204030203" pitchFamily="34" charset="0"/>
                <a:ea typeface="Lato" panose="020F0502020204030203" pitchFamily="34" charset="0"/>
                <a:cs typeface="Lato" panose="020F0502020204030203" pitchFamily="34" charset="0"/>
              </a:rPr>
              <a:t>Takes input data</a:t>
            </a:r>
          </a:p>
          <a:p>
            <a:r>
              <a:rPr lang="en-GB" dirty="0">
                <a:latin typeface="Lato" panose="020F0502020204030203" pitchFamily="34" charset="0"/>
                <a:ea typeface="Lato" panose="020F0502020204030203" pitchFamily="34" charset="0"/>
                <a:cs typeface="Lato" panose="020F0502020204030203" pitchFamily="34" charset="0"/>
              </a:rPr>
              <a:t>Does </a:t>
            </a:r>
            <a:r>
              <a:rPr lang="en-GB" i="1" dirty="0">
                <a:latin typeface="Lato" panose="020F0502020204030203" pitchFamily="34" charset="0"/>
                <a:ea typeface="Lato" panose="020F0502020204030203" pitchFamily="34" charset="0"/>
                <a:cs typeface="Lato" panose="020F0502020204030203" pitchFamily="34" charset="0"/>
              </a:rPr>
              <a:t>something</a:t>
            </a:r>
            <a:r>
              <a:rPr lang="en-GB" dirty="0">
                <a:latin typeface="Lato" panose="020F0502020204030203" pitchFamily="34" charset="0"/>
                <a:ea typeface="Lato" panose="020F0502020204030203" pitchFamily="34" charset="0"/>
                <a:cs typeface="Lato" panose="020F0502020204030203" pitchFamily="34" charset="0"/>
              </a:rPr>
              <a:t> with the data</a:t>
            </a:r>
          </a:p>
          <a:p>
            <a:r>
              <a:rPr lang="en-GB" dirty="0">
                <a:latin typeface="Lato" panose="020F0502020204030203" pitchFamily="34" charset="0"/>
                <a:ea typeface="Lato" panose="020F0502020204030203" pitchFamily="34" charset="0"/>
                <a:cs typeface="Lato" panose="020F0502020204030203" pitchFamily="34" charset="0"/>
              </a:rPr>
              <a:t>Stores the data</a:t>
            </a:r>
          </a:p>
        </p:txBody>
      </p:sp>
      <p:sp>
        <p:nvSpPr>
          <p:cNvPr id="8" name="Content Placeholder 8">
            <a:extLst>
              <a:ext uri="{FF2B5EF4-FFF2-40B4-BE49-F238E27FC236}">
                <a16:creationId xmlns:a16="http://schemas.microsoft.com/office/drawing/2014/main" id="{4EA773D3-5CC8-A047-B37A-04711742CFB3}"/>
              </a:ext>
            </a:extLst>
          </p:cNvPr>
          <p:cNvSpPr txBox="1">
            <a:spLocks/>
          </p:cNvSpPr>
          <p:nvPr/>
        </p:nvSpPr>
        <p:spPr>
          <a:xfrm>
            <a:off x="8299780" y="2171746"/>
            <a:ext cx="3359281" cy="3605945"/>
          </a:xfrm>
          <a:prstGeom prst="rect">
            <a:avLst/>
          </a:prstGeom>
        </p:spPr>
        <p:txBody>
          <a:bodyPr/>
          <a:lst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r>
              <a:rPr lang="en-GB" dirty="0">
                <a:latin typeface="Lato" panose="020F0502020204030203" pitchFamily="34" charset="0"/>
                <a:ea typeface="Lato" panose="020F0502020204030203" pitchFamily="34" charset="0"/>
                <a:cs typeface="Lato" panose="020F0502020204030203" pitchFamily="34" charset="0"/>
              </a:rPr>
              <a:t>Transmits the data</a:t>
            </a:r>
          </a:p>
          <a:p>
            <a:r>
              <a:rPr lang="en-GB" dirty="0">
                <a:latin typeface="Lato" panose="020F0502020204030203" pitchFamily="34" charset="0"/>
                <a:ea typeface="Lato" panose="020F0502020204030203" pitchFamily="34" charset="0"/>
                <a:cs typeface="Lato" panose="020F0502020204030203" pitchFamily="34" charset="0"/>
              </a:rPr>
              <a:t>Motors/servos</a:t>
            </a:r>
          </a:p>
          <a:p>
            <a:r>
              <a:rPr lang="en-GB" dirty="0">
                <a:latin typeface="Lato" panose="020F0502020204030203" pitchFamily="34" charset="0"/>
                <a:ea typeface="Lato" panose="020F0502020204030203" pitchFamily="34" charset="0"/>
                <a:cs typeface="Lato" panose="020F0502020204030203" pitchFamily="34" charset="0"/>
              </a:rPr>
              <a:t>LEDs (</a:t>
            </a:r>
            <a:r>
              <a:rPr lang="en-GB" dirty="0" err="1">
                <a:latin typeface="Lato" panose="020F0502020204030203" pitchFamily="34" charset="0"/>
                <a:ea typeface="Lato" panose="020F0502020204030203" pitchFamily="34" charset="0"/>
                <a:cs typeface="Lato" panose="020F0502020204030203" pitchFamily="34" charset="0"/>
              </a:rPr>
              <a:t>micro:bit</a:t>
            </a:r>
            <a:r>
              <a:rPr lang="en-GB" dirty="0">
                <a:latin typeface="Lato" panose="020F0502020204030203" pitchFamily="34" charset="0"/>
                <a:ea typeface="Lato" panose="020F0502020204030203" pitchFamily="34" charset="0"/>
                <a:cs typeface="Lato" panose="020F0502020204030203" pitchFamily="34" charset="0"/>
              </a:rPr>
              <a:t> screen)</a:t>
            </a:r>
          </a:p>
          <a:p>
            <a:r>
              <a:rPr lang="en-GB" dirty="0">
                <a:latin typeface="Lato" panose="020F0502020204030203" pitchFamily="34" charset="0"/>
                <a:ea typeface="Lato" panose="020F0502020204030203" pitchFamily="34" charset="0"/>
                <a:cs typeface="Lato" panose="020F0502020204030203" pitchFamily="34" charset="0"/>
              </a:rPr>
              <a:t>Sound</a:t>
            </a:r>
          </a:p>
          <a:p>
            <a:r>
              <a:rPr lang="en-GB" dirty="0">
                <a:latin typeface="Lato" panose="020F0502020204030203" pitchFamily="34" charset="0"/>
                <a:ea typeface="Lato" panose="020F0502020204030203" pitchFamily="34" charset="0"/>
                <a:cs typeface="Lato" panose="020F0502020204030203" pitchFamily="34" charset="0"/>
              </a:rPr>
              <a:t>Wi-Fi</a:t>
            </a:r>
          </a:p>
          <a:p>
            <a:r>
              <a:rPr lang="en-GB" dirty="0">
                <a:latin typeface="Lato" panose="020F0502020204030203" pitchFamily="34" charset="0"/>
                <a:ea typeface="Lato" panose="020F0502020204030203" pitchFamily="34" charset="0"/>
                <a:cs typeface="Lato" panose="020F0502020204030203" pitchFamily="34" charset="0"/>
              </a:rPr>
              <a:t>Bluetooth</a:t>
            </a:r>
          </a:p>
        </p:txBody>
      </p:sp>
    </p:spTree>
    <p:extLst>
      <p:ext uri="{BB962C8B-B14F-4D97-AF65-F5344CB8AC3E}">
        <p14:creationId xmlns:p14="http://schemas.microsoft.com/office/powerpoint/2010/main" val="213415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ADC2-1F83-460D-9C26-2569260958D2}"/>
              </a:ext>
            </a:extLst>
          </p:cNvPr>
          <p:cNvSpPr>
            <a:spLocks noGrp="1"/>
          </p:cNvSpPr>
          <p:nvPr>
            <p:ph type="title"/>
          </p:nvPr>
        </p:nvSpPr>
        <p:spPr/>
        <p:txBody>
          <a:bodyPr/>
          <a:lstStyle/>
          <a:p>
            <a:r>
              <a:rPr lang="en-GB" dirty="0"/>
              <a:t>Embedded systems</a:t>
            </a:r>
          </a:p>
        </p:txBody>
      </p:sp>
      <p:sp>
        <p:nvSpPr>
          <p:cNvPr id="3" name="Content Placeholder 2">
            <a:extLst>
              <a:ext uri="{FF2B5EF4-FFF2-40B4-BE49-F238E27FC236}">
                <a16:creationId xmlns:a16="http://schemas.microsoft.com/office/drawing/2014/main" id="{F0E676BF-F474-412A-AF27-B42FCEE028DD}"/>
              </a:ext>
            </a:extLst>
          </p:cNvPr>
          <p:cNvSpPr>
            <a:spLocks noGrp="1"/>
          </p:cNvSpPr>
          <p:nvPr>
            <p:ph idx="1"/>
          </p:nvPr>
        </p:nvSpPr>
        <p:spPr/>
        <p:txBody>
          <a:bodyPr/>
          <a:lstStyle/>
          <a:p>
            <a:pPr marL="0" indent="0">
              <a:buNone/>
            </a:pPr>
            <a:r>
              <a:rPr lang="en-GB" dirty="0"/>
              <a:t>Anything with a processor in it!</a:t>
            </a:r>
          </a:p>
          <a:p>
            <a:pPr marL="0" indent="0">
              <a:buNone/>
            </a:pPr>
            <a:endParaRPr lang="en-GB" dirty="0"/>
          </a:p>
          <a:p>
            <a:pPr marL="0" indent="0">
              <a:buNone/>
            </a:pPr>
            <a:r>
              <a:rPr lang="en-GB" dirty="0"/>
              <a:t>Examples of embedded systems:</a:t>
            </a:r>
          </a:p>
          <a:p>
            <a:r>
              <a:rPr lang="en-GB" dirty="0"/>
              <a:t>Cars</a:t>
            </a:r>
          </a:p>
          <a:p>
            <a:r>
              <a:rPr lang="en-GB" dirty="0"/>
              <a:t>TVs</a:t>
            </a:r>
          </a:p>
          <a:p>
            <a:r>
              <a:rPr lang="en-GB" dirty="0"/>
              <a:t>Games consoles</a:t>
            </a:r>
          </a:p>
          <a:p>
            <a:r>
              <a:rPr lang="en-GB" dirty="0"/>
              <a:t>Printers</a:t>
            </a:r>
          </a:p>
          <a:p>
            <a:r>
              <a:rPr lang="en-GB" dirty="0"/>
              <a:t>Cameras</a:t>
            </a:r>
          </a:p>
          <a:p>
            <a:r>
              <a:rPr lang="en-GB" dirty="0"/>
              <a:t>Wearables</a:t>
            </a:r>
          </a:p>
          <a:p>
            <a:r>
              <a:rPr lang="en-GB" dirty="0"/>
              <a:t>Micro:bit</a:t>
            </a:r>
          </a:p>
        </p:txBody>
      </p:sp>
      <p:pic>
        <p:nvPicPr>
          <p:cNvPr id="5" name="Picture 4" descr="A close up of a sign&#10;&#10;Description automatically generated">
            <a:extLst>
              <a:ext uri="{FF2B5EF4-FFF2-40B4-BE49-F238E27FC236}">
                <a16:creationId xmlns:a16="http://schemas.microsoft.com/office/drawing/2014/main" id="{1EDDEB0A-1252-4D85-AD87-B3BF2B81BECA}"/>
              </a:ext>
            </a:extLst>
          </p:cNvPr>
          <p:cNvPicPr>
            <a:picLocks noChangeAspect="1"/>
          </p:cNvPicPr>
          <p:nvPr/>
        </p:nvPicPr>
        <p:blipFill>
          <a:blip r:embed="rId2"/>
          <a:stretch>
            <a:fillRect/>
          </a:stretch>
        </p:blipFill>
        <p:spPr>
          <a:xfrm>
            <a:off x="4668811" y="2764306"/>
            <a:ext cx="1694548" cy="1542160"/>
          </a:xfrm>
          <a:prstGeom prst="rect">
            <a:avLst/>
          </a:prstGeom>
        </p:spPr>
      </p:pic>
      <p:pic>
        <p:nvPicPr>
          <p:cNvPr id="7" name="Picture 6" descr="A close up of a logo&#10;&#10;Description automatically generated">
            <a:extLst>
              <a:ext uri="{FF2B5EF4-FFF2-40B4-BE49-F238E27FC236}">
                <a16:creationId xmlns:a16="http://schemas.microsoft.com/office/drawing/2014/main" id="{7153FA71-7DB4-48F8-8EC2-9A1E56DA5312}"/>
              </a:ext>
            </a:extLst>
          </p:cNvPr>
          <p:cNvPicPr>
            <a:picLocks noChangeAspect="1"/>
          </p:cNvPicPr>
          <p:nvPr/>
        </p:nvPicPr>
        <p:blipFill>
          <a:blip r:embed="rId3"/>
          <a:stretch>
            <a:fillRect/>
          </a:stretch>
        </p:blipFill>
        <p:spPr>
          <a:xfrm>
            <a:off x="5878883" y="781191"/>
            <a:ext cx="1694548" cy="1310532"/>
          </a:xfrm>
          <a:prstGeom prst="rect">
            <a:avLst/>
          </a:prstGeom>
        </p:spPr>
      </p:pic>
      <p:pic>
        <p:nvPicPr>
          <p:cNvPr id="9" name="Picture 8" descr="A close up of a logo&#10;&#10;Description automatically generated">
            <a:extLst>
              <a:ext uri="{FF2B5EF4-FFF2-40B4-BE49-F238E27FC236}">
                <a16:creationId xmlns:a16="http://schemas.microsoft.com/office/drawing/2014/main" id="{B07E3246-AE13-47EE-B86A-325860153552}"/>
              </a:ext>
            </a:extLst>
          </p:cNvPr>
          <p:cNvPicPr>
            <a:picLocks noChangeAspect="1"/>
          </p:cNvPicPr>
          <p:nvPr/>
        </p:nvPicPr>
        <p:blipFill>
          <a:blip r:embed="rId4"/>
          <a:stretch>
            <a:fillRect/>
          </a:stretch>
        </p:blipFill>
        <p:spPr>
          <a:xfrm>
            <a:off x="6492521" y="4442047"/>
            <a:ext cx="1737216" cy="1712834"/>
          </a:xfrm>
          <a:prstGeom prst="rect">
            <a:avLst/>
          </a:prstGeom>
        </p:spPr>
      </p:pic>
      <p:pic>
        <p:nvPicPr>
          <p:cNvPr id="11" name="Picture 10" descr="A close up of a sign&#10;&#10;Description automatically generated">
            <a:extLst>
              <a:ext uri="{FF2B5EF4-FFF2-40B4-BE49-F238E27FC236}">
                <a16:creationId xmlns:a16="http://schemas.microsoft.com/office/drawing/2014/main" id="{67AEDEE6-63B4-4E94-8835-F8064F537D3C}"/>
              </a:ext>
            </a:extLst>
          </p:cNvPr>
          <p:cNvPicPr>
            <a:picLocks noChangeAspect="1"/>
          </p:cNvPicPr>
          <p:nvPr/>
        </p:nvPicPr>
        <p:blipFill>
          <a:blip r:embed="rId5"/>
          <a:stretch>
            <a:fillRect/>
          </a:stretch>
        </p:blipFill>
        <p:spPr>
          <a:xfrm>
            <a:off x="8784785" y="660735"/>
            <a:ext cx="1737216" cy="1615306"/>
          </a:xfrm>
          <a:prstGeom prst="rect">
            <a:avLst/>
          </a:prstGeom>
        </p:spPr>
      </p:pic>
      <p:pic>
        <p:nvPicPr>
          <p:cNvPr id="13" name="Picture 12" descr="A picture containing object&#10;&#10;Description automatically generated">
            <a:extLst>
              <a:ext uri="{FF2B5EF4-FFF2-40B4-BE49-F238E27FC236}">
                <a16:creationId xmlns:a16="http://schemas.microsoft.com/office/drawing/2014/main" id="{DC6F01B2-C0E7-4EC9-8CD0-402FA1C6E00C}"/>
              </a:ext>
            </a:extLst>
          </p:cNvPr>
          <p:cNvPicPr>
            <a:picLocks noChangeAspect="1"/>
          </p:cNvPicPr>
          <p:nvPr/>
        </p:nvPicPr>
        <p:blipFill>
          <a:blip r:embed="rId6"/>
          <a:stretch>
            <a:fillRect/>
          </a:stretch>
        </p:blipFill>
        <p:spPr>
          <a:xfrm>
            <a:off x="8985250" y="3053928"/>
            <a:ext cx="2714625" cy="2505075"/>
          </a:xfrm>
          <a:prstGeom prst="rect">
            <a:avLst/>
          </a:prstGeom>
        </p:spPr>
      </p:pic>
    </p:spTree>
    <p:extLst>
      <p:ext uri="{BB962C8B-B14F-4D97-AF65-F5344CB8AC3E}">
        <p14:creationId xmlns:p14="http://schemas.microsoft.com/office/powerpoint/2010/main" val="102742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D59E34C-76D3-1F47-A51E-28ABB5BDED3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What is IoT?</a:t>
            </a:r>
          </a:p>
        </p:txBody>
      </p:sp>
      <p:sp>
        <p:nvSpPr>
          <p:cNvPr id="10"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11470"/>
            <a:ext cx="6158353" cy="3348770"/>
          </a:xfrm>
        </p:spPr>
        <p:txBody>
          <a:bodyPr/>
          <a:lstStyle/>
          <a:p>
            <a:pPr>
              <a:spcBef>
                <a:spcPts val="1200"/>
              </a:spcBef>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Internet of Things (IoT)</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Adding electronics to everything</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Electronics such as: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Sensors (cameras, temp, light, humidity etc.)</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Microprocessors (like the </a:t>
            </a:r>
            <a:r>
              <a:rPr lang="en-GB" sz="2400" dirty="0" err="1">
                <a:latin typeface="Lato" panose="020F0502020204030203" pitchFamily="34" charset="0"/>
                <a:ea typeface="Lato" panose="020F0502020204030203" pitchFamily="34" charset="0"/>
                <a:cs typeface="Lato" panose="020F0502020204030203" pitchFamily="34" charset="0"/>
              </a:rPr>
              <a:t>micro:bit</a:t>
            </a:r>
            <a:r>
              <a:rPr lang="en-GB" sz="2400" dirty="0">
                <a:latin typeface="Lato" panose="020F0502020204030203" pitchFamily="34" charset="0"/>
                <a:ea typeface="Lato" panose="020F0502020204030203" pitchFamily="34" charset="0"/>
                <a:cs typeface="Lato" panose="020F0502020204030203" pitchFamily="34" charset="0"/>
              </a:rPr>
              <a:t>)</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Screens</a:t>
            </a:r>
          </a:p>
        </p:txBody>
      </p:sp>
      <p:sp>
        <p:nvSpPr>
          <p:cNvPr id="9" name="Text Placeholder 2">
            <a:extLst>
              <a:ext uri="{FF2B5EF4-FFF2-40B4-BE49-F238E27FC236}">
                <a16:creationId xmlns:a16="http://schemas.microsoft.com/office/drawing/2014/main" id="{A74B64C9-6143-B849-A4F8-19DCED6933E7}"/>
              </a:ext>
            </a:extLst>
          </p:cNvPr>
          <p:cNvSpPr txBox="1">
            <a:spLocks/>
          </p:cNvSpPr>
          <p:nvPr/>
        </p:nvSpPr>
        <p:spPr>
          <a:xfrm>
            <a:off x="492125" y="1040826"/>
            <a:ext cx="11180763" cy="344488"/>
          </a:xfrm>
          <a:prstGeom prst="rect">
            <a:avLst/>
          </a:prstGeom>
        </p:spPr>
        <p:txBody>
          <a:bodyPr/>
          <a:lst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endParaRPr lang="en-GB" dirty="0">
              <a:latin typeface="Lato" panose="020F0502020204030203" pitchFamily="34" charset="0"/>
              <a:ea typeface="Lato" panose="020F0502020204030203" pitchFamily="34" charset="0"/>
              <a:cs typeface="Lato" panose="020F0502020204030203" pitchFamily="34" charset="0"/>
            </a:endParaRPr>
          </a:p>
        </p:txBody>
      </p:sp>
      <p:pic>
        <p:nvPicPr>
          <p:cNvPr id="11" name="Picture 4" descr="https://ksr-ugc.imgix.net/assets/022/790/004/fe38957ae76029fab88af3aee2e1bc35_original.png?ixlib=rb-1.1.0&amp;w=680&amp;fit=max&amp;v=1538745150&amp;auto=format&amp;gif-q=50&amp;lossless=true&amp;s=17e75b35ecba7ab970b79067830c4414">
            <a:extLst>
              <a:ext uri="{FF2B5EF4-FFF2-40B4-BE49-F238E27FC236}">
                <a16:creationId xmlns:a16="http://schemas.microsoft.com/office/drawing/2014/main" id="{F32407EF-8E53-D549-AD1A-7D81F501D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478" y="1209101"/>
            <a:ext cx="5049397" cy="25246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7A09A7-5F4E-4265-98B9-D1D4A5E3A224}"/>
              </a:ext>
            </a:extLst>
          </p:cNvPr>
          <p:cNvSpPr/>
          <p:nvPr/>
        </p:nvSpPr>
        <p:spPr>
          <a:xfrm>
            <a:off x="412238" y="4514670"/>
            <a:ext cx="7136642" cy="1508105"/>
          </a:xfrm>
          <a:prstGeom prst="rect">
            <a:avLst/>
          </a:prstGeom>
        </p:spPr>
        <p:txBody>
          <a:bodyPr wrap="square">
            <a:spAutoFit/>
          </a:bodyPr>
          <a:lstStyle/>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Everything can link to the internet/each other</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Anything electronic can be controlled</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Can stream data continuously </a:t>
            </a:r>
          </a:p>
        </p:txBody>
      </p:sp>
    </p:spTree>
    <p:extLst>
      <p:ext uri="{BB962C8B-B14F-4D97-AF65-F5344CB8AC3E}">
        <p14:creationId xmlns:p14="http://schemas.microsoft.com/office/powerpoint/2010/main" val="195106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8588EC19-178C-494E-BB78-96ED29871D32}"/>
              </a:ext>
            </a:extLst>
          </p:cNvPr>
          <p:cNvSpPr/>
          <p:nvPr/>
        </p:nvSpPr>
        <p:spPr bwMode="auto">
          <a:xfrm>
            <a:off x="8224802" y="2729833"/>
            <a:ext cx="1094942" cy="1435867"/>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sp>
        <p:nvSpPr>
          <p:cNvPr id="5" name="Rounded Rectangle 11">
            <a:extLst>
              <a:ext uri="{FF2B5EF4-FFF2-40B4-BE49-F238E27FC236}">
                <a16:creationId xmlns:a16="http://schemas.microsoft.com/office/drawing/2014/main" id="{B04D6099-ADE4-6F41-9B96-BF4B16363A44}"/>
              </a:ext>
            </a:extLst>
          </p:cNvPr>
          <p:cNvSpPr/>
          <p:nvPr/>
        </p:nvSpPr>
        <p:spPr bwMode="auto">
          <a:xfrm>
            <a:off x="7017845" y="2731274"/>
            <a:ext cx="1094942" cy="1435867"/>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sp>
        <p:nvSpPr>
          <p:cNvPr id="6" name="Rectangle 5">
            <a:extLst>
              <a:ext uri="{FF2B5EF4-FFF2-40B4-BE49-F238E27FC236}">
                <a16:creationId xmlns:a16="http://schemas.microsoft.com/office/drawing/2014/main" id="{05296842-440A-E248-8D62-2E9188D53C5C}"/>
              </a:ext>
            </a:extLst>
          </p:cNvPr>
          <p:cNvSpPr/>
          <p:nvPr/>
        </p:nvSpPr>
        <p:spPr>
          <a:xfrm>
            <a:off x="6104552" y="914398"/>
            <a:ext cx="6085861" cy="342496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GB" sz="1400" dirty="0" err="1">
              <a:solidFill>
                <a:schemeClr val="tx1"/>
              </a:solidFill>
            </a:endParaRPr>
          </a:p>
        </p:txBody>
      </p:sp>
      <p:sp>
        <p:nvSpPr>
          <p:cNvPr id="7" name="Rounded Rectangle 6">
            <a:extLst>
              <a:ext uri="{FF2B5EF4-FFF2-40B4-BE49-F238E27FC236}">
                <a16:creationId xmlns:a16="http://schemas.microsoft.com/office/drawing/2014/main" id="{22FE5AB6-43C0-CD45-844A-2DC9BB92DDFD}"/>
              </a:ext>
            </a:extLst>
          </p:cNvPr>
          <p:cNvSpPr/>
          <p:nvPr/>
        </p:nvSpPr>
        <p:spPr bwMode="auto">
          <a:xfrm>
            <a:off x="4576351" y="2734078"/>
            <a:ext cx="1094942" cy="1435867"/>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pic>
        <p:nvPicPr>
          <p:cNvPr id="8" name="Picture 7">
            <a:extLst>
              <a:ext uri="{FF2B5EF4-FFF2-40B4-BE49-F238E27FC236}">
                <a16:creationId xmlns:a16="http://schemas.microsoft.com/office/drawing/2014/main" id="{F0C48D9D-20D9-9241-A3D6-B63E4DC5D73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849748" y="3139244"/>
            <a:ext cx="548148" cy="77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6139E9CB-12ED-EB48-99DC-06A1F6BA8B63}"/>
              </a:ext>
            </a:extLst>
          </p:cNvPr>
          <p:cNvSpPr txBox="1"/>
          <p:nvPr/>
        </p:nvSpPr>
        <p:spPr>
          <a:xfrm>
            <a:off x="4527046" y="4189503"/>
            <a:ext cx="1193551" cy="338554"/>
          </a:xfrm>
          <a:prstGeom prst="rect">
            <a:avLst/>
          </a:prstGeom>
          <a:noFill/>
        </p:spPr>
        <p:txBody>
          <a:bodyPr wrap="square" rtlCol="0">
            <a:spAutoFit/>
          </a:bodyPr>
          <a:lstStyle/>
          <a:p>
            <a:pPr algn="ctr"/>
            <a:r>
              <a:rPr lang="en-GB" sz="1600" dirty="0">
                <a:solidFill>
                  <a:schemeClr val="tx1">
                    <a:lumMod val="75000"/>
                    <a:lumOff val="25000"/>
                  </a:schemeClr>
                </a:solidFill>
              </a:rPr>
              <a:t>Radio</a:t>
            </a:r>
          </a:p>
        </p:txBody>
      </p:sp>
      <p:sp>
        <p:nvSpPr>
          <p:cNvPr id="10" name="TextBox 9">
            <a:extLst>
              <a:ext uri="{FF2B5EF4-FFF2-40B4-BE49-F238E27FC236}">
                <a16:creationId xmlns:a16="http://schemas.microsoft.com/office/drawing/2014/main" id="{DDD606AE-F7DD-3547-B26C-06452BB15924}"/>
              </a:ext>
            </a:extLst>
          </p:cNvPr>
          <p:cNvSpPr txBox="1"/>
          <p:nvPr/>
        </p:nvSpPr>
        <p:spPr>
          <a:xfrm>
            <a:off x="2013851" y="4189496"/>
            <a:ext cx="1331556" cy="338554"/>
          </a:xfrm>
          <a:prstGeom prst="rect">
            <a:avLst/>
          </a:prstGeom>
          <a:noFill/>
        </p:spPr>
        <p:txBody>
          <a:bodyPr wrap="square" rtlCol="0">
            <a:spAutoFit/>
          </a:bodyPr>
          <a:lstStyle/>
          <a:p>
            <a:pPr algn="ctr"/>
            <a:r>
              <a:rPr lang="en-GB" sz="1600" dirty="0">
                <a:solidFill>
                  <a:schemeClr val="tx1">
                    <a:lumMod val="75000"/>
                    <a:lumOff val="25000"/>
                  </a:schemeClr>
                </a:solidFill>
              </a:rPr>
              <a:t>Sensors</a:t>
            </a:r>
          </a:p>
        </p:txBody>
      </p:sp>
      <p:sp>
        <p:nvSpPr>
          <p:cNvPr id="11" name="Rounded Rectangle 10">
            <a:extLst>
              <a:ext uri="{FF2B5EF4-FFF2-40B4-BE49-F238E27FC236}">
                <a16:creationId xmlns:a16="http://schemas.microsoft.com/office/drawing/2014/main" id="{5C75C40C-8F9C-4E4F-8C4E-DBE611F66AAC}"/>
              </a:ext>
            </a:extLst>
          </p:cNvPr>
          <p:cNvSpPr/>
          <p:nvPr/>
        </p:nvSpPr>
        <p:spPr bwMode="auto">
          <a:xfrm>
            <a:off x="2132160" y="2739199"/>
            <a:ext cx="1094942" cy="1442328"/>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pic>
        <p:nvPicPr>
          <p:cNvPr id="12" name="Picture 9">
            <a:extLst>
              <a:ext uri="{FF2B5EF4-FFF2-40B4-BE49-F238E27FC236}">
                <a16:creationId xmlns:a16="http://schemas.microsoft.com/office/drawing/2014/main" id="{D60CB754-D265-5048-A729-4ACA92BC1DE6}"/>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516279" y="2767867"/>
            <a:ext cx="362962" cy="48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
            <a:extLst>
              <a:ext uri="{FF2B5EF4-FFF2-40B4-BE49-F238E27FC236}">
                <a16:creationId xmlns:a16="http://schemas.microsoft.com/office/drawing/2014/main" id="{C4A53F5F-F908-C046-84F5-32D5F2FA83AC}"/>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2430361" y="3215858"/>
            <a:ext cx="498539" cy="48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9">
            <a:extLst>
              <a:ext uri="{FF2B5EF4-FFF2-40B4-BE49-F238E27FC236}">
                <a16:creationId xmlns:a16="http://schemas.microsoft.com/office/drawing/2014/main" id="{B2E7C7D0-6222-B548-B156-BF53E81545F2}"/>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469324" y="3683543"/>
            <a:ext cx="420614" cy="48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90E6F022-896A-D245-BF06-E463CC0EB343}"/>
              </a:ext>
            </a:extLst>
          </p:cNvPr>
          <p:cNvSpPr txBox="1"/>
          <p:nvPr/>
        </p:nvSpPr>
        <p:spPr>
          <a:xfrm>
            <a:off x="3278248" y="4164334"/>
            <a:ext cx="1246173" cy="338554"/>
          </a:xfrm>
          <a:prstGeom prst="rect">
            <a:avLst/>
          </a:prstGeom>
          <a:noFill/>
        </p:spPr>
        <p:txBody>
          <a:bodyPr wrap="square" rtlCol="0">
            <a:spAutoFit/>
          </a:bodyPr>
          <a:lstStyle/>
          <a:p>
            <a:pPr algn="ctr"/>
            <a:r>
              <a:rPr lang="en-GB" sz="1600" dirty="0">
                <a:solidFill>
                  <a:schemeClr val="tx1">
                    <a:lumMod val="75000"/>
                    <a:lumOff val="25000"/>
                  </a:schemeClr>
                </a:solidFill>
              </a:rPr>
              <a:t>CPU</a:t>
            </a:r>
          </a:p>
        </p:txBody>
      </p:sp>
      <p:sp>
        <p:nvSpPr>
          <p:cNvPr id="16" name="Rounded Rectangle 15">
            <a:extLst>
              <a:ext uri="{FF2B5EF4-FFF2-40B4-BE49-F238E27FC236}">
                <a16:creationId xmlns:a16="http://schemas.microsoft.com/office/drawing/2014/main" id="{161EAEBE-6339-0F4B-B6E6-3DF30612F3B5}"/>
              </a:ext>
            </a:extLst>
          </p:cNvPr>
          <p:cNvSpPr/>
          <p:nvPr/>
        </p:nvSpPr>
        <p:spPr bwMode="auto">
          <a:xfrm>
            <a:off x="3353863" y="2731274"/>
            <a:ext cx="1094943" cy="1442328"/>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grpSp>
        <p:nvGrpSpPr>
          <p:cNvPr id="17" name="Group 43">
            <a:extLst>
              <a:ext uri="{FF2B5EF4-FFF2-40B4-BE49-F238E27FC236}">
                <a16:creationId xmlns:a16="http://schemas.microsoft.com/office/drawing/2014/main" id="{8ACF5EBC-54B9-AE49-A4B2-5DAA735DD5B9}"/>
              </a:ext>
            </a:extLst>
          </p:cNvPr>
          <p:cNvGrpSpPr/>
          <p:nvPr/>
        </p:nvGrpSpPr>
        <p:grpSpPr>
          <a:xfrm>
            <a:off x="3617556" y="3165328"/>
            <a:ext cx="567557" cy="537137"/>
            <a:chOff x="1321408" y="5189362"/>
            <a:chExt cx="453951" cy="445005"/>
          </a:xfrm>
        </p:grpSpPr>
        <p:sp>
          <p:nvSpPr>
            <p:cNvPr id="18" name="Rectangle 17">
              <a:extLst>
                <a:ext uri="{FF2B5EF4-FFF2-40B4-BE49-F238E27FC236}">
                  <a16:creationId xmlns:a16="http://schemas.microsoft.com/office/drawing/2014/main" id="{E3409129-CAFB-BC42-958F-2314960A0E7E}"/>
                </a:ext>
              </a:extLst>
            </p:cNvPr>
            <p:cNvSpPr/>
            <p:nvPr/>
          </p:nvSpPr>
          <p:spPr bwMode="auto">
            <a:xfrm>
              <a:off x="1362974" y="5242984"/>
              <a:ext cx="379562" cy="391383"/>
            </a:xfrm>
            <a:prstGeom prst="rect">
              <a:avLst/>
            </a:prstGeom>
            <a:solidFill>
              <a:schemeClr val="accent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cxnSp>
          <p:nvCxnSpPr>
            <p:cNvPr id="19" name="Straight Connector 18">
              <a:extLst>
                <a:ext uri="{FF2B5EF4-FFF2-40B4-BE49-F238E27FC236}">
                  <a16:creationId xmlns:a16="http://schemas.microsoft.com/office/drawing/2014/main" id="{97614925-AB85-1A45-9F7C-3D5E9CA5729A}"/>
                </a:ext>
              </a:extLst>
            </p:cNvPr>
            <p:cNvCxnSpPr/>
            <p:nvPr/>
          </p:nvCxnSpPr>
          <p:spPr bwMode="auto">
            <a:xfrm>
              <a:off x="1321408" y="5285524"/>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7E0F3B5A-11B2-7A4A-99D7-FF7D95C4EE12}"/>
                </a:ext>
              </a:extLst>
            </p:cNvPr>
            <p:cNvCxnSpPr/>
            <p:nvPr/>
          </p:nvCxnSpPr>
          <p:spPr bwMode="auto">
            <a:xfrm>
              <a:off x="1321408" y="5331040"/>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A9187B42-FB9C-DD41-AADD-87C8E8720003}"/>
                </a:ext>
              </a:extLst>
            </p:cNvPr>
            <p:cNvCxnSpPr/>
            <p:nvPr/>
          </p:nvCxnSpPr>
          <p:spPr bwMode="auto">
            <a:xfrm>
              <a:off x="1321408" y="5377732"/>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50C14D88-3DF2-B242-8AAE-49501CAE4747}"/>
                </a:ext>
              </a:extLst>
            </p:cNvPr>
            <p:cNvCxnSpPr/>
            <p:nvPr/>
          </p:nvCxnSpPr>
          <p:spPr bwMode="auto">
            <a:xfrm>
              <a:off x="1321408" y="5423248"/>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786D056D-3BF5-CA45-BC25-BBA56D36747D}"/>
                </a:ext>
              </a:extLst>
            </p:cNvPr>
            <p:cNvCxnSpPr/>
            <p:nvPr/>
          </p:nvCxnSpPr>
          <p:spPr bwMode="auto">
            <a:xfrm>
              <a:off x="1321408" y="5466383"/>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084EE664-5E07-2A4E-9689-1DCC0864A395}"/>
                </a:ext>
              </a:extLst>
            </p:cNvPr>
            <p:cNvCxnSpPr/>
            <p:nvPr/>
          </p:nvCxnSpPr>
          <p:spPr bwMode="auto">
            <a:xfrm>
              <a:off x="1321408" y="5513075"/>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A7541F2C-AC8B-3F4B-8412-CC085E47BB8A}"/>
                </a:ext>
              </a:extLst>
            </p:cNvPr>
            <p:cNvCxnSpPr/>
            <p:nvPr/>
          </p:nvCxnSpPr>
          <p:spPr bwMode="auto">
            <a:xfrm>
              <a:off x="1321408" y="5558591"/>
              <a:ext cx="453951" cy="0"/>
            </a:xfrm>
            <a:prstGeom prst="line">
              <a:avLst/>
            </a:prstGeom>
            <a:noFill/>
            <a:ln w="19050" cap="flat" cmpd="sng" algn="ctr">
              <a:solidFill>
                <a:schemeClr val="accent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7E749C77-C91C-4E48-A9BA-42478E4E5028}"/>
                </a:ext>
              </a:extLst>
            </p:cNvPr>
            <p:cNvCxnSpPr/>
            <p:nvPr/>
          </p:nvCxnSpPr>
          <p:spPr bwMode="auto">
            <a:xfrm>
              <a:off x="1321408" y="5601726"/>
              <a:ext cx="453951" cy="0"/>
            </a:xfrm>
            <a:prstGeom prst="line">
              <a:avLst/>
            </a:prstGeom>
            <a:noFill/>
            <a:ln w="19050" cap="flat" cmpd="sng" algn="ctr">
              <a:solidFill>
                <a:schemeClr val="accent1"/>
              </a:solidFill>
              <a:prstDash val="solid"/>
              <a:round/>
              <a:headEnd type="none" w="med" len="med"/>
              <a:tailEnd type="none" w="med" len="med"/>
            </a:ln>
            <a:effectLst/>
          </p:spPr>
        </p:cxnSp>
        <p:sp>
          <p:nvSpPr>
            <p:cNvPr id="27" name="Oval 26">
              <a:extLst>
                <a:ext uri="{FF2B5EF4-FFF2-40B4-BE49-F238E27FC236}">
                  <a16:creationId xmlns:a16="http://schemas.microsoft.com/office/drawing/2014/main" id="{FFAE329D-F053-7F4B-9D1D-36F79F6975E9}"/>
                </a:ext>
              </a:extLst>
            </p:cNvPr>
            <p:cNvSpPr/>
            <p:nvPr/>
          </p:nvSpPr>
          <p:spPr bwMode="auto">
            <a:xfrm>
              <a:off x="1522417" y="5189362"/>
              <a:ext cx="68637" cy="82010"/>
            </a:xfrm>
            <a:prstGeom prst="ellipse">
              <a:avLst/>
            </a:prstGeom>
            <a:solidFill>
              <a:schemeClr val="bg1"/>
            </a:solidFill>
            <a:ln w="190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grpSp>
      <p:sp>
        <p:nvSpPr>
          <p:cNvPr id="28" name="TextBox 27">
            <a:extLst>
              <a:ext uri="{FF2B5EF4-FFF2-40B4-BE49-F238E27FC236}">
                <a16:creationId xmlns:a16="http://schemas.microsoft.com/office/drawing/2014/main" id="{A3DB716C-FE56-6E41-9672-97FB6F5B275B}"/>
              </a:ext>
            </a:extLst>
          </p:cNvPr>
          <p:cNvSpPr txBox="1"/>
          <p:nvPr/>
        </p:nvSpPr>
        <p:spPr>
          <a:xfrm>
            <a:off x="5788235" y="4189503"/>
            <a:ext cx="1193551" cy="338554"/>
          </a:xfrm>
          <a:prstGeom prst="rect">
            <a:avLst/>
          </a:prstGeom>
          <a:noFill/>
        </p:spPr>
        <p:txBody>
          <a:bodyPr wrap="square" rtlCol="0">
            <a:spAutoFit/>
          </a:bodyPr>
          <a:lstStyle/>
          <a:p>
            <a:pPr algn="ctr"/>
            <a:r>
              <a:rPr lang="en-GB" sz="1600" dirty="0">
                <a:solidFill>
                  <a:schemeClr val="tx1">
                    <a:lumMod val="75000"/>
                    <a:lumOff val="25000"/>
                  </a:schemeClr>
                </a:solidFill>
              </a:rPr>
              <a:t>Security</a:t>
            </a:r>
          </a:p>
        </p:txBody>
      </p:sp>
      <p:sp>
        <p:nvSpPr>
          <p:cNvPr id="29" name="TextBox 28">
            <a:extLst>
              <a:ext uri="{FF2B5EF4-FFF2-40B4-BE49-F238E27FC236}">
                <a16:creationId xmlns:a16="http://schemas.microsoft.com/office/drawing/2014/main" id="{356DA000-D709-984F-9D2A-FDE894383621}"/>
              </a:ext>
            </a:extLst>
          </p:cNvPr>
          <p:cNvSpPr txBox="1"/>
          <p:nvPr/>
        </p:nvSpPr>
        <p:spPr>
          <a:xfrm>
            <a:off x="2973082" y="2148205"/>
            <a:ext cx="4849627" cy="400110"/>
          </a:xfrm>
          <a:prstGeom prst="rect">
            <a:avLst/>
          </a:prstGeom>
          <a:noFill/>
        </p:spPr>
        <p:txBody>
          <a:bodyPr wrap="square" rtlCol="0">
            <a:spAutoFit/>
          </a:bodyPr>
          <a:lstStyle/>
          <a:p>
            <a:pPr algn="ctr"/>
            <a:r>
              <a:rPr lang="en-GB" sz="2000" dirty="0"/>
              <a:t>IoT devices typically have:</a:t>
            </a:r>
          </a:p>
        </p:txBody>
      </p:sp>
      <p:sp>
        <p:nvSpPr>
          <p:cNvPr id="30" name="Title 1">
            <a:extLst>
              <a:ext uri="{FF2B5EF4-FFF2-40B4-BE49-F238E27FC236}">
                <a16:creationId xmlns:a16="http://schemas.microsoft.com/office/drawing/2014/main" id="{9176970A-35AC-014F-A5D5-6E60DB43995D}"/>
              </a:ext>
            </a:extLst>
          </p:cNvPr>
          <p:cNvSpPr>
            <a:spLocks noGrp="1"/>
          </p:cNvSpPr>
          <p:nvPr>
            <p:ph type="title"/>
          </p:nvPr>
        </p:nvSpPr>
        <p:spPr>
          <a:xfrm>
            <a:off x="466488" y="358084"/>
            <a:ext cx="11166712" cy="558557"/>
          </a:xfrm>
        </p:spPr>
        <p:txBody>
          <a:bodyPr>
            <a:normAutofit/>
          </a:bodyPr>
          <a:lstStyle/>
          <a:p>
            <a:r>
              <a:rPr lang="en-US" dirty="0">
                <a:latin typeface="Lato" panose="020F0502020204030203" pitchFamily="34" charset="0"/>
                <a:ea typeface="Lato" panose="020F0502020204030203" pitchFamily="34" charset="0"/>
                <a:cs typeface="Lato" panose="020F0502020204030203" pitchFamily="34" charset="0"/>
              </a:rPr>
              <a:t>Example: IoT</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1" name="TextBox 30">
            <a:extLst>
              <a:ext uri="{FF2B5EF4-FFF2-40B4-BE49-F238E27FC236}">
                <a16:creationId xmlns:a16="http://schemas.microsoft.com/office/drawing/2014/main" id="{9AB5FBC9-439F-364D-97BA-CC64CD833BF6}"/>
              </a:ext>
            </a:extLst>
          </p:cNvPr>
          <p:cNvSpPr txBox="1"/>
          <p:nvPr/>
        </p:nvSpPr>
        <p:spPr>
          <a:xfrm>
            <a:off x="7049425" y="4233441"/>
            <a:ext cx="1344190" cy="221599"/>
          </a:xfrm>
          <a:prstGeom prst="rect">
            <a:avLst/>
          </a:prstGeom>
          <a:noFill/>
        </p:spPr>
        <p:txBody>
          <a:bodyPr wrap="square" lIns="0" tIns="0" rIns="0" bIns="0" rtlCol="0">
            <a:spAutoFit/>
          </a:bodyPr>
          <a:lstStyle/>
          <a:p>
            <a:pPr defTabSz="914446" eaLnBrk="1" hangingPunct="1">
              <a:lnSpc>
                <a:spcPct val="90000"/>
              </a:lnSpc>
              <a:spcBef>
                <a:spcPts val="0"/>
              </a:spcBef>
              <a:spcAft>
                <a:spcPts val="600"/>
              </a:spcAft>
            </a:pPr>
            <a:r>
              <a:rPr lang="en-US" sz="1600" dirty="0">
                <a:solidFill>
                  <a:schemeClr val="tx1">
                    <a:lumMod val="75000"/>
                    <a:lumOff val="25000"/>
                  </a:schemeClr>
                </a:solidFill>
              </a:rPr>
              <a:t>Connectivity</a:t>
            </a:r>
          </a:p>
        </p:txBody>
      </p:sp>
      <p:pic>
        <p:nvPicPr>
          <p:cNvPr id="32" name="Picture 31">
            <a:extLst>
              <a:ext uri="{FF2B5EF4-FFF2-40B4-BE49-F238E27FC236}">
                <a16:creationId xmlns:a16="http://schemas.microsoft.com/office/drawing/2014/main" id="{DF99C470-BCF6-E840-93F5-0718642ED31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164374" y="3057715"/>
            <a:ext cx="787347" cy="779201"/>
          </a:xfrm>
          <a:prstGeom prst="rect">
            <a:avLst/>
          </a:prstGeom>
        </p:spPr>
      </p:pic>
      <p:pic>
        <p:nvPicPr>
          <p:cNvPr id="33" name="Picture 32">
            <a:extLst>
              <a:ext uri="{FF2B5EF4-FFF2-40B4-BE49-F238E27FC236}">
                <a16:creationId xmlns:a16="http://schemas.microsoft.com/office/drawing/2014/main" id="{B8E6FE23-6742-2C4D-9752-1CF1A5A85B1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291963" y="2994695"/>
            <a:ext cx="560260" cy="554463"/>
          </a:xfrm>
          <a:prstGeom prst="rect">
            <a:avLst/>
          </a:prstGeom>
        </p:spPr>
      </p:pic>
      <p:pic>
        <p:nvPicPr>
          <p:cNvPr id="34" name="Picture 33">
            <a:extLst>
              <a:ext uri="{FF2B5EF4-FFF2-40B4-BE49-F238E27FC236}">
                <a16:creationId xmlns:a16="http://schemas.microsoft.com/office/drawing/2014/main" id="{65F20535-B6EE-F842-9C79-0C55F5DDBAC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507258" y="3440554"/>
            <a:ext cx="573544" cy="567610"/>
          </a:xfrm>
          <a:prstGeom prst="rect">
            <a:avLst/>
          </a:prstGeom>
        </p:spPr>
      </p:pic>
      <p:sp>
        <p:nvSpPr>
          <p:cNvPr id="35" name="Rounded Rectangle 11">
            <a:extLst>
              <a:ext uri="{FF2B5EF4-FFF2-40B4-BE49-F238E27FC236}">
                <a16:creationId xmlns:a16="http://schemas.microsoft.com/office/drawing/2014/main" id="{CC27CB32-31EC-4B42-830F-2CD47D405D57}"/>
              </a:ext>
            </a:extLst>
          </p:cNvPr>
          <p:cNvSpPr/>
          <p:nvPr/>
        </p:nvSpPr>
        <p:spPr bwMode="auto">
          <a:xfrm>
            <a:off x="5795358" y="2730263"/>
            <a:ext cx="1094942" cy="1435867"/>
          </a:xfrm>
          <a:prstGeom prst="roundRect">
            <a:avLst>
              <a:gd name="adj" fmla="val 0"/>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85874"/>
            <a:endParaRPr lang="en-GB" sz="2000" b="1">
              <a:solidFill>
                <a:srgbClr val="000000"/>
              </a:solidFill>
              <a:ea typeface="MS PGothic" pitchFamily="34" charset="-128"/>
            </a:endParaRPr>
          </a:p>
        </p:txBody>
      </p:sp>
      <p:pic>
        <p:nvPicPr>
          <p:cNvPr id="36" name="Picture 35">
            <a:extLst>
              <a:ext uri="{FF2B5EF4-FFF2-40B4-BE49-F238E27FC236}">
                <a16:creationId xmlns:a16="http://schemas.microsoft.com/office/drawing/2014/main" id="{F3F50450-9642-4D4A-A047-8A11D3100776}"/>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932654" y="3067994"/>
            <a:ext cx="811794" cy="803395"/>
          </a:xfrm>
          <a:prstGeom prst="rect">
            <a:avLst/>
          </a:prstGeom>
        </p:spPr>
      </p:pic>
      <p:sp>
        <p:nvSpPr>
          <p:cNvPr id="37" name="TextBox 36">
            <a:extLst>
              <a:ext uri="{FF2B5EF4-FFF2-40B4-BE49-F238E27FC236}">
                <a16:creationId xmlns:a16="http://schemas.microsoft.com/office/drawing/2014/main" id="{226E4FE5-3208-CE4A-8E9C-446C28D64A30}"/>
              </a:ext>
            </a:extLst>
          </p:cNvPr>
          <p:cNvSpPr txBox="1"/>
          <p:nvPr/>
        </p:nvSpPr>
        <p:spPr>
          <a:xfrm>
            <a:off x="8244100" y="4232424"/>
            <a:ext cx="1344190" cy="221599"/>
          </a:xfrm>
          <a:prstGeom prst="rect">
            <a:avLst/>
          </a:prstGeom>
          <a:noFill/>
        </p:spPr>
        <p:txBody>
          <a:bodyPr wrap="square" lIns="0" tIns="0" rIns="0" bIns="0" rtlCol="0">
            <a:spAutoFit/>
          </a:bodyPr>
          <a:lstStyle/>
          <a:p>
            <a:pPr defTabSz="914446" eaLnBrk="1" hangingPunct="1">
              <a:lnSpc>
                <a:spcPct val="90000"/>
              </a:lnSpc>
              <a:spcBef>
                <a:spcPts val="0"/>
              </a:spcBef>
              <a:spcAft>
                <a:spcPts val="600"/>
              </a:spcAft>
            </a:pPr>
            <a:r>
              <a:rPr lang="en-US" sz="1600" dirty="0">
                <a:solidFill>
                  <a:schemeClr val="tx1">
                    <a:lumMod val="75000"/>
                    <a:lumOff val="25000"/>
                  </a:schemeClr>
                </a:solidFill>
              </a:rPr>
              <a:t>Services</a:t>
            </a:r>
          </a:p>
        </p:txBody>
      </p:sp>
    </p:spTree>
    <p:extLst>
      <p:ext uri="{BB962C8B-B14F-4D97-AF65-F5344CB8AC3E}">
        <p14:creationId xmlns:p14="http://schemas.microsoft.com/office/powerpoint/2010/main" val="304493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Image result for microbit">
            <a:extLst>
              <a:ext uri="{FF2B5EF4-FFF2-40B4-BE49-F238E27FC236}">
                <a16:creationId xmlns:a16="http://schemas.microsoft.com/office/drawing/2014/main" id="{23F2BDB9-0ADD-48DD-8C92-08129D563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38" y="3688442"/>
            <a:ext cx="1214205" cy="100050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0C916E1C-739E-4321-9209-787180BA4AA3}"/>
              </a:ext>
            </a:extLst>
          </p:cNvPr>
          <p:cNvCxnSpPr>
            <a:cxnSpLocks/>
          </p:cNvCxnSpPr>
          <p:nvPr/>
        </p:nvCxnSpPr>
        <p:spPr>
          <a:xfrm flipV="1">
            <a:off x="2140982" y="2951211"/>
            <a:ext cx="3326674" cy="1237483"/>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BA751D-2F7C-4E1B-909B-C91EA1FE1BB7}"/>
              </a:ext>
            </a:extLst>
          </p:cNvPr>
          <p:cNvCxnSpPr/>
          <p:nvPr/>
        </p:nvCxnSpPr>
        <p:spPr>
          <a:xfrm>
            <a:off x="7255357" y="2329004"/>
            <a:ext cx="2275243" cy="0"/>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1B64589-4797-4A05-8D43-E45DC9665988}"/>
              </a:ext>
            </a:extLst>
          </p:cNvPr>
          <p:cNvSpPr/>
          <p:nvPr/>
        </p:nvSpPr>
        <p:spPr>
          <a:xfrm>
            <a:off x="848276" y="5102166"/>
            <a:ext cx="1190467" cy="48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NODE</a:t>
            </a:r>
          </a:p>
        </p:txBody>
      </p:sp>
      <p:sp>
        <p:nvSpPr>
          <p:cNvPr id="37" name="Rectangle 36">
            <a:extLst>
              <a:ext uri="{FF2B5EF4-FFF2-40B4-BE49-F238E27FC236}">
                <a16:creationId xmlns:a16="http://schemas.microsoft.com/office/drawing/2014/main" id="{A242775F-905E-4146-A451-A2EBE661BBF4}"/>
              </a:ext>
            </a:extLst>
          </p:cNvPr>
          <p:cNvSpPr/>
          <p:nvPr/>
        </p:nvSpPr>
        <p:spPr>
          <a:xfrm>
            <a:off x="5402020" y="3353785"/>
            <a:ext cx="1624263" cy="83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GATEWAY</a:t>
            </a:r>
          </a:p>
          <a:p>
            <a:pPr algn="ctr"/>
            <a:r>
              <a:rPr lang="en-GB" dirty="0"/>
              <a:t>(to the internet)</a:t>
            </a:r>
          </a:p>
        </p:txBody>
      </p:sp>
      <p:sp>
        <p:nvSpPr>
          <p:cNvPr id="38" name="Rectangle 37">
            <a:extLst>
              <a:ext uri="{FF2B5EF4-FFF2-40B4-BE49-F238E27FC236}">
                <a16:creationId xmlns:a16="http://schemas.microsoft.com/office/drawing/2014/main" id="{049C8840-B6BC-4E1C-8961-2D4B3EB3F078}"/>
              </a:ext>
            </a:extLst>
          </p:cNvPr>
          <p:cNvSpPr/>
          <p:nvPr/>
        </p:nvSpPr>
        <p:spPr>
          <a:xfrm>
            <a:off x="9954795" y="3328128"/>
            <a:ext cx="1624263" cy="1068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scientists use the data to make decisions</a:t>
            </a:r>
          </a:p>
        </p:txBody>
      </p:sp>
      <p:sp>
        <p:nvSpPr>
          <p:cNvPr id="39" name="TextBox 38">
            <a:extLst>
              <a:ext uri="{FF2B5EF4-FFF2-40B4-BE49-F238E27FC236}">
                <a16:creationId xmlns:a16="http://schemas.microsoft.com/office/drawing/2014/main" id="{37B7A826-7E20-4B5F-8327-7B572E078F08}"/>
              </a:ext>
            </a:extLst>
          </p:cNvPr>
          <p:cNvSpPr txBox="1"/>
          <p:nvPr/>
        </p:nvSpPr>
        <p:spPr>
          <a:xfrm>
            <a:off x="967435" y="3328128"/>
            <a:ext cx="1493793" cy="369332"/>
          </a:xfrm>
          <a:prstGeom prst="rect">
            <a:avLst/>
          </a:prstGeom>
          <a:noFill/>
        </p:spPr>
        <p:txBody>
          <a:bodyPr wrap="square" rtlCol="0">
            <a:spAutoFit/>
          </a:bodyPr>
          <a:lstStyle/>
          <a:p>
            <a:r>
              <a:rPr lang="en-GB" b="1" dirty="0"/>
              <a:t>Sensors</a:t>
            </a:r>
          </a:p>
        </p:txBody>
      </p:sp>
      <p:pic>
        <p:nvPicPr>
          <p:cNvPr id="42" name="Picture 2" descr="Image result for PC">
            <a:extLst>
              <a:ext uri="{FF2B5EF4-FFF2-40B4-BE49-F238E27FC236}">
                <a16:creationId xmlns:a16="http://schemas.microsoft.com/office/drawing/2014/main" id="{8880C8A3-456B-443B-AD90-D6399029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567" y="1584706"/>
            <a:ext cx="2347244" cy="156410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Image result for router">
            <a:extLst>
              <a:ext uri="{FF2B5EF4-FFF2-40B4-BE49-F238E27FC236}">
                <a16:creationId xmlns:a16="http://schemas.microsoft.com/office/drawing/2014/main" id="{56EBEC0A-7EE9-4857-A1B4-ACF5F8C02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672" y="1205113"/>
            <a:ext cx="4039034" cy="219622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0AFCB108-EAF1-40F3-8C15-D9B1B6722649}"/>
              </a:ext>
            </a:extLst>
          </p:cNvPr>
          <p:cNvGrpSpPr/>
          <p:nvPr/>
        </p:nvGrpSpPr>
        <p:grpSpPr>
          <a:xfrm>
            <a:off x="7743544" y="1963807"/>
            <a:ext cx="1298867" cy="1114295"/>
            <a:chOff x="7765339" y="1812748"/>
            <a:chExt cx="1470109" cy="1261203"/>
          </a:xfrm>
        </p:grpSpPr>
        <p:sp>
          <p:nvSpPr>
            <p:cNvPr id="46" name="Oval 45">
              <a:extLst>
                <a:ext uri="{FF2B5EF4-FFF2-40B4-BE49-F238E27FC236}">
                  <a16:creationId xmlns:a16="http://schemas.microsoft.com/office/drawing/2014/main" id="{94160D6F-1928-47A2-857E-3AD3A85095BF}"/>
                </a:ext>
              </a:extLst>
            </p:cNvPr>
            <p:cNvSpPr/>
            <p:nvPr/>
          </p:nvSpPr>
          <p:spPr>
            <a:xfrm>
              <a:off x="7765339" y="2225839"/>
              <a:ext cx="661507" cy="6615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A8B56881-3380-47CC-8853-54D72D3DEB7E}"/>
                </a:ext>
              </a:extLst>
            </p:cNvPr>
            <p:cNvSpPr/>
            <p:nvPr/>
          </p:nvSpPr>
          <p:spPr>
            <a:xfrm>
              <a:off x="8034764" y="1812748"/>
              <a:ext cx="661507" cy="6615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2ED910FA-A6E5-4ADB-9A49-D556E60CBCEB}"/>
                </a:ext>
              </a:extLst>
            </p:cNvPr>
            <p:cNvSpPr/>
            <p:nvPr/>
          </p:nvSpPr>
          <p:spPr>
            <a:xfrm>
              <a:off x="8138976" y="2412444"/>
              <a:ext cx="661507" cy="6615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a:extLst>
                <a:ext uri="{FF2B5EF4-FFF2-40B4-BE49-F238E27FC236}">
                  <a16:creationId xmlns:a16="http://schemas.microsoft.com/office/drawing/2014/main" id="{4E661298-070F-419D-82D8-C95BCFB1FE5C}"/>
                </a:ext>
              </a:extLst>
            </p:cNvPr>
            <p:cNvSpPr/>
            <p:nvPr/>
          </p:nvSpPr>
          <p:spPr>
            <a:xfrm>
              <a:off x="8458223" y="1915581"/>
              <a:ext cx="661507" cy="6615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79347D9C-B1CF-492E-AA96-E5076E117A2F}"/>
                </a:ext>
              </a:extLst>
            </p:cNvPr>
            <p:cNvSpPr/>
            <p:nvPr/>
          </p:nvSpPr>
          <p:spPr>
            <a:xfrm>
              <a:off x="8573941" y="2285997"/>
              <a:ext cx="661507" cy="6615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Title 1">
            <a:extLst>
              <a:ext uri="{FF2B5EF4-FFF2-40B4-BE49-F238E27FC236}">
                <a16:creationId xmlns:a16="http://schemas.microsoft.com/office/drawing/2014/main" id="{4C2FB74A-961F-466D-89BE-85323CF947C3}"/>
              </a:ext>
            </a:extLst>
          </p:cNvPr>
          <p:cNvSpPr>
            <a:spLocks noGrp="1"/>
          </p:cNvSpPr>
          <p:nvPr>
            <p:ph type="title"/>
          </p:nvPr>
        </p:nvSpPr>
        <p:spPr>
          <a:xfrm>
            <a:off x="492125" y="295275"/>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How IoT works</a:t>
            </a:r>
          </a:p>
        </p:txBody>
      </p:sp>
      <p:sp>
        <p:nvSpPr>
          <p:cNvPr id="53" name="TextBox 52">
            <a:extLst>
              <a:ext uri="{FF2B5EF4-FFF2-40B4-BE49-F238E27FC236}">
                <a16:creationId xmlns:a16="http://schemas.microsoft.com/office/drawing/2014/main" id="{C89CF3AB-4D23-4202-A73E-81AE5FA06A3A}"/>
              </a:ext>
            </a:extLst>
          </p:cNvPr>
          <p:cNvSpPr txBox="1"/>
          <p:nvPr/>
        </p:nvSpPr>
        <p:spPr>
          <a:xfrm rot="20374731">
            <a:off x="2394015" y="3022150"/>
            <a:ext cx="2879738" cy="369332"/>
          </a:xfrm>
          <a:prstGeom prst="rect">
            <a:avLst/>
          </a:prstGeom>
          <a:noFill/>
        </p:spPr>
        <p:txBody>
          <a:bodyPr wrap="square" rtlCol="0">
            <a:spAutoFit/>
          </a:bodyPr>
          <a:lstStyle/>
          <a:p>
            <a:r>
              <a:rPr lang="en-GB" b="1" dirty="0"/>
              <a:t>Long range (up to 50km)</a:t>
            </a:r>
          </a:p>
        </p:txBody>
      </p:sp>
      <p:sp>
        <p:nvSpPr>
          <p:cNvPr id="54" name="TextBox 53">
            <a:extLst>
              <a:ext uri="{FF2B5EF4-FFF2-40B4-BE49-F238E27FC236}">
                <a16:creationId xmlns:a16="http://schemas.microsoft.com/office/drawing/2014/main" id="{11647A53-DACB-4A9E-B72B-6B1C490D0CF9}"/>
              </a:ext>
            </a:extLst>
          </p:cNvPr>
          <p:cNvSpPr txBox="1"/>
          <p:nvPr/>
        </p:nvSpPr>
        <p:spPr>
          <a:xfrm>
            <a:off x="3422777" y="4054237"/>
            <a:ext cx="1493793" cy="1200329"/>
          </a:xfrm>
          <a:prstGeom prst="rect">
            <a:avLst/>
          </a:prstGeom>
          <a:noFill/>
        </p:spPr>
        <p:txBody>
          <a:bodyPr wrap="square" rtlCol="0">
            <a:spAutoFit/>
          </a:bodyPr>
          <a:lstStyle/>
          <a:p>
            <a:r>
              <a:rPr lang="en-GB" b="1" dirty="0"/>
              <a:t>3/4/5G </a:t>
            </a:r>
          </a:p>
          <a:p>
            <a:r>
              <a:rPr lang="en-GB" b="1" dirty="0" err="1"/>
              <a:t>WiFi</a:t>
            </a:r>
            <a:endParaRPr lang="en-GB" b="1" dirty="0"/>
          </a:p>
          <a:p>
            <a:r>
              <a:rPr lang="en-GB" b="1" dirty="0" err="1"/>
              <a:t>LoRa</a:t>
            </a:r>
            <a:endParaRPr lang="en-GB" b="1" dirty="0"/>
          </a:p>
          <a:p>
            <a:r>
              <a:rPr lang="en-GB" b="1" dirty="0" err="1"/>
              <a:t>Sigfox</a:t>
            </a:r>
            <a:endParaRPr lang="en-GB" b="1" dirty="0"/>
          </a:p>
        </p:txBody>
      </p:sp>
    </p:spTree>
    <p:extLst>
      <p:ext uri="{BB962C8B-B14F-4D97-AF65-F5344CB8AC3E}">
        <p14:creationId xmlns:p14="http://schemas.microsoft.com/office/powerpoint/2010/main" val="268573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Internet of Things – Example of Devices</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09210"/>
            <a:ext cx="11180867"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Internet of Things (IoT)</a:t>
            </a:r>
            <a:r>
              <a:rPr lang="en-US" dirty="0">
                <a:latin typeface="Lato" panose="020F0502020204030203" pitchFamily="34" charset="0"/>
                <a:ea typeface="Lato" panose="020F0502020204030203" pitchFamily="34" charset="0"/>
                <a:cs typeface="Lato" panose="020F0502020204030203" pitchFamily="34" charset="0"/>
              </a:rPr>
              <a:t> allows a wide range of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household devices </a:t>
            </a:r>
            <a:r>
              <a:rPr lang="en-US" dirty="0">
                <a:latin typeface="Lato" panose="020F0502020204030203" pitchFamily="34" charset="0"/>
                <a:ea typeface="Lato" panose="020F0502020204030203" pitchFamily="34" charset="0"/>
                <a:cs typeface="Lato" panose="020F0502020204030203" pitchFamily="34" charset="0"/>
              </a:rPr>
              <a:t>that can be connect to the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internet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Some washing machines can be connected to the internet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What could the advantages be of doing this?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Using the </a:t>
            </a:r>
            <a:r>
              <a:rPr lang="en-US" dirty="0">
                <a:latin typeface="Lato" panose="020F0502020204030203" pitchFamily="34" charset="0"/>
              </a:rPr>
              <a:t>Internet of Things (IoT) </a:t>
            </a:r>
            <a:r>
              <a:rPr lang="en-US" dirty="0">
                <a:latin typeface="Lato" panose="020F0502020204030203" pitchFamily="34" charset="0"/>
                <a:ea typeface="Lato" panose="020F0502020204030203" pitchFamily="34" charset="0"/>
                <a:cs typeface="Lato" panose="020F0502020204030203" pitchFamily="34" charset="0"/>
              </a:rPr>
              <a:t>worksheet choose a </a:t>
            </a:r>
            <a:r>
              <a:rPr lang="en-US" dirty="0">
                <a:latin typeface="Lato" panose="020F0502020204030203" pitchFamily="34" charset="0"/>
              </a:rPr>
              <a:t>household object</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rPr>
              <a:t>of your choice. Quickly sketch out the object and highlight what facilities could be offered by connecting it to the internet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you have time, can you think of any disadvantages?</a:t>
            </a:r>
          </a:p>
          <a:p>
            <a:pPr>
              <a:spcBef>
                <a:spcPts val="1200"/>
              </a:spcBef>
            </a:pPr>
            <a:endParaRPr lang="en-US" dirty="0"/>
          </a:p>
        </p:txBody>
      </p:sp>
    </p:spTree>
    <p:extLst>
      <p:ext uri="{BB962C8B-B14F-4D97-AF65-F5344CB8AC3E}">
        <p14:creationId xmlns:p14="http://schemas.microsoft.com/office/powerpoint/2010/main" val="427843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Summary</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All computer systems use the IPO model</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IoT is a range of objects which contain a computer to allow them to connect to the internet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There are many advantages offered through connecting devices to the internet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There are potential issues with security as IoT devices often have less security and antivirus software than traditional computers</a:t>
            </a:r>
          </a:p>
          <a:p>
            <a:pPr marL="0" indent="0">
              <a:spcBef>
                <a:spcPts val="1200"/>
              </a:spcBef>
              <a:buNone/>
            </a:pPr>
            <a:endParaRPr lang="en-US" dirty="0"/>
          </a:p>
        </p:txBody>
      </p:sp>
    </p:spTree>
    <p:extLst>
      <p:ext uri="{BB962C8B-B14F-4D97-AF65-F5344CB8AC3E}">
        <p14:creationId xmlns:p14="http://schemas.microsoft.com/office/powerpoint/2010/main" val="4039242526"/>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919</Words>
  <Application>Microsoft Office PowerPoint</Application>
  <PresentationFormat>Widescreen</PresentationFormat>
  <Paragraphs>95</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1_Arm_PPT_Public</vt:lpstr>
      <vt:lpstr>Internet of Things</vt:lpstr>
      <vt:lpstr>The Input Process Output (IPO) Model</vt:lpstr>
      <vt:lpstr>Input, Process, Output (IPO)</vt:lpstr>
      <vt:lpstr>Embedded systems</vt:lpstr>
      <vt:lpstr>What is IoT?</vt:lpstr>
      <vt:lpstr>Example: IoT</vt:lpstr>
      <vt:lpstr>How IoT works</vt:lpstr>
      <vt:lpstr>Internet of Things – Example of Devices</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2020-12-11T09:34:26Z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