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7"/>
  </p:notesMasterIdLst>
  <p:handoutMasterIdLst>
    <p:handoutMasterId r:id="rId18"/>
  </p:handoutMasterIdLst>
  <p:sldIdLst>
    <p:sldId id="332" r:id="rId7"/>
    <p:sldId id="342" r:id="rId8"/>
    <p:sldId id="336" r:id="rId9"/>
    <p:sldId id="343" r:id="rId10"/>
    <p:sldId id="341" r:id="rId11"/>
    <p:sldId id="344" r:id="rId12"/>
    <p:sldId id="346" r:id="rId13"/>
    <p:sldId id="339" r:id="rId14"/>
    <p:sldId id="340" r:id="rId15"/>
    <p:sldId id="333"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9"/>
    <p:restoredTop sz="84884" autoAdjust="0"/>
  </p:normalViewPr>
  <p:slideViewPr>
    <p:cSldViewPr snapToGrid="0">
      <p:cViewPr varScale="1">
        <p:scale>
          <a:sx n="90" d="100"/>
          <a:sy n="90" d="100"/>
        </p:scale>
        <p:origin x="654"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3/16/2022</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3/16/2022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a:t>
            </a:r>
            <a:r>
              <a:rPr lang="en-US" baseline="0" dirty="0"/>
              <a:t> reminder about what the key characteristics of the IoT</a:t>
            </a:r>
            <a:r>
              <a:rPr lang="en-US" dirty="0"/>
              <a:t>. It allows a wide range of household object to communicate with each other. They use sensors, microprocessors and screens. It allows all of the different items to link together and communicate with each other. You could give the example of a connected light bulb. This could be turned on and off from a mobile telephone. You could change the </a:t>
            </a:r>
            <a:r>
              <a:rPr lang="en-US" dirty="0" err="1"/>
              <a:t>colour</a:t>
            </a:r>
            <a:r>
              <a:rPr lang="en-US" dirty="0"/>
              <a:t>, brightness, set up timings all from the mobile phone.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83625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a:t>
            </a:r>
            <a:r>
              <a:rPr lang="en-US" baseline="0" dirty="0"/>
              <a:t> of smart cities. Cities are by their very nature highly populated areas which can cause a number of issues. The video introduces some technological ideas. If there is time it would also be worth exploring how Singapore has utilized technology.</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37443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Learners should think of all</a:t>
            </a:r>
            <a:r>
              <a:rPr lang="en-US" baseline="0" dirty="0"/>
              <a:t> the challenges that cities face. This could be done individually or as part of a class discussion. Once Learners have noted a number of different challenges they should then choose one of these to try to think about how technology may be able to address it in the future.</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71590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part of the lesson encourages Learners</a:t>
            </a:r>
            <a:r>
              <a:rPr lang="en-GB" baseline="0" dirty="0"/>
              <a:t> to think about potential threats that could be caused by connecting devices to the Internet. The worksheet asks them to think about traffic lights, street lamps and a power station.</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67371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Introduce</a:t>
            </a:r>
            <a:r>
              <a:rPr lang="en-GB" baseline="0" dirty="0"/>
              <a:t> the concepts of encryption and protocols. At this stage a deep understanding is not expected. Students should just be aware that encryption means that if data is intercepted it is meaningless without the necessary decryption key and that the rules which govern data communication are called protocols. Learners should then complete the matching </a:t>
            </a:r>
            <a:r>
              <a:rPr lang="en-GB" baseline="0"/>
              <a:t>terms worksheet.</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9344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8" name="Picture 17" descr="A close up of a sign&#10;&#10;Description automatically generated">
            <a:extLst>
              <a:ext uri="{FF2B5EF4-FFF2-40B4-BE49-F238E27FC236}">
                <a16:creationId xmlns:a16="http://schemas.microsoft.com/office/drawing/2014/main" id="{3CF6612E-5A29-4AF8-9306-93F06ACE18BA}"/>
              </a:ext>
            </a:extLst>
          </p:cNvPr>
          <p:cNvPicPr>
            <a:picLocks noChangeAspect="1"/>
          </p:cNvPicPr>
          <p:nvPr userDrawn="1"/>
        </p:nvPicPr>
        <p:blipFill>
          <a:blip r:embed="rId5"/>
          <a:stretch>
            <a:fillRect/>
          </a:stretch>
        </p:blipFill>
        <p:spPr>
          <a:xfrm>
            <a:off x="570157" y="6332524"/>
            <a:ext cx="1115828" cy="390402"/>
          </a:xfrm>
          <a:prstGeom prst="rect">
            <a:avLst/>
          </a:prstGeom>
        </p:spPr>
      </p:pic>
    </p:spTree>
    <p:extLst>
      <p:ext uri="{BB962C8B-B14F-4D97-AF65-F5344CB8AC3E}">
        <p14:creationId xmlns:p14="http://schemas.microsoft.com/office/powerpoint/2010/main" val="16225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387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45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430100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4628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6289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44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280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918512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191126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278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1" name="Picture 20" descr="A close up of a sign&#10;&#10;Description automatically generated">
            <a:extLst>
              <a:ext uri="{FF2B5EF4-FFF2-40B4-BE49-F238E27FC236}">
                <a16:creationId xmlns:a16="http://schemas.microsoft.com/office/drawing/2014/main" id="{6B9BA671-3A31-47A3-AF67-2622B0995163}"/>
              </a:ext>
            </a:extLst>
          </p:cNvPr>
          <p:cNvPicPr>
            <a:picLocks noChangeAspect="1"/>
          </p:cNvPicPr>
          <p:nvPr userDrawn="1"/>
        </p:nvPicPr>
        <p:blipFill>
          <a:blip r:embed="rId5"/>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462180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125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pic>
        <p:nvPicPr>
          <p:cNvPr id="7" name="Picture 6" descr="A close up of a sign&#10;&#10;Description automatically generated">
            <a:extLst>
              <a:ext uri="{FF2B5EF4-FFF2-40B4-BE49-F238E27FC236}">
                <a16:creationId xmlns:a16="http://schemas.microsoft.com/office/drawing/2014/main" id="{CCEA745E-892A-49CD-974F-21835ACAF3E6}"/>
              </a:ext>
            </a:extLst>
          </p:cNvPr>
          <p:cNvPicPr>
            <a:picLocks noChangeAspect="1"/>
          </p:cNvPicPr>
          <p:nvPr userDrawn="1"/>
        </p:nvPicPr>
        <p:blipFill>
          <a:blip r:embed="rId3"/>
          <a:stretch>
            <a:fillRect/>
          </a:stretch>
        </p:blipFill>
        <p:spPr>
          <a:xfrm>
            <a:off x="617459" y="6322563"/>
            <a:ext cx="1014389" cy="354911"/>
          </a:xfrm>
          <a:prstGeom prst="rect">
            <a:avLst/>
          </a:prstGeom>
        </p:spPr>
      </p:pic>
    </p:spTree>
    <p:extLst>
      <p:ext uri="{BB962C8B-B14F-4D97-AF65-F5344CB8AC3E}">
        <p14:creationId xmlns:p14="http://schemas.microsoft.com/office/powerpoint/2010/main" val="3323193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1341621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11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1" name="Picture 20" descr="A close up of a sign&#10;&#10;Description automatically generated">
            <a:extLst>
              <a:ext uri="{FF2B5EF4-FFF2-40B4-BE49-F238E27FC236}">
                <a16:creationId xmlns:a16="http://schemas.microsoft.com/office/drawing/2014/main" id="{CDA8958D-435D-4AAA-9913-D4E5532020D1}"/>
              </a:ext>
            </a:extLst>
          </p:cNvPr>
          <p:cNvPicPr>
            <a:picLocks noChangeAspect="1"/>
          </p:cNvPicPr>
          <p:nvPr userDrawn="1"/>
        </p:nvPicPr>
        <p:blipFill>
          <a:blip r:embed="rId5"/>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82692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pic>
        <p:nvPicPr>
          <p:cNvPr id="12" name="Picture 11" descr="A close up of a sign&#10;&#10;Description automatically generated">
            <a:extLst>
              <a:ext uri="{FF2B5EF4-FFF2-40B4-BE49-F238E27FC236}">
                <a16:creationId xmlns:a16="http://schemas.microsoft.com/office/drawing/2014/main" id="{1AC44061-9533-48F5-9B3A-0BF66942F851}"/>
              </a:ext>
            </a:extLst>
          </p:cNvPr>
          <p:cNvPicPr>
            <a:picLocks noChangeAspect="1"/>
          </p:cNvPicPr>
          <p:nvPr userDrawn="1"/>
        </p:nvPicPr>
        <p:blipFill>
          <a:blip r:embed="rId3"/>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422135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2" name="Picture 11" descr="A close up of a sign&#10;&#10;Description automatically generated">
            <a:extLst>
              <a:ext uri="{FF2B5EF4-FFF2-40B4-BE49-F238E27FC236}">
                <a16:creationId xmlns:a16="http://schemas.microsoft.com/office/drawing/2014/main" id="{DDEFB34E-F79E-4694-8EBA-01E8B8B8B2E5}"/>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204285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2B0E39CF-17E1-4D81-A32E-7A29BAF8EC69}"/>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69454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DA94536-B74F-4598-A640-8EA12627FFBA}"/>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25454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CB10511-0301-4F73-8C1B-777A8DA8C258}"/>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112571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559616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C509FCC6-22D5-4582-A130-C117F4DAE088}"/>
              </a:ext>
            </a:extLst>
          </p:cNvPr>
          <p:cNvPicPr>
            <a:picLocks noChangeAspect="1"/>
          </p:cNvPicPr>
          <p:nvPr userDrawn="1"/>
        </p:nvPicPr>
        <p:blipFill>
          <a:blip r:embed="rId25"/>
          <a:stretch>
            <a:fillRect/>
          </a:stretch>
        </p:blipFill>
        <p:spPr>
          <a:xfrm>
            <a:off x="492125" y="6255591"/>
            <a:ext cx="922172" cy="322646"/>
          </a:xfrm>
          <a:prstGeom prst="rect">
            <a:avLst/>
          </a:prstGeom>
        </p:spPr>
      </p:pic>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6"/>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153215000"/>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video" Target="https://www.youtube.com/embed/bANfnYDTzxE" TargetMode="Externa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388517" y="1383644"/>
            <a:ext cx="4264272" cy="295077"/>
          </a:xfrm>
        </p:spPr>
        <p:txBody>
          <a:bodyPr/>
          <a:lstStyle/>
          <a:p>
            <a:pPr marL="0" indent="0">
              <a:buNone/>
            </a:pPr>
            <a:r>
              <a:rPr lang="en-US" dirty="0">
                <a:latin typeface="Lato" panose="020F0502020204030203" pitchFamily="34" charset="0"/>
                <a:ea typeface="Lato" panose="020F0502020204030203" pitchFamily="34" charset="0"/>
                <a:cs typeface="Lato" panose="020F0502020204030203" pitchFamily="34" charset="0"/>
              </a:rPr>
              <a:t>Lesson 14</a:t>
            </a:r>
          </a:p>
        </p:txBody>
      </p:sp>
      <p:sp>
        <p:nvSpPr>
          <p:cNvPr id="2" name="Title 1"/>
          <p:cNvSpPr>
            <a:spLocks noGrp="1"/>
          </p:cNvSpPr>
          <p:nvPr>
            <p:ph type="title"/>
          </p:nvPr>
        </p:nvSpPr>
        <p:spPr>
          <a:xfrm>
            <a:off x="6623981" y="2389986"/>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The Future of Technology</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D59E34C-76D3-1F47-A51E-28ABB5BDED31}"/>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The Internet of Things</a:t>
            </a:r>
          </a:p>
        </p:txBody>
      </p:sp>
      <p:sp>
        <p:nvSpPr>
          <p:cNvPr id="10" name="Content Placeholder 3">
            <a:extLst>
              <a:ext uri="{FF2B5EF4-FFF2-40B4-BE49-F238E27FC236}">
                <a16:creationId xmlns:a16="http://schemas.microsoft.com/office/drawing/2014/main" id="{4BB28142-4266-574B-A24A-BE54728C1605}"/>
              </a:ext>
            </a:extLst>
          </p:cNvPr>
          <p:cNvSpPr>
            <a:spLocks noGrp="1"/>
          </p:cNvSpPr>
          <p:nvPr>
            <p:ph idx="1"/>
          </p:nvPr>
        </p:nvSpPr>
        <p:spPr>
          <a:xfrm>
            <a:off x="492125" y="1165900"/>
            <a:ext cx="6158353" cy="3348770"/>
          </a:xfrm>
        </p:spPr>
        <p:txBody>
          <a:bodyPr/>
          <a:lstStyle/>
          <a:p>
            <a:pPr>
              <a:spcBef>
                <a:spcPts val="1200"/>
              </a:spcBef>
            </a:pPr>
            <a:r>
              <a:rPr lang="en-GB"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In the first unit we looked at 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Internet of Things (IoT)</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Adding electronics to everything</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Electronics such as:</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Sensors (for example, cameras, temp, light, humidity)</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Microprocessors (like the micro:bit)</a:t>
            </a:r>
          </a:p>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Everything can link to the internet/each other</a:t>
            </a:r>
          </a:p>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Anything electronic can be controlled</a:t>
            </a:r>
          </a:p>
          <a:p>
            <a:pPr marL="285750" indent="-285750" eaLnBrk="1" hangingPunct="1">
              <a:spcBef>
                <a:spcPts val="1200"/>
              </a:spcBef>
              <a:spcAft>
                <a:spcPts val="0"/>
              </a:spcAft>
              <a:buClr>
                <a:schemeClr val="accent1"/>
              </a:buClr>
              <a:buFont typeface="Arial" charset="0"/>
              <a:buChar char="•"/>
            </a:pPr>
            <a:r>
              <a:rPr lang="en-GB" sz="2400" dirty="0">
                <a:solidFill>
                  <a:srgbClr val="383838"/>
                </a:solidFill>
                <a:latin typeface="Lato" panose="020F0502020204030203" pitchFamily="34" charset="0"/>
              </a:rPr>
              <a:t>Can stream data continuously </a:t>
            </a:r>
          </a:p>
          <a:p>
            <a:pPr lvl="1">
              <a:spcBef>
                <a:spcPts val="1200"/>
              </a:spcBef>
            </a:pPr>
            <a:endParaRPr lang="en-GB" sz="2400" dirty="0">
              <a:latin typeface="Lato" panose="020F0502020204030203" pitchFamily="34" charset="0"/>
              <a:ea typeface="Lato" panose="020F0502020204030203" pitchFamily="34" charset="0"/>
              <a:cs typeface="Lato" panose="020F0502020204030203" pitchFamily="34" charset="0"/>
            </a:endParaRPr>
          </a:p>
          <a:p>
            <a:pPr marL="414655" lvl="1" indent="0">
              <a:spcBef>
                <a:spcPts val="1200"/>
              </a:spcBef>
              <a:buNone/>
            </a:pPr>
            <a:endParaRPr lang="en-GB" sz="2400" dirty="0">
              <a:latin typeface="Lato" panose="020F0502020204030203" pitchFamily="34" charset="0"/>
              <a:ea typeface="Lato" panose="020F0502020204030203" pitchFamily="34" charset="0"/>
              <a:cs typeface="Lato" panose="020F0502020204030203" pitchFamily="34" charset="0"/>
            </a:endParaRPr>
          </a:p>
        </p:txBody>
      </p:sp>
      <p:pic>
        <p:nvPicPr>
          <p:cNvPr id="11" name="Picture 4" descr="https://ksr-ugc.imgix.net/assets/022/790/004/fe38957ae76029fab88af3aee2e1bc35_original.png?ixlib=rb-1.1.0&amp;w=680&amp;fit=max&amp;v=1538745150&amp;auto=format&amp;gif-q=50&amp;lossless=true&amp;s=17e75b35ecba7ab970b79067830c4414">
            <a:extLst>
              <a:ext uri="{FF2B5EF4-FFF2-40B4-BE49-F238E27FC236}">
                <a16:creationId xmlns:a16="http://schemas.microsoft.com/office/drawing/2014/main" id="{F32407EF-8E53-D549-AD1A-7D81F501D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478" y="1209101"/>
            <a:ext cx="5049397" cy="252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2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Internet of Things – Smart Cities</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5" y="1209210"/>
            <a:ext cx="11180867"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As our population continues to increase cities are increasingly using technological solutions to solve a variety of problems</a:t>
            </a:r>
          </a:p>
          <a:p>
            <a:pPr>
              <a:spcBef>
                <a:spcPts val="1200"/>
              </a:spcBef>
            </a:pPr>
            <a:endParaRPr lang="en-US" dirty="0"/>
          </a:p>
        </p:txBody>
      </p:sp>
      <p:pic>
        <p:nvPicPr>
          <p:cNvPr id="4" name="bANfnYDTzxE"/>
          <p:cNvPicPr>
            <a:picLocks noRot="1" noChangeAspect="1"/>
          </p:cNvPicPr>
          <p:nvPr>
            <a:videoFile r:link="rId1"/>
          </p:nvPr>
        </p:nvPicPr>
        <p:blipFill>
          <a:blip r:embed="rId4"/>
          <a:stretch>
            <a:fillRect/>
          </a:stretch>
        </p:blipFill>
        <p:spPr>
          <a:xfrm>
            <a:off x="2645923" y="2143125"/>
            <a:ext cx="7436257" cy="4182894"/>
          </a:xfrm>
          <a:prstGeom prst="rect">
            <a:avLst/>
          </a:prstGeom>
        </p:spPr>
      </p:pic>
    </p:spTree>
    <p:extLst>
      <p:ext uri="{BB962C8B-B14F-4D97-AF65-F5344CB8AC3E}">
        <p14:creationId xmlns:p14="http://schemas.microsoft.com/office/powerpoint/2010/main" val="42784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296842-440A-E248-8D62-2E9188D53C5C}"/>
              </a:ext>
            </a:extLst>
          </p:cNvPr>
          <p:cNvSpPr/>
          <p:nvPr/>
        </p:nvSpPr>
        <p:spPr>
          <a:xfrm>
            <a:off x="6104552" y="914398"/>
            <a:ext cx="6085861" cy="3424965"/>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GB" sz="1400" dirty="0" err="1">
              <a:solidFill>
                <a:schemeClr val="tx1"/>
              </a:solidFill>
            </a:endParaRPr>
          </a:p>
        </p:txBody>
      </p:sp>
      <p:sp>
        <p:nvSpPr>
          <p:cNvPr id="30" name="Title 1">
            <a:extLst>
              <a:ext uri="{FF2B5EF4-FFF2-40B4-BE49-F238E27FC236}">
                <a16:creationId xmlns:a16="http://schemas.microsoft.com/office/drawing/2014/main" id="{9176970A-35AC-014F-A5D5-6E60DB43995D}"/>
              </a:ext>
            </a:extLst>
          </p:cNvPr>
          <p:cNvSpPr>
            <a:spLocks noGrp="1"/>
          </p:cNvSpPr>
          <p:nvPr>
            <p:ph type="title"/>
          </p:nvPr>
        </p:nvSpPr>
        <p:spPr>
          <a:xfrm>
            <a:off x="466488" y="358084"/>
            <a:ext cx="11166712" cy="558557"/>
          </a:xfrm>
        </p:spPr>
        <p:txBody>
          <a:bodyPr>
            <a:normAutofit/>
          </a:bodyPr>
          <a:lstStyle/>
          <a:p>
            <a:r>
              <a:rPr lang="en-US" dirty="0">
                <a:latin typeface="Lato" panose="020F0502020204030203" pitchFamily="34" charset="0"/>
                <a:ea typeface="Lato" panose="020F0502020204030203" pitchFamily="34" charset="0"/>
                <a:cs typeface="Lato" panose="020F0502020204030203" pitchFamily="34" charset="0"/>
              </a:rPr>
              <a:t>Smart Cities Ideation</a:t>
            </a: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38" name="Content Placeholder 3">
            <a:extLst>
              <a:ext uri="{FF2B5EF4-FFF2-40B4-BE49-F238E27FC236}">
                <a16:creationId xmlns:a16="http://schemas.microsoft.com/office/drawing/2014/main" id="{4BB28142-4266-574B-A24A-BE54728C1605}"/>
              </a:ext>
            </a:extLst>
          </p:cNvPr>
          <p:cNvSpPr>
            <a:spLocks noGrp="1"/>
          </p:cNvSpPr>
          <p:nvPr>
            <p:ph idx="1"/>
          </p:nvPr>
        </p:nvSpPr>
        <p:spPr>
          <a:xfrm>
            <a:off x="492125" y="1165899"/>
            <a:ext cx="10101296" cy="4680423"/>
          </a:xfrm>
        </p:spPr>
        <p:txBody>
          <a:bodyPr/>
          <a:lstStyle/>
          <a:p>
            <a:pPr>
              <a:spcBef>
                <a:spcPts val="1200"/>
              </a:spcBef>
            </a:pPr>
            <a:r>
              <a:rPr lang="en-GB"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You should now think about the challenges that cities face</a:t>
            </a:r>
          </a:p>
          <a:p>
            <a:pPr>
              <a:spcBef>
                <a:spcPts val="1200"/>
              </a:spcBef>
            </a:pPr>
            <a:r>
              <a:rPr lang="en-GB"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On the ideation worksheet make a note of these challenges</a:t>
            </a:r>
          </a:p>
          <a:p>
            <a:pPr>
              <a:spcBef>
                <a:spcPts val="1200"/>
              </a:spcBef>
            </a:pPr>
            <a:r>
              <a:rPr lang="en-GB" sz="2400"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Choose one of the challenges and suggest how a technological solution may be able to solve it in the future</a:t>
            </a:r>
            <a:endParaRPr lang="en-GB"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2046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ADC2-1F83-460D-9C26-2569260958D2}"/>
              </a:ext>
            </a:extLst>
          </p:cNvPr>
          <p:cNvSpPr>
            <a:spLocks noGrp="1"/>
          </p:cNvSpPr>
          <p:nvPr>
            <p:ph type="title"/>
          </p:nvPr>
        </p:nvSpPr>
        <p:spPr/>
        <p:txBody>
          <a:bodyPr/>
          <a:lstStyle/>
          <a:p>
            <a:r>
              <a:rPr lang="en-GB" dirty="0"/>
              <a:t>E-Safety</a:t>
            </a:r>
          </a:p>
        </p:txBody>
      </p:sp>
      <p:sp>
        <p:nvSpPr>
          <p:cNvPr id="3" name="Content Placeholder 2">
            <a:extLst>
              <a:ext uri="{FF2B5EF4-FFF2-40B4-BE49-F238E27FC236}">
                <a16:creationId xmlns:a16="http://schemas.microsoft.com/office/drawing/2014/main" id="{F0E676BF-F474-412A-AF27-B42FCEE028DD}"/>
              </a:ext>
            </a:extLst>
          </p:cNvPr>
          <p:cNvSpPr>
            <a:spLocks noGrp="1"/>
          </p:cNvSpPr>
          <p:nvPr>
            <p:ph idx="1"/>
          </p:nvPr>
        </p:nvSpPr>
        <p:spPr/>
        <p:txBody>
          <a:bodyPr/>
          <a:lstStyle/>
          <a:p>
            <a:r>
              <a:rPr lang="en-GB" dirty="0"/>
              <a:t>As more and more IoT devices are developed, in addition to advantages they also bring with them a number of potential threats</a:t>
            </a:r>
          </a:p>
          <a:p>
            <a:r>
              <a:rPr lang="en-GB" dirty="0"/>
              <a:t>If they are not secured hackers could access the devices and take over control</a:t>
            </a:r>
          </a:p>
          <a:p>
            <a:r>
              <a:rPr lang="en-GB" dirty="0"/>
              <a:t>In a city this could be a major issue</a:t>
            </a:r>
          </a:p>
          <a:p>
            <a:r>
              <a:rPr lang="en-GB" dirty="0"/>
              <a:t>What if someone took control of all of the traffic lights in a city or all of the street lamps? What issues could this cause?</a:t>
            </a:r>
          </a:p>
          <a:p>
            <a:r>
              <a:rPr lang="en-GB" dirty="0"/>
              <a:t>On the IoT Challenges worksheet you should suggest what threats exist for a number of different devices</a:t>
            </a:r>
          </a:p>
        </p:txBody>
      </p:sp>
    </p:spTree>
    <p:extLst>
      <p:ext uri="{BB962C8B-B14F-4D97-AF65-F5344CB8AC3E}">
        <p14:creationId xmlns:p14="http://schemas.microsoft.com/office/powerpoint/2010/main" val="27337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4C2FB74A-961F-466D-89BE-85323CF947C3}"/>
              </a:ext>
            </a:extLst>
          </p:cNvPr>
          <p:cNvSpPr>
            <a:spLocks noGrp="1"/>
          </p:cNvSpPr>
          <p:nvPr>
            <p:ph type="title"/>
          </p:nvPr>
        </p:nvSpPr>
        <p:spPr>
          <a:xfrm>
            <a:off x="492125" y="295275"/>
            <a:ext cx="11180763" cy="666750"/>
          </a:xfrm>
        </p:spPr>
        <p:txBody>
          <a:bodyPr/>
          <a:lstStyle/>
          <a:p>
            <a:r>
              <a:rPr lang="en-GB" dirty="0">
                <a:latin typeface="Lato" panose="020F0502020204030203" pitchFamily="34" charset="0"/>
                <a:ea typeface="Lato" panose="020F0502020204030203" pitchFamily="34" charset="0"/>
                <a:cs typeface="Lato" panose="020F0502020204030203" pitchFamily="34" charset="0"/>
              </a:rPr>
              <a:t>Overcoming Potential Threats</a:t>
            </a:r>
          </a:p>
        </p:txBody>
      </p:sp>
      <p:sp>
        <p:nvSpPr>
          <p:cNvPr id="20" name="Content Placeholder 2">
            <a:extLst>
              <a:ext uri="{FF2B5EF4-FFF2-40B4-BE49-F238E27FC236}">
                <a16:creationId xmlns:a16="http://schemas.microsoft.com/office/drawing/2014/main" id="{F0E676BF-F474-412A-AF27-B42FCEE028DD}"/>
              </a:ext>
            </a:extLst>
          </p:cNvPr>
          <p:cNvSpPr>
            <a:spLocks noGrp="1"/>
          </p:cNvSpPr>
          <p:nvPr>
            <p:ph idx="1"/>
          </p:nvPr>
        </p:nvSpPr>
        <p:spPr>
          <a:xfrm>
            <a:off x="492125" y="1237785"/>
            <a:ext cx="11180867" cy="4595203"/>
          </a:xfrm>
        </p:spPr>
        <p:txBody>
          <a:bodyPr/>
          <a:lstStyle/>
          <a:p>
            <a:r>
              <a:rPr lang="en-GB" dirty="0"/>
              <a:t>When </a:t>
            </a:r>
            <a:r>
              <a:rPr lang="en-GB" dirty="0" err="1"/>
              <a:t>IoT</a:t>
            </a:r>
            <a:r>
              <a:rPr lang="en-GB" dirty="0"/>
              <a:t> devices are purchased they often have a default password. This should be changed immediately.</a:t>
            </a:r>
          </a:p>
          <a:p>
            <a:r>
              <a:rPr lang="en-GB" dirty="0"/>
              <a:t>When communicating over the Internet rules should be followed that ensure that the data is encrypted. This means that it is encoded so if anyone intercepts it they will not understand the contents. The rules which state how data is communicated are called network protocols.</a:t>
            </a:r>
          </a:p>
          <a:p>
            <a:r>
              <a:rPr lang="en-GB" dirty="0"/>
              <a:t>Devices should have up to date anti-malware software</a:t>
            </a:r>
          </a:p>
          <a:p>
            <a:r>
              <a:rPr lang="en-GB" dirty="0"/>
              <a:t>The network should have a firewall which blocks malicious incoming and outgoing traffic</a:t>
            </a:r>
          </a:p>
        </p:txBody>
      </p:sp>
    </p:spTree>
    <p:extLst>
      <p:ext uri="{BB962C8B-B14F-4D97-AF65-F5344CB8AC3E}">
        <p14:creationId xmlns:p14="http://schemas.microsoft.com/office/powerpoint/2010/main" val="207707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Based Learning</a:t>
            </a:r>
          </a:p>
        </p:txBody>
      </p:sp>
      <p:sp>
        <p:nvSpPr>
          <p:cNvPr id="3" name="Content Placeholder 2"/>
          <p:cNvSpPr>
            <a:spLocks noGrp="1"/>
          </p:cNvSpPr>
          <p:nvPr>
            <p:ph idx="1"/>
          </p:nvPr>
        </p:nvSpPr>
        <p:spPr/>
        <p:txBody>
          <a:bodyPr/>
          <a:lstStyle/>
          <a:p>
            <a:r>
              <a:rPr lang="en-GB" dirty="0"/>
              <a:t>Throughout this course you will be completing a number of projects where you will be able to develop new products</a:t>
            </a:r>
          </a:p>
          <a:p>
            <a:r>
              <a:rPr lang="en-GB" dirty="0"/>
              <a:t>You will be working in teams of 4</a:t>
            </a:r>
          </a:p>
          <a:p>
            <a:r>
              <a:rPr lang="en-GB" dirty="0"/>
              <a:t>Each person will have a different role</a:t>
            </a:r>
          </a:p>
          <a:p>
            <a:r>
              <a:rPr lang="en-GB" dirty="0"/>
              <a:t>For each project you should undertake a different role within the team</a:t>
            </a:r>
          </a:p>
        </p:txBody>
      </p:sp>
    </p:spTree>
    <p:extLst>
      <p:ext uri="{BB962C8B-B14F-4D97-AF65-F5344CB8AC3E}">
        <p14:creationId xmlns:p14="http://schemas.microsoft.com/office/powerpoint/2010/main" val="88082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FC1-5031-48E1-B344-CB7A723AF5F0}"/>
              </a:ext>
            </a:extLst>
          </p:cNvPr>
          <p:cNvSpPr>
            <a:spLocks noGrp="1"/>
          </p:cNvSpPr>
          <p:nvPr>
            <p:ph type="title"/>
          </p:nvPr>
        </p:nvSpPr>
        <p:spPr/>
        <p:txBody>
          <a:bodyPr/>
          <a:lstStyle/>
          <a:p>
            <a:r>
              <a:rPr lang="en-GB" dirty="0"/>
              <a:t>The Four Team Roles</a:t>
            </a:r>
          </a:p>
        </p:txBody>
      </p:sp>
      <p:sp>
        <p:nvSpPr>
          <p:cNvPr id="4" name="Rectangle 3">
            <a:extLst>
              <a:ext uri="{FF2B5EF4-FFF2-40B4-BE49-F238E27FC236}">
                <a16:creationId xmlns:a16="http://schemas.microsoft.com/office/drawing/2014/main" id="{0681A2B7-1DFC-4254-8A1B-E91E3533A28E}"/>
              </a:ext>
            </a:extLst>
          </p:cNvPr>
          <p:cNvSpPr/>
          <p:nvPr/>
        </p:nvSpPr>
        <p:spPr>
          <a:xfrm>
            <a:off x="492125" y="1149179"/>
            <a:ext cx="5377334" cy="22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Project Manager:</a:t>
            </a:r>
          </a:p>
          <a:p>
            <a:pPr algn="ctr"/>
            <a:r>
              <a:rPr lang="en-GB" dirty="0"/>
              <a:t>Tasks being completed on time</a:t>
            </a:r>
          </a:p>
          <a:p>
            <a:pPr algn="ctr"/>
            <a:r>
              <a:rPr lang="en-GB" dirty="0"/>
              <a:t>Checking everything is complete</a:t>
            </a:r>
          </a:p>
          <a:p>
            <a:pPr algn="ctr"/>
            <a:r>
              <a:rPr lang="en-GB" dirty="0"/>
              <a:t>Storing the product and designs safely</a:t>
            </a:r>
          </a:p>
          <a:p>
            <a:endParaRPr lang="en-GB" dirty="0"/>
          </a:p>
        </p:txBody>
      </p:sp>
      <p:sp>
        <p:nvSpPr>
          <p:cNvPr id="6" name="Rectangle 5">
            <a:extLst>
              <a:ext uri="{FF2B5EF4-FFF2-40B4-BE49-F238E27FC236}">
                <a16:creationId xmlns:a16="http://schemas.microsoft.com/office/drawing/2014/main" id="{75EDBFCE-D088-43CD-9E08-3DE163137FDE}"/>
              </a:ext>
            </a:extLst>
          </p:cNvPr>
          <p:cNvSpPr/>
          <p:nvPr/>
        </p:nvSpPr>
        <p:spPr>
          <a:xfrm>
            <a:off x="492125" y="3723503"/>
            <a:ext cx="5377334" cy="2279821"/>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Developer:</a:t>
            </a:r>
          </a:p>
          <a:p>
            <a:pPr algn="ctr"/>
            <a:r>
              <a:rPr lang="en-GB" dirty="0">
                <a:solidFill>
                  <a:schemeClr val="tx1"/>
                </a:solidFill>
              </a:rPr>
              <a:t>Designing the IPO process</a:t>
            </a:r>
          </a:p>
          <a:p>
            <a:pPr algn="ctr"/>
            <a:r>
              <a:rPr lang="en-GB" dirty="0">
                <a:solidFill>
                  <a:schemeClr val="tx1"/>
                </a:solidFill>
              </a:rPr>
              <a:t>Programming the micro:bit</a:t>
            </a:r>
          </a:p>
          <a:p>
            <a:pPr algn="ctr"/>
            <a:r>
              <a:rPr lang="en-GB" dirty="0">
                <a:solidFill>
                  <a:schemeClr val="tx1"/>
                </a:solidFill>
              </a:rPr>
              <a:t>Testing the program</a:t>
            </a:r>
          </a:p>
        </p:txBody>
      </p:sp>
      <p:sp>
        <p:nvSpPr>
          <p:cNvPr id="9" name="Rectangle 8">
            <a:extLst>
              <a:ext uri="{FF2B5EF4-FFF2-40B4-BE49-F238E27FC236}">
                <a16:creationId xmlns:a16="http://schemas.microsoft.com/office/drawing/2014/main" id="{D1747EFC-663E-4F0F-894E-9203ECE91832}"/>
              </a:ext>
            </a:extLst>
          </p:cNvPr>
          <p:cNvSpPr/>
          <p:nvPr/>
        </p:nvSpPr>
        <p:spPr>
          <a:xfrm>
            <a:off x="6295554" y="1149179"/>
            <a:ext cx="5377334" cy="2279821"/>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solidFill>
                  <a:schemeClr val="tx1"/>
                </a:solidFill>
              </a:rPr>
              <a:t>Engineer:</a:t>
            </a:r>
          </a:p>
          <a:p>
            <a:pPr algn="ctr"/>
            <a:r>
              <a:rPr lang="en-GB" dirty="0">
                <a:solidFill>
                  <a:schemeClr val="tx1"/>
                </a:solidFill>
              </a:rPr>
              <a:t>Designing the product</a:t>
            </a:r>
          </a:p>
          <a:p>
            <a:pPr algn="ctr"/>
            <a:r>
              <a:rPr lang="en-GB" dirty="0">
                <a:solidFill>
                  <a:schemeClr val="tx1"/>
                </a:solidFill>
              </a:rPr>
              <a:t>Making the product</a:t>
            </a:r>
          </a:p>
          <a:p>
            <a:pPr algn="ctr"/>
            <a:r>
              <a:rPr lang="en-GB" dirty="0">
                <a:solidFill>
                  <a:schemeClr val="tx1"/>
                </a:solidFill>
              </a:rPr>
              <a:t>Testing the product</a:t>
            </a:r>
          </a:p>
        </p:txBody>
      </p:sp>
      <p:sp>
        <p:nvSpPr>
          <p:cNvPr id="10" name="Rectangle 9">
            <a:extLst>
              <a:ext uri="{FF2B5EF4-FFF2-40B4-BE49-F238E27FC236}">
                <a16:creationId xmlns:a16="http://schemas.microsoft.com/office/drawing/2014/main" id="{93745D6D-B78C-4CA6-B737-93D2DACEB16C}"/>
              </a:ext>
            </a:extLst>
          </p:cNvPr>
          <p:cNvSpPr/>
          <p:nvPr/>
        </p:nvSpPr>
        <p:spPr>
          <a:xfrm>
            <a:off x="6295554" y="3723503"/>
            <a:ext cx="5377334" cy="2279821"/>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Marketing and communications:</a:t>
            </a:r>
          </a:p>
          <a:p>
            <a:pPr algn="ctr"/>
            <a:r>
              <a:rPr lang="en-GB" dirty="0"/>
              <a:t>Ensuring the team communicate</a:t>
            </a:r>
          </a:p>
          <a:p>
            <a:pPr algn="ctr"/>
            <a:r>
              <a:rPr lang="en-GB" dirty="0"/>
              <a:t>Creating the logo and branding the product </a:t>
            </a:r>
          </a:p>
          <a:p>
            <a:pPr algn="ctr"/>
            <a:r>
              <a:rPr lang="en-GB" dirty="0"/>
              <a:t>Writing the elevator pitch</a:t>
            </a:r>
          </a:p>
          <a:p>
            <a:pPr algn="ctr"/>
            <a:endParaRPr lang="en-GB" dirty="0"/>
          </a:p>
        </p:txBody>
      </p:sp>
    </p:spTree>
    <p:extLst>
      <p:ext uri="{BB962C8B-B14F-4D97-AF65-F5344CB8AC3E}">
        <p14:creationId xmlns:p14="http://schemas.microsoft.com/office/powerpoint/2010/main" val="253513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8368-777E-4042-9251-FC792042ED62}"/>
              </a:ext>
            </a:extLst>
          </p:cNvPr>
          <p:cNvSpPr>
            <a:spLocks noGrp="1"/>
          </p:cNvSpPr>
          <p:nvPr>
            <p:ph type="title"/>
          </p:nvPr>
        </p:nvSpPr>
        <p:spPr/>
        <p:txBody>
          <a:bodyPr/>
          <a:lstStyle/>
          <a:p>
            <a:r>
              <a:rPr lang="en-GB" dirty="0"/>
              <a:t>Working in Parallel</a:t>
            </a:r>
          </a:p>
        </p:txBody>
      </p:sp>
      <p:sp>
        <p:nvSpPr>
          <p:cNvPr id="4" name="Rectangle 3">
            <a:extLst>
              <a:ext uri="{FF2B5EF4-FFF2-40B4-BE49-F238E27FC236}">
                <a16:creationId xmlns:a16="http://schemas.microsoft.com/office/drawing/2014/main" id="{F6D2CF30-AFA9-4AAF-81A7-3BEABD69662D}"/>
              </a:ext>
            </a:extLst>
          </p:cNvPr>
          <p:cNvSpPr/>
          <p:nvPr/>
        </p:nvSpPr>
        <p:spPr>
          <a:xfrm>
            <a:off x="9008073" y="295531"/>
            <a:ext cx="1767016" cy="33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Project Manager</a:t>
            </a:r>
          </a:p>
        </p:txBody>
      </p:sp>
      <p:sp>
        <p:nvSpPr>
          <p:cNvPr id="5" name="Rectangle 4">
            <a:extLst>
              <a:ext uri="{FF2B5EF4-FFF2-40B4-BE49-F238E27FC236}">
                <a16:creationId xmlns:a16="http://schemas.microsoft.com/office/drawing/2014/main" id="{609F85EC-5C95-4098-8C8C-33C1C2E5AD4D}"/>
              </a:ext>
            </a:extLst>
          </p:cNvPr>
          <p:cNvSpPr/>
          <p:nvPr/>
        </p:nvSpPr>
        <p:spPr>
          <a:xfrm>
            <a:off x="9008073" y="1328607"/>
            <a:ext cx="1386102" cy="366583"/>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Developer</a:t>
            </a:r>
          </a:p>
        </p:txBody>
      </p:sp>
      <p:sp>
        <p:nvSpPr>
          <p:cNvPr id="6" name="Rectangle 5">
            <a:extLst>
              <a:ext uri="{FF2B5EF4-FFF2-40B4-BE49-F238E27FC236}">
                <a16:creationId xmlns:a16="http://schemas.microsoft.com/office/drawing/2014/main" id="{FD696B0A-DDF8-48A0-8089-C2CB9DF20FE1}"/>
              </a:ext>
            </a:extLst>
          </p:cNvPr>
          <p:cNvSpPr/>
          <p:nvPr/>
        </p:nvSpPr>
        <p:spPr>
          <a:xfrm>
            <a:off x="9008073" y="628906"/>
            <a:ext cx="1767016" cy="33311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Engineer</a:t>
            </a:r>
          </a:p>
        </p:txBody>
      </p:sp>
      <p:sp>
        <p:nvSpPr>
          <p:cNvPr id="7" name="Rectangle 6">
            <a:extLst>
              <a:ext uri="{FF2B5EF4-FFF2-40B4-BE49-F238E27FC236}">
                <a16:creationId xmlns:a16="http://schemas.microsoft.com/office/drawing/2014/main" id="{C9ECFD13-3F95-49AB-983A-362E99883C4D}"/>
              </a:ext>
            </a:extLst>
          </p:cNvPr>
          <p:cNvSpPr/>
          <p:nvPr/>
        </p:nvSpPr>
        <p:spPr>
          <a:xfrm>
            <a:off x="9011057" y="962025"/>
            <a:ext cx="3021441" cy="366582"/>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Marketing and communications:</a:t>
            </a:r>
          </a:p>
        </p:txBody>
      </p:sp>
      <p:sp>
        <p:nvSpPr>
          <p:cNvPr id="8" name="Rectangle 7">
            <a:extLst>
              <a:ext uri="{FF2B5EF4-FFF2-40B4-BE49-F238E27FC236}">
                <a16:creationId xmlns:a16="http://schemas.microsoft.com/office/drawing/2014/main" id="{0FADD470-62DA-4ADE-94A3-4236F5DD7619}"/>
              </a:ext>
            </a:extLst>
          </p:cNvPr>
          <p:cNvSpPr/>
          <p:nvPr/>
        </p:nvSpPr>
        <p:spPr>
          <a:xfrm>
            <a:off x="797940" y="2738567"/>
            <a:ext cx="10718564" cy="333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Checking everything is going to plan and safely storing the work every </a:t>
            </a:r>
            <a:r>
              <a:rPr lang="en-GB" sz="1600" b="1"/>
              <a:t>lesson whilst also </a:t>
            </a:r>
            <a:r>
              <a:rPr lang="en-GB" sz="1600" b="1" dirty="0"/>
              <a:t>helping everyone</a:t>
            </a:r>
          </a:p>
        </p:txBody>
      </p:sp>
      <p:sp>
        <p:nvSpPr>
          <p:cNvPr id="9" name="Rectangle 8">
            <a:extLst>
              <a:ext uri="{FF2B5EF4-FFF2-40B4-BE49-F238E27FC236}">
                <a16:creationId xmlns:a16="http://schemas.microsoft.com/office/drawing/2014/main" id="{B4C8863C-BAA3-48F9-BA7F-5D443752FBB5}"/>
              </a:ext>
            </a:extLst>
          </p:cNvPr>
          <p:cNvSpPr/>
          <p:nvPr/>
        </p:nvSpPr>
        <p:spPr>
          <a:xfrm>
            <a:off x="797939" y="4111208"/>
            <a:ext cx="5038573" cy="366583"/>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IPO planning</a:t>
            </a:r>
          </a:p>
        </p:txBody>
      </p:sp>
      <p:sp>
        <p:nvSpPr>
          <p:cNvPr id="10" name="Rectangle 9">
            <a:extLst>
              <a:ext uri="{FF2B5EF4-FFF2-40B4-BE49-F238E27FC236}">
                <a16:creationId xmlns:a16="http://schemas.microsoft.com/office/drawing/2014/main" id="{FAAD9A14-81AD-4903-AC9F-F25C041D919D}"/>
              </a:ext>
            </a:extLst>
          </p:cNvPr>
          <p:cNvSpPr/>
          <p:nvPr/>
        </p:nvSpPr>
        <p:spPr>
          <a:xfrm>
            <a:off x="797939" y="3174917"/>
            <a:ext cx="2464251" cy="33311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Designing the product</a:t>
            </a:r>
          </a:p>
        </p:txBody>
      </p:sp>
      <p:sp>
        <p:nvSpPr>
          <p:cNvPr id="11" name="Rectangle 10">
            <a:extLst>
              <a:ext uri="{FF2B5EF4-FFF2-40B4-BE49-F238E27FC236}">
                <a16:creationId xmlns:a16="http://schemas.microsoft.com/office/drawing/2014/main" id="{4C549FD6-0784-47B2-B9C3-FC7D39BAC5BD}"/>
              </a:ext>
            </a:extLst>
          </p:cNvPr>
          <p:cNvSpPr/>
          <p:nvPr/>
        </p:nvSpPr>
        <p:spPr>
          <a:xfrm>
            <a:off x="797941" y="3627231"/>
            <a:ext cx="2464250" cy="366582"/>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Developing the logo</a:t>
            </a:r>
          </a:p>
        </p:txBody>
      </p:sp>
      <p:sp>
        <p:nvSpPr>
          <p:cNvPr id="12" name="Rectangle 11">
            <a:extLst>
              <a:ext uri="{FF2B5EF4-FFF2-40B4-BE49-F238E27FC236}">
                <a16:creationId xmlns:a16="http://schemas.microsoft.com/office/drawing/2014/main" id="{062EF996-FFD4-4FC4-81BE-74010C91DD86}"/>
              </a:ext>
            </a:extLst>
          </p:cNvPr>
          <p:cNvSpPr/>
          <p:nvPr/>
        </p:nvSpPr>
        <p:spPr>
          <a:xfrm>
            <a:off x="3372263" y="3174917"/>
            <a:ext cx="5845876" cy="33311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Making the product</a:t>
            </a:r>
          </a:p>
        </p:txBody>
      </p:sp>
      <p:sp>
        <p:nvSpPr>
          <p:cNvPr id="13" name="Rectangle 12">
            <a:extLst>
              <a:ext uri="{FF2B5EF4-FFF2-40B4-BE49-F238E27FC236}">
                <a16:creationId xmlns:a16="http://schemas.microsoft.com/office/drawing/2014/main" id="{41126B78-BED0-4427-A172-EE32FDE556CD}"/>
              </a:ext>
            </a:extLst>
          </p:cNvPr>
          <p:cNvSpPr/>
          <p:nvPr/>
        </p:nvSpPr>
        <p:spPr>
          <a:xfrm>
            <a:off x="9052254" y="3627231"/>
            <a:ext cx="2464250" cy="366582"/>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Writing the elevator pitch</a:t>
            </a:r>
          </a:p>
        </p:txBody>
      </p:sp>
      <p:sp>
        <p:nvSpPr>
          <p:cNvPr id="14" name="Rectangle 13">
            <a:extLst>
              <a:ext uri="{FF2B5EF4-FFF2-40B4-BE49-F238E27FC236}">
                <a16:creationId xmlns:a16="http://schemas.microsoft.com/office/drawing/2014/main" id="{7E2463FB-4ECE-43E8-822D-DB9F5660A505}"/>
              </a:ext>
            </a:extLst>
          </p:cNvPr>
          <p:cNvSpPr/>
          <p:nvPr/>
        </p:nvSpPr>
        <p:spPr>
          <a:xfrm>
            <a:off x="5946583" y="4111208"/>
            <a:ext cx="3271556" cy="366583"/>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Programming the micro:bit</a:t>
            </a:r>
          </a:p>
        </p:txBody>
      </p:sp>
      <p:sp>
        <p:nvSpPr>
          <p:cNvPr id="15" name="Rectangle 14">
            <a:extLst>
              <a:ext uri="{FF2B5EF4-FFF2-40B4-BE49-F238E27FC236}">
                <a16:creationId xmlns:a16="http://schemas.microsoft.com/office/drawing/2014/main" id="{131669B8-3C4C-452C-95E3-3E3B840A5B86}"/>
              </a:ext>
            </a:extLst>
          </p:cNvPr>
          <p:cNvSpPr/>
          <p:nvPr/>
        </p:nvSpPr>
        <p:spPr>
          <a:xfrm>
            <a:off x="9328210" y="4117904"/>
            <a:ext cx="2188294" cy="366583"/>
          </a:xfrm>
          <a:prstGeom prst="rect">
            <a:avLst/>
          </a:prstGeom>
          <a:solidFill>
            <a:srgbClr val="93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Testing the program</a:t>
            </a:r>
          </a:p>
        </p:txBody>
      </p:sp>
      <p:sp>
        <p:nvSpPr>
          <p:cNvPr id="16" name="Rectangle 15">
            <a:extLst>
              <a:ext uri="{FF2B5EF4-FFF2-40B4-BE49-F238E27FC236}">
                <a16:creationId xmlns:a16="http://schemas.microsoft.com/office/drawing/2014/main" id="{F0DB051D-9627-49FA-AA14-95956985B07D}"/>
              </a:ext>
            </a:extLst>
          </p:cNvPr>
          <p:cNvSpPr/>
          <p:nvPr/>
        </p:nvSpPr>
        <p:spPr>
          <a:xfrm>
            <a:off x="9328211" y="3158185"/>
            <a:ext cx="2188294" cy="33311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Testing the product</a:t>
            </a:r>
          </a:p>
        </p:txBody>
      </p:sp>
      <p:sp>
        <p:nvSpPr>
          <p:cNvPr id="17" name="Rectangle 16">
            <a:extLst>
              <a:ext uri="{FF2B5EF4-FFF2-40B4-BE49-F238E27FC236}">
                <a16:creationId xmlns:a16="http://schemas.microsoft.com/office/drawing/2014/main" id="{4C7CB221-CF25-4F2F-B8ED-6EDC0B7BA127}"/>
              </a:ext>
            </a:extLst>
          </p:cNvPr>
          <p:cNvSpPr/>
          <p:nvPr/>
        </p:nvSpPr>
        <p:spPr>
          <a:xfrm>
            <a:off x="3372263" y="3627231"/>
            <a:ext cx="5574036" cy="366582"/>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Branding the product</a:t>
            </a:r>
          </a:p>
        </p:txBody>
      </p:sp>
    </p:spTree>
    <p:extLst>
      <p:ext uri="{BB962C8B-B14F-4D97-AF65-F5344CB8AC3E}">
        <p14:creationId xmlns:p14="http://schemas.microsoft.com/office/powerpoint/2010/main" val="3110529718"/>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B61D4E06-5D3F-4994-A4A7-4BA626FA722D}">
  <ds:schemaRefs>
    <ds:schemaRef ds:uri="http://schemas.microsoft.com/office/2006/metadata/properties"/>
    <ds:schemaRef ds:uri="http://schemas.microsoft.com/office/infopath/2007/PartnerControls"/>
    <ds:schemaRef ds:uri="f2ad5090-61a8-4b8c-ab70-68f4ff4d1933"/>
    <ds:schemaRef ds:uri="c0950e01-db07-4e41-9c32-b7a8e9fccc9b"/>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793</Words>
  <Application>Microsoft Office PowerPoint</Application>
  <PresentationFormat>Widescreen</PresentationFormat>
  <Paragraphs>76</Paragraphs>
  <Slides>10</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Lato</vt:lpstr>
      <vt:lpstr>Wingdings</vt:lpstr>
      <vt:lpstr>1_Arm_PPT_Public</vt:lpstr>
      <vt:lpstr>The Future of Technology</vt:lpstr>
      <vt:lpstr>The Internet of Things</vt:lpstr>
      <vt:lpstr>Internet of Things – Smart Cities</vt:lpstr>
      <vt:lpstr>Smart Cities Ideation</vt:lpstr>
      <vt:lpstr>E-Safety</vt:lpstr>
      <vt:lpstr>Overcoming Potential Threats</vt:lpstr>
      <vt:lpstr>Project Based Learning</vt:lpstr>
      <vt:lpstr>The Four Team Roles</vt:lpstr>
      <vt:lpstr>Working in Parallel</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2022-03-16T16:24:03Z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