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1.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32"/>
  </p:notesMasterIdLst>
  <p:handoutMasterIdLst>
    <p:handoutMasterId r:id="rId33"/>
  </p:handoutMasterIdLst>
  <p:sldIdLst>
    <p:sldId id="329" r:id="rId5"/>
    <p:sldId id="330" r:id="rId6"/>
    <p:sldId id="331" r:id="rId7"/>
    <p:sldId id="332" r:id="rId8"/>
    <p:sldId id="333" r:id="rId9"/>
    <p:sldId id="334" r:id="rId10"/>
    <p:sldId id="335" r:id="rId11"/>
    <p:sldId id="336" r:id="rId12"/>
    <p:sldId id="337" r:id="rId13"/>
    <p:sldId id="338" r:id="rId14"/>
    <p:sldId id="339" r:id="rId15"/>
    <p:sldId id="340" r:id="rId16"/>
    <p:sldId id="341" r:id="rId17"/>
    <p:sldId id="342" r:id="rId18"/>
    <p:sldId id="343" r:id="rId19"/>
    <p:sldId id="344" r:id="rId20"/>
    <p:sldId id="345" r:id="rId21"/>
    <p:sldId id="346" r:id="rId22"/>
    <p:sldId id="353" r:id="rId23"/>
    <p:sldId id="347" r:id="rId24"/>
    <p:sldId id="348" r:id="rId25"/>
    <p:sldId id="349" r:id="rId26"/>
    <p:sldId id="350" r:id="rId27"/>
    <p:sldId id="354" r:id="rId28"/>
    <p:sldId id="351" r:id="rId29"/>
    <p:sldId id="290" r:id="rId30"/>
    <p:sldId id="352" r:id="rId31"/>
  </p:sldIdLst>
  <p:sldSz cx="12192000" cy="6858000"/>
  <p:notesSz cx="6858000" cy="2924175"/>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12" clrIdx="0">
    <p:extLst>
      <p:ext uri="{19B8F6BF-5375-455C-9EA6-DF929625EA0E}">
        <p15:presenceInfo xmlns:p15="http://schemas.microsoft.com/office/powerpoint/2012/main" userId="Auth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ECEB"/>
    <a:srgbClr val="95D600"/>
    <a:srgbClr val="FF6B00"/>
    <a:srgbClr val="00C1DE"/>
    <a:srgbClr val="FFC600"/>
    <a:srgbClr val="FF6900"/>
    <a:srgbClr val="93E5FF"/>
    <a:srgbClr val="7B7F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D2A47E6-CEE7-4F90-B979-7F812E89B390}" v="149" dt="2019-02-12T21:11:29.023"/>
  </p1510:revLst>
</p1510:revInfo>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6" autoAdjust="0"/>
    <p:restoredTop sz="66735" autoAdjust="0"/>
  </p:normalViewPr>
  <p:slideViewPr>
    <p:cSldViewPr snapToGrid="0">
      <p:cViewPr varScale="1">
        <p:scale>
          <a:sx n="90" d="100"/>
          <a:sy n="90" d="100"/>
        </p:scale>
        <p:origin x="1530" y="9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p:cViewPr varScale="1">
        <p:scale>
          <a:sx n="73" d="100"/>
          <a:sy n="73" d="100"/>
        </p:scale>
        <p:origin x="3560" y="2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0836F7-A38A-461C-9E01-FBB0AD11CEEA}"/>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3" name="Date Placeholder 2">
            <a:extLst>
              <a:ext uri="{FF2B5EF4-FFF2-40B4-BE49-F238E27FC236}">
                <a16:creationId xmlns:a16="http://schemas.microsoft.com/office/drawing/2014/main" id="{6EFF89DB-0163-4563-9377-E6085C326570}"/>
              </a:ext>
            </a:extLst>
          </p:cNvPr>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408166A3-E862-4E45-91F7-3D96E6F6C54F}" type="datetimeFigureOut">
              <a:rPr lang="en-US" altLang="en-US"/>
              <a:pPr>
                <a:defRPr/>
              </a:pPr>
              <a:t>11/4/2019</a:t>
            </a:fld>
            <a:endParaRPr lang="en-US" altLang="en-US" dirty="0"/>
          </a:p>
        </p:txBody>
      </p:sp>
      <p:sp>
        <p:nvSpPr>
          <p:cNvPr id="4" name="Footer Placeholder 3">
            <a:extLst>
              <a:ext uri="{FF2B5EF4-FFF2-40B4-BE49-F238E27FC236}">
                <a16:creationId xmlns:a16="http://schemas.microsoft.com/office/drawing/2014/main" id="{B1576F87-20DA-468D-B340-09EA2263E84B}"/>
              </a:ext>
            </a:extLst>
          </p:cNvPr>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5" name="Slide Number Placeholder 4">
            <a:extLst>
              <a:ext uri="{FF2B5EF4-FFF2-40B4-BE49-F238E27FC236}">
                <a16:creationId xmlns:a16="http://schemas.microsoft.com/office/drawing/2014/main" id="{9C925CE1-DD78-4BE9-8679-5EA4FF45E7DC}"/>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AE52C29F-6E8B-4FCF-B05C-39095F06748E}"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80DD0D-9D32-4C0D-AA04-3265FC750FA6}"/>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3" name="Date Placeholder 2">
            <a:extLst>
              <a:ext uri="{FF2B5EF4-FFF2-40B4-BE49-F238E27FC236}">
                <a16:creationId xmlns:a16="http://schemas.microsoft.com/office/drawing/2014/main" id="{0FDB6EE8-DCB8-41BD-A3C8-E3A122316083}"/>
              </a:ext>
            </a:extLst>
          </p:cNvPr>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7BB49F74-3831-4782-9926-36A1F1DC6259}" type="datetimeFigureOut">
              <a:rPr lang="en-US" altLang="en-US"/>
              <a:pPr>
                <a:defRPr/>
              </a:pPr>
              <a:t>11/4/2019</a:t>
            </a:fld>
            <a:endParaRPr lang="en-US" altLang="en-US" dirty="0"/>
          </a:p>
        </p:txBody>
      </p:sp>
      <p:sp>
        <p:nvSpPr>
          <p:cNvPr id="4" name="Slide Image Placeholder 3">
            <a:extLst>
              <a:ext uri="{FF2B5EF4-FFF2-40B4-BE49-F238E27FC236}">
                <a16:creationId xmlns:a16="http://schemas.microsoft.com/office/drawing/2014/main" id="{25744739-3539-48B5-A096-4DFD5EA77A98}"/>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a:extLst>
              <a:ext uri="{FF2B5EF4-FFF2-40B4-BE49-F238E27FC236}">
                <a16:creationId xmlns:a16="http://schemas.microsoft.com/office/drawing/2014/main" id="{E58A2211-D7FD-4E67-A6D9-583B439384C0}"/>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5292F51B-BF74-49BC-83A1-C16F26379DFC}"/>
              </a:ext>
            </a:extLst>
          </p:cNvPr>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7" name="Slide Number Placeholder 6">
            <a:extLst>
              <a:ext uri="{FF2B5EF4-FFF2-40B4-BE49-F238E27FC236}">
                <a16:creationId xmlns:a16="http://schemas.microsoft.com/office/drawing/2014/main" id="{37DEDC91-3AC4-4F8D-BED3-4ED56913FA6D}"/>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4ED05C12-C9C4-4501-9C72-D2E25191FC36}"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u="none" dirty="0"/>
              <a:t>Hello and welcome</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u="none" dirty="0"/>
              <a:t>In this video, we will look at </a:t>
            </a:r>
            <a:r>
              <a:rPr lang="en-GB" sz="1200" u="none" dirty="0"/>
              <a:t>Arm Cortex-M7 processor architecture</a:t>
            </a:r>
            <a:r>
              <a:rPr lang="en-GB" u="none" dirty="0"/>
              <a:t>. This is Part 1 of the course. </a:t>
            </a:r>
            <a:endParaRPr lang="LID4096" u="none" dirty="0"/>
          </a:p>
          <a:p>
            <a:endParaRPr lang="LID4096" u="none"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1</a:t>
            </a:fld>
            <a:endParaRPr lang="en-US" altLang="en-US" dirty="0"/>
          </a:p>
        </p:txBody>
      </p:sp>
    </p:spTree>
    <p:extLst>
      <p:ext uri="{BB962C8B-B14F-4D97-AF65-F5344CB8AC3E}">
        <p14:creationId xmlns:p14="http://schemas.microsoft.com/office/powerpoint/2010/main" val="27729083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u="none" dirty="0"/>
              <a:t>This</a:t>
            </a:r>
            <a:r>
              <a:rPr lang="zh-CN" altLang="en-US" u="none" dirty="0"/>
              <a:t> </a:t>
            </a:r>
            <a:r>
              <a:rPr lang="en-GB" altLang="zh-CN" u="none" dirty="0"/>
              <a:t>slide</a:t>
            </a:r>
            <a:r>
              <a:rPr lang="zh-CN" altLang="en-US" u="none" dirty="0"/>
              <a:t> </a:t>
            </a:r>
            <a:r>
              <a:rPr lang="en-GB" altLang="zh-CN" u="none" dirty="0"/>
              <a:t>summarizes</a:t>
            </a:r>
            <a:r>
              <a:rPr lang="zh-CN" altLang="en-US" u="none" dirty="0"/>
              <a:t> </a:t>
            </a:r>
            <a:r>
              <a:rPr lang="en-GB" altLang="zh-CN" u="none" dirty="0"/>
              <a:t>the</a:t>
            </a:r>
            <a:r>
              <a:rPr lang="zh-CN" altLang="en-US" u="none" dirty="0"/>
              <a:t> </a:t>
            </a:r>
            <a:r>
              <a:rPr lang="en-GB" altLang="zh-CN" u="none" dirty="0"/>
              <a:t>features</a:t>
            </a:r>
            <a:r>
              <a:rPr lang="zh-CN" altLang="en-US" u="none" dirty="0"/>
              <a:t> </a:t>
            </a:r>
            <a:r>
              <a:rPr lang="en-GB" altLang="zh-CN" u="none" dirty="0"/>
              <a:t>of</a:t>
            </a:r>
            <a:r>
              <a:rPr lang="zh-CN" altLang="en-US" u="none" dirty="0"/>
              <a:t> </a:t>
            </a:r>
            <a:r>
              <a:rPr lang="en-GB" altLang="zh-CN" u="none" dirty="0"/>
              <a:t>the</a:t>
            </a:r>
            <a:r>
              <a:rPr lang="zh-CN" altLang="en-US" u="none" dirty="0"/>
              <a:t> </a:t>
            </a:r>
            <a:r>
              <a:rPr lang="en-GB" altLang="zh-CN" u="none" dirty="0"/>
              <a:t>Cortex-M7</a:t>
            </a:r>
            <a:r>
              <a:rPr lang="zh-CN" altLang="en-US" u="none" dirty="0"/>
              <a:t> </a:t>
            </a:r>
            <a:r>
              <a:rPr lang="en-GB" altLang="zh-CN" u="none" dirty="0"/>
              <a:t>processor.</a:t>
            </a:r>
            <a:r>
              <a:rPr lang="zh-CN" altLang="en-US" u="none" dirty="0"/>
              <a:t> </a:t>
            </a:r>
            <a:endParaRPr lang="en-GB" altLang="zh-CN" u="none" dirty="0"/>
          </a:p>
          <a:p>
            <a:endParaRPr lang="en-GB" u="none" dirty="0"/>
          </a:p>
          <a:p>
            <a:r>
              <a:rPr lang="en-GB" u="none" dirty="0"/>
              <a:t>The Cortex-M7 processor is a 32-bit RISC processor that is based on the Harvard architecture. In other words, it has a separate data bus and instruction bus.</a:t>
            </a:r>
          </a:p>
          <a:p>
            <a:endParaRPr lang="en-GB" u="none"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u="none" dirty="0"/>
              <a:t>Some of the notable features worth mentioning are that the Cortex-M7 supports both Thumb-1 and Thumb-2 instruction sets. It also has a 6-stage superscalar pipeline with branch prediction.</a:t>
            </a:r>
          </a:p>
          <a:p>
            <a:endParaRPr lang="en-GB" u="none" dirty="0"/>
          </a:p>
          <a:p>
            <a:r>
              <a:rPr lang="en-US" u="none" dirty="0"/>
              <a:t>The processor also supports non-maskable interrupts, and up to 240 physical interrupts, with 8 to 256 priority levels. </a:t>
            </a:r>
          </a:p>
          <a:p>
            <a:endParaRPr lang="en-US" u="none" dirty="0"/>
          </a:p>
          <a:p>
            <a:r>
              <a:rPr lang="en-US" u="none" dirty="0"/>
              <a:t>In terms of debug capabilities, the processor has JTAG or two-pin </a:t>
            </a:r>
            <a:r>
              <a:rPr lang="en-US" u="none"/>
              <a:t>SWD ports and </a:t>
            </a:r>
            <a:r>
              <a:rPr lang="en-US" u="none" dirty="0"/>
              <a:t>can support up to eight breakpoints and four watchpoints.</a:t>
            </a:r>
          </a:p>
          <a:p>
            <a:endParaRPr lang="en-US" u="none" dirty="0"/>
          </a:p>
        </p:txBody>
      </p:sp>
      <p:sp>
        <p:nvSpPr>
          <p:cNvPr id="4" name="Slide Number Placeholder 3"/>
          <p:cNvSpPr>
            <a:spLocks noGrp="1"/>
          </p:cNvSpPr>
          <p:nvPr>
            <p:ph type="sldNum" sz="quarter" idx="10"/>
          </p:nvPr>
        </p:nvSpPr>
        <p:spPr/>
        <p:txBody>
          <a:bodyPr/>
          <a:lstStyle/>
          <a:p>
            <a:fld id="{7E30B4F9-F56B-4B1F-A7F6-68D0E6BDFCA5}" type="slidenum">
              <a:rPr lang="en-GB" smtClean="0"/>
              <a:t>10</a:t>
            </a:fld>
            <a:endParaRPr lang="en-GB" dirty="0"/>
          </a:p>
        </p:txBody>
      </p:sp>
    </p:spTree>
    <p:extLst>
      <p:ext uri="{BB962C8B-B14F-4D97-AF65-F5344CB8AC3E}">
        <p14:creationId xmlns:p14="http://schemas.microsoft.com/office/powerpoint/2010/main" val="28590662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ltLang="zh-CN" u="none" dirty="0"/>
              <a:t>The Cortex-M7 also supports sleep modes, and this is a desirable feature that can help save the power consumption of the processor in idle states. </a:t>
            </a:r>
          </a:p>
          <a:p>
            <a:endParaRPr lang="en-GB" u="none" dirty="0"/>
          </a:p>
          <a:p>
            <a:r>
              <a:rPr lang="en-GB" u="none" dirty="0"/>
              <a:t>One of the main features of the Cortex-M7 is that it supports DSP extensions that are capable of single-cycle 16/32-bit multiple accumulate (MAC) and 8/16-bit SIMD arithmetic. </a:t>
            </a:r>
          </a:p>
          <a:p>
            <a:endParaRPr lang="en-GB" u="none" dirty="0"/>
          </a:p>
          <a:p>
            <a:r>
              <a:rPr lang="en-GB" u="none" dirty="0"/>
              <a:t>Depending on the configuration option prior to implementation and synthesis, the Cortex-M7 can have a memory protection unit (MPU). The optional MPU provides full support for 8 or 16 protection regions, with subregions. The MPU also has the ability to enable a background region that implements the default memory map attributes. </a:t>
            </a:r>
          </a:p>
        </p:txBody>
      </p:sp>
      <p:sp>
        <p:nvSpPr>
          <p:cNvPr id="4" name="Slide Number Placeholder 3"/>
          <p:cNvSpPr>
            <a:spLocks noGrp="1"/>
          </p:cNvSpPr>
          <p:nvPr>
            <p:ph type="sldNum" sz="quarter" idx="10"/>
          </p:nvPr>
        </p:nvSpPr>
        <p:spPr/>
        <p:txBody>
          <a:bodyPr/>
          <a:lstStyle/>
          <a:p>
            <a:fld id="{7E30B4F9-F56B-4B1F-A7F6-68D0E6BDFCA5}" type="slidenum">
              <a:rPr lang="en-GB" smtClean="0"/>
              <a:t>11</a:t>
            </a:fld>
            <a:endParaRPr lang="en-GB" dirty="0"/>
          </a:p>
        </p:txBody>
      </p:sp>
    </p:spTree>
    <p:extLst>
      <p:ext uri="{BB962C8B-B14F-4D97-AF65-F5344CB8AC3E}">
        <p14:creationId xmlns:p14="http://schemas.microsoft.com/office/powerpoint/2010/main" val="34616874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u="none" dirty="0"/>
              <a:t>In short, the </a:t>
            </a:r>
            <a:r>
              <a:rPr lang="en-GB" sz="1200" u="none" kern="0" dirty="0"/>
              <a:t>Cortex-M7 </a:t>
            </a:r>
            <a:r>
              <a:rPr lang="en-US" sz="1200" u="none" kern="0" dirty="0"/>
              <a:t>processor is intended for high-performance, deeply embedded applications that require fast interrupt response features.</a:t>
            </a:r>
            <a:endParaRPr lang="en-GB" sz="1200" u="none" kern="0" dirty="0"/>
          </a:p>
          <a:p>
            <a:endParaRPr lang="en-US" u="none" dirty="0"/>
          </a:p>
        </p:txBody>
      </p:sp>
      <p:sp>
        <p:nvSpPr>
          <p:cNvPr id="4" name="Slide Number Placeholder 3"/>
          <p:cNvSpPr>
            <a:spLocks noGrp="1"/>
          </p:cNvSpPr>
          <p:nvPr>
            <p:ph type="sldNum" sz="quarter" idx="10"/>
          </p:nvPr>
        </p:nvSpPr>
        <p:spPr/>
        <p:txBody>
          <a:bodyPr/>
          <a:lstStyle/>
          <a:p>
            <a:fld id="{7E30B4F9-F56B-4B1F-A7F6-68D0E6BDFCA5}" type="slidenum">
              <a:rPr lang="en-GB" smtClean="0"/>
              <a:t>12</a:t>
            </a:fld>
            <a:endParaRPr lang="en-GB" dirty="0"/>
          </a:p>
        </p:txBody>
      </p:sp>
    </p:spTree>
    <p:extLst>
      <p:ext uri="{BB962C8B-B14F-4D97-AF65-F5344CB8AC3E}">
        <p14:creationId xmlns:p14="http://schemas.microsoft.com/office/powerpoint/2010/main" val="19177758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u="none" dirty="0"/>
              <a:t>Here is a block diagram of the Cortex-M7 processor with its interfaces and optional components. </a:t>
            </a:r>
          </a:p>
        </p:txBody>
      </p:sp>
      <p:sp>
        <p:nvSpPr>
          <p:cNvPr id="4" name="Slide Number Placeholder 3"/>
          <p:cNvSpPr>
            <a:spLocks noGrp="1"/>
          </p:cNvSpPr>
          <p:nvPr>
            <p:ph type="sldNum" sz="quarter" idx="10"/>
          </p:nvPr>
        </p:nvSpPr>
        <p:spPr/>
        <p:txBody>
          <a:bodyPr/>
          <a:lstStyle/>
          <a:p>
            <a:fld id="{7E30B4F9-F56B-4B1F-A7F6-68D0E6BDFCA5}" type="slidenum">
              <a:rPr lang="en-GB" smtClean="0"/>
              <a:t>13</a:t>
            </a:fld>
            <a:endParaRPr lang="en-GB" dirty="0"/>
          </a:p>
        </p:txBody>
      </p:sp>
    </p:spTree>
    <p:extLst>
      <p:ext uri="{BB962C8B-B14F-4D97-AF65-F5344CB8AC3E}">
        <p14:creationId xmlns:p14="http://schemas.microsoft.com/office/powerpoint/2010/main" val="23404066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none" dirty="0"/>
              <a:t>The processor core itself contains the internal registers, the ALU, data path, and control logic. </a:t>
            </a:r>
          </a:p>
          <a:p>
            <a:endParaRPr lang="en-US" u="none" dirty="0"/>
          </a:p>
          <a:p>
            <a:r>
              <a:rPr lang="en-US" u="none" dirty="0"/>
              <a:t>The processor has an in-order superscalar pipeline, which means many instructions can be dual-issued, including load/load and load/store instruction pairs because of multiple memory interfaces.</a:t>
            </a:r>
          </a:p>
          <a:p>
            <a:r>
              <a:rPr lang="en-US" u="none" dirty="0"/>
              <a:t>The processor also has a branch target address cache (BTAC) for single-cycle turnaround of branch predictor state and target address.</a:t>
            </a:r>
          </a:p>
        </p:txBody>
      </p:sp>
      <p:sp>
        <p:nvSpPr>
          <p:cNvPr id="4" name="Slide Number Placeholder 3"/>
          <p:cNvSpPr>
            <a:spLocks noGrp="1"/>
          </p:cNvSpPr>
          <p:nvPr>
            <p:ph type="sldNum" sz="quarter" idx="10"/>
          </p:nvPr>
        </p:nvSpPr>
        <p:spPr/>
        <p:txBody>
          <a:bodyPr/>
          <a:lstStyle/>
          <a:p>
            <a:fld id="{7E30B4F9-F56B-4B1F-A7F6-68D0E6BDFCA5}" type="slidenum">
              <a:rPr lang="en-GB" smtClean="0"/>
              <a:t>14</a:t>
            </a:fld>
            <a:endParaRPr lang="en-GB" dirty="0"/>
          </a:p>
        </p:txBody>
      </p:sp>
    </p:spTree>
    <p:extLst>
      <p:ext uri="{BB962C8B-B14F-4D97-AF65-F5344CB8AC3E}">
        <p14:creationId xmlns:p14="http://schemas.microsoft.com/office/powerpoint/2010/main" val="27990604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none" dirty="0"/>
              <a:t>The Nested Vectored Interrupt Controller, or NVIC, is closely integrated with the core to achieve low-latency interrupt processing. The NVIC features include up to 250 interrupts, each with up to 256 levels of priority. This option is configurable at implementation or pre-synthesis. The NVIC also handles nested interrupts, dynamic reprioritization of interrupts, and priority grouping.</a:t>
            </a:r>
          </a:p>
          <a:p>
            <a:endParaRPr lang="en-US" u="none" dirty="0"/>
          </a:p>
          <a:p>
            <a:r>
              <a:rPr lang="en-US" u="none" dirty="0"/>
              <a:t>The Wakeup Interrupt Controller (WIC) is an optional component, and this can be configured at implementation or pre-synthesis. It provides ultra-low power sleep mode support. In this way, the microcontroller can enter sleep mode by shutting down most of its components. When there is an interrupt, then the WIC can inform the power management unit to power up the system. </a:t>
            </a:r>
          </a:p>
          <a:p>
            <a:endParaRPr lang="en-US" u="none"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u="none" dirty="0"/>
              <a:t>Depending on the configuration option prior to implementation and synthesis, the Cortex-M7 can have an memory protection unit (MPU). The purpose of the MPU is to protect the contents of memory, for example, making some regions read-only or preventing some applications from accessing certain parts of memory. The optional MPU provides full support for eight or sixteen protection regions, with subregions. The MPU also has the ability to enable a background region that implements the default memory map attributes.</a:t>
            </a:r>
          </a:p>
        </p:txBody>
      </p:sp>
      <p:sp>
        <p:nvSpPr>
          <p:cNvPr id="4" name="Slide Number Placeholder 3"/>
          <p:cNvSpPr>
            <a:spLocks noGrp="1"/>
          </p:cNvSpPr>
          <p:nvPr>
            <p:ph type="sldNum" sz="quarter" idx="10"/>
          </p:nvPr>
        </p:nvSpPr>
        <p:spPr/>
        <p:txBody>
          <a:bodyPr/>
          <a:lstStyle/>
          <a:p>
            <a:fld id="{7E30B4F9-F56B-4B1F-A7F6-68D0E6BDFCA5}" type="slidenum">
              <a:rPr lang="en-GB" smtClean="0"/>
              <a:t>15</a:t>
            </a:fld>
            <a:endParaRPr lang="en-GB" dirty="0"/>
          </a:p>
        </p:txBody>
      </p:sp>
    </p:spTree>
    <p:extLst>
      <p:ext uri="{BB962C8B-B14F-4D97-AF65-F5344CB8AC3E}">
        <p14:creationId xmlns:p14="http://schemas.microsoft.com/office/powerpoint/2010/main" val="23585022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ltLang="zh-CN" u="none" dirty="0"/>
              <a:t>In terms of bus architecture, the Cortex-M7 processor provides multiple interfaces using the Arm AMBA technology to provide high-speed, low-latency memory accesses and data transfers. </a:t>
            </a:r>
          </a:p>
          <a:p>
            <a:r>
              <a:rPr lang="en-GB" u="none" dirty="0"/>
              <a:t>Specifically, the processor has an external interface that is a variant of the Arm AMBA 3 AHB-Lite protocol and an external interface that complies with the AMBA 4 AXI protocol. </a:t>
            </a:r>
          </a:p>
          <a:p>
            <a:r>
              <a:rPr lang="en-GB" u="none" dirty="0"/>
              <a:t>The processor also implements an interface for other debug components using the AMBA 3 APB protocol and AMBA 3 ATB protocol. </a:t>
            </a:r>
          </a:p>
          <a:p>
            <a:endParaRPr lang="en-GB" u="none"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u="none" dirty="0"/>
              <a:t>The debug features of the processor include handling of debug control, program breakpoints, and data watchpoints. This means that when </a:t>
            </a:r>
            <a:r>
              <a:rPr lang="en-GB" sz="1200" u="none" dirty="0"/>
              <a:t>a debug event occurs, it can put the processor core in a halted state, where developers can </a:t>
            </a:r>
            <a:r>
              <a:rPr lang="en-US" sz="1200" u="none" noProof="0" dirty="0"/>
              <a:t>analyze</a:t>
            </a:r>
            <a:r>
              <a:rPr lang="en-GB" sz="1200" u="none" dirty="0"/>
              <a:t> the status of the processor at that point, such as register values and flags.</a:t>
            </a:r>
          </a:p>
          <a:p>
            <a:endParaRPr lang="en-US" u="none" dirty="0"/>
          </a:p>
        </p:txBody>
      </p:sp>
      <p:sp>
        <p:nvSpPr>
          <p:cNvPr id="4" name="Slide Number Placeholder 3"/>
          <p:cNvSpPr>
            <a:spLocks noGrp="1"/>
          </p:cNvSpPr>
          <p:nvPr>
            <p:ph type="sldNum" sz="quarter" idx="10"/>
          </p:nvPr>
        </p:nvSpPr>
        <p:spPr/>
        <p:txBody>
          <a:bodyPr/>
          <a:lstStyle/>
          <a:p>
            <a:fld id="{7E30B4F9-F56B-4B1F-A7F6-68D0E6BDFCA5}" type="slidenum">
              <a:rPr lang="en-GB" smtClean="0"/>
              <a:t>16</a:t>
            </a:fld>
            <a:endParaRPr lang="en-GB" dirty="0"/>
          </a:p>
        </p:txBody>
      </p:sp>
    </p:spTree>
    <p:extLst>
      <p:ext uri="{BB962C8B-B14F-4D97-AF65-F5344CB8AC3E}">
        <p14:creationId xmlns:p14="http://schemas.microsoft.com/office/powerpoint/2010/main" val="14091374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u="none" dirty="0"/>
              <a:t>Arm architecture is a load/store architecture, which means that the data have to be first loaded from memory to the registers, processed, and then written back to memory, if needed.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u="none"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u="none" dirty="0"/>
              <a:t>There are internal registers in the processor core.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u="none" dirty="0"/>
              <a:t>The processor has 32-bit registers that include thirteen general-purpose registers and several special-purpose registers.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u="none" dirty="0"/>
              <a:t>It has: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u="none" dirty="0"/>
              <a:t>	thirteen general-purpose registers (R0-R12),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u="none" dirty="0"/>
              <a:t>	a stack pointer (SP) R13,</a:t>
            </a:r>
            <a:r>
              <a:rPr lang="en-GB" u="none" baseline="0" dirty="0"/>
              <a:t> a l</a:t>
            </a:r>
            <a:r>
              <a:rPr lang="en-GB" u="none" dirty="0"/>
              <a:t>ink register (LR) R14,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u="none" dirty="0"/>
              <a:t>	a</a:t>
            </a:r>
            <a:r>
              <a:rPr lang="en-GB" u="none" baseline="0" dirty="0"/>
              <a:t> p</a:t>
            </a:r>
            <a:r>
              <a:rPr lang="en-GB" u="none" dirty="0"/>
              <a:t>rogram counter (PC) R15</a:t>
            </a:r>
            <a:r>
              <a:rPr lang="en-GB" u="none" baseline="0"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u="none" baseline="0" dirty="0"/>
              <a:t>	s</a:t>
            </a:r>
            <a:r>
              <a:rPr lang="en-GB" u="none" dirty="0"/>
              <a:t>pecial-purpose program status registers (xPSR),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u="none" dirty="0"/>
              <a:t>	e</a:t>
            </a:r>
            <a:r>
              <a:rPr lang="en-US" sz="1200" b="0" u="none" dirty="0"/>
              <a:t>xception</a:t>
            </a:r>
            <a:r>
              <a:rPr lang="en-US" altLang="zh-CN" sz="1200" b="0" u="none" dirty="0"/>
              <a:t> mask registers (</a:t>
            </a:r>
            <a:r>
              <a:rPr lang="en-GB" sz="1200" b="0" u="none" dirty="0"/>
              <a:t>PRIMASK, FAULTMASK, and BASEPRI), and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u="none" dirty="0"/>
              <a:t>	a </a:t>
            </a:r>
            <a:r>
              <a:rPr lang="en-US" sz="1200" b="0" u="none" dirty="0"/>
              <a:t>control register (</a:t>
            </a:r>
            <a:r>
              <a:rPr lang="en-GB" sz="1200" b="0" u="none" dirty="0"/>
              <a:t>CONTROL).</a:t>
            </a:r>
          </a:p>
        </p:txBody>
      </p:sp>
      <p:sp>
        <p:nvSpPr>
          <p:cNvPr id="4" name="Slide Number Placeholder 3"/>
          <p:cNvSpPr>
            <a:spLocks noGrp="1"/>
          </p:cNvSpPr>
          <p:nvPr>
            <p:ph type="sldNum" sz="quarter" idx="10"/>
          </p:nvPr>
        </p:nvSpPr>
        <p:spPr/>
        <p:txBody>
          <a:bodyPr/>
          <a:lstStyle/>
          <a:p>
            <a:fld id="{7E30B4F9-F56B-4B1F-A7F6-68D0E6BDFCA5}" type="slidenum">
              <a:rPr lang="en-GB" smtClean="0"/>
              <a:t>17</a:t>
            </a:fld>
            <a:endParaRPr lang="en-GB" dirty="0"/>
          </a:p>
        </p:txBody>
      </p:sp>
    </p:spTree>
    <p:extLst>
      <p:ext uri="{BB962C8B-B14F-4D97-AF65-F5344CB8AC3E}">
        <p14:creationId xmlns:p14="http://schemas.microsoft.com/office/powerpoint/2010/main" val="32975585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ltLang="zh-CN" u="none" dirty="0"/>
              <a:t>Here is a diagram that shows the different types of registers in the Cortex-M7 processor core. </a:t>
            </a:r>
          </a:p>
          <a:p>
            <a:r>
              <a:rPr lang="en-GB" u="none" dirty="0"/>
              <a:t>We will go through these registers in the next few slides. </a:t>
            </a:r>
            <a:endParaRPr lang="en-US" u="none" dirty="0"/>
          </a:p>
        </p:txBody>
      </p:sp>
      <p:sp>
        <p:nvSpPr>
          <p:cNvPr id="4" name="Slide Number Placeholder 3"/>
          <p:cNvSpPr>
            <a:spLocks noGrp="1"/>
          </p:cNvSpPr>
          <p:nvPr>
            <p:ph type="sldNum" sz="quarter" idx="10"/>
          </p:nvPr>
        </p:nvSpPr>
        <p:spPr/>
        <p:txBody>
          <a:bodyPr/>
          <a:lstStyle/>
          <a:p>
            <a:fld id="{7E30B4F9-F56B-4B1F-A7F6-68D0E6BDFCA5}" type="slidenum">
              <a:rPr lang="en-GB" smtClean="0"/>
              <a:t>18</a:t>
            </a:fld>
            <a:endParaRPr lang="en-GB" dirty="0"/>
          </a:p>
        </p:txBody>
      </p:sp>
    </p:spTree>
    <p:extLst>
      <p:ext uri="{BB962C8B-B14F-4D97-AF65-F5344CB8AC3E}">
        <p14:creationId xmlns:p14="http://schemas.microsoft.com/office/powerpoint/2010/main" val="39537714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u="none" dirty="0"/>
              <a:t>The general-purpose registers R0-R12 have no special architecturally-defined uses. Most instructions that can specify a general-purpose register can specify R0-R12.</a:t>
            </a:r>
          </a:p>
          <a:p>
            <a:endParaRPr lang="en-GB" u="none" dirty="0"/>
          </a:p>
          <a:p>
            <a:r>
              <a:rPr lang="en-GB" u="none" dirty="0"/>
              <a:t>Registers R0 to R7, also known as “low registers”, are accessible by all instructions that specify a general-purpose register.</a:t>
            </a:r>
          </a:p>
          <a:p>
            <a:endParaRPr lang="en-GB" u="none" dirty="0"/>
          </a:p>
          <a:p>
            <a:r>
              <a:rPr lang="en-GB" u="none" dirty="0"/>
              <a:t>Registers R8 to R12, also known as “high registers”, are accessible by all 32-bit instructions that specify a general-purpose register. Registers R8-R12 are not accessible by most 16-bit instructions.</a:t>
            </a:r>
          </a:p>
          <a:p>
            <a:endParaRPr lang="en-GB" u="none"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u="none" dirty="0"/>
              <a:t>Register R13 is the Stack Pointer (SP) register. The stack is a memory region set aside for temporary storage of variables, and data can be “pushed into” or “popped” out from the stack as shown in the diagram.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u="none" dirty="0"/>
              <a:t>The SP records the current address of the stack and is used for situations like saving the context of a program while switching between tasks. The Cortex-M7 processor has two SPs, which are the main SP (MSP), and the process SP (PSP). The MSP is used in applications that require privilege access, for example, OS kernel or exception handlers. It is also used in thread mode out of reset. The PSP is optionally used in thread mode. It is used in base-level application code, for example.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u="none" dirty="0"/>
              <a:t>Handler mode always uses the MSP, but you can configure thread mode to use either the MSP or the PSP.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u="none" dirty="0"/>
          </a:p>
          <a:p>
            <a:r>
              <a:rPr lang="en-GB" u="none" dirty="0"/>
              <a:t>Register R14 is the Link Register (LR), which we will look at in the next slide.</a:t>
            </a:r>
          </a:p>
          <a:p>
            <a:endParaRPr lang="en-GB" u="none" dirty="0"/>
          </a:p>
          <a:p>
            <a:r>
              <a:rPr lang="en-GB" u="none" dirty="0"/>
              <a:t>Register R15 is the Program Counter (PC). The PC holds</a:t>
            </a:r>
            <a:r>
              <a:rPr lang="en-GB" u="none" baseline="0" dirty="0"/>
              <a:t> the address of the current instruction that is fetched. </a:t>
            </a:r>
            <a:r>
              <a:rPr lang="en-US" u="none" dirty="0"/>
              <a:t>Bit[0] of the value is loaded into the </a:t>
            </a:r>
            <a:r>
              <a:rPr lang="en-GB" sz="1200" u="none" baseline="0" dirty="0"/>
              <a:t>execution program status register (</a:t>
            </a:r>
            <a:r>
              <a:rPr lang="en-US" u="none" dirty="0"/>
              <a:t>EPSR) T-bit at reset and must be 1.</a:t>
            </a:r>
            <a:endParaRPr lang="en-GB" u="none" dirty="0"/>
          </a:p>
          <a:p>
            <a:endParaRPr lang="en-GB" u="none" dirty="0"/>
          </a:p>
        </p:txBody>
      </p:sp>
      <p:sp>
        <p:nvSpPr>
          <p:cNvPr id="4" name="Slide Number Placeholder 3"/>
          <p:cNvSpPr>
            <a:spLocks noGrp="1"/>
          </p:cNvSpPr>
          <p:nvPr>
            <p:ph type="sldNum" sz="quarter" idx="10"/>
          </p:nvPr>
        </p:nvSpPr>
        <p:spPr/>
        <p:txBody>
          <a:bodyPr/>
          <a:lstStyle/>
          <a:p>
            <a:fld id="{7E30B4F9-F56B-4B1F-A7F6-68D0E6BDFCA5}" type="slidenum">
              <a:rPr lang="en-GB" smtClean="0"/>
              <a:t>19</a:t>
            </a:fld>
            <a:endParaRPr lang="en-GB" dirty="0"/>
          </a:p>
        </p:txBody>
      </p:sp>
    </p:spTree>
    <p:extLst>
      <p:ext uri="{BB962C8B-B14F-4D97-AF65-F5344CB8AC3E}">
        <p14:creationId xmlns:p14="http://schemas.microsoft.com/office/powerpoint/2010/main" val="1047522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u="none" dirty="0"/>
              <a:t>We will provide a general overview of Arm architecture, Arm processor families, the Cortex-M processors, and the distinction between Arm architecture versus Arm processor. </a:t>
            </a:r>
          </a:p>
          <a:p>
            <a:r>
              <a:rPr lang="en-GB" u="none" dirty="0"/>
              <a:t>We will then go through an overview of the Cortex-M7 processor and its registers. </a:t>
            </a:r>
          </a:p>
          <a:p>
            <a:endParaRPr lang="en-GB" u="none" dirty="0"/>
          </a:p>
          <a:p>
            <a:r>
              <a:rPr lang="en-US" u="none" dirty="0"/>
              <a:t>Note that because this video only provides an overview with a few examples, it will be necessary for more extensive projects to use the Arm documentation associated with the processor, which describes all functions in more detail.</a:t>
            </a:r>
            <a:endParaRPr lang="en-GB" u="none" dirty="0"/>
          </a:p>
        </p:txBody>
      </p:sp>
      <p:sp>
        <p:nvSpPr>
          <p:cNvPr id="4" name="Slide Number Placeholder 3"/>
          <p:cNvSpPr>
            <a:spLocks noGrp="1"/>
          </p:cNvSpPr>
          <p:nvPr>
            <p:ph type="sldNum" sz="quarter" idx="10"/>
          </p:nvPr>
        </p:nvSpPr>
        <p:spPr/>
        <p:txBody>
          <a:bodyPr/>
          <a:lstStyle/>
          <a:p>
            <a:fld id="{7E30B4F9-F56B-4B1F-A7F6-68D0E6BDFCA5}" type="slidenum">
              <a:rPr lang="en-GB" smtClean="0"/>
              <a:t>2</a:t>
            </a:fld>
            <a:endParaRPr lang="en-GB" dirty="0"/>
          </a:p>
        </p:txBody>
      </p:sp>
    </p:spTree>
    <p:extLst>
      <p:ext uri="{BB962C8B-B14F-4D97-AF65-F5344CB8AC3E}">
        <p14:creationId xmlns:p14="http://schemas.microsoft.com/office/powerpoint/2010/main" val="40927157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u="none" dirty="0"/>
              <a:t>Register R15 is the PC. The PC holds</a:t>
            </a:r>
            <a:r>
              <a:rPr lang="en-GB" u="none" baseline="0" dirty="0"/>
              <a:t> the address of the current instruction that is fetched. </a:t>
            </a:r>
            <a:r>
              <a:rPr lang="en-US" u="none" dirty="0"/>
              <a:t>Bit[0] of the value is loaded into the EPSR T-bit at reset and must be 1.</a:t>
            </a:r>
            <a:endParaRPr lang="en-GB" u="none" dirty="0"/>
          </a:p>
          <a:p>
            <a:endParaRPr lang="en-GB" u="none" dirty="0"/>
          </a:p>
        </p:txBody>
      </p:sp>
      <p:sp>
        <p:nvSpPr>
          <p:cNvPr id="4" name="Slide Number Placeholder 3"/>
          <p:cNvSpPr>
            <a:spLocks noGrp="1"/>
          </p:cNvSpPr>
          <p:nvPr>
            <p:ph type="sldNum" sz="quarter" idx="10"/>
          </p:nvPr>
        </p:nvSpPr>
        <p:spPr/>
        <p:txBody>
          <a:bodyPr/>
          <a:lstStyle/>
          <a:p>
            <a:fld id="{7E30B4F9-F56B-4B1F-A7F6-68D0E6BDFCA5}" type="slidenum">
              <a:rPr lang="en-GB" smtClean="0"/>
              <a:t>20</a:t>
            </a:fld>
            <a:endParaRPr lang="en-GB" dirty="0"/>
          </a:p>
        </p:txBody>
      </p:sp>
    </p:spTree>
    <p:extLst>
      <p:ext uri="{BB962C8B-B14F-4D97-AF65-F5344CB8AC3E}">
        <p14:creationId xmlns:p14="http://schemas.microsoft.com/office/powerpoint/2010/main" val="36912739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u="none" dirty="0"/>
              <a:t>Register R14 is the LR</a:t>
            </a:r>
            <a:r>
              <a:rPr lang="en-GB" u="none" baseline="0" dirty="0"/>
              <a:t>. </a:t>
            </a:r>
            <a:r>
              <a:rPr lang="en-US" u="none" dirty="0"/>
              <a:t>It stores the return address for subroutines, function calls, and exceptions. </a:t>
            </a:r>
          </a:p>
          <a:p>
            <a:pPr eaLnBrk="1" fontAlgn="auto" hangingPunct="1">
              <a:spcBef>
                <a:spcPts val="0"/>
              </a:spcBef>
              <a:spcAft>
                <a:spcPts val="0"/>
              </a:spcAft>
              <a:defRPr/>
            </a:pPr>
            <a:r>
              <a:rPr lang="en-GB" u="none" dirty="0">
                <a:ea typeface="ＭＳ Ｐゴシック"/>
                <a:cs typeface="Calibri"/>
              </a:rPr>
              <a:t>The LR receives the return address from the PC when a branch and link (BL) or branch and link with exchange (BLX) instruction is executed.</a:t>
            </a:r>
            <a:r>
              <a:rPr lang="en-GB" dirty="0">
                <a:ea typeface="ＭＳ Ｐゴシック"/>
                <a:cs typeface="Calibri"/>
              </a:rPr>
              <a:t> </a:t>
            </a:r>
          </a:p>
          <a:p>
            <a:pPr>
              <a:spcBef>
                <a:spcPts val="0"/>
              </a:spcBef>
              <a:spcAft>
                <a:spcPts val="0"/>
              </a:spcAft>
              <a:defRPr/>
            </a:pPr>
            <a:r>
              <a:rPr lang="en-GB" dirty="0">
                <a:ea typeface="ＭＳ Ｐゴシック"/>
                <a:cs typeface="Calibri"/>
              </a:rPr>
              <a:t>The LR is used to control the stack and privilege behaviour of an exception return, it does not store the return address in these cases.</a:t>
            </a:r>
          </a:p>
          <a:p>
            <a:pPr marL="0" marR="0" indent="0" algn="l" defTabSz="914400">
              <a:lnSpc>
                <a:spcPct val="100000"/>
              </a:lnSpc>
              <a:spcBef>
                <a:spcPts val="0"/>
              </a:spcBef>
              <a:spcAft>
                <a:spcPts val="0"/>
              </a:spcAft>
              <a:buClrTx/>
              <a:buSzTx/>
              <a:buFontTx/>
              <a:buNone/>
              <a:tabLst/>
              <a:defRPr/>
            </a:pPr>
            <a:endParaRPr lang="en-GB" u="none" dirty="0">
              <a:cs typeface="Calibri"/>
            </a:endParaRPr>
          </a:p>
        </p:txBody>
      </p:sp>
      <p:sp>
        <p:nvSpPr>
          <p:cNvPr id="4" name="Slide Number Placeholder 3"/>
          <p:cNvSpPr>
            <a:spLocks noGrp="1"/>
          </p:cNvSpPr>
          <p:nvPr>
            <p:ph type="sldNum" sz="quarter" idx="10"/>
          </p:nvPr>
        </p:nvSpPr>
        <p:spPr/>
        <p:txBody>
          <a:bodyPr/>
          <a:lstStyle/>
          <a:p>
            <a:fld id="{7E30B4F9-F56B-4B1F-A7F6-68D0E6BDFCA5}" type="slidenum">
              <a:rPr lang="en-GB" smtClean="0"/>
              <a:t>21</a:t>
            </a:fld>
            <a:endParaRPr lang="en-GB" dirty="0"/>
          </a:p>
        </p:txBody>
      </p:sp>
    </p:spTree>
    <p:extLst>
      <p:ext uri="{BB962C8B-B14F-4D97-AF65-F5344CB8AC3E}">
        <p14:creationId xmlns:p14="http://schemas.microsoft.com/office/powerpoint/2010/main" val="22440249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u="none" dirty="0"/>
              <a:t>The </a:t>
            </a:r>
            <a:r>
              <a:rPr lang="en-US" sz="1200" u="none" baseline="0" dirty="0"/>
              <a:t>PSR combines the application program status register </a:t>
            </a:r>
            <a:r>
              <a:rPr lang="en-GB" sz="1200" u="none" baseline="0" dirty="0"/>
              <a:t>(APSR), interrupt program status register (IPSR), and the EPSR.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u="none" baseline="0" dirty="0"/>
              <a:t>These registers have mutually exclusive bit-fields in the 32-bit PSR register.</a:t>
            </a:r>
            <a:endParaRPr lang="en-US" sz="1200" u="none" dirty="0"/>
          </a:p>
        </p:txBody>
      </p:sp>
      <p:sp>
        <p:nvSpPr>
          <p:cNvPr id="4" name="Slide Number Placeholder 3"/>
          <p:cNvSpPr>
            <a:spLocks noGrp="1"/>
          </p:cNvSpPr>
          <p:nvPr>
            <p:ph type="sldNum" sz="quarter" idx="10"/>
          </p:nvPr>
        </p:nvSpPr>
        <p:spPr/>
        <p:txBody>
          <a:bodyPr/>
          <a:lstStyle/>
          <a:p>
            <a:fld id="{7E30B4F9-F56B-4B1F-A7F6-68D0E6BDFCA5}" type="slidenum">
              <a:rPr lang="en-GB" smtClean="0"/>
              <a:t>22</a:t>
            </a:fld>
            <a:endParaRPr lang="en-GB" dirty="0"/>
          </a:p>
        </p:txBody>
      </p:sp>
    </p:spTree>
    <p:extLst>
      <p:ext uri="{BB962C8B-B14F-4D97-AF65-F5344CB8AC3E}">
        <p14:creationId xmlns:p14="http://schemas.microsoft.com/office/powerpoint/2010/main" val="25851347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kern="1200" dirty="0">
                <a:solidFill>
                  <a:schemeClr val="tx1"/>
                </a:solidFill>
                <a:effectLst/>
                <a:latin typeface="+mn-lt"/>
                <a:ea typeface="+mn-ea"/>
                <a:cs typeface="+mn-cs"/>
              </a:rPr>
              <a:t>The APSR contains the current state of the condition flags from previous instruction executions,</a:t>
            </a:r>
            <a:r>
              <a:rPr lang="en-GB" sz="1200" b="0" i="0" u="none" kern="1200" baseline="0" dirty="0">
                <a:solidFill>
                  <a:schemeClr val="tx1"/>
                </a:solidFill>
                <a:effectLst/>
                <a:latin typeface="+mn-lt"/>
                <a:ea typeface="+mn-ea"/>
                <a:cs typeface="+mn-cs"/>
              </a:rPr>
              <a:t> whereas the </a:t>
            </a:r>
            <a:r>
              <a:rPr lang="en-GB" sz="1200" b="0" i="0" u="none" kern="1200" dirty="0">
                <a:solidFill>
                  <a:schemeClr val="tx1"/>
                </a:solidFill>
                <a:effectLst/>
                <a:latin typeface="+mn-lt"/>
                <a:ea typeface="+mn-ea"/>
                <a:cs typeface="+mn-cs"/>
              </a:rPr>
              <a:t>IPSR contains the exception-type number of the current interrupt service routine (ISR). </a:t>
            </a:r>
            <a:endParaRPr lang="en-GB" i="0" u="none" dirty="0"/>
          </a:p>
          <a:p>
            <a:endParaRPr lang="en-GB" i="0" u="none" dirty="0"/>
          </a:p>
          <a:p>
            <a:endParaRPr lang="en-GB" u="none" dirty="0"/>
          </a:p>
        </p:txBody>
      </p:sp>
      <p:sp>
        <p:nvSpPr>
          <p:cNvPr id="4" name="Slide Number Placeholder 3"/>
          <p:cNvSpPr>
            <a:spLocks noGrp="1"/>
          </p:cNvSpPr>
          <p:nvPr>
            <p:ph type="sldNum" sz="quarter" idx="10"/>
          </p:nvPr>
        </p:nvSpPr>
        <p:spPr/>
        <p:txBody>
          <a:bodyPr/>
          <a:lstStyle/>
          <a:p>
            <a:fld id="{7E30B4F9-F56B-4B1F-A7F6-68D0E6BDFCA5}" type="slidenum">
              <a:rPr lang="en-GB" smtClean="0"/>
              <a:t>23</a:t>
            </a:fld>
            <a:endParaRPr lang="en-GB" dirty="0"/>
          </a:p>
        </p:txBody>
      </p:sp>
    </p:spTree>
    <p:extLst>
      <p:ext uri="{BB962C8B-B14F-4D97-AF65-F5344CB8AC3E}">
        <p14:creationId xmlns:p14="http://schemas.microsoft.com/office/powerpoint/2010/main" val="6965496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kern="1200" dirty="0">
                <a:solidFill>
                  <a:schemeClr val="tx1"/>
                </a:solidFill>
                <a:effectLst/>
                <a:latin typeface="+mn-lt"/>
                <a:ea typeface="+mn-ea"/>
                <a:cs typeface="+mn-cs"/>
              </a:rPr>
              <a:t>The EPSR contains the Thumb state bit and the execution state bits for either the</a:t>
            </a:r>
            <a:r>
              <a:rPr lang="en-GB" sz="1200" b="0" i="0" u="none" kern="1200" baseline="0" dirty="0">
                <a:solidFill>
                  <a:schemeClr val="tx1"/>
                </a:solidFill>
                <a:effectLst/>
                <a:latin typeface="+mn-lt"/>
                <a:ea typeface="+mn-ea"/>
                <a:cs typeface="+mn-cs"/>
              </a:rPr>
              <a:t> i</a:t>
            </a:r>
            <a:r>
              <a:rPr lang="en-GB" sz="1200" b="0" i="0" u="none" kern="1200" dirty="0">
                <a:solidFill>
                  <a:schemeClr val="tx1"/>
                </a:solidFill>
                <a:effectLst/>
                <a:latin typeface="+mn-lt"/>
                <a:ea typeface="+mn-ea"/>
                <a:cs typeface="+mn-cs"/>
              </a:rPr>
              <a:t>f-then (IT) instruction or the interruptible-continuable instruction (ICI) field for an interrupted load multiple or store multiple instruction.</a:t>
            </a:r>
          </a:p>
          <a:p>
            <a:endParaRPr lang="en-GB" i="0" u="none" dirty="0"/>
          </a:p>
          <a:p>
            <a:endParaRPr lang="en-GB" i="0" u="none" dirty="0"/>
          </a:p>
          <a:p>
            <a:endParaRPr lang="en-GB" u="none" dirty="0"/>
          </a:p>
        </p:txBody>
      </p:sp>
      <p:sp>
        <p:nvSpPr>
          <p:cNvPr id="4" name="Slide Number Placeholder 3"/>
          <p:cNvSpPr>
            <a:spLocks noGrp="1"/>
          </p:cNvSpPr>
          <p:nvPr>
            <p:ph type="sldNum" sz="quarter" idx="10"/>
          </p:nvPr>
        </p:nvSpPr>
        <p:spPr/>
        <p:txBody>
          <a:bodyPr/>
          <a:lstStyle/>
          <a:p>
            <a:fld id="{7E30B4F9-F56B-4B1F-A7F6-68D0E6BDFCA5}" type="slidenum">
              <a:rPr lang="en-GB" smtClean="0"/>
              <a:t>24</a:t>
            </a:fld>
            <a:endParaRPr lang="en-GB" dirty="0"/>
          </a:p>
        </p:txBody>
      </p:sp>
    </p:spTree>
    <p:extLst>
      <p:ext uri="{BB962C8B-B14F-4D97-AF65-F5344CB8AC3E}">
        <p14:creationId xmlns:p14="http://schemas.microsoft.com/office/powerpoint/2010/main" val="27292980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none" dirty="0"/>
              <a:t>The exception mask registers disable the handling of exceptions by the processor. </a:t>
            </a:r>
          </a:p>
          <a:p>
            <a:r>
              <a:rPr lang="en-US" u="none" dirty="0"/>
              <a:t>Disable exceptions where they might affect timing critical tasks. </a:t>
            </a:r>
          </a:p>
          <a:p>
            <a:r>
              <a:rPr lang="en-US" u="none" dirty="0"/>
              <a:t>The Cortex-M7 implements three exception mask registers, which are the priority mask (PRIMASK) register , fault mask (FAULTMASK) register, and base priority mask (BASEPRI) register. </a:t>
            </a:r>
          </a:p>
          <a:p>
            <a:r>
              <a:rPr lang="en-US" u="none" dirty="0"/>
              <a:t>The PRIMASK register prevents activation of all exceptions with configurable priority. Set bit [0] to 1 to prevent the exceptions.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u="none" dirty="0"/>
              <a:t>The FAULTMASK register prevents activation of all exceptions except for non-maskable interrupt. Set bit [0] to 1 to prevent the exceptions.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u="none" dirty="0"/>
              <a:t>The BASEPRI register defines the minimum group priority for exception processing. When BASEPRI is set to a nonzero value, it prevents the activation of all exceptions with the same or lower group priority level as the BASEPRI value. Note that the processor does not process any exception with a priority value greater than or equal to BASEPRI.</a:t>
            </a:r>
          </a:p>
        </p:txBody>
      </p:sp>
      <p:sp>
        <p:nvSpPr>
          <p:cNvPr id="4" name="Slide Number Placeholder 3"/>
          <p:cNvSpPr>
            <a:spLocks noGrp="1"/>
          </p:cNvSpPr>
          <p:nvPr>
            <p:ph type="sldNum" sz="quarter" idx="10"/>
          </p:nvPr>
        </p:nvSpPr>
        <p:spPr/>
        <p:txBody>
          <a:bodyPr/>
          <a:lstStyle/>
          <a:p>
            <a:fld id="{7E30B4F9-F56B-4B1F-A7F6-68D0E6BDFCA5}" type="slidenum">
              <a:rPr lang="en-GB" smtClean="0"/>
              <a:t>25</a:t>
            </a:fld>
            <a:endParaRPr lang="en-GB" dirty="0"/>
          </a:p>
        </p:txBody>
      </p:sp>
    </p:spTree>
    <p:extLst>
      <p:ext uri="{BB962C8B-B14F-4D97-AF65-F5344CB8AC3E}">
        <p14:creationId xmlns:p14="http://schemas.microsoft.com/office/powerpoint/2010/main" val="12997437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u="none" dirty="0"/>
              <a:t>The CONTROL register controls the stack used and the privilege level for software execution when the processor is in thread mode, and if implemented, indicates whether the FPU state is active.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u="none"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u="none" dirty="0"/>
              <a:t>Bit [2] is the FPCA bit, which indicates whether floating-point context is active, when floating point is implemented.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u="none"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u="none" dirty="0"/>
              <a:t>Bit [1] is the SPSEL bit, which selects the currently active SP. If this bit is set to 0, then the MSP is the current SP. If the bit is set to 1, then the PSP is the current SP.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u="none"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u="none" dirty="0"/>
              <a:t>Bit [0] is the nPRIV flag, which defines the thread mode privilege level. If this bit is 0, it indicates that the thread mode is privileged. If this bit is set to 1, then the thread mode is unprivileged.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u="none" dirty="0"/>
          </a:p>
          <a:p>
            <a:endParaRPr lang="en-US" u="none" dirty="0"/>
          </a:p>
        </p:txBody>
      </p:sp>
      <p:sp>
        <p:nvSpPr>
          <p:cNvPr id="4" name="Slide Number Placeholder 3"/>
          <p:cNvSpPr>
            <a:spLocks noGrp="1"/>
          </p:cNvSpPr>
          <p:nvPr>
            <p:ph type="sldNum" sz="quarter" idx="10"/>
          </p:nvPr>
        </p:nvSpPr>
        <p:spPr/>
        <p:txBody>
          <a:bodyPr/>
          <a:lstStyle/>
          <a:p>
            <a:fld id="{7E30B4F9-F56B-4B1F-A7F6-68D0E6BDFCA5}" type="slidenum">
              <a:rPr lang="en-GB" smtClean="0"/>
              <a:t>26</a:t>
            </a:fld>
            <a:endParaRPr lang="en-GB" dirty="0"/>
          </a:p>
        </p:txBody>
      </p:sp>
    </p:spTree>
    <p:extLst>
      <p:ext uri="{BB962C8B-B14F-4D97-AF65-F5344CB8AC3E}">
        <p14:creationId xmlns:p14="http://schemas.microsoft.com/office/powerpoint/2010/main" val="42326928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ltLang="zh-CN" u="none" dirty="0"/>
              <a:t>For more detailed information, see the Cortex-M7 processor documentation.</a:t>
            </a:r>
            <a:endParaRPr lang="en-GB" u="none" dirty="0"/>
          </a:p>
        </p:txBody>
      </p:sp>
      <p:sp>
        <p:nvSpPr>
          <p:cNvPr id="4" name="Slide Number Placeholder 3"/>
          <p:cNvSpPr>
            <a:spLocks noGrp="1"/>
          </p:cNvSpPr>
          <p:nvPr>
            <p:ph type="sldNum" sz="quarter" idx="10"/>
          </p:nvPr>
        </p:nvSpPr>
        <p:spPr/>
        <p:txBody>
          <a:bodyPr/>
          <a:lstStyle/>
          <a:p>
            <a:fld id="{7E30B4F9-F56B-4B1F-A7F6-68D0E6BDFCA5}" type="slidenum">
              <a:rPr lang="en-GB" smtClean="0"/>
              <a:t>27</a:t>
            </a:fld>
            <a:endParaRPr lang="en-GB" dirty="0"/>
          </a:p>
        </p:txBody>
      </p:sp>
    </p:spTree>
    <p:extLst>
      <p:ext uri="{BB962C8B-B14F-4D97-AF65-F5344CB8AC3E}">
        <p14:creationId xmlns:p14="http://schemas.microsoft.com/office/powerpoint/2010/main" val="30463558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none" dirty="0"/>
              <a:t>Before programming an application for a processor, it is essential to first familiarize yourself with the processor. We can do this by discovering and analyzing the architecture of the chip and the way components are communicating with each other.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u="none" dirty="0"/>
          </a:p>
          <a:p>
            <a:pPr marL="0" marR="0" indent="0" algn="l" defTabSz="914400" rtl="0" eaLnBrk="1" fontAlgn="auto" latinLnBrk="0" hangingPunct="1">
              <a:lnSpc>
                <a:spcPct val="100000"/>
              </a:lnSpc>
              <a:spcBef>
                <a:spcPts val="0"/>
              </a:spcBef>
              <a:spcAft>
                <a:spcPts val="0"/>
              </a:spcAft>
              <a:buClrTx/>
              <a:buSzTx/>
              <a:buFontTx/>
              <a:buNone/>
              <a:tabLst/>
              <a:defRPr/>
            </a:pPr>
            <a:r>
              <a:rPr lang="en-US" u="none" dirty="0"/>
              <a:t>Arm architecture is RISC based and is widely used in low-power devices.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u="none" dirty="0"/>
          </a:p>
          <a:p>
            <a:pPr marL="0" marR="0" indent="0" algn="l" defTabSz="914400" rtl="0" eaLnBrk="1" fontAlgn="auto" latinLnBrk="0" hangingPunct="1">
              <a:lnSpc>
                <a:spcPct val="100000"/>
              </a:lnSpc>
              <a:spcBef>
                <a:spcPts val="0"/>
              </a:spcBef>
              <a:spcAft>
                <a:spcPts val="0"/>
              </a:spcAft>
              <a:buClrTx/>
              <a:buSzTx/>
              <a:buFontTx/>
              <a:buNone/>
              <a:tabLst/>
              <a:defRPr/>
            </a:pPr>
            <a:r>
              <a:rPr lang="en-US" u="none" dirty="0"/>
              <a:t>Arm Holdings is the company that designs Arm-based processors. Note that Arm does not manufacture the processors but licenses the designs to partners.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u="none" dirty="0"/>
          </a:p>
          <a:p>
            <a:r>
              <a:rPr lang="en-GB" sz="1200" u="none" dirty="0">
                <a:latin typeface="Arial"/>
              </a:rPr>
              <a:t>However, Arm is not just a processor company. Arm also offers a portfolio of products that covers data engines, system IPs, multimedia IPs, and physical IPs.</a:t>
            </a:r>
          </a:p>
          <a:p>
            <a:endParaRPr lang="en-GB" u="none" dirty="0"/>
          </a:p>
          <a:p>
            <a:r>
              <a:rPr lang="en-GB" sz="1200" u="none" dirty="0">
                <a:latin typeface="Arial"/>
              </a:rPr>
              <a:t>In terms of software tools, Arm offers the Arm Development Studio, Keil MDK, as well as a suite of software IPs.</a:t>
            </a:r>
            <a:endParaRPr lang="en-GB" u="none" dirty="0"/>
          </a:p>
        </p:txBody>
      </p:sp>
      <p:sp>
        <p:nvSpPr>
          <p:cNvPr id="4" name="Slide Number Placeholder 3"/>
          <p:cNvSpPr>
            <a:spLocks noGrp="1"/>
          </p:cNvSpPr>
          <p:nvPr>
            <p:ph type="sldNum" sz="quarter" idx="10"/>
          </p:nvPr>
        </p:nvSpPr>
        <p:spPr/>
        <p:txBody>
          <a:bodyPr/>
          <a:lstStyle/>
          <a:p>
            <a:fld id="{7E30B4F9-F56B-4B1F-A7F6-68D0E6BDFCA5}" type="slidenum">
              <a:rPr lang="en-GB" smtClean="0"/>
              <a:t>3</a:t>
            </a:fld>
            <a:endParaRPr lang="en-GB" dirty="0"/>
          </a:p>
        </p:txBody>
      </p:sp>
    </p:spTree>
    <p:extLst>
      <p:ext uri="{BB962C8B-B14F-4D97-AF65-F5344CB8AC3E}">
        <p14:creationId xmlns:p14="http://schemas.microsoft.com/office/powerpoint/2010/main" val="721269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u="none" dirty="0"/>
              <a:t>An Arm-based s</a:t>
            </a:r>
            <a:r>
              <a:rPr lang="en-GB" u="none" baseline="0" dirty="0"/>
              <a:t>ystem-on-chip (</a:t>
            </a:r>
            <a:r>
              <a:rPr lang="en-GB" u="none" dirty="0"/>
              <a:t>SoC) </a:t>
            </a:r>
            <a:r>
              <a:rPr lang="en-GB" u="none" baseline="0" dirty="0"/>
              <a:t>is designed by selecting elements from Arm IP libraries and/or other third-party IP vendors. Different components such as core, RAM, ROM, peripherals, etc., are selected from licensable IPs. These IP components are combined with company-owned or additional third-party IPs to create an SoC.  Finally, this “virtual” know-how is brought to silicon in a semiconductor foundry for Arm-based SoC fabrication.</a:t>
            </a:r>
            <a:endParaRPr lang="en-GB" u="none" dirty="0"/>
          </a:p>
        </p:txBody>
      </p:sp>
      <p:sp>
        <p:nvSpPr>
          <p:cNvPr id="4" name="Slide Number Placeholder 3"/>
          <p:cNvSpPr>
            <a:spLocks noGrp="1"/>
          </p:cNvSpPr>
          <p:nvPr>
            <p:ph type="sldNum" sz="quarter" idx="10"/>
          </p:nvPr>
        </p:nvSpPr>
        <p:spPr/>
        <p:txBody>
          <a:bodyPr/>
          <a:lstStyle/>
          <a:p>
            <a:fld id="{7E30B4F9-F56B-4B1F-A7F6-68D0E6BDFCA5}" type="slidenum">
              <a:rPr lang="en-GB" smtClean="0"/>
              <a:t>4</a:t>
            </a:fld>
            <a:endParaRPr lang="en-GB" dirty="0"/>
          </a:p>
        </p:txBody>
      </p:sp>
    </p:spTree>
    <p:extLst>
      <p:ext uri="{BB962C8B-B14F-4D97-AF65-F5344CB8AC3E}">
        <p14:creationId xmlns:p14="http://schemas.microsoft.com/office/powerpoint/2010/main" val="4728470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u="none" dirty="0"/>
              <a:t>Arm processor families</a:t>
            </a:r>
            <a:r>
              <a:rPr lang="en-GB" u="none" baseline="0" dirty="0"/>
              <a:t> include the Cortex-A series, which is optimized for rich operating systems; the Cortex-R series, which is optimized for hard real-time applications and high performance; the Cortex-M series, which is optimized for discrete processing and microcontrollers; and the SecurCore series, which is optimized for security applications. </a:t>
            </a:r>
          </a:p>
          <a:p>
            <a:endParaRPr lang="en-US" u="none" baseline="0" dirty="0"/>
          </a:p>
          <a:p>
            <a:r>
              <a:rPr lang="en-GB" sz="1200" b="0" i="0" u="none" kern="1200" dirty="0">
                <a:solidFill>
                  <a:schemeClr val="tx1"/>
                </a:solidFill>
                <a:effectLst/>
                <a:latin typeface="+mn-lt"/>
                <a:ea typeface="+mn-ea"/>
                <a:cs typeface="+mn-cs"/>
              </a:rPr>
              <a:t>Arm Cortex-A processors are at the heart of the most powerful and compelling technology products. They are deployed in mobile devices, networking infrastructure, home and consumer devices, automotive in-vehicle infotainment and driver automation systems, and embedded designs.</a:t>
            </a:r>
          </a:p>
          <a:p>
            <a:endParaRPr lang="en-US" sz="1200" b="0" i="0" u="none" kern="1200" dirty="0">
              <a:solidFill>
                <a:schemeClr val="tx1"/>
              </a:solidFill>
              <a:effectLst/>
              <a:latin typeface="+mn-lt"/>
              <a:ea typeface="+mn-ea"/>
              <a:cs typeface="+mn-cs"/>
            </a:endParaRPr>
          </a:p>
          <a:p>
            <a:r>
              <a:rPr lang="en-GB" sz="1200" b="0" i="0" u="none" kern="1200" dirty="0">
                <a:solidFill>
                  <a:schemeClr val="tx1"/>
                </a:solidFill>
                <a:effectLst/>
                <a:latin typeface="+mn-lt"/>
                <a:ea typeface="+mn-ea"/>
                <a:cs typeface="+mn-cs"/>
              </a:rPr>
              <a:t>Arm Cortex-R real-time processors offer high-performance computing solutions for embedded systems where reliability, high availability, fault tolerance and/or deterministic real-time responses are needed. Cortex-R processors are used in products that</a:t>
            </a:r>
            <a:r>
              <a:rPr lang="en-GB" sz="1200" b="0" i="0" u="none" kern="1200" baseline="0" dirty="0">
                <a:solidFill>
                  <a:schemeClr val="tx1"/>
                </a:solidFill>
                <a:effectLst/>
                <a:latin typeface="+mn-lt"/>
                <a:ea typeface="+mn-ea"/>
                <a:cs typeface="+mn-cs"/>
              </a:rPr>
              <a:t> must always meet exacting </a:t>
            </a:r>
            <a:r>
              <a:rPr lang="en-GB" sz="1200" b="0" i="0" u="none" kern="1200" dirty="0">
                <a:solidFill>
                  <a:schemeClr val="tx1"/>
                </a:solidFill>
                <a:effectLst/>
                <a:latin typeface="+mn-lt"/>
                <a:ea typeface="+mn-ea"/>
                <a:cs typeface="+mn-cs"/>
              </a:rPr>
              <a:t>performance requirements and timing deadlines.</a:t>
            </a:r>
          </a:p>
          <a:p>
            <a:endParaRPr lang="en-US" sz="1200" b="0" i="0" u="none" kern="1200" dirty="0">
              <a:solidFill>
                <a:schemeClr val="tx1"/>
              </a:solidFill>
              <a:effectLst/>
              <a:latin typeface="+mn-lt"/>
              <a:ea typeface="+mn-ea"/>
              <a:cs typeface="+mn-cs"/>
            </a:endParaRPr>
          </a:p>
          <a:p>
            <a:r>
              <a:rPr lang="en-GB" sz="1200" b="0" i="0" u="none" kern="1200" dirty="0">
                <a:solidFill>
                  <a:schemeClr val="tx1"/>
                </a:solidFill>
                <a:effectLst/>
                <a:latin typeface="+mn-lt"/>
                <a:ea typeface="+mn-ea"/>
                <a:cs typeface="+mn-cs"/>
              </a:rPr>
              <a:t>The Arm Cortex-M processor family is a range of scalable, energy-efficient, and easy-to-use processors that meet the needs of tomorrow’s smart and connected embedded applications. The processors are supported by the world’s</a:t>
            </a:r>
            <a:r>
              <a:rPr lang="en-GB" sz="1200" b="0" i="0" u="none" kern="1200" baseline="0" dirty="0">
                <a:solidFill>
                  <a:schemeClr val="tx1"/>
                </a:solidFill>
                <a:effectLst/>
                <a:latin typeface="+mn-lt"/>
                <a:ea typeface="+mn-ea"/>
                <a:cs typeface="+mn-cs"/>
              </a:rPr>
              <a:t> number one</a:t>
            </a:r>
            <a:r>
              <a:rPr lang="en-GB" sz="1200" b="0" i="0" u="none" kern="1200" dirty="0">
                <a:solidFill>
                  <a:schemeClr val="tx1"/>
                </a:solidFill>
                <a:effectLst/>
                <a:latin typeface="+mn-lt"/>
                <a:ea typeface="+mn-ea"/>
                <a:cs typeface="+mn-cs"/>
              </a:rPr>
              <a:t> embedded ecosystem and have already been shipped in many billions of devices.</a:t>
            </a:r>
          </a:p>
          <a:p>
            <a:endParaRPr lang="en-US" sz="1200" b="0" i="0" u="none" kern="1200" dirty="0">
              <a:solidFill>
                <a:schemeClr val="tx1"/>
              </a:solidFill>
              <a:effectLst/>
              <a:latin typeface="+mn-lt"/>
              <a:ea typeface="+mn-ea"/>
              <a:cs typeface="+mn-cs"/>
            </a:endParaRPr>
          </a:p>
          <a:p>
            <a:r>
              <a:rPr lang="en-GB" sz="1200" b="0" i="0" u="none" kern="1200" dirty="0">
                <a:solidFill>
                  <a:schemeClr val="tx1"/>
                </a:solidFill>
                <a:effectLst/>
                <a:latin typeface="+mn-lt"/>
                <a:ea typeface="+mn-ea"/>
                <a:cs typeface="+mn-cs"/>
              </a:rPr>
              <a:t>The Arm SecurCore processor family provides powerful 32-bit secure solutions based on industry-leading Arm architecture. By enhancing highly successful Arm processors with security features, SecurCore gives smart card and secure IC developers easy access to the benefits of Arm 32-bit technology, such as small die size, energy efficiency, low cost, excellent code density, and outstanding performance.</a:t>
            </a:r>
            <a:endParaRPr lang="en-US" sz="1200" b="0" i="0" u="none" kern="1200" dirty="0">
              <a:solidFill>
                <a:schemeClr val="tx1"/>
              </a:solidFill>
              <a:effectLst/>
              <a:latin typeface="+mn-lt"/>
              <a:ea typeface="+mn-ea"/>
              <a:cs typeface="+mn-cs"/>
            </a:endParaRPr>
          </a:p>
          <a:p>
            <a:endParaRPr lang="en-GB" u="none" dirty="0"/>
          </a:p>
          <a:p>
            <a:r>
              <a:rPr lang="en-GB" u="none" dirty="0"/>
              <a:t>Arm Classic processors include the Arm11, Arm9, and Arm7 processor families. These processors are still widely licensed around the globe, providing cost-effective solutions for many of today’s applications.</a:t>
            </a:r>
          </a:p>
        </p:txBody>
      </p:sp>
      <p:sp>
        <p:nvSpPr>
          <p:cNvPr id="4" name="Slide Number Placeholder 3"/>
          <p:cNvSpPr>
            <a:spLocks noGrp="1"/>
          </p:cNvSpPr>
          <p:nvPr>
            <p:ph type="sldNum" sz="quarter" idx="10"/>
          </p:nvPr>
        </p:nvSpPr>
        <p:spPr/>
        <p:txBody>
          <a:bodyPr/>
          <a:lstStyle/>
          <a:p>
            <a:fld id="{7E30B4F9-F56B-4B1F-A7F6-68D0E6BDFCA5}" type="slidenum">
              <a:rPr lang="en-GB" smtClean="0"/>
              <a:t>5</a:t>
            </a:fld>
            <a:endParaRPr lang="en-GB" dirty="0"/>
          </a:p>
        </p:txBody>
      </p:sp>
    </p:spTree>
    <p:extLst>
      <p:ext uri="{BB962C8B-B14F-4D97-AF65-F5344CB8AC3E}">
        <p14:creationId xmlns:p14="http://schemas.microsoft.com/office/powerpoint/2010/main" val="30529064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u="none" dirty="0"/>
              <a:t>While</a:t>
            </a:r>
            <a:r>
              <a:rPr lang="en-GB" b="0" u="none" baseline="0" dirty="0"/>
              <a:t> programming Arm systems, a distinction needs to be made between Arm architecture and an Arm processor. Arm architecture describes the details related to programming including data types, instructions, registers, and memory architecture. Companies that are licensing Arm architecture are using their own CPU design.</a:t>
            </a:r>
            <a:endParaRPr lang="en-GB" b="0" u="none" dirty="0"/>
          </a:p>
          <a:p>
            <a:endParaRPr lang="en-GB" b="0" u="none" dirty="0"/>
          </a:p>
          <a:p>
            <a:r>
              <a:rPr lang="en-GB" b="0" u="none" dirty="0">
                <a:ea typeface="ＭＳ Ｐゴシック"/>
                <a:cs typeface="Calibri"/>
              </a:rPr>
              <a:t>Arm architecture forms the basis for every Arm processor. Over time, Arm architecture has evolved to include architectural features that meet the growing demand for new functionality, integrated security features, high performance, and the needs of new and emerging markets. There are currently three Armv8 architecture profiles for the Cortex-A, R, and </a:t>
            </a:r>
            <a:r>
              <a:rPr lang="en-GB" dirty="0">
                <a:ea typeface="ＭＳ Ｐゴシック"/>
                <a:cs typeface="Calibri"/>
              </a:rPr>
              <a:t>M </a:t>
            </a:r>
            <a:r>
              <a:rPr lang="en-GB" b="0" u="none" dirty="0">
                <a:ea typeface="ＭＳ Ｐゴシック"/>
                <a:cs typeface="Calibri"/>
              </a:rPr>
              <a:t>series:</a:t>
            </a:r>
            <a:r>
              <a:rPr lang="en-GB" dirty="0">
                <a:ea typeface="ＭＳ Ｐゴシック"/>
                <a:cs typeface="Calibri"/>
              </a:rPr>
              <a:t> </a:t>
            </a:r>
            <a:endParaRPr lang="en-GB" b="0" u="none" dirty="0">
              <a:cs typeface="Calibri"/>
            </a:endParaRPr>
          </a:p>
          <a:p>
            <a:pPr marL="228600" indent="-228600">
              <a:buAutoNum type="arabicParenBoth"/>
            </a:pPr>
            <a:r>
              <a:rPr lang="en-GB" b="0" u="none" dirty="0"/>
              <a:t>The Armv8-A architecture profile is for high-performance markets such as mobile and enterprise. </a:t>
            </a:r>
          </a:p>
          <a:p>
            <a:pPr marL="228600" indent="-228600">
              <a:buAutoNum type="arabicParenBoth"/>
            </a:pPr>
            <a:r>
              <a:rPr lang="en-GB" b="0" u="none" dirty="0"/>
              <a:t>The Armv8-R architecture profile is for embedded applications in automotive and industrial control.</a:t>
            </a:r>
          </a:p>
          <a:p>
            <a:pPr marL="228600" indent="-228600">
              <a:buAutoNum type="arabicParenBoth"/>
            </a:pPr>
            <a:r>
              <a:rPr lang="en-GB" b="0" u="none" dirty="0"/>
              <a:t>The Armv8-M architecture profile is for embedded and IoT applications.</a:t>
            </a:r>
          </a:p>
          <a:p>
            <a:endParaRPr lang="en-GB" b="0" u="none" dirty="0"/>
          </a:p>
          <a:p>
            <a:r>
              <a:rPr lang="en-GB" b="0" u="none" dirty="0"/>
              <a:t>Arm architecture supports implementations across a wide range of performance points, establishing it as the leading architecture in many market segments. Arm architecture supports a very broad range of performance points, leading to very small implementations of Arm processors, and very efficient implementations of advanced designs using state-of-the-art micro-architecture techniques. Implementation size, performance, and low power consumption are key attributes of Arm architecture.</a:t>
            </a:r>
          </a:p>
          <a:p>
            <a:endParaRPr lang="en-GB" b="0" u="none" dirty="0"/>
          </a:p>
        </p:txBody>
      </p:sp>
      <p:sp>
        <p:nvSpPr>
          <p:cNvPr id="4" name="Slide Number Placeholder 3"/>
          <p:cNvSpPr>
            <a:spLocks noGrp="1"/>
          </p:cNvSpPr>
          <p:nvPr>
            <p:ph type="sldNum" sz="quarter" idx="10"/>
          </p:nvPr>
        </p:nvSpPr>
        <p:spPr/>
        <p:txBody>
          <a:bodyPr/>
          <a:lstStyle/>
          <a:p>
            <a:fld id="{7E30B4F9-F56B-4B1F-A7F6-68D0E6BDFCA5}" type="slidenum">
              <a:rPr lang="en-GB" smtClean="0"/>
              <a:t>6</a:t>
            </a:fld>
            <a:endParaRPr lang="en-GB" dirty="0"/>
          </a:p>
        </p:txBody>
      </p:sp>
    </p:spTree>
    <p:extLst>
      <p:ext uri="{BB962C8B-B14F-4D97-AF65-F5344CB8AC3E}">
        <p14:creationId xmlns:p14="http://schemas.microsoft.com/office/powerpoint/2010/main" val="363604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u="none" dirty="0"/>
              <a:t>This course </a:t>
            </a:r>
            <a:r>
              <a:rPr lang="en-GB" u="none" baseline="0" dirty="0"/>
              <a:t>is about the Cortex-M processors, optimized for low energy consumption and small codes, requiring less physical space and silicon for lower cost. These cores are optimized for mobile applications with independent power supply.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u="none"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GB" sz="1200" b="0" i="0" u="none" kern="1200" dirty="0">
                <a:solidFill>
                  <a:schemeClr val="tx1"/>
                </a:solidFill>
                <a:effectLst/>
                <a:latin typeface="+mn-lt"/>
                <a:ea typeface="+mn-ea"/>
                <a:cs typeface="+mn-cs"/>
              </a:rPr>
              <a:t>The Cortex-M0 and Cortex M0+ processors are suitable for applications requiring minimal cost, power, and area, while the Cortex-M3, Cortex-M4, and Cortex-M7</a:t>
            </a:r>
            <a:r>
              <a:rPr lang="en-GB" sz="1200" b="0" i="0" u="none" kern="1200" baseline="0" dirty="0">
                <a:solidFill>
                  <a:schemeClr val="tx1"/>
                </a:solidFill>
                <a:effectLst/>
                <a:latin typeface="+mn-lt"/>
                <a:ea typeface="+mn-ea"/>
                <a:cs typeface="+mn-cs"/>
              </a:rPr>
              <a:t> processors </a:t>
            </a:r>
            <a:r>
              <a:rPr lang="en-GB" sz="1200" b="0" i="0" u="none" kern="1200" dirty="0">
                <a:solidFill>
                  <a:schemeClr val="tx1"/>
                </a:solidFill>
                <a:effectLst/>
                <a:latin typeface="+mn-lt"/>
                <a:ea typeface="+mn-ea"/>
                <a:cs typeface="+mn-cs"/>
              </a:rPr>
              <a:t>are designed for applications requiring higher performance. The Cortex-M4 and Cortex-M7 processors integrate digital signal processing (DSP) and accelerated floating point processing capability for fast and power-efficient algorithm processing of digital signal control applications.</a:t>
            </a:r>
            <a:r>
              <a:rPr lang="en-US" sz="1200" b="0" i="0" u="none" strike="noStrike" kern="1200" dirty="0">
                <a:solidFill>
                  <a:schemeClr val="tx1"/>
                </a:solidFill>
                <a:effectLst/>
                <a:latin typeface="+mn-lt"/>
                <a:ea typeface="+mn-ea"/>
                <a:cs typeface="+mn-cs"/>
              </a:rPr>
              <a:t> The Cortex-M23 and Cortex-M33 processors are the successors of the Cortex-M0+ and Cortex-M3, respectively, in terms of power and performance efficiency.</a:t>
            </a:r>
          </a:p>
          <a:p>
            <a:pPr marL="0" marR="0" indent="0" algn="l" defTabSz="914400" rtl="0" eaLnBrk="1" fontAlgn="auto" latinLnBrk="0" hangingPunct="1">
              <a:lnSpc>
                <a:spcPct val="100000"/>
              </a:lnSpc>
              <a:spcBef>
                <a:spcPts val="0"/>
              </a:spcBef>
              <a:spcAft>
                <a:spcPts val="0"/>
              </a:spcAft>
              <a:buClrTx/>
              <a:buSzTx/>
              <a:buFontTx/>
              <a:buNone/>
              <a:tabLst/>
              <a:defRPr/>
            </a:pP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Cortex-M23 and Cortex-M33 processors are based on Armv8-M architecture and it is easier to secure IoT devices due to the introduction of TrustZone technology. Cortex-M35P extends the anti-tampering features, making physical and software security accessible for all developers.</a:t>
            </a:r>
          </a:p>
          <a:p>
            <a:pPr>
              <a:spcBef>
                <a:spcPts val="0"/>
              </a:spcBef>
              <a:spcAft>
                <a:spcPts val="0"/>
              </a:spcAft>
              <a:defRPr/>
            </a:pPr>
            <a:endParaRPr lang="en-US" dirty="0">
              <a:cs typeface="Calibri"/>
            </a:endParaRPr>
          </a:p>
          <a:p>
            <a:pPr>
              <a:defRPr/>
            </a:pPr>
            <a:r>
              <a:rPr lang="en-US" dirty="0">
                <a:ea typeface="ＭＳ Ｐゴシック"/>
                <a:cs typeface="Calibri"/>
              </a:rPr>
              <a:t>Cortex-M processors have an exception model designed for very efficient interrupt handling. All Cortex-M processors implement the mixed 16/32 bit Thumb instruction set.</a:t>
            </a:r>
          </a:p>
          <a:p>
            <a:pPr>
              <a:spcBef>
                <a:spcPts val="0"/>
              </a:spcBef>
              <a:spcAft>
                <a:spcPts val="0"/>
              </a:spcAft>
              <a:defRPr/>
            </a:pPr>
            <a:endParaRPr lang="en-US" dirty="0">
              <a:cs typeface="Calibri"/>
            </a:endParaRPr>
          </a:p>
        </p:txBody>
      </p:sp>
      <p:sp>
        <p:nvSpPr>
          <p:cNvPr id="4" name="Slide Number Placeholder 3"/>
          <p:cNvSpPr>
            <a:spLocks noGrp="1"/>
          </p:cNvSpPr>
          <p:nvPr>
            <p:ph type="sldNum" sz="quarter" idx="10"/>
          </p:nvPr>
        </p:nvSpPr>
        <p:spPr/>
        <p:txBody>
          <a:bodyPr/>
          <a:lstStyle/>
          <a:p>
            <a:fld id="{7E30B4F9-F56B-4B1F-A7F6-68D0E6BDFCA5}" type="slidenum">
              <a:rPr lang="en-GB" smtClean="0"/>
              <a:t>7</a:t>
            </a:fld>
            <a:endParaRPr lang="en-GB" dirty="0"/>
          </a:p>
        </p:txBody>
      </p:sp>
    </p:spTree>
    <p:extLst>
      <p:ext uri="{BB962C8B-B14F-4D97-AF65-F5344CB8AC3E}">
        <p14:creationId xmlns:p14="http://schemas.microsoft.com/office/powerpoint/2010/main" val="29835711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u="none" dirty="0"/>
              <a:t>This</a:t>
            </a:r>
            <a:r>
              <a:rPr lang="en-GB" u="none" baseline="0" dirty="0"/>
              <a:t> table provides a</a:t>
            </a:r>
            <a:r>
              <a:rPr lang="en-GB" u="none" dirty="0"/>
              <a:t> good overview of</a:t>
            </a:r>
            <a:r>
              <a:rPr lang="en-GB" u="none" baseline="0" dirty="0"/>
              <a:t> </a:t>
            </a:r>
            <a:r>
              <a:rPr lang="en-GB" u="none" dirty="0"/>
              <a:t>the features of</a:t>
            </a:r>
            <a:r>
              <a:rPr lang="en-GB" u="none" baseline="0" dirty="0"/>
              <a:t> each single core in the Cortex-M series family.</a:t>
            </a:r>
          </a:p>
          <a:p>
            <a:endParaRPr lang="en-GB" u="none" baseline="0" dirty="0"/>
          </a:p>
          <a:p>
            <a:r>
              <a:rPr lang="en-GB" u="none" baseline="0" dirty="0"/>
              <a:t>Note that the Cortex-M0 and M0+ processors are optimized for simple sensing and controlling, whereas the M3, M4, and M7 processors are optimized for data-intense operations, dedicated (fast) hardware multipliers, and math-packages and extensions for digital signal processors (M4 and M7 only). The Cortex-M23, M33, and M35P processors introduce the </a:t>
            </a:r>
            <a:r>
              <a:rPr lang="en-US" sz="1200" b="0" i="0" u="none" strike="noStrike" kern="1200" dirty="0">
                <a:solidFill>
                  <a:schemeClr val="tx1"/>
                </a:solidFill>
                <a:effectLst/>
                <a:latin typeface="+mn-lt"/>
                <a:ea typeface="+mn-ea"/>
                <a:cs typeface="+mn-cs"/>
              </a:rPr>
              <a:t>TrustZone technology to ensure the security of the system under the network.</a:t>
            </a:r>
            <a:endParaRPr lang="en-GB" u="none" baseline="0" dirty="0"/>
          </a:p>
          <a:p>
            <a:endParaRPr lang="en-GB" u="none" baseline="0" dirty="0"/>
          </a:p>
          <a:p>
            <a:r>
              <a:rPr lang="en-GB" u="none" baseline="0" dirty="0"/>
              <a:t>Thumb instructions are instructions that are a subset of Arm instructions. Thumb instructions are 16 bits long </a:t>
            </a:r>
            <a:r>
              <a:rPr lang="en-US" sz="1200" b="0" i="0" u="none" kern="1200" dirty="0">
                <a:solidFill>
                  <a:schemeClr val="tx1"/>
                </a:solidFill>
                <a:effectLst/>
                <a:latin typeface="+mn-lt"/>
                <a:ea typeface="+mn-ea"/>
                <a:cs typeface="+mn-cs"/>
              </a:rPr>
              <a:t>and have a corresponding 32-bit Arm instruction that has the same effect on the processor model.</a:t>
            </a:r>
            <a:endParaRPr lang="en-GB" u="none" dirty="0"/>
          </a:p>
        </p:txBody>
      </p:sp>
      <p:sp>
        <p:nvSpPr>
          <p:cNvPr id="4" name="Slide Number Placeholder 3"/>
          <p:cNvSpPr>
            <a:spLocks noGrp="1"/>
          </p:cNvSpPr>
          <p:nvPr>
            <p:ph type="sldNum" sz="quarter" idx="10"/>
          </p:nvPr>
        </p:nvSpPr>
        <p:spPr/>
        <p:txBody>
          <a:bodyPr/>
          <a:lstStyle/>
          <a:p>
            <a:fld id="{7E30B4F9-F56B-4B1F-A7F6-68D0E6BDFCA5}" type="slidenum">
              <a:rPr lang="en-GB" smtClean="0"/>
              <a:t>8</a:t>
            </a:fld>
            <a:endParaRPr lang="en-GB" dirty="0"/>
          </a:p>
        </p:txBody>
      </p:sp>
    </p:spTree>
    <p:extLst>
      <p:ext uri="{BB962C8B-B14F-4D97-AF65-F5344CB8AC3E}">
        <p14:creationId xmlns:p14="http://schemas.microsoft.com/office/powerpoint/2010/main" val="32877709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dirty="0">
                <a:solidFill>
                  <a:srgbClr val="FF0000"/>
                </a:solidFill>
                <a:highlight>
                  <a:srgbClr val="FFFF00"/>
                </a:highlight>
              </a:rPr>
              <a:t>The Cortex-M7 processor is a highly efficient, high-performance, embedded processor that maintains the Cortex-M series small size signature and tiny power consumption.</a:t>
            </a:r>
            <a:r>
              <a:rPr lang="en-US" sz="1200" b="0" i="0" u="none" strike="noStrike" kern="1200" dirty="0">
                <a:solidFill>
                  <a:schemeClr val="tx1"/>
                </a:solidFill>
                <a:effectLst/>
                <a:highlight>
                  <a:srgbClr val="FFFF00"/>
                </a:highlight>
                <a:latin typeface="+mn-lt"/>
                <a:ea typeface="+mn-ea"/>
                <a:cs typeface="+mn-cs"/>
              </a:rPr>
              <a:t> Focusing on enhanced DSP capabilities, the Cortex-M7 is more suited to audio and visual sensor hub processing than the previous Cortex-M series design.</a:t>
            </a:r>
            <a:endParaRPr lang="en-GB" b="0" i="0" u="none" dirty="0">
              <a:solidFill>
                <a:srgbClr val="FF0000"/>
              </a:solidFill>
              <a:highlight>
                <a:srgbClr val="FFFF00"/>
              </a:highlight>
            </a:endParaRPr>
          </a:p>
        </p:txBody>
      </p:sp>
      <p:sp>
        <p:nvSpPr>
          <p:cNvPr id="4" name="Slide Number Placeholder 3"/>
          <p:cNvSpPr>
            <a:spLocks noGrp="1"/>
          </p:cNvSpPr>
          <p:nvPr>
            <p:ph type="sldNum" sz="quarter" idx="10"/>
          </p:nvPr>
        </p:nvSpPr>
        <p:spPr/>
        <p:txBody>
          <a:bodyPr/>
          <a:lstStyle/>
          <a:p>
            <a:fld id="{7E30B4F9-F56B-4B1F-A7F6-68D0E6BDFCA5}" type="slidenum">
              <a:rPr lang="en-GB" smtClean="0"/>
              <a:t>9</a:t>
            </a:fld>
            <a:endParaRPr lang="en-GB" dirty="0"/>
          </a:p>
        </p:txBody>
      </p:sp>
    </p:spTree>
    <p:extLst>
      <p:ext uri="{BB962C8B-B14F-4D97-AF65-F5344CB8AC3E}">
        <p14:creationId xmlns:p14="http://schemas.microsoft.com/office/powerpoint/2010/main" val="32704748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3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9F0F991D-FCA4-4B63-990A-F6816AD19558}"/>
              </a:ext>
            </a:extLst>
          </p:cNvPr>
          <p:cNvPicPr>
            <a:picLocks noChangeAspect="1"/>
          </p:cNvPicPr>
          <p:nvPr userDrawn="1"/>
        </p:nvPicPr>
        <p:blipFill>
          <a:blip r:embed="rId2">
            <a:extLst>
              <a:ext uri="{28A0092B-C50C-407E-A947-70E740481C1C}">
                <a14:useLocalDpi xmlns:a14="http://schemas.microsoft.com/office/drawing/2010/main" val="0"/>
              </a:ext>
            </a:extLst>
          </a:blip>
          <a:srcRect r="-367"/>
          <a:stretch>
            <a:fillRect/>
          </a:stretch>
        </p:blipFill>
        <p:spPr bwMode="auto">
          <a:xfrm>
            <a:off x="0" y="0"/>
            <a:ext cx="122523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a:extLst>
              <a:ext uri="{FF2B5EF4-FFF2-40B4-BE49-F238E27FC236}">
                <a16:creationId xmlns:a16="http://schemas.microsoft.com/office/drawing/2014/main" id="{A156D165-7270-40C4-88D8-90852D96F75A}"/>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588"/>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a:extLst>
              <a:ext uri="{FF2B5EF4-FFF2-40B4-BE49-F238E27FC236}">
                <a16:creationId xmlns:a16="http://schemas.microsoft.com/office/drawing/2014/main" id="{8AD9B17F-0E30-4ADC-88D4-20A157463F8E}"/>
              </a:ext>
            </a:extLst>
          </p:cNvPr>
          <p:cNvSpPr txBox="1">
            <a:spLocks/>
          </p:cNvSpPr>
          <p:nvPr userDrawn="1"/>
        </p:nvSpPr>
        <p:spPr bwMode="auto">
          <a:xfrm>
            <a:off x="5016500" y="137477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rgbClr val="7F7F7F"/>
              </a:solidFill>
              <a:cs typeface="ＭＳ Ｐゴシック" charset="0"/>
            </a:endParaRPr>
          </a:p>
        </p:txBody>
      </p:sp>
      <p:sp>
        <p:nvSpPr>
          <p:cNvPr id="10" name="Subtitle 2">
            <a:extLst>
              <a:ext uri="{FF2B5EF4-FFF2-40B4-BE49-F238E27FC236}">
                <a16:creationId xmlns:a16="http://schemas.microsoft.com/office/drawing/2014/main" id="{CD4279F1-F98A-4D42-BE2C-F6824E400D1C}"/>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chemeClr val="bg1"/>
              </a:solidFill>
              <a:cs typeface="ＭＳ Ｐゴシック" charset="0"/>
            </a:endParaRPr>
          </a:p>
        </p:txBody>
      </p:sp>
      <p:sp>
        <p:nvSpPr>
          <p:cNvPr id="11" name="Rectangle 10">
            <a:extLst>
              <a:ext uri="{FF2B5EF4-FFF2-40B4-BE49-F238E27FC236}">
                <a16:creationId xmlns:a16="http://schemas.microsoft.com/office/drawing/2014/main" id="{FBDD11B8-AE29-46D7-AA16-FC0782F0224C}"/>
              </a:ext>
            </a:extLst>
          </p:cNvPr>
          <p:cNvSpPr/>
          <p:nvPr userDrawn="1"/>
        </p:nvSpPr>
        <p:spPr>
          <a:xfrm>
            <a:off x="3413125" y="4835525"/>
            <a:ext cx="4778375"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2" name="Rectangle 11">
            <a:extLst>
              <a:ext uri="{FF2B5EF4-FFF2-40B4-BE49-F238E27FC236}">
                <a16:creationId xmlns:a16="http://schemas.microsoft.com/office/drawing/2014/main" id="{2152EDD9-932E-446C-B0D1-08200969EF9A}"/>
              </a:ext>
            </a:extLst>
          </p:cNvPr>
          <p:cNvSpPr/>
          <p:nvPr userDrawn="1"/>
        </p:nvSpPr>
        <p:spPr>
          <a:xfrm rot="5400000">
            <a:off x="9608344" y="4369594"/>
            <a:ext cx="955675" cy="379888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3" name="Rectangle 12">
            <a:extLst>
              <a:ext uri="{FF2B5EF4-FFF2-40B4-BE49-F238E27FC236}">
                <a16:creationId xmlns:a16="http://schemas.microsoft.com/office/drawing/2014/main" id="{0A8448B8-61E4-4D23-9334-33FE7B6C6659}"/>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4" name="TextBox 13">
            <a:extLst>
              <a:ext uri="{FF2B5EF4-FFF2-40B4-BE49-F238E27FC236}">
                <a16:creationId xmlns:a16="http://schemas.microsoft.com/office/drawing/2014/main" id="{F4378299-CD03-4252-AFFD-BC205B792D81}"/>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lnSpc>
                <a:spcPct val="90000"/>
              </a:lnSpc>
              <a:spcAft>
                <a:spcPts val="600"/>
              </a:spcAft>
              <a:buFont typeface="Arial" charset="0"/>
              <a:buNone/>
              <a:defRPr/>
            </a:pPr>
            <a:endParaRPr lang="en-US" sz="2100" dirty="0">
              <a:solidFill>
                <a:schemeClr val="tx2"/>
              </a:solidFill>
            </a:endParaRPr>
          </a:p>
        </p:txBody>
      </p:sp>
      <p:sp>
        <p:nvSpPr>
          <p:cNvPr id="15" name="TextBox 20">
            <a:extLst>
              <a:ext uri="{FF2B5EF4-FFF2-40B4-BE49-F238E27FC236}">
                <a16:creationId xmlns:a16="http://schemas.microsoft.com/office/drawing/2014/main" id="{011A3030-FB66-4CA3-A565-EB5EEB758B3F}"/>
              </a:ext>
            </a:extLst>
          </p:cNvPr>
          <p:cNvSpPr txBox="1">
            <a:spLocks noChangeArrowheads="1"/>
          </p:cNvSpPr>
          <p:nvPr userDrawn="1"/>
        </p:nvSpPr>
        <p:spPr bwMode="auto">
          <a:xfrm>
            <a:off x="804863" y="6430963"/>
            <a:ext cx="8350250"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16" name="Picture 16">
            <a:extLst>
              <a:ext uri="{FF2B5EF4-FFF2-40B4-BE49-F238E27FC236}">
                <a16:creationId xmlns:a16="http://schemas.microsoft.com/office/drawing/2014/main" id="{853C1CC1-ADAC-4345-8FD5-7780D35BE3C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Placeholder 28"/>
          <p:cNvSpPr>
            <a:spLocks noGrp="1"/>
          </p:cNvSpPr>
          <p:nvPr>
            <p:ph type="body" sz="quarter" idx="12"/>
          </p:nvPr>
        </p:nvSpPr>
        <p:spPr>
          <a:xfrm>
            <a:off x="6649606" y="595808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2" name="Text Placeholder 28"/>
          <p:cNvSpPr>
            <a:spLocks noGrp="1"/>
          </p:cNvSpPr>
          <p:nvPr>
            <p:ph type="body" sz="quarter" idx="13"/>
          </p:nvPr>
        </p:nvSpPr>
        <p:spPr>
          <a:xfrm>
            <a:off x="6649606" y="626796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6" name="Title 1"/>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endParaRPr lang="en-US" dirty="0"/>
          </a:p>
        </p:txBody>
      </p:sp>
      <p:sp>
        <p:nvSpPr>
          <p:cNvPr id="28" name="Text Placeholder 3"/>
          <p:cNvSpPr>
            <a:spLocks noGrp="1"/>
          </p:cNvSpPr>
          <p:nvPr>
            <p:ph type="body" sz="quarter" idx="14"/>
          </p:nvPr>
        </p:nvSpPr>
        <p:spPr>
          <a:xfrm>
            <a:off x="7426906" y="1652709"/>
            <a:ext cx="4268207" cy="289871"/>
          </a:xfrm>
        </p:spPr>
        <p:txBody>
          <a:bodyPr/>
          <a:lstStyle>
            <a:lvl1pPr algn="r">
              <a:defRPr sz="2400" baseline="0">
                <a:solidFill>
                  <a:schemeClr val="bg1"/>
                </a:solidFill>
              </a:defRPr>
            </a:lvl1pPr>
          </a:lstStyle>
          <a:p>
            <a:pPr lvl="0"/>
            <a:r>
              <a:rPr lang="en-US"/>
              <a:t>Edit Master text styles</a:t>
            </a:r>
          </a:p>
        </p:txBody>
      </p:sp>
      <p:sp>
        <p:nvSpPr>
          <p:cNvPr id="20" name="Subtitle 2"/>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Tree>
    <p:extLst>
      <p:ext uri="{BB962C8B-B14F-4D97-AF65-F5344CB8AC3E}">
        <p14:creationId xmlns:p14="http://schemas.microsoft.com/office/powerpoint/2010/main" val="145957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6CEC54C1-485F-40D2-B042-79849DAFE15A}"/>
              </a:ext>
            </a:extLst>
          </p:cNvPr>
          <p:cNvCxnSpPr>
            <a:cxnSpLocks/>
          </p:cNvCxnSpPr>
          <p:nvPr userDrawn="1"/>
        </p:nvCxnSpPr>
        <p:spPr>
          <a:xfrm>
            <a:off x="6096000" y="1662113"/>
            <a:ext cx="0" cy="447357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spcAft>
                <a:spcPts val="0"/>
              </a:spcAft>
              <a:buNone/>
              <a:defRPr sz="2400">
                <a:solidFill>
                  <a:schemeClr val="tx2">
                    <a:lumMod val="60000"/>
                    <a:lumOff val="40000"/>
                  </a:schemeClr>
                </a:solidFill>
              </a:defRPr>
            </a:lvl1pPr>
          </a:lstStyle>
          <a:p>
            <a:pPr lvl="0"/>
            <a:r>
              <a:rPr lang="en-US"/>
              <a:t>Edit Master text styles</a:t>
            </a:r>
          </a:p>
        </p:txBody>
      </p:sp>
      <p:sp>
        <p:nvSpPr>
          <p:cNvPr id="9" name="Text Placeholder 131"/>
          <p:cNvSpPr>
            <a:spLocks noGrp="1"/>
          </p:cNvSpPr>
          <p:nvPr>
            <p:ph type="body" sz="quarter" idx="16"/>
          </p:nvPr>
        </p:nvSpPr>
        <p:spPr>
          <a:xfrm>
            <a:off x="492125" y="1620481"/>
            <a:ext cx="5332942"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4" name="Content Placeholder 3"/>
          <p:cNvSpPr>
            <a:spLocks noGrp="1"/>
          </p:cNvSpPr>
          <p:nvPr>
            <p:ph sz="quarter" idx="19"/>
          </p:nvPr>
        </p:nvSpPr>
        <p:spPr>
          <a:xfrm>
            <a:off x="492125" y="2361952"/>
            <a:ext cx="5332941" cy="3605743"/>
          </a:xfr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31"/>
          <p:cNvSpPr>
            <a:spLocks noGrp="1"/>
          </p:cNvSpPr>
          <p:nvPr>
            <p:ph type="body" sz="quarter" idx="18"/>
          </p:nvPr>
        </p:nvSpPr>
        <p:spPr>
          <a:xfrm>
            <a:off x="6341534" y="1620481"/>
            <a:ext cx="5332942"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8" name="Content Placeholder 7"/>
          <p:cNvSpPr>
            <a:spLocks noGrp="1"/>
          </p:cNvSpPr>
          <p:nvPr>
            <p:ph sz="quarter" idx="20"/>
          </p:nvPr>
        </p:nvSpPr>
        <p:spPr>
          <a:xfrm>
            <a:off x="6341534" y="2362483"/>
            <a:ext cx="5331354" cy="3605212"/>
          </a:xfrm>
        </p:spPr>
        <p:txBody>
          <a:bodyPr/>
          <a:lstStyle>
            <a:lvl1pPr marL="0" indent="0">
              <a:buNone/>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59526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grpSp>
        <p:nvGrpSpPr>
          <p:cNvPr id="10" name="Group 6">
            <a:extLst>
              <a:ext uri="{FF2B5EF4-FFF2-40B4-BE49-F238E27FC236}">
                <a16:creationId xmlns:a16="http://schemas.microsoft.com/office/drawing/2014/main" id="{1ECD41E8-8F7A-4802-BD8A-6CACEC985F17}"/>
              </a:ext>
            </a:extLst>
          </p:cNvPr>
          <p:cNvGrpSpPr>
            <a:grpSpLocks/>
          </p:cNvGrpSpPr>
          <p:nvPr userDrawn="1"/>
        </p:nvGrpSpPr>
        <p:grpSpPr bwMode="auto">
          <a:xfrm>
            <a:off x="4148138" y="1754188"/>
            <a:ext cx="3903662" cy="4305300"/>
            <a:chOff x="3706307" y="1883391"/>
            <a:chExt cx="3803176" cy="4472959"/>
          </a:xfrm>
        </p:grpSpPr>
        <p:cxnSp>
          <p:nvCxnSpPr>
            <p:cNvPr id="11" name="Straight Connector 10">
              <a:extLst>
                <a:ext uri="{FF2B5EF4-FFF2-40B4-BE49-F238E27FC236}">
                  <a16:creationId xmlns:a16="http://schemas.microsoft.com/office/drawing/2014/main" id="{AC4DA0A3-5394-4DD3-8DBF-449419EB9BEC}"/>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F2575E8-95EA-447D-9561-5F51443D866F}"/>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dirty="0">
                <a:solidFill>
                  <a:schemeClr val="tx2">
                    <a:lumMod val="60000"/>
                    <a:lumOff val="40000"/>
                  </a:schemeClr>
                </a:solidFill>
              </a:defRPr>
            </a:lvl1pPr>
          </a:lstStyle>
          <a:p>
            <a:pPr lvl="0"/>
            <a:r>
              <a:rPr lang="en-US"/>
              <a:t>Edit Master text styles</a:t>
            </a:r>
          </a:p>
        </p:txBody>
      </p:sp>
      <p:sp>
        <p:nvSpPr>
          <p:cNvPr id="7" name="Text Placeholder 2"/>
          <p:cNvSpPr>
            <a:spLocks noGrp="1"/>
          </p:cNvSpPr>
          <p:nvPr>
            <p:ph idx="1"/>
          </p:nvPr>
        </p:nvSpPr>
        <p:spPr>
          <a:xfrm>
            <a:off x="492789" y="2373786"/>
            <a:ext cx="3359281" cy="3605945"/>
          </a:xfrm>
          <a:prstGeom prst="rect">
            <a:avLst/>
          </a:prstGeo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p:txBody>
      </p:sp>
      <p:sp>
        <p:nvSpPr>
          <p:cNvPr id="100" name="Text Placeholder 131"/>
          <p:cNvSpPr>
            <a:spLocks noGrp="1"/>
          </p:cNvSpPr>
          <p:nvPr>
            <p:ph type="body" sz="quarter" idx="16"/>
          </p:nvPr>
        </p:nvSpPr>
        <p:spPr>
          <a:xfrm>
            <a:off x="492125"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13" name="Text Placeholder 2"/>
          <p:cNvSpPr>
            <a:spLocks noGrp="1"/>
          </p:cNvSpPr>
          <p:nvPr>
            <p:ph idx="17"/>
          </p:nvPr>
        </p:nvSpPr>
        <p:spPr>
          <a:xfrm>
            <a:off x="4444207" y="2373786"/>
            <a:ext cx="3359281" cy="3605945"/>
          </a:xfrm>
          <a:prstGeom prst="rect">
            <a:avLst/>
          </a:prstGeom>
        </p:spPr>
        <p:txBody>
          <a:bodyPr/>
          <a:lstStyle>
            <a:lvl1pPr marL="0" indent="0">
              <a:buNone/>
              <a:defRPr/>
            </a:lvl1pPr>
          </a:lstStyle>
          <a:p>
            <a:pPr lvl="0"/>
            <a:r>
              <a:rPr lang="en-US"/>
              <a:t>Edit Master text styles</a:t>
            </a:r>
          </a:p>
          <a:p>
            <a:pPr lvl="1"/>
            <a:r>
              <a:rPr lang="en-US"/>
              <a:t>Second level</a:t>
            </a:r>
          </a:p>
        </p:txBody>
      </p:sp>
      <p:sp>
        <p:nvSpPr>
          <p:cNvPr id="14" name="Text Placeholder 2"/>
          <p:cNvSpPr>
            <a:spLocks noGrp="1"/>
          </p:cNvSpPr>
          <p:nvPr>
            <p:ph idx="18"/>
          </p:nvPr>
        </p:nvSpPr>
        <p:spPr>
          <a:xfrm>
            <a:off x="8300113" y="2373786"/>
            <a:ext cx="3359281" cy="3605945"/>
          </a:xfrm>
          <a:prstGeom prst="rect">
            <a:avLst/>
          </a:prstGeom>
        </p:spPr>
        <p:txBody>
          <a:bodyPr/>
          <a:lstStyle>
            <a:lvl1pPr marL="0" indent="0">
              <a:buNone/>
              <a:defRPr/>
            </a:lvl1pPr>
            <a:lvl2pPr>
              <a:defRPr>
                <a:solidFill>
                  <a:srgbClr val="383838"/>
                </a:solidFill>
              </a:defRPr>
            </a:lvl2pPr>
          </a:lstStyle>
          <a:p>
            <a:pPr lvl="0"/>
            <a:r>
              <a:rPr lang="en-US"/>
              <a:t>Edit Master text styles</a:t>
            </a:r>
          </a:p>
          <a:p>
            <a:pPr lvl="1"/>
            <a:r>
              <a:rPr lang="en-US"/>
              <a:t>Second level</a:t>
            </a:r>
          </a:p>
        </p:txBody>
      </p:sp>
      <p:sp>
        <p:nvSpPr>
          <p:cNvPr id="15" name="Text Placeholder 131"/>
          <p:cNvSpPr>
            <a:spLocks noGrp="1"/>
          </p:cNvSpPr>
          <p:nvPr>
            <p:ph type="body" sz="quarter" idx="19"/>
          </p:nvPr>
        </p:nvSpPr>
        <p:spPr>
          <a:xfrm>
            <a:off x="4419997"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16" name="Text Placeholder 131"/>
          <p:cNvSpPr>
            <a:spLocks noGrp="1"/>
          </p:cNvSpPr>
          <p:nvPr>
            <p:ph type="body" sz="quarter" idx="20"/>
          </p:nvPr>
        </p:nvSpPr>
        <p:spPr>
          <a:xfrm>
            <a:off x="8299449"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Tree>
    <p:extLst>
      <p:ext uri="{BB962C8B-B14F-4D97-AF65-F5344CB8AC3E}">
        <p14:creationId xmlns:p14="http://schemas.microsoft.com/office/powerpoint/2010/main" val="29493844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1F5E88F4-34BF-4FB5-900D-00FBACE9F35D}"/>
              </a:ext>
            </a:extLst>
          </p:cNvPr>
          <p:cNvCxnSpPr>
            <a:cxnSpLocks/>
          </p:cNvCxnSpPr>
          <p:nvPr userDrawn="1"/>
        </p:nvCxnSpPr>
        <p:spPr>
          <a:xfrm>
            <a:off x="3233738" y="1631950"/>
            <a:ext cx="0" cy="40862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dirty="0">
                <a:solidFill>
                  <a:schemeClr val="tx2">
                    <a:lumMod val="60000"/>
                    <a:lumOff val="40000"/>
                  </a:schemeClr>
                </a:solidFill>
              </a:defRPr>
            </a:lvl1pPr>
          </a:lstStyle>
          <a:p>
            <a:pPr lvl="0"/>
            <a:r>
              <a:rPr lang="en-US"/>
              <a:t>Edit Master text styles</a:t>
            </a:r>
          </a:p>
        </p:txBody>
      </p:sp>
      <p:sp>
        <p:nvSpPr>
          <p:cNvPr id="47" name="Text Placeholder 2"/>
          <p:cNvSpPr>
            <a:spLocks noGrp="1"/>
          </p:cNvSpPr>
          <p:nvPr>
            <p:ph idx="14"/>
          </p:nvPr>
        </p:nvSpPr>
        <p:spPr>
          <a:xfrm>
            <a:off x="3369738" y="1631112"/>
            <a:ext cx="8303150" cy="4086426"/>
          </a:xfrm>
          <a:prstGeom prst="rect">
            <a:avLst/>
          </a:prstGeo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
          <p:cNvSpPr>
            <a:spLocks noGrp="1"/>
          </p:cNvSpPr>
          <p:nvPr>
            <p:ph idx="1"/>
          </p:nvPr>
        </p:nvSpPr>
        <p:spPr>
          <a:xfrm>
            <a:off x="492789" y="1631112"/>
            <a:ext cx="2606011" cy="4086426"/>
          </a:xfrm>
          <a:prstGeom prst="rect">
            <a:avLst/>
          </a:prstGeom>
        </p:spPr>
        <p:txBody>
          <a:bodyPr/>
          <a:lstStyle>
            <a:lvl1pPr marL="0" indent="0">
              <a:buNone/>
              <a:defRPr/>
            </a:lvl1pPr>
            <a:lvl2pPr>
              <a:defRPr>
                <a:solidFill>
                  <a:srgbClr val="383838"/>
                </a:solidFill>
              </a:defRPr>
            </a:lvl2pPr>
          </a:lstStyle>
          <a:p>
            <a:pPr lvl="0"/>
            <a:r>
              <a:rPr lang="en-US"/>
              <a:t>Edit Master text styles</a:t>
            </a:r>
          </a:p>
          <a:p>
            <a:pPr lvl="1"/>
            <a:r>
              <a:rPr lang="en-US"/>
              <a:t>Second level</a:t>
            </a:r>
          </a:p>
        </p:txBody>
      </p:sp>
    </p:spTree>
    <p:extLst>
      <p:ext uri="{BB962C8B-B14F-4D97-AF65-F5344CB8AC3E}">
        <p14:creationId xmlns:p14="http://schemas.microsoft.com/office/powerpoint/2010/main" val="6716344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ECCBF85B-6B38-418B-B229-63FD770EDEA7}"/>
              </a:ext>
            </a:extLst>
          </p:cNvPr>
          <p:cNvCxnSpPr>
            <a:cxnSpLocks/>
          </p:cNvCxnSpPr>
          <p:nvPr userDrawn="1"/>
        </p:nvCxnSpPr>
        <p:spPr>
          <a:xfrm>
            <a:off x="8932863" y="1746250"/>
            <a:ext cx="0" cy="40862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4" name="Content Placeholder 3"/>
          <p:cNvSpPr>
            <a:spLocks noGrp="1"/>
          </p:cNvSpPr>
          <p:nvPr>
            <p:ph sz="quarter" idx="14"/>
          </p:nvPr>
        </p:nvSpPr>
        <p:spPr>
          <a:xfrm>
            <a:off x="492125" y="1746560"/>
            <a:ext cx="8305669" cy="4086428"/>
          </a:xfr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15"/>
          </p:nvPr>
        </p:nvSpPr>
        <p:spPr>
          <a:xfrm>
            <a:off x="9037638" y="1746560"/>
            <a:ext cx="2635250" cy="4086428"/>
          </a:xfrm>
        </p:spPr>
        <p:txBody>
          <a:bodyPr/>
          <a:lstStyle>
            <a:lvl1pPr marL="0" indent="0">
              <a:buNone/>
              <a:defRPr/>
            </a:lvl1pPr>
            <a:lvl2pPr>
              <a:defRPr>
                <a:solidFill>
                  <a:srgbClr val="383838"/>
                </a:solidFill>
              </a:defRPr>
            </a:lvl2pPr>
          </a:lstStyle>
          <a:p>
            <a:pPr lvl="0"/>
            <a:r>
              <a:rPr lang="en-US"/>
              <a:t>Edit Master text styles</a:t>
            </a:r>
          </a:p>
          <a:p>
            <a:pPr lvl="1"/>
            <a:r>
              <a:rPr lang="en-US"/>
              <a:t>Second level</a:t>
            </a:r>
          </a:p>
        </p:txBody>
      </p:sp>
    </p:spTree>
    <p:extLst>
      <p:ext uri="{BB962C8B-B14F-4D97-AF65-F5344CB8AC3E}">
        <p14:creationId xmlns:p14="http://schemas.microsoft.com/office/powerpoint/2010/main" val="18119687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grpSp>
        <p:nvGrpSpPr>
          <p:cNvPr id="10" name="Group 6">
            <a:extLst>
              <a:ext uri="{FF2B5EF4-FFF2-40B4-BE49-F238E27FC236}">
                <a16:creationId xmlns:a16="http://schemas.microsoft.com/office/drawing/2014/main" id="{114A2708-7A8B-4D20-8225-CD1C8C761ACF}"/>
              </a:ext>
            </a:extLst>
          </p:cNvPr>
          <p:cNvGrpSpPr>
            <a:grpSpLocks/>
          </p:cNvGrpSpPr>
          <p:nvPr userDrawn="1"/>
        </p:nvGrpSpPr>
        <p:grpSpPr bwMode="auto">
          <a:xfrm>
            <a:off x="4148138" y="1625600"/>
            <a:ext cx="3903662" cy="4305300"/>
            <a:chOff x="3706307" y="1883391"/>
            <a:chExt cx="3803176" cy="4472959"/>
          </a:xfrm>
        </p:grpSpPr>
        <p:cxnSp>
          <p:nvCxnSpPr>
            <p:cNvPr id="11" name="Straight Connector 10">
              <a:extLst>
                <a:ext uri="{FF2B5EF4-FFF2-40B4-BE49-F238E27FC236}">
                  <a16:creationId xmlns:a16="http://schemas.microsoft.com/office/drawing/2014/main" id="{EB25F9CF-0B60-43CC-9056-F30880901E51}"/>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EA81E11-C818-456E-B39B-0D107A2FB43F}"/>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18" name="Text Placeholder 131"/>
          <p:cNvSpPr>
            <a:spLocks noGrp="1"/>
          </p:cNvSpPr>
          <p:nvPr>
            <p:ph type="body" sz="quarter" idx="16"/>
          </p:nvPr>
        </p:nvSpPr>
        <p:spPr>
          <a:xfrm>
            <a:off x="492125" y="1562924"/>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19" name="Text Placeholder 131"/>
          <p:cNvSpPr>
            <a:spLocks noGrp="1"/>
          </p:cNvSpPr>
          <p:nvPr>
            <p:ph type="body" sz="quarter" idx="17"/>
          </p:nvPr>
        </p:nvSpPr>
        <p:spPr>
          <a:xfrm>
            <a:off x="4416027" y="1569937"/>
            <a:ext cx="3359945" cy="560696"/>
          </a:xfrm>
        </p:spPr>
        <p:txBody>
          <a:bodyPr anchor="b" anchorCtr="0"/>
          <a:lstStyle>
            <a:lvl1pPr marL="0" indent="0">
              <a:buNone/>
              <a:defRPr lang="en-US" sz="2400" b="1" kern="1200" dirty="0" smtClean="0">
                <a:solidFill>
                  <a:schemeClr val="accent1"/>
                </a:solidFill>
                <a:latin typeface="+mn-lt"/>
                <a:ea typeface="ＭＳ Ｐゴシック" charset="0"/>
                <a:cs typeface="ＭＳ Ｐゴシック" charset="0"/>
              </a:defRPr>
            </a:lvl1pPr>
          </a:lstStyle>
          <a:p>
            <a:pPr lvl="0"/>
            <a:r>
              <a:rPr lang="en-US"/>
              <a:t>Edit Master text styles</a:t>
            </a:r>
          </a:p>
        </p:txBody>
      </p:sp>
      <p:sp>
        <p:nvSpPr>
          <p:cNvPr id="20" name="Text Placeholder 131"/>
          <p:cNvSpPr>
            <a:spLocks noGrp="1"/>
          </p:cNvSpPr>
          <p:nvPr>
            <p:ph type="body" sz="quarter" idx="18"/>
          </p:nvPr>
        </p:nvSpPr>
        <p:spPr>
          <a:xfrm>
            <a:off x="8306264" y="1569937"/>
            <a:ext cx="3359945" cy="560696"/>
          </a:xfrm>
        </p:spPr>
        <p:txBody>
          <a:bodyPr anchor="b" anchorCtr="0"/>
          <a:lstStyle>
            <a:lvl1pPr marL="0" indent="0">
              <a:buNone/>
              <a:defRPr lang="en-US" sz="2400" b="1" kern="1200" dirty="0" smtClean="0">
                <a:solidFill>
                  <a:schemeClr val="accent1"/>
                </a:solidFill>
                <a:latin typeface="+mn-lt"/>
                <a:ea typeface="ＭＳ Ｐゴシック" charset="0"/>
                <a:cs typeface="ＭＳ Ｐゴシック" charset="0"/>
              </a:defRPr>
            </a:lvl1pPr>
          </a:lstStyle>
          <a:p>
            <a:pPr lvl="0"/>
            <a:r>
              <a:rPr lang="en-US"/>
              <a:t>Edit Master text styles</a:t>
            </a:r>
          </a:p>
        </p:txBody>
      </p:sp>
      <p:sp>
        <p:nvSpPr>
          <p:cNvPr id="4" name="Content Placeholder 3"/>
          <p:cNvSpPr>
            <a:spLocks noGrp="1"/>
          </p:cNvSpPr>
          <p:nvPr>
            <p:ph sz="quarter" idx="19"/>
          </p:nvPr>
        </p:nvSpPr>
        <p:spPr>
          <a:xfrm>
            <a:off x="492125" y="2323016"/>
            <a:ext cx="3359945" cy="3608590"/>
          </a:xfrm>
        </p:spPr>
        <p:txBody>
          <a:bodyPr/>
          <a:lstStyle>
            <a:lvl1pPr marL="0" indent="0">
              <a:buNone/>
              <a:defRPr/>
            </a:lvl1pPr>
            <a:lvl2pPr>
              <a:defRPr>
                <a:solidFill>
                  <a:srgbClr val="383838"/>
                </a:solidFill>
              </a:defRPr>
            </a:lvl2pPr>
            <a:lvl3pPr>
              <a:defRPr>
                <a:solidFill>
                  <a:srgbClr val="383838"/>
                </a:solidFill>
              </a:defRPr>
            </a:lvl3pPr>
          </a:lstStyle>
          <a:p>
            <a:pPr lvl="0"/>
            <a:r>
              <a:rPr lang="en-US"/>
              <a:t>Edit Master text styles</a:t>
            </a:r>
          </a:p>
          <a:p>
            <a:pPr lvl="1"/>
            <a:r>
              <a:rPr lang="en-US"/>
              <a:t>Second level</a:t>
            </a:r>
          </a:p>
          <a:p>
            <a:pPr lvl="2"/>
            <a:r>
              <a:rPr lang="en-US"/>
              <a:t>Third level</a:t>
            </a:r>
          </a:p>
        </p:txBody>
      </p:sp>
      <p:sp>
        <p:nvSpPr>
          <p:cNvPr id="6" name="Content Placeholder 5"/>
          <p:cNvSpPr>
            <a:spLocks noGrp="1"/>
          </p:cNvSpPr>
          <p:nvPr>
            <p:ph sz="quarter" idx="20"/>
          </p:nvPr>
        </p:nvSpPr>
        <p:spPr>
          <a:xfrm>
            <a:off x="4416027" y="2323016"/>
            <a:ext cx="3359548" cy="3608387"/>
          </a:xfrm>
        </p:spPr>
        <p:txBody>
          <a:bodyPr/>
          <a:lstStyle>
            <a:lvl1pPr marL="0" indent="0">
              <a:buNone/>
              <a:defRPr/>
            </a:lvl1pPr>
            <a:lvl2pPr>
              <a:defRPr>
                <a:solidFill>
                  <a:srgbClr val="383838"/>
                </a:solidFill>
              </a:defRPr>
            </a:lvl2pPr>
            <a:lvl3pPr>
              <a:defRPr>
                <a:solidFill>
                  <a:srgbClr val="383838"/>
                </a:solidFill>
              </a:defRPr>
            </a:lvl3pPr>
          </a:lstStyle>
          <a:p>
            <a:pPr lvl="0"/>
            <a:r>
              <a:rPr lang="en-US"/>
              <a:t>Edit Master text styles</a:t>
            </a:r>
          </a:p>
          <a:p>
            <a:pPr lvl="1"/>
            <a:r>
              <a:rPr lang="en-US"/>
              <a:t>Second level</a:t>
            </a:r>
          </a:p>
          <a:p>
            <a:pPr lvl="2"/>
            <a:r>
              <a:rPr lang="en-US"/>
              <a:t>Third level</a:t>
            </a:r>
          </a:p>
        </p:txBody>
      </p:sp>
      <p:sp>
        <p:nvSpPr>
          <p:cNvPr id="9" name="Content Placeholder 8"/>
          <p:cNvSpPr>
            <a:spLocks noGrp="1"/>
          </p:cNvSpPr>
          <p:nvPr>
            <p:ph sz="quarter" idx="21"/>
          </p:nvPr>
        </p:nvSpPr>
        <p:spPr>
          <a:xfrm>
            <a:off x="8306264" y="2323016"/>
            <a:ext cx="3360274" cy="3608387"/>
          </a:xfrm>
        </p:spPr>
        <p:txBody>
          <a:bodyPr/>
          <a:lstStyle>
            <a:lvl1pPr marL="0" indent="0">
              <a:buNone/>
              <a:defRPr/>
            </a:lvl1pPr>
            <a:lvl2pPr>
              <a:defRPr>
                <a:solidFill>
                  <a:srgbClr val="383838"/>
                </a:solidFill>
              </a:defRPr>
            </a:lvl2pPr>
            <a:lvl3pPr>
              <a:defRPr>
                <a:solidFill>
                  <a:srgbClr val="383838"/>
                </a:solidFill>
              </a:defRPr>
            </a:lvl3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2849707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6" name="Picture Placeholder 5"/>
          <p:cNvSpPr>
            <a:spLocks noGrp="1"/>
          </p:cNvSpPr>
          <p:nvPr>
            <p:ph type="pic" sz="quarter" idx="17"/>
          </p:nvPr>
        </p:nvSpPr>
        <p:spPr>
          <a:xfrm>
            <a:off x="3354388" y="1671610"/>
            <a:ext cx="2606675" cy="1953683"/>
          </a:xfrm>
        </p:spPr>
        <p:txBody>
          <a:bodyPr/>
          <a:lstStyle>
            <a:lvl1pPr marL="0" indent="0">
              <a:buNone/>
              <a:defRPr/>
            </a:lvl1pPr>
          </a:lstStyle>
          <a:p>
            <a:pPr lvl="0"/>
            <a:r>
              <a:rPr lang="en-US" noProof="0" dirty="0"/>
              <a:t>Click icon to add picture</a:t>
            </a:r>
          </a:p>
        </p:txBody>
      </p:sp>
      <p:sp>
        <p:nvSpPr>
          <p:cNvPr id="104" name="Picture Placeholder 5"/>
          <p:cNvSpPr>
            <a:spLocks noGrp="1"/>
          </p:cNvSpPr>
          <p:nvPr>
            <p:ph type="pic" sz="quarter" idx="18"/>
          </p:nvPr>
        </p:nvSpPr>
        <p:spPr>
          <a:xfrm>
            <a:off x="3354388" y="3809037"/>
            <a:ext cx="2606675" cy="1953683"/>
          </a:xfrm>
        </p:spPr>
        <p:txBody>
          <a:bodyPr/>
          <a:lstStyle>
            <a:lvl1pPr marL="0" indent="0">
              <a:buNone/>
              <a:defRPr/>
            </a:lvl1pPr>
          </a:lstStyle>
          <a:p>
            <a:pPr lvl="0"/>
            <a:r>
              <a:rPr lang="en-US" noProof="0" dirty="0"/>
              <a:t>Click icon to add picture</a:t>
            </a:r>
          </a:p>
        </p:txBody>
      </p:sp>
      <p:sp>
        <p:nvSpPr>
          <p:cNvPr id="105" name="Picture Placeholder 5"/>
          <p:cNvSpPr>
            <a:spLocks noGrp="1"/>
          </p:cNvSpPr>
          <p:nvPr>
            <p:ph type="pic" sz="quarter" idx="19"/>
          </p:nvPr>
        </p:nvSpPr>
        <p:spPr>
          <a:xfrm>
            <a:off x="9066213" y="1671610"/>
            <a:ext cx="2606675" cy="1953683"/>
          </a:xfrm>
        </p:spPr>
        <p:txBody>
          <a:bodyPr/>
          <a:lstStyle>
            <a:lvl1pPr marL="0" indent="0">
              <a:buNone/>
              <a:defRPr/>
            </a:lvl1pPr>
          </a:lstStyle>
          <a:p>
            <a:pPr lvl="0"/>
            <a:r>
              <a:rPr lang="en-US" noProof="0" dirty="0"/>
              <a:t>Click icon to add picture</a:t>
            </a:r>
          </a:p>
        </p:txBody>
      </p:sp>
      <p:sp>
        <p:nvSpPr>
          <p:cNvPr id="106" name="Picture Placeholder 5"/>
          <p:cNvSpPr>
            <a:spLocks noGrp="1"/>
          </p:cNvSpPr>
          <p:nvPr>
            <p:ph type="pic" sz="quarter" idx="20"/>
          </p:nvPr>
        </p:nvSpPr>
        <p:spPr>
          <a:xfrm>
            <a:off x="9066213" y="3809037"/>
            <a:ext cx="2606675" cy="1953683"/>
          </a:xfrm>
        </p:spPr>
        <p:txBody>
          <a:bodyPr/>
          <a:lstStyle>
            <a:lvl1pPr marL="0" indent="0">
              <a:buNone/>
              <a:defRPr/>
            </a:lvl1pPr>
          </a:lstStyle>
          <a:p>
            <a:pPr lvl="0"/>
            <a:r>
              <a:rPr lang="en-US" noProof="0" dirty="0"/>
              <a:t>Click icon to add picture</a:t>
            </a:r>
          </a:p>
        </p:txBody>
      </p:sp>
      <p:sp>
        <p:nvSpPr>
          <p:cNvPr id="14" name="Text Placeholder 7"/>
          <p:cNvSpPr>
            <a:spLocks noGrp="1"/>
          </p:cNvSpPr>
          <p:nvPr>
            <p:ph type="body" sz="quarter" idx="21"/>
          </p:nvPr>
        </p:nvSpPr>
        <p:spPr>
          <a:xfrm>
            <a:off x="492125" y="1671610"/>
            <a:ext cx="2606675" cy="4086225"/>
          </a:xfrm>
        </p:spPr>
        <p:txBody>
          <a:bodyPr/>
          <a:lstStyle>
            <a:lvl1pPr marL="0" indent="0">
              <a:buNone/>
              <a:defRPr>
                <a:solidFill>
                  <a:srgbClr val="383838"/>
                </a:solidFill>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7"/>
          <p:cNvSpPr>
            <a:spLocks noGrp="1"/>
          </p:cNvSpPr>
          <p:nvPr>
            <p:ph type="body" sz="quarter" idx="22"/>
          </p:nvPr>
        </p:nvSpPr>
        <p:spPr>
          <a:xfrm>
            <a:off x="6220216" y="1671610"/>
            <a:ext cx="2606675" cy="4086225"/>
          </a:xfr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276670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7" name="Text Placeholder 2"/>
          <p:cNvSpPr>
            <a:spLocks noGrp="1"/>
          </p:cNvSpPr>
          <p:nvPr>
            <p:ph idx="1"/>
          </p:nvPr>
        </p:nvSpPr>
        <p:spPr>
          <a:xfrm>
            <a:off x="492789" y="1671612"/>
            <a:ext cx="5467744" cy="4086426"/>
          </a:xfrm>
          <a:prstGeom prst="rect">
            <a:avLst/>
          </a:prstGeom>
        </p:spPr>
        <p:txBody>
          <a:bodyPr/>
          <a:lstStyle>
            <a:lvl1pPr marL="0" indent="0">
              <a:buNone/>
              <a:defRPr/>
            </a:lvl1pPr>
            <a:lvl2pPr>
              <a:defRPr>
                <a:solidFill>
                  <a:srgbClr val="383838"/>
                </a:solidFill>
              </a:defRPr>
            </a:lvl2pPr>
            <a:lvl3pPr>
              <a:defRPr>
                <a:solidFill>
                  <a:srgbClr val="383838"/>
                </a:solidFill>
              </a:defRPr>
            </a:lvl3pPr>
          </a:lstStyle>
          <a:p>
            <a:pPr lvl="0"/>
            <a:r>
              <a:rPr lang="en-US"/>
              <a:t>Edit Master text styles</a:t>
            </a:r>
          </a:p>
          <a:p>
            <a:pPr lvl="1"/>
            <a:r>
              <a:rPr lang="en-US"/>
              <a:t>Second level</a:t>
            </a:r>
          </a:p>
          <a:p>
            <a:pPr lvl="2"/>
            <a:r>
              <a:rPr lang="en-US"/>
              <a:t>Third level</a:t>
            </a:r>
          </a:p>
        </p:txBody>
      </p:sp>
      <p:sp>
        <p:nvSpPr>
          <p:cNvPr id="50" name="Picture Placeholder 5"/>
          <p:cNvSpPr>
            <a:spLocks noGrp="1"/>
          </p:cNvSpPr>
          <p:nvPr>
            <p:ph type="pic" sz="quarter" idx="17"/>
          </p:nvPr>
        </p:nvSpPr>
        <p:spPr>
          <a:xfrm>
            <a:off x="6211237" y="1671610"/>
            <a:ext cx="5461651" cy="4086427"/>
          </a:xfrm>
        </p:spPr>
        <p:txBody>
          <a:bodyPr/>
          <a:lstStyle>
            <a:lvl1pPr marL="0" indent="0">
              <a:buNone/>
              <a:defRPr/>
            </a:lvl1pPr>
          </a:lstStyle>
          <a:p>
            <a:pPr lvl="0"/>
            <a:r>
              <a:rPr lang="en-US" noProof="0" dirty="0"/>
              <a:t>Click icon to add picture</a:t>
            </a:r>
          </a:p>
        </p:txBody>
      </p:sp>
    </p:spTree>
    <p:extLst>
      <p:ext uri="{BB962C8B-B14F-4D97-AF65-F5344CB8AC3E}">
        <p14:creationId xmlns:p14="http://schemas.microsoft.com/office/powerpoint/2010/main" val="39170604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n-lt"/>
              </a:defRPr>
            </a:lvl1pPr>
          </a:lstStyle>
          <a:p>
            <a:r>
              <a:rPr lang="en-US"/>
              <a:t>Click to edit Master title style</a:t>
            </a:r>
            <a:endParaRPr lang="en-US" dirty="0"/>
          </a:p>
        </p:txBody>
      </p:sp>
      <p:sp>
        <p:nvSpPr>
          <p:cNvPr id="10" name="Table Placeholder 3"/>
          <p:cNvSpPr>
            <a:spLocks noGrp="1"/>
          </p:cNvSpPr>
          <p:nvPr>
            <p:ph type="tbl" sz="quarter" idx="13"/>
          </p:nvPr>
        </p:nvSpPr>
        <p:spPr>
          <a:xfrm>
            <a:off x="492789" y="1536022"/>
            <a:ext cx="11180867" cy="4087104"/>
          </a:xfrm>
        </p:spPr>
        <p:txBody>
          <a:bodyPr/>
          <a:lstStyle>
            <a:lvl1pPr marL="0" indent="0">
              <a:buNone/>
              <a:defRPr/>
            </a:lvl1pPr>
          </a:lstStyle>
          <a:p>
            <a:pPr lvl="0"/>
            <a:r>
              <a:rPr lang="en-US" noProof="0" dirty="0"/>
              <a:t>Click icon to add table</a:t>
            </a:r>
          </a:p>
        </p:txBody>
      </p:sp>
    </p:spTree>
    <p:extLst>
      <p:ext uri="{BB962C8B-B14F-4D97-AF65-F5344CB8AC3E}">
        <p14:creationId xmlns:p14="http://schemas.microsoft.com/office/powerpoint/2010/main" val="16776218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7" name="Text Placeholder 2"/>
          <p:cNvSpPr>
            <a:spLocks noGrp="1"/>
          </p:cNvSpPr>
          <p:nvPr>
            <p:ph idx="1"/>
          </p:nvPr>
        </p:nvSpPr>
        <p:spPr>
          <a:xfrm>
            <a:off x="492125" y="1745884"/>
            <a:ext cx="11180867" cy="4087104"/>
          </a:xfrm>
          <a:prstGeom prst="rect">
            <a:avLst/>
          </a:prstGeom>
        </p:spPr>
        <p:txBody>
          <a:bodyPr/>
          <a:lstStyle>
            <a:lvl1pPr marL="0" indent="0">
              <a:buNone/>
              <a:defRPr>
                <a:solidFill>
                  <a:srgbClr val="383838"/>
                </a:solidFill>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57317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957000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5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9191A9FE-449B-4D65-A314-B50D80F2247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a:extLst>
              <a:ext uri="{FF2B5EF4-FFF2-40B4-BE49-F238E27FC236}">
                <a16:creationId xmlns:a16="http://schemas.microsoft.com/office/drawing/2014/main" id="{1384F5AA-5239-4357-B200-8BEED4FBA132}"/>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a:extLst>
              <a:ext uri="{FF2B5EF4-FFF2-40B4-BE49-F238E27FC236}">
                <a16:creationId xmlns:a16="http://schemas.microsoft.com/office/drawing/2014/main" id="{97E2E261-7BED-4DD4-B009-2B25A53A4EBF}"/>
              </a:ext>
            </a:extLst>
          </p:cNvPr>
          <p:cNvSpPr txBox="1">
            <a:spLocks/>
          </p:cNvSpPr>
          <p:nvPr userDrawn="1"/>
        </p:nvSpPr>
        <p:spPr bwMode="auto">
          <a:xfrm>
            <a:off x="5016500" y="137477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rgbClr val="7F7F7F"/>
              </a:solidFill>
              <a:cs typeface="ＭＳ Ｐゴシック" charset="0"/>
            </a:endParaRPr>
          </a:p>
        </p:txBody>
      </p:sp>
      <p:sp>
        <p:nvSpPr>
          <p:cNvPr id="10" name="Subtitle 2">
            <a:extLst>
              <a:ext uri="{FF2B5EF4-FFF2-40B4-BE49-F238E27FC236}">
                <a16:creationId xmlns:a16="http://schemas.microsoft.com/office/drawing/2014/main" id="{853851FE-FFF1-472C-AEC9-BE3EC0DF692A}"/>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chemeClr val="bg1"/>
              </a:solidFill>
              <a:cs typeface="ＭＳ Ｐゴシック" charset="0"/>
            </a:endParaRPr>
          </a:p>
        </p:txBody>
      </p:sp>
      <p:sp>
        <p:nvSpPr>
          <p:cNvPr id="11" name="Rectangle 10">
            <a:extLst>
              <a:ext uri="{FF2B5EF4-FFF2-40B4-BE49-F238E27FC236}">
                <a16:creationId xmlns:a16="http://schemas.microsoft.com/office/drawing/2014/main" id="{07133448-B5CA-4850-92E8-804B482259E3}"/>
              </a:ext>
            </a:extLst>
          </p:cNvPr>
          <p:cNvSpPr/>
          <p:nvPr userDrawn="1"/>
        </p:nvSpPr>
        <p:spPr>
          <a:xfrm>
            <a:off x="3413125" y="4835525"/>
            <a:ext cx="4778375"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2" name="Rectangle 11">
            <a:extLst>
              <a:ext uri="{FF2B5EF4-FFF2-40B4-BE49-F238E27FC236}">
                <a16:creationId xmlns:a16="http://schemas.microsoft.com/office/drawing/2014/main" id="{EA04FC3D-FE02-4FF4-BA44-4FA201FDC89D}"/>
              </a:ext>
            </a:extLst>
          </p:cNvPr>
          <p:cNvSpPr/>
          <p:nvPr userDrawn="1"/>
        </p:nvSpPr>
        <p:spPr>
          <a:xfrm rot="5400000">
            <a:off x="9608344" y="4369594"/>
            <a:ext cx="955675" cy="379888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3" name="Rectangle 12">
            <a:extLst>
              <a:ext uri="{FF2B5EF4-FFF2-40B4-BE49-F238E27FC236}">
                <a16:creationId xmlns:a16="http://schemas.microsoft.com/office/drawing/2014/main" id="{41B1EEB9-F737-43CE-9DAF-FD651FCF17F4}"/>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4" name="TextBox 13">
            <a:extLst>
              <a:ext uri="{FF2B5EF4-FFF2-40B4-BE49-F238E27FC236}">
                <a16:creationId xmlns:a16="http://schemas.microsoft.com/office/drawing/2014/main" id="{DB146E33-F9AB-4720-97B5-DC431CB6E5F2}"/>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lnSpc>
                <a:spcPct val="90000"/>
              </a:lnSpc>
              <a:spcAft>
                <a:spcPts val="600"/>
              </a:spcAft>
              <a:buFont typeface="Arial" charset="0"/>
              <a:buNone/>
              <a:defRPr/>
            </a:pPr>
            <a:endParaRPr lang="en-US" sz="2100" dirty="0">
              <a:solidFill>
                <a:schemeClr val="tx2"/>
              </a:solidFill>
            </a:endParaRPr>
          </a:p>
        </p:txBody>
      </p:sp>
      <p:sp>
        <p:nvSpPr>
          <p:cNvPr id="15" name="TextBox 20">
            <a:extLst>
              <a:ext uri="{FF2B5EF4-FFF2-40B4-BE49-F238E27FC236}">
                <a16:creationId xmlns:a16="http://schemas.microsoft.com/office/drawing/2014/main" id="{B1371B1D-E5D0-498C-9B3E-67F1875CD528}"/>
              </a:ext>
            </a:extLst>
          </p:cNvPr>
          <p:cNvSpPr txBox="1">
            <a:spLocks noChangeArrowheads="1"/>
          </p:cNvSpPr>
          <p:nvPr userDrawn="1"/>
        </p:nvSpPr>
        <p:spPr bwMode="auto">
          <a:xfrm>
            <a:off x="804863" y="6430963"/>
            <a:ext cx="8350250"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16" name="Picture 16">
            <a:extLst>
              <a:ext uri="{FF2B5EF4-FFF2-40B4-BE49-F238E27FC236}">
                <a16:creationId xmlns:a16="http://schemas.microsoft.com/office/drawing/2014/main" id="{48B9274A-2385-4BAC-AD9B-101FD86C1BD2}"/>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8050" y="1209675"/>
            <a:ext cx="22447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Placeholder 28"/>
          <p:cNvSpPr>
            <a:spLocks noGrp="1"/>
          </p:cNvSpPr>
          <p:nvPr>
            <p:ph type="body" sz="quarter" idx="12"/>
          </p:nvPr>
        </p:nvSpPr>
        <p:spPr>
          <a:xfrm>
            <a:off x="6649606" y="595808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2" name="Text Placeholder 28"/>
          <p:cNvSpPr>
            <a:spLocks noGrp="1"/>
          </p:cNvSpPr>
          <p:nvPr>
            <p:ph type="body" sz="quarter" idx="13"/>
          </p:nvPr>
        </p:nvSpPr>
        <p:spPr>
          <a:xfrm>
            <a:off x="6649606" y="626796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6" name="Title 1"/>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endParaRPr lang="en-US" dirty="0"/>
          </a:p>
        </p:txBody>
      </p:sp>
      <p:sp>
        <p:nvSpPr>
          <p:cNvPr id="28" name="Text Placeholder 3"/>
          <p:cNvSpPr>
            <a:spLocks noGrp="1"/>
          </p:cNvSpPr>
          <p:nvPr>
            <p:ph type="body" sz="quarter" idx="14"/>
          </p:nvPr>
        </p:nvSpPr>
        <p:spPr>
          <a:xfrm>
            <a:off x="7426906" y="1652709"/>
            <a:ext cx="4268207" cy="289871"/>
          </a:xfrm>
        </p:spPr>
        <p:txBody>
          <a:bodyPr/>
          <a:lstStyle>
            <a:lvl1pPr algn="r">
              <a:defRPr sz="2400" baseline="0">
                <a:solidFill>
                  <a:schemeClr val="bg1"/>
                </a:solidFill>
              </a:defRPr>
            </a:lvl1pPr>
          </a:lstStyle>
          <a:p>
            <a:pPr lvl="0"/>
            <a:r>
              <a:rPr lang="en-US"/>
              <a:t>Edit Master text styles</a:t>
            </a:r>
          </a:p>
        </p:txBody>
      </p:sp>
      <p:sp>
        <p:nvSpPr>
          <p:cNvPr id="17" name="Subtitle 2"/>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Tree>
    <p:extLst>
      <p:ext uri="{BB962C8B-B14F-4D97-AF65-F5344CB8AC3E}">
        <p14:creationId xmlns:p14="http://schemas.microsoft.com/office/powerpoint/2010/main" val="25929336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chemeClr val="accent1"/>
        </a:solidFill>
        <a:effectLst/>
      </p:bgPr>
    </p:bg>
    <p:spTree>
      <p:nvGrpSpPr>
        <p:cNvPr id="1" name=""/>
        <p:cNvGrpSpPr/>
        <p:nvPr/>
      </p:nvGrpSpPr>
      <p:grpSpPr>
        <a:xfrm>
          <a:off x="0" y="0"/>
          <a:ext cx="0" cy="0"/>
          <a:chOff x="0" y="0"/>
          <a:chExt cx="0" cy="0"/>
        </a:xfrm>
      </p:grpSpPr>
      <p:sp>
        <p:nvSpPr>
          <p:cNvPr id="2" name="TextBox 26">
            <a:extLst>
              <a:ext uri="{FF2B5EF4-FFF2-40B4-BE49-F238E27FC236}">
                <a16:creationId xmlns:a16="http://schemas.microsoft.com/office/drawing/2014/main" id="{A2A34492-F104-49D9-B2A8-5887D4BE4189}"/>
              </a:ext>
            </a:extLst>
          </p:cNvPr>
          <p:cNvSpPr txBox="1">
            <a:spLocks noChangeArrowheads="1"/>
          </p:cNvSpPr>
          <p:nvPr userDrawn="1"/>
        </p:nvSpPr>
        <p:spPr bwMode="auto">
          <a:xfrm>
            <a:off x="492125" y="6430963"/>
            <a:ext cx="917575"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70E07034-B01E-4995-A0AB-E9D06DC28C30}"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pic>
        <p:nvPicPr>
          <p:cNvPr id="3" name="Picture 8">
            <a:extLst>
              <a:ext uri="{FF2B5EF4-FFF2-40B4-BE49-F238E27FC236}">
                <a16:creationId xmlns:a16="http://schemas.microsoft.com/office/drawing/2014/main" id="{ECC54FFF-040E-4293-A78C-D12026DB661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69325" y="2768600"/>
            <a:ext cx="19113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274C27F2-5006-428E-B404-DFA19F59A57A}"/>
              </a:ext>
            </a:extLst>
          </p:cNvPr>
          <p:cNvSpPr txBox="1">
            <a:spLocks noChangeArrowheads="1"/>
          </p:cNvSpPr>
          <p:nvPr userDrawn="1"/>
        </p:nvSpPr>
        <p:spPr bwMode="auto">
          <a:xfrm>
            <a:off x="492125" y="6430963"/>
            <a:ext cx="917575"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3D584DE2-3A9D-4119-8B84-79386FA94C59}" type="slidenum">
              <a:rPr lang="en-US" altLang="en-US" sz="1000" smtClean="0">
                <a:solidFill>
                  <a:schemeClr val="bg1"/>
                </a:solidFill>
              </a:rPr>
              <a:pPr eaLnBrk="1" hangingPunct="1">
                <a:lnSpc>
                  <a:spcPct val="90000"/>
                </a:lnSpc>
                <a:spcAft>
                  <a:spcPts val="600"/>
                </a:spcAft>
                <a:buFont typeface="Arial" charset="0"/>
                <a:buNone/>
                <a:defRPr/>
              </a:pPr>
              <a:t>‹#›</a:t>
            </a:fld>
            <a:endParaRPr lang="en-US" altLang="en-US" sz="1000" dirty="0">
              <a:solidFill>
                <a:schemeClr val="bg1"/>
              </a:solidFill>
            </a:endParaRPr>
          </a:p>
        </p:txBody>
      </p:sp>
      <p:sp>
        <p:nvSpPr>
          <p:cNvPr id="5" name="Rectangle 4">
            <a:extLst>
              <a:ext uri="{FF2B5EF4-FFF2-40B4-BE49-F238E27FC236}">
                <a16:creationId xmlns:a16="http://schemas.microsoft.com/office/drawing/2014/main" id="{45EF4A43-763A-4A78-98FA-A857C8AEB631}"/>
              </a:ext>
            </a:extLst>
          </p:cNvPr>
          <p:cNvSpPr>
            <a:spLocks noChangeArrowheads="1"/>
          </p:cNvSpPr>
          <p:nvPr userDrawn="1"/>
        </p:nvSpPr>
        <p:spPr bwMode="auto">
          <a:xfrm>
            <a:off x="1344613" y="944563"/>
            <a:ext cx="4403725" cy="481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defRPr/>
            </a:pPr>
            <a:r>
              <a:rPr lang="en-US" altLang="en-US" sz="3700" dirty="0">
                <a:solidFill>
                  <a:schemeClr val="bg1"/>
                </a:solidFill>
              </a:rPr>
              <a:t>Thank You!</a:t>
            </a:r>
          </a:p>
          <a:p>
            <a:pPr>
              <a:defRPr/>
            </a:pPr>
            <a:r>
              <a:rPr lang="en-US" altLang="en-US" sz="3700" dirty="0">
                <a:solidFill>
                  <a:schemeClr val="bg1"/>
                </a:solidFill>
              </a:rPr>
              <a:t>Danke!</a:t>
            </a:r>
          </a:p>
          <a:p>
            <a:pPr>
              <a:defRPr/>
            </a:pPr>
            <a:r>
              <a:rPr lang="en-US" altLang="en-US" sz="3700" dirty="0">
                <a:solidFill>
                  <a:schemeClr val="bg1"/>
                </a:solidFill>
              </a:rPr>
              <a:t>Merci!</a:t>
            </a:r>
          </a:p>
          <a:p>
            <a:pPr>
              <a:defRPr/>
            </a:pPr>
            <a:r>
              <a:rPr lang="en-US" altLang="en-US" sz="3700" dirty="0">
                <a:solidFill>
                  <a:schemeClr val="bg1"/>
                </a:solidFill>
              </a:rPr>
              <a:t>谢谢!</a:t>
            </a:r>
          </a:p>
          <a:p>
            <a:pPr>
              <a:defRPr/>
            </a:pPr>
            <a:r>
              <a:rPr lang="en-US" altLang="en-US" sz="3700" dirty="0">
                <a:solidFill>
                  <a:schemeClr val="bg1"/>
                </a:solidFill>
              </a:rPr>
              <a:t>ありがとう!</a:t>
            </a:r>
          </a:p>
          <a:p>
            <a:pPr>
              <a:defRPr/>
            </a:pPr>
            <a:r>
              <a:rPr lang="en-US" altLang="en-US" sz="3700" dirty="0">
                <a:solidFill>
                  <a:schemeClr val="bg1"/>
                </a:solidFill>
              </a:rPr>
              <a:t>Gracias!</a:t>
            </a:r>
          </a:p>
          <a:p>
            <a:pPr>
              <a:defRPr/>
            </a:pPr>
            <a:r>
              <a:rPr lang="en-US" altLang="en-US" sz="3700" dirty="0">
                <a:solidFill>
                  <a:schemeClr val="bg1"/>
                </a:solidFill>
              </a:rPr>
              <a:t>Kiitos!</a:t>
            </a:r>
          </a:p>
          <a:p>
            <a:pPr>
              <a:defRPr/>
            </a:pPr>
            <a:r>
              <a:rPr lang="ko-KR" altLang="en-US" b="1" dirty="0">
                <a:solidFill>
                  <a:schemeClr val="bg1"/>
                </a:solidFill>
              </a:rPr>
              <a:t>감사합니다</a:t>
            </a:r>
            <a:endParaRPr lang="ko-KR" altLang="en-US" dirty="0">
              <a:solidFill>
                <a:schemeClr val="bg1"/>
              </a:solidFill>
            </a:endParaRPr>
          </a:p>
          <a:p>
            <a:pPr>
              <a:defRPr/>
            </a:pPr>
            <a:r>
              <a:rPr lang="hi-IN" dirty="0">
                <a:solidFill>
                  <a:schemeClr val="bg1"/>
                </a:solidFill>
              </a:rPr>
              <a:t>धन्यवाद</a:t>
            </a:r>
          </a:p>
        </p:txBody>
      </p:sp>
      <p:sp>
        <p:nvSpPr>
          <p:cNvPr id="6" name="Rectangle 5">
            <a:extLst>
              <a:ext uri="{FF2B5EF4-FFF2-40B4-BE49-F238E27FC236}">
                <a16:creationId xmlns:a16="http://schemas.microsoft.com/office/drawing/2014/main" id="{9EE0DEA7-43E8-4E8B-BF3B-ECDD1789EFD8}"/>
              </a:ext>
            </a:extLst>
          </p:cNvPr>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a typeface="ＭＳ Ｐゴシック" charset="0"/>
              <a:cs typeface="ＭＳ Ｐゴシック" charset="0"/>
            </a:endParaRPr>
          </a:p>
        </p:txBody>
      </p:sp>
      <p:sp>
        <p:nvSpPr>
          <p:cNvPr id="7" name="TextBox 20">
            <a:extLst>
              <a:ext uri="{FF2B5EF4-FFF2-40B4-BE49-F238E27FC236}">
                <a16:creationId xmlns:a16="http://schemas.microsoft.com/office/drawing/2014/main" id="{EDCEC421-DC18-4F4D-908C-1BDA875A15E8}"/>
              </a:ext>
            </a:extLst>
          </p:cNvPr>
          <p:cNvSpPr txBox="1">
            <a:spLocks noChangeArrowheads="1"/>
          </p:cNvSpPr>
          <p:nvPr userDrawn="1"/>
        </p:nvSpPr>
        <p:spPr bwMode="auto">
          <a:xfrm>
            <a:off x="804863" y="6430963"/>
            <a:ext cx="8350250"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spTree>
    <p:extLst>
      <p:ext uri="{BB962C8B-B14F-4D97-AF65-F5344CB8AC3E}">
        <p14:creationId xmlns:p14="http://schemas.microsoft.com/office/powerpoint/2010/main" val="28983985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losing Slide">
    <p:bg>
      <p:bgPr>
        <a:solidFill>
          <a:schemeClr val="accent1"/>
        </a:solidFill>
        <a:effectLst/>
      </p:bgPr>
    </p:bg>
    <p:spTree>
      <p:nvGrpSpPr>
        <p:cNvPr id="1" name=""/>
        <p:cNvGrpSpPr/>
        <p:nvPr/>
      </p:nvGrpSpPr>
      <p:grpSpPr>
        <a:xfrm>
          <a:off x="0" y="0"/>
          <a:ext cx="0" cy="0"/>
          <a:chOff x="0" y="0"/>
          <a:chExt cx="0" cy="0"/>
        </a:xfrm>
      </p:grpSpPr>
      <p:sp>
        <p:nvSpPr>
          <p:cNvPr id="2" name="TextBox 26">
            <a:extLst>
              <a:ext uri="{FF2B5EF4-FFF2-40B4-BE49-F238E27FC236}">
                <a16:creationId xmlns:a16="http://schemas.microsoft.com/office/drawing/2014/main" id="{60469B51-4F41-474D-899C-9101B8E89B06}"/>
              </a:ext>
            </a:extLst>
          </p:cNvPr>
          <p:cNvSpPr txBox="1">
            <a:spLocks noChangeArrowheads="1"/>
          </p:cNvSpPr>
          <p:nvPr userDrawn="1"/>
        </p:nvSpPr>
        <p:spPr bwMode="auto">
          <a:xfrm>
            <a:off x="492125" y="6430963"/>
            <a:ext cx="917575"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D3C19EB0-1FB8-4B0E-97A7-851B376C9AFB}"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sp>
        <p:nvSpPr>
          <p:cNvPr id="3" name="TextBox 2">
            <a:extLst>
              <a:ext uri="{FF2B5EF4-FFF2-40B4-BE49-F238E27FC236}">
                <a16:creationId xmlns:a16="http://schemas.microsoft.com/office/drawing/2014/main" id="{310E89F6-8B1D-440B-A606-D6472285A2D4}"/>
              </a:ext>
            </a:extLst>
          </p:cNvPr>
          <p:cNvSpPr txBox="1">
            <a:spLocks noChangeArrowheads="1"/>
          </p:cNvSpPr>
          <p:nvPr userDrawn="1"/>
        </p:nvSpPr>
        <p:spPr bwMode="auto">
          <a:xfrm>
            <a:off x="492125" y="6430963"/>
            <a:ext cx="917575"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94E6D76A-D4FF-448C-95E1-0684FC86836B}" type="slidenum">
              <a:rPr lang="en-US" altLang="en-US" sz="1000" smtClean="0">
                <a:solidFill>
                  <a:schemeClr val="bg1"/>
                </a:solidFill>
              </a:rPr>
              <a:pPr eaLnBrk="1" hangingPunct="1">
                <a:lnSpc>
                  <a:spcPct val="90000"/>
                </a:lnSpc>
                <a:spcAft>
                  <a:spcPts val="600"/>
                </a:spcAft>
                <a:buFont typeface="Arial" charset="0"/>
                <a:buNone/>
                <a:defRPr/>
              </a:pPr>
              <a:t>‹#›</a:t>
            </a:fld>
            <a:endParaRPr lang="en-US" altLang="en-US" sz="1000" dirty="0">
              <a:solidFill>
                <a:schemeClr val="bg1"/>
              </a:solidFill>
            </a:endParaRPr>
          </a:p>
        </p:txBody>
      </p:sp>
      <p:sp>
        <p:nvSpPr>
          <p:cNvPr id="4" name="Rectangle 3">
            <a:extLst>
              <a:ext uri="{FF2B5EF4-FFF2-40B4-BE49-F238E27FC236}">
                <a16:creationId xmlns:a16="http://schemas.microsoft.com/office/drawing/2014/main" id="{5AAB441B-C53F-49CC-9D00-D557A10A485D}"/>
              </a:ext>
            </a:extLst>
          </p:cNvPr>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a typeface="ＭＳ Ｐゴシック" charset="0"/>
              <a:cs typeface="ＭＳ Ｐゴシック" charset="0"/>
            </a:endParaRPr>
          </a:p>
        </p:txBody>
      </p:sp>
      <p:sp>
        <p:nvSpPr>
          <p:cNvPr id="5" name="TextBox 20">
            <a:extLst>
              <a:ext uri="{FF2B5EF4-FFF2-40B4-BE49-F238E27FC236}">
                <a16:creationId xmlns:a16="http://schemas.microsoft.com/office/drawing/2014/main" id="{A67728C3-36B0-449B-A0E3-6FDE16164B47}"/>
              </a:ext>
            </a:extLst>
          </p:cNvPr>
          <p:cNvSpPr txBox="1">
            <a:spLocks noChangeArrowheads="1"/>
          </p:cNvSpPr>
          <p:nvPr userDrawn="1"/>
        </p:nvSpPr>
        <p:spPr bwMode="auto">
          <a:xfrm>
            <a:off x="804863" y="6430963"/>
            <a:ext cx="8350250"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sp>
        <p:nvSpPr>
          <p:cNvPr id="6" name="Rectangle 5">
            <a:extLst>
              <a:ext uri="{FF2B5EF4-FFF2-40B4-BE49-F238E27FC236}">
                <a16:creationId xmlns:a16="http://schemas.microsoft.com/office/drawing/2014/main" id="{0B3A1922-DC94-4C4E-B0EB-A17F59FA8DB3}"/>
              </a:ext>
            </a:extLst>
          </p:cNvPr>
          <p:cNvSpPr>
            <a:spLocks noChangeArrowheads="1"/>
          </p:cNvSpPr>
          <p:nvPr userDrawn="1"/>
        </p:nvSpPr>
        <p:spPr bwMode="auto">
          <a:xfrm>
            <a:off x="728663" y="4800600"/>
            <a:ext cx="54324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eaLnBrk="0" fontAlgn="base" hangingPunct="0">
              <a:spcBef>
                <a:spcPct val="0"/>
              </a:spcBef>
              <a:spcAft>
                <a:spcPct val="0"/>
              </a:spcAft>
              <a:defRPr>
                <a:solidFill>
                  <a:schemeClr val="tx1"/>
                </a:solidFill>
                <a:latin typeface="Calibri" charset="0"/>
                <a:ea typeface="ＭＳ Ｐゴシック" charset="-128"/>
              </a:defRPr>
            </a:lvl6pPr>
            <a:lvl7pPr marL="2971800" indent="-228600" eaLnBrk="0" fontAlgn="base" hangingPunct="0">
              <a:spcBef>
                <a:spcPct val="0"/>
              </a:spcBef>
              <a:spcAft>
                <a:spcPct val="0"/>
              </a:spcAft>
              <a:defRPr>
                <a:solidFill>
                  <a:schemeClr val="tx1"/>
                </a:solidFill>
                <a:latin typeface="Calibri" charset="0"/>
                <a:ea typeface="ＭＳ Ｐゴシック" charset="-128"/>
              </a:defRPr>
            </a:lvl7pPr>
            <a:lvl8pPr marL="3429000" indent="-228600" eaLnBrk="0" fontAlgn="base" hangingPunct="0">
              <a:spcBef>
                <a:spcPct val="0"/>
              </a:spcBef>
              <a:spcAft>
                <a:spcPct val="0"/>
              </a:spcAft>
              <a:defRPr>
                <a:solidFill>
                  <a:schemeClr val="tx1"/>
                </a:solidFill>
                <a:latin typeface="Calibri" charset="0"/>
                <a:ea typeface="ＭＳ Ｐゴシック" charset="-128"/>
              </a:defRPr>
            </a:lvl8pPr>
            <a:lvl9pPr marL="3886200" indent="-228600" eaLnBrk="0" fontAlgn="base" hangingPunct="0">
              <a:spcBef>
                <a:spcPct val="0"/>
              </a:spcBef>
              <a:spcAft>
                <a:spcPct val="0"/>
              </a:spcAft>
              <a:defRPr>
                <a:solidFill>
                  <a:schemeClr val="tx1"/>
                </a:solidFill>
                <a:latin typeface="Calibri" charset="0"/>
                <a:ea typeface="ＭＳ Ｐゴシック" charset="-128"/>
              </a:defRPr>
            </a:lvl9pPr>
          </a:lstStyle>
          <a:p>
            <a:pPr>
              <a:defRPr/>
            </a:pPr>
            <a:r>
              <a:rPr lang="en-US" altLang="x-none" sz="1200" dirty="0">
                <a:solidFill>
                  <a:schemeClr val="bg1"/>
                </a:solidFill>
              </a:rPr>
              <a:t>The Arm trademarks featured in this presentation are registered trademarks or trademarks of Arm Limited (or its subsidiaries) in the US and/or elsewhere.  All rights reserved.  All other marks featured may be trademarks of their respective owners.</a:t>
            </a:r>
          </a:p>
          <a:p>
            <a:pPr>
              <a:defRPr/>
            </a:pPr>
            <a:br>
              <a:rPr lang="en-US" altLang="x-none" sz="1200" dirty="0">
                <a:solidFill>
                  <a:schemeClr val="bg1"/>
                </a:solidFill>
              </a:rPr>
            </a:br>
            <a:r>
              <a:rPr lang="en-US" altLang="x-none" sz="1200" dirty="0">
                <a:solidFill>
                  <a:schemeClr val="bg1"/>
                </a:solidFill>
              </a:rPr>
              <a:t>www.arm.com/company/policies/trademarks</a:t>
            </a:r>
          </a:p>
        </p:txBody>
      </p:sp>
      <p:pic>
        <p:nvPicPr>
          <p:cNvPr id="7" name="Picture 12">
            <a:extLst>
              <a:ext uri="{FF2B5EF4-FFF2-40B4-BE49-F238E27FC236}">
                <a16:creationId xmlns:a16="http://schemas.microsoft.com/office/drawing/2014/main" id="{4CAEB61F-5C5B-402E-A3C9-0F328A3DB53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69325" y="2768600"/>
            <a:ext cx="19113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74293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Subtitle and Content alternat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A71E09E-E80A-4DB6-BC16-53731D379FC7}"/>
              </a:ext>
            </a:extLst>
          </p:cNvPr>
          <p:cNvSpPr/>
          <p:nvPr userDrawn="1"/>
        </p:nvSpPr>
        <p:spPr>
          <a:xfrm>
            <a:off x="0" y="0"/>
            <a:ext cx="12192000" cy="59674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a typeface="ＭＳ Ｐゴシック" charset="0"/>
              <a:cs typeface="ＭＳ Ｐゴシック" charset="0"/>
            </a:endParaRPr>
          </a:p>
        </p:txBody>
      </p:sp>
      <p:sp>
        <p:nvSpPr>
          <p:cNvPr id="6" name="Rectangle 5">
            <a:extLst>
              <a:ext uri="{FF2B5EF4-FFF2-40B4-BE49-F238E27FC236}">
                <a16:creationId xmlns:a16="http://schemas.microsoft.com/office/drawing/2014/main" id="{BA9D7E58-0873-4139-BEC0-EB7B3BB161D2}"/>
              </a:ext>
            </a:extLst>
          </p:cNvPr>
          <p:cNvSpPr/>
          <p:nvPr userDrawn="1"/>
        </p:nvSpPr>
        <p:spPr>
          <a:xfrm>
            <a:off x="-15875" y="0"/>
            <a:ext cx="12192000" cy="59674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a typeface="ＭＳ Ｐゴシック" charset="0"/>
              <a:cs typeface="ＭＳ Ｐゴシック" charset="0"/>
            </a:endParaRPr>
          </a:p>
        </p:txBody>
      </p:sp>
      <p:pic>
        <p:nvPicPr>
          <p:cNvPr id="9" name="Picture 8">
            <a:extLst>
              <a:ext uri="{FF2B5EF4-FFF2-40B4-BE49-F238E27FC236}">
                <a16:creationId xmlns:a16="http://schemas.microsoft.com/office/drawing/2014/main" id="{4A591610-CC17-4969-8433-050E55D94499}"/>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182461" y="5720754"/>
            <a:ext cx="5800089" cy="1137247"/>
          </a:xfrm>
          <a:custGeom>
            <a:avLst/>
            <a:gdLst>
              <a:gd name="connsiteX0" fmla="*/ 1969769 w 5800089"/>
              <a:gd name="connsiteY0" fmla="*/ 0 h 1137247"/>
              <a:gd name="connsiteX1" fmla="*/ 5800089 w 5800089"/>
              <a:gd name="connsiteY1" fmla="*/ 0 h 1137247"/>
              <a:gd name="connsiteX2" fmla="*/ 3830319 w 5800089"/>
              <a:gd name="connsiteY2" fmla="*/ 1137247 h 1137247"/>
              <a:gd name="connsiteX3" fmla="*/ 0 w 5800089"/>
              <a:gd name="connsiteY3" fmla="*/ 1137247 h 1137247"/>
            </a:gdLst>
            <a:ahLst/>
            <a:cxnLst>
              <a:cxn ang="0">
                <a:pos x="connsiteX0" y="connsiteY0"/>
              </a:cxn>
              <a:cxn ang="0">
                <a:pos x="connsiteX1" y="connsiteY1"/>
              </a:cxn>
              <a:cxn ang="0">
                <a:pos x="connsiteX2" y="connsiteY2"/>
              </a:cxn>
              <a:cxn ang="0">
                <a:pos x="connsiteX3" y="connsiteY3"/>
              </a:cxn>
            </a:cxnLst>
            <a:rect l="l" t="t" r="r" b="b"/>
            <a:pathLst>
              <a:path w="5800089" h="1137247">
                <a:moveTo>
                  <a:pt x="1969769" y="0"/>
                </a:moveTo>
                <a:lnTo>
                  <a:pt x="5800089" y="0"/>
                </a:lnTo>
                <a:lnTo>
                  <a:pt x="3830319" y="1137247"/>
                </a:lnTo>
                <a:lnTo>
                  <a:pt x="0" y="1137247"/>
                </a:lnTo>
                <a:close/>
              </a:path>
            </a:pathLst>
          </a:custGeom>
        </p:spPr>
      </p:pic>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7"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bg1"/>
                </a:solidFill>
              </a:defRPr>
            </a:lvl1pPr>
          </a:lstStyle>
          <a:p>
            <a:pPr lvl="0"/>
            <a:r>
              <a:rPr lang="en-US"/>
              <a:t>Edit Master text styles</a:t>
            </a:r>
          </a:p>
        </p:txBody>
      </p:sp>
      <p:sp>
        <p:nvSpPr>
          <p:cNvPr id="8" name="Text Placeholder 2"/>
          <p:cNvSpPr>
            <a:spLocks noGrp="1"/>
          </p:cNvSpPr>
          <p:nvPr>
            <p:ph idx="1"/>
          </p:nvPr>
        </p:nvSpPr>
        <p:spPr>
          <a:xfrm>
            <a:off x="490435" y="1666160"/>
            <a:ext cx="11180867" cy="3619578"/>
          </a:xfrm>
          <a:prstGeom prst="rect">
            <a:avLst/>
          </a:prstGeom>
        </p:spPr>
        <p:txBody>
          <a:bodyPr/>
          <a:lstStyle>
            <a:lvl1pPr marL="0" indent="0">
              <a:buNone/>
              <a:defRPr>
                <a:solidFill>
                  <a:srgbClr val="93E5FF"/>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725885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656328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a:xfrm>
            <a:off x="660658" y="1727200"/>
            <a:ext cx="10799218" cy="4392800"/>
          </a:xfrm>
        </p:spPr>
        <p:txBody>
          <a:bodyPr/>
          <a:lstStyle>
            <a:lvl1pPr>
              <a:spcBef>
                <a:spcPts val="1200"/>
              </a:spcBef>
              <a:defRPr/>
            </a:lvl1pPr>
            <a:lvl2pPr>
              <a:spcBef>
                <a:spcPts val="1200"/>
              </a:spcBef>
              <a:defRPr/>
            </a:lvl2pPr>
            <a:lvl3pPr>
              <a:spcBef>
                <a:spcPts val="1200"/>
              </a:spcBef>
              <a:defRPr/>
            </a:lvl3pPr>
            <a:lvl4pPr>
              <a:spcBef>
                <a:spcPts val="1200"/>
              </a:spcBef>
              <a:defRPr/>
            </a:lvl4pPr>
            <a:lvl5pPr>
              <a:spcBef>
                <a:spcPts val="12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729365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6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881F7329-72E1-410D-B159-CAFFC8A65DAC}"/>
              </a:ext>
            </a:extLst>
          </p:cNvPr>
          <p:cNvPicPr>
            <a:picLocks noChangeAspect="1"/>
          </p:cNvPicPr>
          <p:nvPr userDrawn="1"/>
        </p:nvPicPr>
        <p:blipFill>
          <a:blip r:embed="rId2">
            <a:extLst>
              <a:ext uri="{28A0092B-C50C-407E-A947-70E740481C1C}">
                <a14:useLocalDpi xmlns:a14="http://schemas.microsoft.com/office/drawing/2010/main" val="0"/>
              </a:ext>
            </a:extLst>
          </a:blip>
          <a:srcRect t="-2"/>
          <a:stretch>
            <a:fillRect/>
          </a:stretch>
        </p:blipFill>
        <p:spPr bwMode="auto">
          <a:xfrm>
            <a:off x="0" y="0"/>
            <a:ext cx="1222533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a:extLst>
              <a:ext uri="{FF2B5EF4-FFF2-40B4-BE49-F238E27FC236}">
                <a16:creationId xmlns:a16="http://schemas.microsoft.com/office/drawing/2014/main" id="{6671FFD2-62DD-44F2-B7FC-C1C9E1E92FAF}"/>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a:extLst>
              <a:ext uri="{FF2B5EF4-FFF2-40B4-BE49-F238E27FC236}">
                <a16:creationId xmlns:a16="http://schemas.microsoft.com/office/drawing/2014/main" id="{32E4E07A-6819-4C29-BF28-4F83F8BD2D4B}"/>
              </a:ext>
            </a:extLst>
          </p:cNvPr>
          <p:cNvSpPr txBox="1">
            <a:spLocks/>
          </p:cNvSpPr>
          <p:nvPr userDrawn="1"/>
        </p:nvSpPr>
        <p:spPr bwMode="auto">
          <a:xfrm>
            <a:off x="5016500" y="137477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rgbClr val="7F7F7F"/>
              </a:solidFill>
              <a:cs typeface="ＭＳ Ｐゴシック" charset="0"/>
            </a:endParaRPr>
          </a:p>
        </p:txBody>
      </p:sp>
      <p:sp>
        <p:nvSpPr>
          <p:cNvPr id="10" name="Subtitle 2">
            <a:extLst>
              <a:ext uri="{FF2B5EF4-FFF2-40B4-BE49-F238E27FC236}">
                <a16:creationId xmlns:a16="http://schemas.microsoft.com/office/drawing/2014/main" id="{3D57E3AF-04F8-4E7D-9BA5-B48233D16A5F}"/>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chemeClr val="bg1"/>
              </a:solidFill>
              <a:cs typeface="ＭＳ Ｐゴシック" charset="0"/>
            </a:endParaRPr>
          </a:p>
        </p:txBody>
      </p:sp>
      <p:sp>
        <p:nvSpPr>
          <p:cNvPr id="11" name="Rectangle 10">
            <a:extLst>
              <a:ext uri="{FF2B5EF4-FFF2-40B4-BE49-F238E27FC236}">
                <a16:creationId xmlns:a16="http://schemas.microsoft.com/office/drawing/2014/main" id="{497630BA-F687-4796-8386-5F084C22C874}"/>
              </a:ext>
            </a:extLst>
          </p:cNvPr>
          <p:cNvSpPr/>
          <p:nvPr userDrawn="1"/>
        </p:nvSpPr>
        <p:spPr>
          <a:xfrm>
            <a:off x="3413125" y="4835525"/>
            <a:ext cx="4778375"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2" name="Rectangle 11">
            <a:extLst>
              <a:ext uri="{FF2B5EF4-FFF2-40B4-BE49-F238E27FC236}">
                <a16:creationId xmlns:a16="http://schemas.microsoft.com/office/drawing/2014/main" id="{684A0690-E005-4537-A292-DD859965222C}"/>
              </a:ext>
            </a:extLst>
          </p:cNvPr>
          <p:cNvSpPr/>
          <p:nvPr userDrawn="1"/>
        </p:nvSpPr>
        <p:spPr>
          <a:xfrm rot="5400000">
            <a:off x="9608344" y="4369594"/>
            <a:ext cx="955675" cy="379888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3" name="Rectangle 12">
            <a:extLst>
              <a:ext uri="{FF2B5EF4-FFF2-40B4-BE49-F238E27FC236}">
                <a16:creationId xmlns:a16="http://schemas.microsoft.com/office/drawing/2014/main" id="{389C8DAB-6E80-43C8-B1D5-92781A9333B3}"/>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4" name="TextBox 13">
            <a:extLst>
              <a:ext uri="{FF2B5EF4-FFF2-40B4-BE49-F238E27FC236}">
                <a16:creationId xmlns:a16="http://schemas.microsoft.com/office/drawing/2014/main" id="{A06BBFBC-AD83-46C6-8A92-1A6C7DF2B428}"/>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lnSpc>
                <a:spcPct val="90000"/>
              </a:lnSpc>
              <a:spcAft>
                <a:spcPts val="600"/>
              </a:spcAft>
              <a:buFont typeface="Arial" charset="0"/>
              <a:buNone/>
              <a:defRPr/>
            </a:pPr>
            <a:endParaRPr lang="en-US" sz="2100" dirty="0">
              <a:solidFill>
                <a:schemeClr val="tx2"/>
              </a:solidFill>
            </a:endParaRPr>
          </a:p>
        </p:txBody>
      </p:sp>
      <p:sp>
        <p:nvSpPr>
          <p:cNvPr id="15" name="TextBox 20">
            <a:extLst>
              <a:ext uri="{FF2B5EF4-FFF2-40B4-BE49-F238E27FC236}">
                <a16:creationId xmlns:a16="http://schemas.microsoft.com/office/drawing/2014/main" id="{6B75FFE4-11B1-46BA-8330-0110FEFE81FB}"/>
              </a:ext>
            </a:extLst>
          </p:cNvPr>
          <p:cNvSpPr txBox="1">
            <a:spLocks noChangeArrowheads="1"/>
          </p:cNvSpPr>
          <p:nvPr userDrawn="1"/>
        </p:nvSpPr>
        <p:spPr bwMode="auto">
          <a:xfrm>
            <a:off x="804863" y="6430963"/>
            <a:ext cx="8350250"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16" name="Picture 16">
            <a:extLst>
              <a:ext uri="{FF2B5EF4-FFF2-40B4-BE49-F238E27FC236}">
                <a16:creationId xmlns:a16="http://schemas.microsoft.com/office/drawing/2014/main" id="{225A10BD-84F3-4666-BF7A-4853183B66FE}"/>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Placeholder 28"/>
          <p:cNvSpPr>
            <a:spLocks noGrp="1"/>
          </p:cNvSpPr>
          <p:nvPr>
            <p:ph type="body" sz="quarter" idx="12"/>
          </p:nvPr>
        </p:nvSpPr>
        <p:spPr>
          <a:xfrm>
            <a:off x="6649606" y="595808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2" name="Text Placeholder 28"/>
          <p:cNvSpPr>
            <a:spLocks noGrp="1"/>
          </p:cNvSpPr>
          <p:nvPr>
            <p:ph type="body" sz="quarter" idx="13"/>
          </p:nvPr>
        </p:nvSpPr>
        <p:spPr>
          <a:xfrm>
            <a:off x="6649606" y="626796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6" name="Title 1"/>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endParaRPr lang="en-US" dirty="0"/>
          </a:p>
        </p:txBody>
      </p:sp>
      <p:sp>
        <p:nvSpPr>
          <p:cNvPr id="28" name="Text Placeholder 3"/>
          <p:cNvSpPr>
            <a:spLocks noGrp="1"/>
          </p:cNvSpPr>
          <p:nvPr>
            <p:ph type="body" sz="quarter" idx="14"/>
          </p:nvPr>
        </p:nvSpPr>
        <p:spPr>
          <a:xfrm>
            <a:off x="7426906" y="1652709"/>
            <a:ext cx="4268207" cy="289871"/>
          </a:xfrm>
        </p:spPr>
        <p:txBody>
          <a:bodyPr/>
          <a:lstStyle>
            <a:lvl1pPr algn="r">
              <a:defRPr sz="2400" baseline="0">
                <a:solidFill>
                  <a:schemeClr val="bg1"/>
                </a:solidFill>
              </a:defRPr>
            </a:lvl1pPr>
          </a:lstStyle>
          <a:p>
            <a:pPr lvl="0"/>
            <a:r>
              <a:rPr lang="en-US"/>
              <a:t>Edit Master text styles</a:t>
            </a:r>
          </a:p>
        </p:txBody>
      </p:sp>
      <p:sp>
        <p:nvSpPr>
          <p:cNvPr id="20" name="Subtitle 2"/>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Tree>
    <p:extLst>
      <p:ext uri="{BB962C8B-B14F-4D97-AF65-F5344CB8AC3E}">
        <p14:creationId xmlns:p14="http://schemas.microsoft.com/office/powerpoint/2010/main" val="3954915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0_Title Slide">
    <p:bg>
      <p:bgPr>
        <a:solidFill>
          <a:schemeClr val="accent1"/>
        </a:solidFill>
        <a:effectLst/>
      </p:bgPr>
    </p:bg>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D86ACCD9-F471-43BC-B77A-0C37A0363EEF}"/>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chemeClr val="tx2"/>
              </a:solidFill>
              <a:cs typeface="ＭＳ Ｐゴシック" charset="0"/>
            </a:endParaRPr>
          </a:p>
        </p:txBody>
      </p:sp>
      <p:sp>
        <p:nvSpPr>
          <p:cNvPr id="8" name="TextBox 20">
            <a:extLst>
              <a:ext uri="{FF2B5EF4-FFF2-40B4-BE49-F238E27FC236}">
                <a16:creationId xmlns:a16="http://schemas.microsoft.com/office/drawing/2014/main" id="{5B1BEE8E-C9DD-4507-ABC1-BE5E4AA64E08}"/>
              </a:ext>
            </a:extLst>
          </p:cNvPr>
          <p:cNvSpPr txBox="1">
            <a:spLocks noChangeArrowheads="1"/>
          </p:cNvSpPr>
          <p:nvPr userDrawn="1"/>
        </p:nvSpPr>
        <p:spPr bwMode="auto">
          <a:xfrm>
            <a:off x="804863" y="6430963"/>
            <a:ext cx="8350250"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9" name="Picture 9">
            <a:extLst>
              <a:ext uri="{FF2B5EF4-FFF2-40B4-BE49-F238E27FC236}">
                <a16:creationId xmlns:a16="http://schemas.microsoft.com/office/drawing/2014/main" id="{ED085226-B7FC-4237-9307-87DDA9C6ACC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itle 1"/>
          <p:cNvSpPr>
            <a:spLocks noGrp="1"/>
          </p:cNvSpPr>
          <p:nvPr>
            <p:ph type="title"/>
          </p:nvPr>
        </p:nvSpPr>
        <p:spPr>
          <a:xfrm>
            <a:off x="6294006" y="2057639"/>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endParaRPr lang="en-US" dirty="0"/>
          </a:p>
        </p:txBody>
      </p:sp>
      <p:sp>
        <p:nvSpPr>
          <p:cNvPr id="20" name="Subtitle 2"/>
          <p:cNvSpPr>
            <a:spLocks noGrp="1"/>
          </p:cNvSpPr>
          <p:nvPr>
            <p:ph type="subTitle" idx="1"/>
          </p:nvPr>
        </p:nvSpPr>
        <p:spPr>
          <a:xfrm>
            <a:off x="6298735" y="3671282"/>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
        <p:nvSpPr>
          <p:cNvPr id="21" name="Text Placeholder 28"/>
          <p:cNvSpPr>
            <a:spLocks noGrp="1"/>
          </p:cNvSpPr>
          <p:nvPr>
            <p:ph type="body" sz="quarter" idx="12"/>
          </p:nvPr>
        </p:nvSpPr>
        <p:spPr>
          <a:xfrm>
            <a:off x="6294006" y="5562481"/>
            <a:ext cx="5041572" cy="239159"/>
          </a:xfrm>
        </p:spPr>
        <p:txBody>
          <a:bodyPr/>
          <a:lstStyle>
            <a:lvl1pPr algn="r">
              <a:spcAft>
                <a:spcPts val="600"/>
              </a:spcAft>
              <a:defRPr sz="1600">
                <a:solidFill>
                  <a:schemeClr val="bg1"/>
                </a:solidFill>
              </a:defRPr>
            </a:lvl1pPr>
          </a:lstStyle>
          <a:p>
            <a:pPr lvl="0"/>
            <a:r>
              <a:rPr lang="en-US"/>
              <a:t>Edit Master text styles</a:t>
            </a:r>
          </a:p>
        </p:txBody>
      </p:sp>
      <p:sp>
        <p:nvSpPr>
          <p:cNvPr id="22" name="Text Placeholder 28"/>
          <p:cNvSpPr>
            <a:spLocks noGrp="1"/>
          </p:cNvSpPr>
          <p:nvPr>
            <p:ph type="body" sz="quarter" idx="13"/>
          </p:nvPr>
        </p:nvSpPr>
        <p:spPr>
          <a:xfrm>
            <a:off x="6294006" y="5872361"/>
            <a:ext cx="5041572" cy="239159"/>
          </a:xfrm>
        </p:spPr>
        <p:txBody>
          <a:bodyPr/>
          <a:lstStyle>
            <a:lvl1pPr algn="r">
              <a:spcAft>
                <a:spcPts val="600"/>
              </a:spcAft>
              <a:defRPr sz="1600">
                <a:solidFill>
                  <a:schemeClr val="bg1"/>
                </a:solidFill>
              </a:defRPr>
            </a:lvl1pPr>
          </a:lstStyle>
          <a:p>
            <a:pPr lvl="0"/>
            <a:r>
              <a:rPr lang="en-US"/>
              <a:t>Edit Master text styles</a:t>
            </a:r>
          </a:p>
        </p:txBody>
      </p:sp>
      <p:sp>
        <p:nvSpPr>
          <p:cNvPr id="23" name="Text Placeholder 3"/>
          <p:cNvSpPr>
            <a:spLocks noGrp="1"/>
          </p:cNvSpPr>
          <p:nvPr>
            <p:ph type="body" sz="quarter" idx="14"/>
          </p:nvPr>
        </p:nvSpPr>
        <p:spPr>
          <a:xfrm>
            <a:off x="7071306" y="1639338"/>
            <a:ext cx="4268207" cy="289871"/>
          </a:xfrm>
        </p:spPr>
        <p:txBody>
          <a:bodyPr/>
          <a:lstStyle>
            <a:lvl1pPr algn="r">
              <a:defRPr sz="2400" baseline="0">
                <a:solidFill>
                  <a:schemeClr val="bg1"/>
                </a:solidFill>
              </a:defRPr>
            </a:lvl1pPr>
          </a:lstStyle>
          <a:p>
            <a:pPr lvl="0"/>
            <a:r>
              <a:rPr lang="en-US"/>
              <a:t>Edit Master text styles</a:t>
            </a:r>
          </a:p>
        </p:txBody>
      </p:sp>
    </p:spTree>
    <p:extLst>
      <p:ext uri="{BB962C8B-B14F-4D97-AF65-F5344CB8AC3E}">
        <p14:creationId xmlns:p14="http://schemas.microsoft.com/office/powerpoint/2010/main" val="3146543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4_Title Slide">
    <p:bg>
      <p:bgPr>
        <a:solidFill>
          <a:schemeClr val="accent1"/>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EF15EA80-6A97-4306-A565-A598BFCD4C2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25508CEF-5483-4725-B847-F2F3C9C3A99C}"/>
              </a:ext>
            </a:extLst>
          </p:cNvPr>
          <p:cNvSpPr/>
          <p:nvPr userDrawn="1"/>
        </p:nvSpPr>
        <p:spPr>
          <a:xfrm>
            <a:off x="9145588" y="0"/>
            <a:ext cx="94456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5" name="Rectangle 4">
            <a:extLst>
              <a:ext uri="{FF2B5EF4-FFF2-40B4-BE49-F238E27FC236}">
                <a16:creationId xmlns:a16="http://schemas.microsoft.com/office/drawing/2014/main" id="{F4D455E4-5A73-4DDA-B182-EC48A76868CF}"/>
              </a:ext>
            </a:extLst>
          </p:cNvPr>
          <p:cNvSpPr/>
          <p:nvPr userDrawn="1"/>
        </p:nvSpPr>
        <p:spPr>
          <a:xfrm rot="5400000">
            <a:off x="5618956" y="-781843"/>
            <a:ext cx="954087" cy="12192000"/>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pic>
        <p:nvPicPr>
          <p:cNvPr id="6" name="Picture 10">
            <a:extLst>
              <a:ext uri="{FF2B5EF4-FFF2-40B4-BE49-F238E27FC236}">
                <a16:creationId xmlns:a16="http://schemas.microsoft.com/office/drawing/2014/main" id="{40586515-A17C-43AB-93C1-E92185BB0501}"/>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20">
            <a:extLst>
              <a:ext uri="{FF2B5EF4-FFF2-40B4-BE49-F238E27FC236}">
                <a16:creationId xmlns:a16="http://schemas.microsoft.com/office/drawing/2014/main" id="{6972167F-6CB3-4785-B2B2-AD65609A7955}"/>
              </a:ext>
            </a:extLst>
          </p:cNvPr>
          <p:cNvSpPr txBox="1">
            <a:spLocks noChangeArrowheads="1"/>
          </p:cNvSpPr>
          <p:nvPr userDrawn="1"/>
        </p:nvSpPr>
        <p:spPr bwMode="auto">
          <a:xfrm>
            <a:off x="804863" y="6430963"/>
            <a:ext cx="8350250"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sp>
        <p:nvSpPr>
          <p:cNvPr id="10" name="Text Placeholder 3"/>
          <p:cNvSpPr>
            <a:spLocks noGrp="1"/>
          </p:cNvSpPr>
          <p:nvPr>
            <p:ph type="body" sz="quarter" idx="10"/>
          </p:nvPr>
        </p:nvSpPr>
        <p:spPr>
          <a:xfrm>
            <a:off x="884817" y="2191911"/>
            <a:ext cx="6831012" cy="794604"/>
          </a:xfrm>
        </p:spPr>
        <p:txBody>
          <a:bodyPr/>
          <a:lstStyle>
            <a:lvl1pPr marL="0" indent="0" algn="l">
              <a:buNone/>
              <a:defRPr sz="5400" b="1">
                <a:solidFill>
                  <a:schemeClr val="bg1"/>
                </a:solidFill>
              </a:defRPr>
            </a:lvl1pPr>
          </a:lstStyle>
          <a:p>
            <a:pPr lvl="0"/>
            <a:r>
              <a:rPr lang="en-US"/>
              <a:t>Edit Master text styles</a:t>
            </a:r>
          </a:p>
        </p:txBody>
      </p:sp>
    </p:spTree>
    <p:extLst>
      <p:ext uri="{BB962C8B-B14F-4D97-AF65-F5344CB8AC3E}">
        <p14:creationId xmlns:p14="http://schemas.microsoft.com/office/powerpoint/2010/main" val="1095200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6_Title Slide">
    <p:bg>
      <p:bgPr>
        <a:solidFill>
          <a:schemeClr val="tx2">
            <a:alpha val="79999"/>
          </a:schemeClr>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D4D25FBE-48A0-4F3D-AC55-357CA1A98B0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6EB17126-C2D4-4E6B-B84A-8123291ABB4F}"/>
              </a:ext>
            </a:extLst>
          </p:cNvPr>
          <p:cNvSpPr/>
          <p:nvPr userDrawn="1"/>
        </p:nvSpPr>
        <p:spPr>
          <a:xfrm>
            <a:off x="2473325" y="5788025"/>
            <a:ext cx="5715000" cy="957263"/>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5" name="Rectangle 4">
            <a:extLst>
              <a:ext uri="{FF2B5EF4-FFF2-40B4-BE49-F238E27FC236}">
                <a16:creationId xmlns:a16="http://schemas.microsoft.com/office/drawing/2014/main" id="{CD47F78D-5AB3-4ADE-9638-2185B4841924}"/>
              </a:ext>
            </a:extLst>
          </p:cNvPr>
          <p:cNvSpPr/>
          <p:nvPr userDrawn="1"/>
        </p:nvSpPr>
        <p:spPr>
          <a:xfrm rot="5400000">
            <a:off x="8668545" y="3399631"/>
            <a:ext cx="950912" cy="3825875"/>
          </a:xfrm>
          <a:prstGeom prst="rect">
            <a:avLst/>
          </a:prstGeom>
          <a:solidFill>
            <a:schemeClr val="accent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6" name="Rectangle 5">
            <a:extLst>
              <a:ext uri="{FF2B5EF4-FFF2-40B4-BE49-F238E27FC236}">
                <a16:creationId xmlns:a16="http://schemas.microsoft.com/office/drawing/2014/main" id="{B5D40661-F4D5-46CD-9CB3-AAB36DEEFA2B}"/>
              </a:ext>
            </a:extLst>
          </p:cNvPr>
          <p:cNvSpPr/>
          <p:nvPr userDrawn="1"/>
        </p:nvSpPr>
        <p:spPr>
          <a:xfrm rot="5400000">
            <a:off x="8661400" y="-395287"/>
            <a:ext cx="2852737" cy="3798888"/>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7" name="TextBox 20">
            <a:extLst>
              <a:ext uri="{FF2B5EF4-FFF2-40B4-BE49-F238E27FC236}">
                <a16:creationId xmlns:a16="http://schemas.microsoft.com/office/drawing/2014/main" id="{8B1EE9D2-8B68-4D93-9C86-8338D46F4C46}"/>
              </a:ext>
            </a:extLst>
          </p:cNvPr>
          <p:cNvSpPr txBox="1">
            <a:spLocks noChangeArrowheads="1"/>
          </p:cNvSpPr>
          <p:nvPr userDrawn="1"/>
        </p:nvSpPr>
        <p:spPr bwMode="auto">
          <a:xfrm>
            <a:off x="804863" y="6430963"/>
            <a:ext cx="8350250"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8" name="Picture 12">
            <a:extLst>
              <a:ext uri="{FF2B5EF4-FFF2-40B4-BE49-F238E27FC236}">
                <a16:creationId xmlns:a16="http://schemas.microsoft.com/office/drawing/2014/main" id="{60A4E36D-CD54-4848-8DD7-B57EE5F009C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Placeholder 3"/>
          <p:cNvSpPr>
            <a:spLocks noGrp="1"/>
          </p:cNvSpPr>
          <p:nvPr>
            <p:ph type="body" sz="quarter" idx="10"/>
          </p:nvPr>
        </p:nvSpPr>
        <p:spPr>
          <a:xfrm>
            <a:off x="884817" y="2191911"/>
            <a:ext cx="6831012" cy="794604"/>
          </a:xfrm>
        </p:spPr>
        <p:txBody>
          <a:bodyPr/>
          <a:lstStyle>
            <a:lvl1pPr marL="0" indent="0" algn="l">
              <a:buNone/>
              <a:defRPr sz="5400" b="1">
                <a:solidFill>
                  <a:schemeClr val="bg1"/>
                </a:solidFill>
              </a:defRPr>
            </a:lvl1pPr>
          </a:lstStyle>
          <a:p>
            <a:pPr lvl="0"/>
            <a:r>
              <a:rPr lang="en-US"/>
              <a:t>Edit Master text styles</a:t>
            </a:r>
          </a:p>
        </p:txBody>
      </p:sp>
    </p:spTree>
    <p:extLst>
      <p:ext uri="{BB962C8B-B14F-4D97-AF65-F5344CB8AC3E}">
        <p14:creationId xmlns:p14="http://schemas.microsoft.com/office/powerpoint/2010/main" val="2968902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8_Title Slide">
    <p:bg>
      <p:bgPr>
        <a:solidFill>
          <a:schemeClr val="tx2">
            <a:alpha val="79999"/>
          </a:schemeClr>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20AFDBE9-218D-49BD-8C6F-6D0C0A98EA8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D641F8C5-D368-475A-AD71-1C5D28182145}"/>
              </a:ext>
            </a:extLst>
          </p:cNvPr>
          <p:cNvSpPr/>
          <p:nvPr userDrawn="1"/>
        </p:nvSpPr>
        <p:spPr>
          <a:xfrm rot="5400000">
            <a:off x="8189913" y="1981200"/>
            <a:ext cx="2865438" cy="2859087"/>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5" name="Rectangle 4">
            <a:extLst>
              <a:ext uri="{FF2B5EF4-FFF2-40B4-BE49-F238E27FC236}">
                <a16:creationId xmlns:a16="http://schemas.microsoft.com/office/drawing/2014/main" id="{DEC8AC68-A10F-478C-9423-982B686F3608}"/>
              </a:ext>
            </a:extLst>
          </p:cNvPr>
          <p:cNvSpPr/>
          <p:nvPr userDrawn="1"/>
        </p:nvSpPr>
        <p:spPr>
          <a:xfrm rot="5400000">
            <a:off x="7238207" y="70644"/>
            <a:ext cx="952500" cy="2865437"/>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6" name="TextBox 20">
            <a:extLst>
              <a:ext uri="{FF2B5EF4-FFF2-40B4-BE49-F238E27FC236}">
                <a16:creationId xmlns:a16="http://schemas.microsoft.com/office/drawing/2014/main" id="{88B94D0A-8607-4811-8C63-2236031788C2}"/>
              </a:ext>
            </a:extLst>
          </p:cNvPr>
          <p:cNvSpPr txBox="1">
            <a:spLocks noChangeArrowheads="1"/>
          </p:cNvSpPr>
          <p:nvPr userDrawn="1"/>
        </p:nvSpPr>
        <p:spPr bwMode="auto">
          <a:xfrm>
            <a:off x="804863" y="6430963"/>
            <a:ext cx="8350250"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7" name="Picture 11">
            <a:extLst>
              <a:ext uri="{FF2B5EF4-FFF2-40B4-BE49-F238E27FC236}">
                <a16:creationId xmlns:a16="http://schemas.microsoft.com/office/drawing/2014/main" id="{6EE9950B-2E11-47E8-A70E-654A0376F719}"/>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E0F46732-360C-400A-BCD8-30F9E9884440}"/>
              </a:ext>
            </a:extLst>
          </p:cNvPr>
          <p:cNvSpPr/>
          <p:nvPr userDrawn="1"/>
        </p:nvSpPr>
        <p:spPr>
          <a:xfrm>
            <a:off x="2473325" y="4838700"/>
            <a:ext cx="5715000" cy="955675"/>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2" name="Text Placeholder 3"/>
          <p:cNvSpPr>
            <a:spLocks noGrp="1"/>
          </p:cNvSpPr>
          <p:nvPr>
            <p:ph type="body" sz="quarter" idx="10"/>
          </p:nvPr>
        </p:nvSpPr>
        <p:spPr>
          <a:xfrm>
            <a:off x="884817" y="2191911"/>
            <a:ext cx="6831012" cy="794604"/>
          </a:xfrm>
        </p:spPr>
        <p:txBody>
          <a:bodyPr/>
          <a:lstStyle>
            <a:lvl1pPr marL="0" indent="0" algn="l">
              <a:buNone/>
              <a:defRPr sz="5400" b="1">
                <a:solidFill>
                  <a:schemeClr val="bg1"/>
                </a:solidFill>
              </a:defRPr>
            </a:lvl1pPr>
          </a:lstStyle>
          <a:p>
            <a:pPr lvl="0"/>
            <a:r>
              <a:rPr lang="en-US"/>
              <a:t>Edit Master text styles</a:t>
            </a:r>
          </a:p>
        </p:txBody>
      </p:sp>
    </p:spTree>
    <p:extLst>
      <p:ext uri="{BB962C8B-B14F-4D97-AF65-F5344CB8AC3E}">
        <p14:creationId xmlns:p14="http://schemas.microsoft.com/office/powerpoint/2010/main" val="3204883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7_Title Slide">
    <p:bg>
      <p:bgPr>
        <a:solidFill>
          <a:schemeClr val="accent1"/>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5E581C57-84E7-44DE-8059-2BC02B56527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20">
            <a:extLst>
              <a:ext uri="{FF2B5EF4-FFF2-40B4-BE49-F238E27FC236}">
                <a16:creationId xmlns:a16="http://schemas.microsoft.com/office/drawing/2014/main" id="{92152423-4E66-421D-8D42-F851512FB599}"/>
              </a:ext>
            </a:extLst>
          </p:cNvPr>
          <p:cNvSpPr txBox="1">
            <a:spLocks noChangeArrowheads="1"/>
          </p:cNvSpPr>
          <p:nvPr userDrawn="1"/>
        </p:nvSpPr>
        <p:spPr bwMode="auto">
          <a:xfrm>
            <a:off x="804863" y="6430963"/>
            <a:ext cx="8350250"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5" name="Picture 9">
            <a:extLst>
              <a:ext uri="{FF2B5EF4-FFF2-40B4-BE49-F238E27FC236}">
                <a16:creationId xmlns:a16="http://schemas.microsoft.com/office/drawing/2014/main" id="{68A167BD-2209-47A0-A85D-8C9A549C4D46}"/>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80685B97-5328-4BD9-8E71-18F45D97C243}"/>
              </a:ext>
            </a:extLst>
          </p:cNvPr>
          <p:cNvSpPr/>
          <p:nvPr userDrawn="1"/>
        </p:nvSpPr>
        <p:spPr>
          <a:xfrm>
            <a:off x="2473325" y="4838700"/>
            <a:ext cx="5715000" cy="955675"/>
          </a:xfrm>
          <a:prstGeom prst="rect">
            <a:avLst/>
          </a:prstGeom>
          <a:solidFill>
            <a:srgbClr val="FFC600">
              <a:alpha val="7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7" name="Rectangle 6">
            <a:extLst>
              <a:ext uri="{FF2B5EF4-FFF2-40B4-BE49-F238E27FC236}">
                <a16:creationId xmlns:a16="http://schemas.microsoft.com/office/drawing/2014/main" id="{06961C66-0202-411F-8BB2-4D63F421739C}"/>
              </a:ext>
            </a:extLst>
          </p:cNvPr>
          <p:cNvSpPr/>
          <p:nvPr userDrawn="1"/>
        </p:nvSpPr>
        <p:spPr>
          <a:xfrm rot="5400000">
            <a:off x="8189913" y="1981200"/>
            <a:ext cx="2865438" cy="2859087"/>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8" name="Rectangle 7">
            <a:extLst>
              <a:ext uri="{FF2B5EF4-FFF2-40B4-BE49-F238E27FC236}">
                <a16:creationId xmlns:a16="http://schemas.microsoft.com/office/drawing/2014/main" id="{4B481E86-DD33-48E9-B034-4769BB1BF208}"/>
              </a:ext>
            </a:extLst>
          </p:cNvPr>
          <p:cNvSpPr/>
          <p:nvPr userDrawn="1"/>
        </p:nvSpPr>
        <p:spPr>
          <a:xfrm rot="5400000">
            <a:off x="7238207" y="70644"/>
            <a:ext cx="952500" cy="2865437"/>
          </a:xfrm>
          <a:prstGeom prst="rect">
            <a:avLst/>
          </a:prstGeom>
          <a:solidFill>
            <a:srgbClr val="FF6900">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1" name="Text Placeholder 3"/>
          <p:cNvSpPr>
            <a:spLocks noGrp="1"/>
          </p:cNvSpPr>
          <p:nvPr>
            <p:ph type="body" sz="quarter" idx="10"/>
          </p:nvPr>
        </p:nvSpPr>
        <p:spPr>
          <a:xfrm>
            <a:off x="697312" y="2093521"/>
            <a:ext cx="6831012" cy="794604"/>
          </a:xfrm>
        </p:spPr>
        <p:txBody>
          <a:bodyPr/>
          <a:lstStyle>
            <a:lvl1pPr marL="0" indent="0" algn="l">
              <a:buNone/>
              <a:defRPr sz="5400" b="1">
                <a:solidFill>
                  <a:schemeClr val="bg1"/>
                </a:solidFill>
              </a:defRPr>
            </a:lvl1pPr>
          </a:lstStyle>
          <a:p>
            <a:pPr lvl="0"/>
            <a:r>
              <a:rPr lang="en-US"/>
              <a:t>Edit Master text styles</a:t>
            </a:r>
          </a:p>
        </p:txBody>
      </p:sp>
    </p:spTree>
    <p:extLst>
      <p:ext uri="{BB962C8B-B14F-4D97-AF65-F5344CB8AC3E}">
        <p14:creationId xmlns:p14="http://schemas.microsoft.com/office/powerpoint/2010/main" val="2109158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2"/>
          <p:cNvSpPr>
            <a:spLocks noGrp="1"/>
          </p:cNvSpPr>
          <p:nvPr>
            <p:ph idx="1"/>
          </p:nvPr>
        </p:nvSpPr>
        <p:spPr>
          <a:xfrm>
            <a:off x="492125" y="1479468"/>
            <a:ext cx="11180762" cy="4086225"/>
          </a:xfrm>
          <a:prstGeom prst="rect">
            <a:avLst/>
          </a:prstGeom>
        </p:spPr>
        <p:txBody>
          <a:bodyPr/>
          <a:lstStyle>
            <a:lvl1pPr marL="0" indent="0">
              <a:buNone/>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764211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9B0FB7-70CB-4D4F-9BFF-1D8341004D47}"/>
              </a:ext>
            </a:extLst>
          </p:cNvPr>
          <p:cNvSpPr>
            <a:spLocks noGrp="1"/>
          </p:cNvSpPr>
          <p:nvPr>
            <p:ph type="title"/>
          </p:nvPr>
        </p:nvSpPr>
        <p:spPr>
          <a:xfrm>
            <a:off x="492125" y="295275"/>
            <a:ext cx="11180763" cy="666750"/>
          </a:xfrm>
          <a:prstGeom prst="rect">
            <a:avLst/>
          </a:prstGeom>
        </p:spPr>
        <p:txBody>
          <a:bodyPr vert="horz" lIns="0" tIns="0" rIns="0" bIns="0" rtlCol="0" anchor="b">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8C3B0A-FB0C-4FFC-A4A5-FC52A896386E}"/>
              </a:ext>
            </a:extLst>
          </p:cNvPr>
          <p:cNvSpPr>
            <a:spLocks noGrp="1"/>
          </p:cNvSpPr>
          <p:nvPr>
            <p:ph type="body" idx="1"/>
          </p:nvPr>
        </p:nvSpPr>
        <p:spPr>
          <a:xfrm>
            <a:off x="492125" y="1479550"/>
            <a:ext cx="11180763" cy="4086225"/>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1028" name="TextBox 20">
            <a:extLst>
              <a:ext uri="{FF2B5EF4-FFF2-40B4-BE49-F238E27FC236}">
                <a16:creationId xmlns:a16="http://schemas.microsoft.com/office/drawing/2014/main" id="{8E97ECFD-1DCA-4409-BCAA-67793DDCA550}"/>
              </a:ext>
            </a:extLst>
          </p:cNvPr>
          <p:cNvSpPr txBox="1">
            <a:spLocks noChangeArrowheads="1"/>
          </p:cNvSpPr>
          <p:nvPr userDrawn="1"/>
        </p:nvSpPr>
        <p:spPr bwMode="auto">
          <a:xfrm>
            <a:off x="804863" y="6430963"/>
            <a:ext cx="8350250"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rgbClr val="7F7F7F"/>
                </a:solidFill>
              </a:rPr>
              <a:t>© 2017 Arm Limited </a:t>
            </a:r>
          </a:p>
        </p:txBody>
      </p:sp>
      <p:sp>
        <p:nvSpPr>
          <p:cNvPr id="1029" name="TextBox 26">
            <a:extLst>
              <a:ext uri="{FF2B5EF4-FFF2-40B4-BE49-F238E27FC236}">
                <a16:creationId xmlns:a16="http://schemas.microsoft.com/office/drawing/2014/main" id="{BF72FE98-121C-4E05-9B4E-5A9C4E4C705B}"/>
              </a:ext>
            </a:extLst>
          </p:cNvPr>
          <p:cNvSpPr txBox="1">
            <a:spLocks noChangeArrowheads="1"/>
          </p:cNvSpPr>
          <p:nvPr userDrawn="1"/>
        </p:nvSpPr>
        <p:spPr bwMode="auto">
          <a:xfrm>
            <a:off x="492125" y="6430963"/>
            <a:ext cx="312738"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89A935BB-B359-4CD8-988A-690185F8A591}"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pic>
        <p:nvPicPr>
          <p:cNvPr id="1030" name="Picture 6">
            <a:extLst>
              <a:ext uri="{FF2B5EF4-FFF2-40B4-BE49-F238E27FC236}">
                <a16:creationId xmlns:a16="http://schemas.microsoft.com/office/drawing/2014/main" id="{3DCABB85-C4DD-4C7F-92ED-6C057E9F5511}"/>
              </a:ext>
            </a:extLst>
          </p:cNvPr>
          <p:cNvPicPr>
            <a:picLocks noChangeAspect="1" noChangeArrowheads="1"/>
          </p:cNvPicPr>
          <p:nvPr userDrawn="1"/>
        </p:nvPicPr>
        <p:blipFill>
          <a:blip r:embed="rId26">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340" r:id="rId1"/>
    <p:sldLayoutId id="2147485341" r:id="rId2"/>
    <p:sldLayoutId id="2147485342" r:id="rId3"/>
    <p:sldLayoutId id="2147485343" r:id="rId4"/>
    <p:sldLayoutId id="2147485344" r:id="rId5"/>
    <p:sldLayoutId id="2147485345" r:id="rId6"/>
    <p:sldLayoutId id="2147485346" r:id="rId7"/>
    <p:sldLayoutId id="2147485347" r:id="rId8"/>
    <p:sldLayoutId id="2147485333" r:id="rId9"/>
    <p:sldLayoutId id="2147485348" r:id="rId10"/>
    <p:sldLayoutId id="2147485349" r:id="rId11"/>
    <p:sldLayoutId id="2147485350" r:id="rId12"/>
    <p:sldLayoutId id="2147485351" r:id="rId13"/>
    <p:sldLayoutId id="2147485352" r:id="rId14"/>
    <p:sldLayoutId id="2147485334" r:id="rId15"/>
    <p:sldLayoutId id="2147485335" r:id="rId16"/>
    <p:sldLayoutId id="2147485336" r:id="rId17"/>
    <p:sldLayoutId id="2147485337" r:id="rId18"/>
    <p:sldLayoutId id="2147485338" r:id="rId19"/>
    <p:sldLayoutId id="2147485353" r:id="rId20"/>
    <p:sldLayoutId id="2147485354" r:id="rId21"/>
    <p:sldLayoutId id="2147485355" r:id="rId22"/>
    <p:sldLayoutId id="2147485339" r:id="rId23"/>
    <p:sldLayoutId id="2147485356" r:id="rId24"/>
  </p:sldLayoutIdLst>
  <p:hf hdr="0" ftr="0" dt="0"/>
  <p:txStyles>
    <p:titleStyle>
      <a:lvl1pPr algn="l" rtl="0" eaLnBrk="1" fontAlgn="base" hangingPunct="1">
        <a:lnSpc>
          <a:spcPct val="85000"/>
        </a:lnSpc>
        <a:spcBef>
          <a:spcPct val="0"/>
        </a:spcBef>
        <a:spcAft>
          <a:spcPct val="0"/>
        </a:spcAft>
        <a:defRPr sz="3600" b="1"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algn="l" rtl="0" eaLnBrk="1" fontAlgn="base" hangingPunct="1">
        <a:lnSpc>
          <a:spcPct val="90000"/>
        </a:lnSpc>
        <a:spcBef>
          <a:spcPct val="0"/>
        </a:spcBef>
        <a:spcAft>
          <a:spcPts val="1600"/>
        </a:spcAft>
        <a:buFont typeface="Calibri" panose="020F0502020204030204" pitchFamily="34" charset="0"/>
        <a:defRPr sz="2400" kern="1200">
          <a:solidFill>
            <a:schemeClr val="tx2"/>
          </a:solidFill>
          <a:latin typeface="+mn-lt"/>
          <a:ea typeface="ＭＳ Ｐゴシック" charset="0"/>
          <a:cs typeface="ＭＳ Ｐゴシック" charset="0"/>
        </a:defRPr>
      </a:lvl1pPr>
      <a:lvl2pPr marL="398463" indent="-166688" algn="l" rtl="0" eaLnBrk="1" fontAlgn="base" hangingPunct="1">
        <a:lnSpc>
          <a:spcPct val="90000"/>
        </a:lnSpc>
        <a:spcBef>
          <a:spcPct val="0"/>
        </a:spcBef>
        <a:spcAft>
          <a:spcPts val="1200"/>
        </a:spcAft>
        <a:buClr>
          <a:schemeClr val="accent1"/>
        </a:buClr>
        <a:buSzPct val="80000"/>
        <a:buFont typeface="Arial" panose="020B0604020202020204" pitchFamily="34" charset="0"/>
        <a:buChar char="•"/>
        <a:defRPr kern="1200">
          <a:solidFill>
            <a:srgbClr val="383838"/>
          </a:solidFill>
          <a:latin typeface="+mn-lt"/>
          <a:ea typeface="ＭＳ Ｐゴシック" charset="0"/>
          <a:cs typeface="+mn-cs"/>
        </a:defRPr>
      </a:lvl2pPr>
      <a:lvl3pPr marL="855663" indent="-166688" algn="l" rtl="0" eaLnBrk="1" fontAlgn="base" hangingPunct="1">
        <a:lnSpc>
          <a:spcPct val="90000"/>
        </a:lnSpc>
        <a:spcBef>
          <a:spcPct val="0"/>
        </a:spcBef>
        <a:spcAft>
          <a:spcPts val="1200"/>
        </a:spcAft>
        <a:buClr>
          <a:schemeClr val="accent1"/>
        </a:buClr>
        <a:buSzPct val="80000"/>
        <a:buFont typeface="Calibri" panose="020F0502020204030204" pitchFamily="34" charset="0"/>
        <a:buChar char="–"/>
        <a:defRPr kern="1200">
          <a:solidFill>
            <a:srgbClr val="383838"/>
          </a:solidFill>
          <a:latin typeface="+mn-lt"/>
          <a:ea typeface="ＭＳ Ｐゴシック" charset="0"/>
          <a:cs typeface="+mn-cs"/>
        </a:defRPr>
      </a:lvl3pPr>
      <a:lvl4pPr marL="1201738" indent="-173038" algn="l" rtl="0" eaLnBrk="1" fontAlgn="base" hangingPunct="1">
        <a:lnSpc>
          <a:spcPct val="90000"/>
        </a:lnSpc>
        <a:spcBef>
          <a:spcPct val="0"/>
        </a:spcBef>
        <a:spcAft>
          <a:spcPts val="800"/>
        </a:spcAft>
        <a:buClr>
          <a:schemeClr val="accent1"/>
        </a:buClr>
        <a:buSzPct val="80000"/>
        <a:buFont typeface="Wingdings" panose="05000000000000000000" pitchFamily="2" charset="2"/>
        <a:buChar char="§"/>
        <a:defRPr kern="1200">
          <a:solidFill>
            <a:srgbClr val="383838"/>
          </a:solidFill>
          <a:latin typeface="+mn-lt"/>
          <a:ea typeface="ＭＳ Ｐゴシック" charset="0"/>
          <a:cs typeface="+mn-cs"/>
        </a:defRPr>
      </a:lvl4pPr>
      <a:lvl5pPr marL="1427163" indent="-168275" algn="l" rtl="0" eaLnBrk="1" fontAlgn="base" hangingPunct="1">
        <a:lnSpc>
          <a:spcPct val="90000"/>
        </a:lnSpc>
        <a:spcBef>
          <a:spcPct val="0"/>
        </a:spcBef>
        <a:spcAft>
          <a:spcPts val="800"/>
        </a:spcAft>
        <a:buClr>
          <a:schemeClr val="accent1"/>
        </a:buClr>
        <a:buSzPct val="80000"/>
        <a:buFont typeface="Calibri" panose="020F0502020204030204" pitchFamily="34" charset="0"/>
        <a:buChar char="–"/>
        <a:defRPr kern="1200">
          <a:solidFill>
            <a:srgbClr val="383838"/>
          </a:solidFill>
          <a:latin typeface="+mn-lt"/>
          <a:ea typeface="ＭＳ Ｐゴシック" charset="0"/>
          <a:cs typeface="+mn-cs"/>
        </a:defRPr>
      </a:lvl5pPr>
      <a:lvl6pPr marL="16550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6pPr>
      <a:lvl7pPr marL="18836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7pPr>
      <a:lvl8pPr marL="21122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8pPr>
      <a:lvl9pPr marL="23408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4.xml"/><Relationship Id="rId1" Type="http://schemas.openxmlformats.org/officeDocument/2006/relationships/slideLayout" Target="../slideLayouts/slideLayout24.xml"/><Relationship Id="rId4" Type="http://schemas.openxmlformats.org/officeDocument/2006/relationships/image" Target="../media/image12.jp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3" Type="http://schemas.openxmlformats.org/officeDocument/2006/relationships/hyperlink" Target="http://infocenter.arm.com/help/topic/com.arm.doc.ddi0489c/DDI0489C_cortex_m7_trm.pdf" TargetMode="External"/><Relationship Id="rId2" Type="http://schemas.openxmlformats.org/officeDocument/2006/relationships/notesSlide" Target="../notesSlides/notesSlide27.xml"/><Relationship Id="rId1" Type="http://schemas.openxmlformats.org/officeDocument/2006/relationships/slideLayout" Target="../slideLayouts/slideLayout24.xml"/><Relationship Id="rId5" Type="http://schemas.openxmlformats.org/officeDocument/2006/relationships/hyperlink" Target="https://developer.arm.com/products/processors/cortex-m/cortex-m7" TargetMode="External"/><Relationship Id="rId4" Type="http://schemas.openxmlformats.org/officeDocument/2006/relationships/hyperlink" Target="http://infocenter.arm.com/help/topic/com.arm.doc.dui0646a/DUI0646A_cortex_m7_dgug.pdf"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4.xml"/><Relationship Id="rId1" Type="http://schemas.openxmlformats.org/officeDocument/2006/relationships/themeOverride" Target="../theme/themeOverride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D69F7-95CB-48D6-AF90-353C0C79A9D9}"/>
              </a:ext>
            </a:extLst>
          </p:cNvPr>
          <p:cNvSpPr>
            <a:spLocks noGrp="1"/>
          </p:cNvSpPr>
          <p:nvPr>
            <p:ph type="title"/>
          </p:nvPr>
        </p:nvSpPr>
        <p:spPr>
          <a:xfrm>
            <a:off x="2775098" y="1563687"/>
            <a:ext cx="8564415" cy="2260167"/>
          </a:xfrm>
        </p:spPr>
        <p:txBody>
          <a:bodyPr wrap="square" numCol="1" compatLnSpc="1">
            <a:prstTxWarp prst="textNoShape">
              <a:avLst/>
            </a:prstTxWarp>
          </a:bodyPr>
          <a:lstStyle/>
          <a:p>
            <a:pPr>
              <a:defRPr/>
            </a:pPr>
            <a:r>
              <a:rPr lang="en-GB" sz="4800" dirty="0"/>
              <a:t>Arm Cortex-M7 </a:t>
            </a:r>
            <a:br>
              <a:rPr lang="en-GB" sz="4800" dirty="0"/>
            </a:br>
            <a:r>
              <a:rPr lang="en-GB" sz="4800" dirty="0"/>
              <a:t>Processor Architecture</a:t>
            </a:r>
            <a:br>
              <a:rPr lang="en-GB" sz="4800" dirty="0"/>
            </a:br>
            <a:r>
              <a:rPr lang="en-GB" sz="4800" dirty="0"/>
              <a:t>Part 1</a:t>
            </a:r>
            <a:endParaRPr lang="en-US" sz="48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rmAutofit/>
          </a:bodyPr>
          <a:lstStyle/>
          <a:p>
            <a:r>
              <a:rPr lang="en-GB" dirty="0"/>
              <a:t>Cortex-M7 Processor Features</a:t>
            </a:r>
          </a:p>
        </p:txBody>
      </p:sp>
      <p:sp>
        <p:nvSpPr>
          <p:cNvPr id="14339" name="Content Placeholder 2"/>
          <p:cNvSpPr>
            <a:spLocks noGrp="1"/>
          </p:cNvSpPr>
          <p:nvPr>
            <p:ph idx="1"/>
          </p:nvPr>
        </p:nvSpPr>
        <p:spPr>
          <a:xfrm>
            <a:off x="502516" y="1163782"/>
            <a:ext cx="10521780" cy="5122718"/>
          </a:xfrm>
        </p:spPr>
        <p:txBody>
          <a:bodyPr/>
          <a:lstStyle/>
          <a:p>
            <a:pPr>
              <a:spcBef>
                <a:spcPct val="0"/>
              </a:spcBef>
            </a:pPr>
            <a:r>
              <a:rPr lang="en-GB" dirty="0">
                <a:ea typeface="ＭＳ Ｐゴシック" panose="020B0600070205080204" pitchFamily="34" charset="-128"/>
              </a:rPr>
              <a:t>Harvard architecture: Separated data bus and instruction bus</a:t>
            </a:r>
          </a:p>
          <a:p>
            <a:pPr indent="-166688">
              <a:spcBef>
                <a:spcPct val="0"/>
              </a:spcBef>
            </a:pPr>
            <a:r>
              <a:rPr lang="en-GB" dirty="0">
                <a:solidFill>
                  <a:schemeClr val="tx2"/>
                </a:solidFill>
                <a:ea typeface="ＭＳ Ｐゴシック" panose="020B0600070205080204" pitchFamily="34" charset="-128"/>
              </a:rPr>
              <a:t>Include the entire Thumb®-1 (16-bit) and Thumb®-2 (16/ 32-bit) instruction sets</a:t>
            </a:r>
          </a:p>
          <a:p>
            <a:pPr>
              <a:spcBef>
                <a:spcPct val="0"/>
              </a:spcBef>
            </a:pPr>
            <a:r>
              <a:rPr lang="en-GB" dirty="0">
                <a:ea typeface="ＭＳ Ｐゴシック" panose="020B0600070205080204" pitchFamily="34" charset="-128"/>
              </a:rPr>
              <a:t>6-stage superscalar pipeline + branch prediction</a:t>
            </a:r>
          </a:p>
          <a:p>
            <a:pPr>
              <a:spcBef>
                <a:spcPct val="0"/>
              </a:spcBef>
            </a:pPr>
            <a:r>
              <a:rPr lang="en-GB" dirty="0">
                <a:ea typeface="ＭＳ Ｐゴシック" panose="020B0600070205080204" pitchFamily="34" charset="-128"/>
              </a:rPr>
              <a:t>Performance efficiency of 2.14-3.23 DMIPS/MHz (Dhrystone million instructions per second / MHz)</a:t>
            </a:r>
          </a:p>
          <a:p>
            <a:pPr>
              <a:spcBef>
                <a:spcPct val="0"/>
              </a:spcBef>
            </a:pPr>
            <a:r>
              <a:rPr lang="en-GB" dirty="0">
                <a:ea typeface="ＭＳ Ｐゴシック" panose="020B0600070205080204" pitchFamily="34" charset="-128"/>
              </a:rPr>
              <a:t>Supported interrupts</a:t>
            </a:r>
          </a:p>
          <a:p>
            <a:pPr lvl="1">
              <a:spcBef>
                <a:spcPct val="0"/>
              </a:spcBef>
            </a:pPr>
            <a:r>
              <a:rPr lang="en-GB" sz="2000" dirty="0">
                <a:solidFill>
                  <a:schemeClr val="tx2"/>
                </a:solidFill>
                <a:ea typeface="ＭＳ Ｐゴシック" panose="020B0600070205080204" pitchFamily="34" charset="-128"/>
              </a:rPr>
              <a:t>Non-maskable Interrupt (NMI) + 1 to 240 physical interrupts</a:t>
            </a:r>
          </a:p>
          <a:p>
            <a:pPr lvl="1">
              <a:spcBef>
                <a:spcPct val="0"/>
              </a:spcBef>
            </a:pPr>
            <a:r>
              <a:rPr lang="en-GB" sz="2000" dirty="0">
                <a:solidFill>
                  <a:schemeClr val="tx2"/>
                </a:solidFill>
                <a:ea typeface="ＭＳ Ｐゴシック" panose="020B0600070205080204" pitchFamily="34" charset="-128"/>
              </a:rPr>
              <a:t>8 to 256 interrupt priority levels</a:t>
            </a:r>
          </a:p>
          <a:p>
            <a:pPr>
              <a:spcBef>
                <a:spcPct val="0"/>
              </a:spcBef>
            </a:pPr>
            <a:r>
              <a:rPr lang="en-GB" dirty="0">
                <a:ea typeface="ＭＳ Ｐゴシック" panose="020B0600070205080204" pitchFamily="34" charset="-128"/>
              </a:rPr>
              <a:t>Debug</a:t>
            </a:r>
          </a:p>
          <a:p>
            <a:pPr lvl="1">
              <a:spcBef>
                <a:spcPct val="0"/>
              </a:spcBef>
            </a:pPr>
            <a:r>
              <a:rPr lang="en-GB" sz="2000" dirty="0">
                <a:solidFill>
                  <a:schemeClr val="tx2"/>
                </a:solidFill>
                <a:ea typeface="ＭＳ Ｐゴシック" panose="020B0600070205080204" pitchFamily="34" charset="-128"/>
              </a:rPr>
              <a:t>JTAG or 2-pin serial-wire debug (SWD) ports</a:t>
            </a:r>
          </a:p>
          <a:p>
            <a:pPr lvl="1">
              <a:spcBef>
                <a:spcPct val="0"/>
              </a:spcBef>
            </a:pPr>
            <a:r>
              <a:rPr lang="en-GB" sz="2000" dirty="0">
                <a:solidFill>
                  <a:schemeClr val="tx2"/>
                </a:solidFill>
                <a:ea typeface="ＭＳ Ｐゴシック" panose="020B0600070205080204" pitchFamily="34" charset="-128"/>
              </a:rPr>
              <a:t>Up to 8 breakpoints and up to 4 watchpoints</a:t>
            </a:r>
          </a:p>
        </p:txBody>
      </p:sp>
    </p:spTree>
    <p:extLst>
      <p:ext uri="{BB962C8B-B14F-4D97-AF65-F5344CB8AC3E}">
        <p14:creationId xmlns:p14="http://schemas.microsoft.com/office/powerpoint/2010/main" val="654010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rmAutofit/>
          </a:bodyPr>
          <a:lstStyle/>
          <a:p>
            <a:r>
              <a:rPr lang="en-GB" dirty="0"/>
              <a:t>Cortex-M7 Processor Features</a:t>
            </a:r>
          </a:p>
        </p:txBody>
      </p:sp>
      <p:sp>
        <p:nvSpPr>
          <p:cNvPr id="14339" name="Content Placeholder 2"/>
          <p:cNvSpPr>
            <a:spLocks noGrp="1"/>
          </p:cNvSpPr>
          <p:nvPr>
            <p:ph idx="1"/>
          </p:nvPr>
        </p:nvSpPr>
        <p:spPr>
          <a:xfrm>
            <a:off x="502516" y="1086716"/>
            <a:ext cx="11023600" cy="5085484"/>
          </a:xfrm>
        </p:spPr>
        <p:txBody>
          <a:bodyPr/>
          <a:lstStyle/>
          <a:p>
            <a:pPr>
              <a:spcBef>
                <a:spcPct val="0"/>
              </a:spcBef>
            </a:pPr>
            <a:r>
              <a:rPr lang="en-GB" dirty="0">
                <a:ea typeface="ＭＳ Ｐゴシック" panose="020B0600070205080204" pitchFamily="34" charset="-128"/>
              </a:rPr>
              <a:t>Supports sleep modes</a:t>
            </a:r>
          </a:p>
          <a:p>
            <a:pPr lvl="1">
              <a:spcBef>
                <a:spcPct val="0"/>
              </a:spcBef>
              <a:spcAft>
                <a:spcPts val="1600"/>
              </a:spcAft>
              <a:buFont typeface="Calibri" panose="020F0502020204030204" pitchFamily="34" charset="0"/>
            </a:pPr>
            <a:r>
              <a:rPr lang="en-GB" sz="2000" dirty="0">
                <a:solidFill>
                  <a:schemeClr val="tx2"/>
                </a:solidFill>
                <a:ea typeface="ＭＳ Ｐゴシック" panose="020B0600070205080204" pitchFamily="34" charset="-128"/>
              </a:rPr>
              <a:t>Up to 240 Wake-up Interrupts</a:t>
            </a:r>
          </a:p>
          <a:p>
            <a:pPr lvl="1">
              <a:spcBef>
                <a:spcPct val="0"/>
              </a:spcBef>
              <a:spcAft>
                <a:spcPts val="1600"/>
              </a:spcAft>
              <a:buFont typeface="Calibri" panose="020F0502020204030204" pitchFamily="34" charset="0"/>
            </a:pPr>
            <a:r>
              <a:rPr lang="en-GB" sz="2000" dirty="0">
                <a:solidFill>
                  <a:schemeClr val="tx2"/>
                </a:solidFill>
                <a:ea typeface="ＭＳ Ｐゴシック" panose="020B0600070205080204" pitchFamily="34" charset="-128"/>
              </a:rPr>
              <a:t>Integrated WFI (Wait For Interrupt) and WFE (Wait For Event) Instructions and Sleep On Exit capability (to be covered in more detail later)</a:t>
            </a:r>
          </a:p>
          <a:p>
            <a:pPr lvl="1">
              <a:spcBef>
                <a:spcPct val="0"/>
              </a:spcBef>
              <a:spcAft>
                <a:spcPts val="1600"/>
              </a:spcAft>
              <a:buFont typeface="Calibri" panose="020F0502020204030204" pitchFamily="34" charset="0"/>
            </a:pPr>
            <a:r>
              <a:rPr lang="en-GB" sz="2000" dirty="0">
                <a:solidFill>
                  <a:schemeClr val="tx2"/>
                </a:solidFill>
                <a:ea typeface="ＭＳ Ｐゴシック" panose="020B0600070205080204" pitchFamily="34" charset="-128"/>
              </a:rPr>
              <a:t>Sleep &amp; Deep Sleep Signals</a:t>
            </a:r>
          </a:p>
          <a:p>
            <a:pPr lvl="1">
              <a:spcBef>
                <a:spcPct val="0"/>
              </a:spcBef>
              <a:spcAft>
                <a:spcPts val="1600"/>
              </a:spcAft>
              <a:buFont typeface="Calibri" panose="020F0502020204030204" pitchFamily="34" charset="0"/>
            </a:pPr>
            <a:r>
              <a:rPr lang="en-GB" sz="2000" dirty="0">
                <a:solidFill>
                  <a:schemeClr val="tx2"/>
                </a:solidFill>
                <a:ea typeface="ＭＳ Ｐゴシック" panose="020B0600070205080204" pitchFamily="34" charset="-128"/>
              </a:rPr>
              <a:t>Optional Retention Mode with Arm Power Management Kit</a:t>
            </a:r>
          </a:p>
          <a:p>
            <a:pPr>
              <a:spcBef>
                <a:spcPct val="0"/>
              </a:spcBef>
            </a:pPr>
            <a:r>
              <a:rPr lang="en-GB" dirty="0">
                <a:ea typeface="ＭＳ Ｐゴシック" panose="020B0600070205080204" pitchFamily="34" charset="-128"/>
              </a:rPr>
              <a:t>Enhanced instructions</a:t>
            </a:r>
          </a:p>
          <a:p>
            <a:pPr lvl="1">
              <a:spcBef>
                <a:spcPct val="0"/>
              </a:spcBef>
              <a:spcAft>
                <a:spcPts val="1600"/>
              </a:spcAft>
              <a:buFont typeface="Calibri" panose="020F0502020204030204" pitchFamily="34" charset="0"/>
            </a:pPr>
            <a:r>
              <a:rPr lang="en-US" sz="2000" dirty="0">
                <a:solidFill>
                  <a:schemeClr val="tx2"/>
                </a:solidFill>
                <a:ea typeface="ＭＳ Ｐゴシック" panose="020B0600070205080204" pitchFamily="34" charset="-128"/>
              </a:rPr>
              <a:t>Single cycle 16/32-bit MAC, Single cycle dual 16-bit MAC</a:t>
            </a:r>
          </a:p>
          <a:p>
            <a:pPr lvl="1">
              <a:spcBef>
                <a:spcPct val="0"/>
              </a:spcBef>
              <a:spcAft>
                <a:spcPts val="1600"/>
              </a:spcAft>
              <a:buFont typeface="Calibri" panose="020F0502020204030204" pitchFamily="34" charset="0"/>
            </a:pPr>
            <a:r>
              <a:rPr lang="en-US" sz="2000" dirty="0">
                <a:solidFill>
                  <a:schemeClr val="tx2"/>
                </a:solidFill>
                <a:ea typeface="ＭＳ Ｐゴシック" panose="020B0600070205080204" pitchFamily="34" charset="-128"/>
              </a:rPr>
              <a:t>8/16-bit SIMD arithmetic, Hardware Divide (2-12 Cycles)</a:t>
            </a:r>
            <a:endParaRPr lang="en-GB" sz="2000" dirty="0">
              <a:solidFill>
                <a:schemeClr val="tx2"/>
              </a:solidFill>
              <a:ea typeface="ＭＳ Ｐゴシック" panose="020B0600070205080204" pitchFamily="34" charset="-128"/>
            </a:endParaRPr>
          </a:p>
          <a:p>
            <a:pPr>
              <a:spcBef>
                <a:spcPct val="0"/>
              </a:spcBef>
            </a:pPr>
            <a:r>
              <a:rPr lang="en-GB" dirty="0">
                <a:ea typeface="ＭＳ Ｐゴシック" panose="020B0600070205080204" pitchFamily="34" charset="-128"/>
              </a:rPr>
              <a:t>Memory protection unit (MPU)</a:t>
            </a:r>
          </a:p>
          <a:p>
            <a:pPr lvl="1">
              <a:spcBef>
                <a:spcPct val="0"/>
              </a:spcBef>
              <a:spcAft>
                <a:spcPts val="1600"/>
              </a:spcAft>
              <a:buFont typeface="Calibri" panose="020F0502020204030204" pitchFamily="34" charset="0"/>
            </a:pPr>
            <a:r>
              <a:rPr lang="en-GB" sz="2000" dirty="0">
                <a:solidFill>
                  <a:schemeClr val="tx2"/>
                </a:solidFill>
                <a:ea typeface="ＭＳ Ｐゴシック" panose="020B0600070205080204" pitchFamily="34" charset="-128"/>
              </a:rPr>
              <a:t>Optional 8 or 16 region MPU with sub regions and background region</a:t>
            </a:r>
          </a:p>
          <a:p>
            <a:pPr marL="538162" lvl="1" indent="0">
              <a:buNone/>
            </a:pPr>
            <a:endParaRPr lang="en-GB" sz="1600" dirty="0"/>
          </a:p>
          <a:p>
            <a:pPr lvl="1"/>
            <a:endParaRPr lang="en-GB" sz="1400" dirty="0"/>
          </a:p>
          <a:p>
            <a:endParaRPr lang="en-GB" sz="1800" dirty="0"/>
          </a:p>
        </p:txBody>
      </p:sp>
    </p:spTree>
    <p:extLst>
      <p:ext uri="{BB962C8B-B14F-4D97-AF65-F5344CB8AC3E}">
        <p14:creationId xmlns:p14="http://schemas.microsoft.com/office/powerpoint/2010/main" val="2028907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rmAutofit/>
          </a:bodyPr>
          <a:lstStyle/>
          <a:p>
            <a:r>
              <a:rPr lang="en-GB" dirty="0"/>
              <a:t>Cortex-M7 Processor Features</a:t>
            </a: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3168567905"/>
              </p:ext>
            </p:extLst>
          </p:nvPr>
        </p:nvGraphicFramePr>
        <p:xfrm>
          <a:off x="2760519" y="2895601"/>
          <a:ext cx="6154881" cy="2570017"/>
        </p:xfrm>
        <a:graphic>
          <a:graphicData uri="http://schemas.openxmlformats.org/drawingml/2006/table">
            <a:tbl>
              <a:tblPr firstRow="1" bandRow="1">
                <a:tableStyleId>{5C22544A-7EE6-4342-B048-85BDC9FD1C3A}</a:tableStyleId>
              </a:tblPr>
              <a:tblGrid>
                <a:gridCol w="3055800">
                  <a:extLst>
                    <a:ext uri="{9D8B030D-6E8A-4147-A177-3AD203B41FA5}">
                      <a16:colId xmlns:a16="http://schemas.microsoft.com/office/drawing/2014/main" val="20000"/>
                    </a:ext>
                  </a:extLst>
                </a:gridCol>
                <a:gridCol w="3099081">
                  <a:extLst>
                    <a:ext uri="{9D8B030D-6E8A-4147-A177-3AD203B41FA5}">
                      <a16:colId xmlns:a16="http://schemas.microsoft.com/office/drawing/2014/main" val="20001"/>
                    </a:ext>
                  </a:extLst>
                </a:gridCol>
              </a:tblGrid>
              <a:tr h="468798">
                <a:tc gridSpan="2">
                  <a:txBody>
                    <a:bodyPr/>
                    <a:lstStyle/>
                    <a:p>
                      <a:pPr algn="ctr"/>
                      <a:r>
                        <a:rPr lang="en-GB" sz="1800" b="1" dirty="0">
                          <a:solidFill>
                            <a:schemeClr val="bg1"/>
                          </a:solidFill>
                          <a:effectLst/>
                          <a:latin typeface="+mn-lt"/>
                        </a:rPr>
                        <a:t>Arm Cortex-M7 implementation data</a:t>
                      </a:r>
                    </a:p>
                  </a:txBody>
                  <a:tcPr marL="126950" marR="126950" marT="95250" marB="95250" anchor="ctr"/>
                </a:tc>
                <a:tc hMerge="1">
                  <a:txBody>
                    <a:bodyPr/>
                    <a:lstStyle/>
                    <a:p>
                      <a:endParaRPr lang="en-GB"/>
                    </a:p>
                  </a:txBody>
                  <a:tcPr/>
                </a:tc>
                <a:extLst>
                  <a:ext uri="{0D108BD9-81ED-4DB2-BD59-A6C34878D82A}">
                    <a16:rowId xmlns:a16="http://schemas.microsoft.com/office/drawing/2014/main" val="10000"/>
                  </a:ext>
                </a:extLst>
              </a:tr>
              <a:tr h="820801">
                <a:tc>
                  <a:txBody>
                    <a:bodyPr/>
                    <a:lstStyle/>
                    <a:p>
                      <a:r>
                        <a:rPr lang="en-GB" sz="1800" b="0" dirty="0">
                          <a:solidFill>
                            <a:schemeClr val="tx1"/>
                          </a:solidFill>
                          <a:effectLst/>
                          <a:latin typeface="+mn-lt"/>
                        </a:rPr>
                        <a:t>Process</a:t>
                      </a:r>
                      <a:r>
                        <a:rPr lang="en-GB" sz="1800" b="0" baseline="0" dirty="0">
                          <a:solidFill>
                            <a:schemeClr val="tx1"/>
                          </a:solidFill>
                          <a:effectLst/>
                          <a:latin typeface="+mn-lt"/>
                        </a:rPr>
                        <a:t> </a:t>
                      </a:r>
                      <a:endParaRPr lang="en-GB" sz="1800" b="0" dirty="0">
                        <a:solidFill>
                          <a:schemeClr val="tx1"/>
                        </a:solidFill>
                        <a:effectLst/>
                        <a:latin typeface="+mn-lt"/>
                      </a:endParaRPr>
                    </a:p>
                  </a:txBody>
                  <a:tcPr marL="126950" marR="126950" marT="47625" marB="47625" anchor="ctr"/>
                </a:tc>
                <a:tc>
                  <a:txBody>
                    <a:bodyPr/>
                    <a:lstStyle/>
                    <a:p>
                      <a:r>
                        <a:rPr kumimoji="0" lang="en-US" sz="1800" b="0" i="0" u="none" strike="noStrike" kern="1200" dirty="0">
                          <a:solidFill>
                            <a:schemeClr val="dk1"/>
                          </a:solidFill>
                          <a:effectLst/>
                          <a:latin typeface="+mn-lt"/>
                          <a:ea typeface="+mn-ea"/>
                          <a:cs typeface="+mn-cs"/>
                        </a:rPr>
                        <a:t>28 HPM</a:t>
                      </a:r>
                      <a:br>
                        <a:rPr lang="en-US" sz="1800" dirty="0">
                          <a:latin typeface="+mn-lt"/>
                        </a:rPr>
                      </a:br>
                      <a:r>
                        <a:rPr kumimoji="0" lang="en-US" sz="1800" b="0" i="0" u="none" strike="noStrike" kern="1200" dirty="0">
                          <a:solidFill>
                            <a:schemeClr val="dk1"/>
                          </a:solidFill>
                          <a:effectLst/>
                          <a:latin typeface="+mn-lt"/>
                          <a:ea typeface="+mn-ea"/>
                          <a:cs typeface="+mn-cs"/>
                        </a:rPr>
                        <a:t>(9-track, typical 0.9v, 85°C</a:t>
                      </a:r>
                      <a:r>
                        <a:rPr lang="en-GB" sz="1800" b="0" dirty="0">
                          <a:solidFill>
                            <a:schemeClr val="tx1"/>
                          </a:solidFill>
                          <a:effectLst/>
                          <a:latin typeface="+mn-lt"/>
                        </a:rPr>
                        <a:t>)</a:t>
                      </a:r>
                    </a:p>
                  </a:txBody>
                  <a:tcPr marL="126950" marR="126950" marT="47625" marB="47625" anchor="ctr"/>
                </a:tc>
                <a:extLst>
                  <a:ext uri="{0D108BD9-81ED-4DB2-BD59-A6C34878D82A}">
                    <a16:rowId xmlns:a16="http://schemas.microsoft.com/office/drawing/2014/main" val="10001"/>
                  </a:ext>
                </a:extLst>
              </a:tr>
              <a:tr h="640209">
                <a:tc>
                  <a:txBody>
                    <a:bodyPr/>
                    <a:lstStyle/>
                    <a:p>
                      <a:r>
                        <a:rPr lang="en-GB" sz="1800" b="0" dirty="0">
                          <a:solidFill>
                            <a:schemeClr val="tx1"/>
                          </a:solidFill>
                          <a:effectLst/>
                          <a:latin typeface="+mn-lt"/>
                        </a:rPr>
                        <a:t>Dynamic power</a:t>
                      </a:r>
                    </a:p>
                  </a:txBody>
                  <a:tcPr marL="126950" marR="126950" marT="47625" marB="47625" anchor="ctr"/>
                </a:tc>
                <a:tc>
                  <a:txBody>
                    <a:bodyPr/>
                    <a:lstStyle/>
                    <a:p>
                      <a:r>
                        <a:rPr lang="en-GB" sz="1800" b="0" dirty="0">
                          <a:solidFill>
                            <a:schemeClr val="tx1"/>
                          </a:solidFill>
                          <a:effectLst/>
                          <a:latin typeface="+mn-lt"/>
                        </a:rPr>
                        <a:t>33 µW/MHz</a:t>
                      </a:r>
                    </a:p>
                  </a:txBody>
                  <a:tcPr marL="126950" marR="126950" marT="47625" marB="47625" anchor="ctr"/>
                </a:tc>
                <a:extLst>
                  <a:ext uri="{0D108BD9-81ED-4DB2-BD59-A6C34878D82A}">
                    <a16:rowId xmlns:a16="http://schemas.microsoft.com/office/drawing/2014/main" val="10002"/>
                  </a:ext>
                </a:extLst>
              </a:tr>
              <a:tr h="640209">
                <a:tc>
                  <a:txBody>
                    <a:bodyPr/>
                    <a:lstStyle/>
                    <a:p>
                      <a:r>
                        <a:rPr lang="en-GB" sz="1800" b="0" dirty="0">
                          <a:solidFill>
                            <a:schemeClr val="tx1"/>
                          </a:solidFill>
                          <a:effectLst/>
                          <a:latin typeface="+mn-lt"/>
                        </a:rPr>
                        <a:t>Floorplanned area</a:t>
                      </a:r>
                    </a:p>
                  </a:txBody>
                  <a:tcPr marL="126950" marR="126950" marT="47625" marB="47625" anchor="ctr"/>
                </a:tc>
                <a:tc>
                  <a:txBody>
                    <a:bodyPr/>
                    <a:lstStyle/>
                    <a:p>
                      <a:r>
                        <a:rPr lang="en-GB" sz="1800" b="0" dirty="0">
                          <a:solidFill>
                            <a:schemeClr val="tx1"/>
                          </a:solidFill>
                          <a:effectLst/>
                          <a:latin typeface="+mn-lt"/>
                        </a:rPr>
                        <a:t>0.067 mm</a:t>
                      </a:r>
                      <a:r>
                        <a:rPr lang="en-GB" sz="1800" b="0" baseline="30000" dirty="0">
                          <a:solidFill>
                            <a:schemeClr val="tx1"/>
                          </a:solidFill>
                          <a:effectLst/>
                          <a:latin typeface="+mn-lt"/>
                        </a:rPr>
                        <a:t>2</a:t>
                      </a:r>
                      <a:endParaRPr lang="en-GB" sz="1800" b="0" dirty="0">
                        <a:solidFill>
                          <a:schemeClr val="tx1"/>
                        </a:solidFill>
                        <a:effectLst/>
                        <a:latin typeface="+mn-lt"/>
                      </a:endParaRPr>
                    </a:p>
                  </a:txBody>
                  <a:tcPr marL="126950" marR="126950" marT="47625" marB="47625" anchor="ctr"/>
                </a:tc>
                <a:extLst>
                  <a:ext uri="{0D108BD9-81ED-4DB2-BD59-A6C34878D82A}">
                    <a16:rowId xmlns:a16="http://schemas.microsoft.com/office/drawing/2014/main" val="10003"/>
                  </a:ext>
                </a:extLst>
              </a:tr>
            </a:tbl>
          </a:graphicData>
        </a:graphic>
      </p:graphicFrame>
      <p:sp>
        <p:nvSpPr>
          <p:cNvPr id="6" name="Content Placeholder 2"/>
          <p:cNvSpPr txBox="1">
            <a:spLocks/>
          </p:cNvSpPr>
          <p:nvPr/>
        </p:nvSpPr>
        <p:spPr bwMode="auto">
          <a:xfrm>
            <a:off x="662781" y="1300162"/>
            <a:ext cx="10909300" cy="132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65113" indent="-265113" algn="l" rtl="0" eaLnBrk="0" fontAlgn="ctr" hangingPunct="0">
              <a:spcBef>
                <a:spcPts val="1200"/>
              </a:spcBef>
              <a:spcAft>
                <a:spcPct val="0"/>
              </a:spcAft>
              <a:buClr>
                <a:schemeClr val="accent1"/>
              </a:buClr>
              <a:buSzPct val="125000"/>
              <a:buFont typeface="Wingdings" pitchFamily="2" charset="2"/>
              <a:buChar char="§"/>
              <a:defRPr sz="2400">
                <a:solidFill>
                  <a:srgbClr val="000000"/>
                </a:solidFill>
                <a:latin typeface="+mn-lt"/>
                <a:ea typeface="+mn-ea"/>
                <a:cs typeface="+mn-cs"/>
              </a:defRPr>
            </a:lvl1pPr>
            <a:lvl2pPr marL="722313" indent="-277813" algn="l" rtl="0" eaLnBrk="0" fontAlgn="ctr" hangingPunct="0">
              <a:spcBef>
                <a:spcPts val="1200"/>
              </a:spcBef>
              <a:spcAft>
                <a:spcPct val="0"/>
              </a:spcAft>
              <a:buClr>
                <a:schemeClr val="accent1"/>
              </a:buClr>
              <a:buSzPct val="125000"/>
              <a:buFont typeface="Wingdings" pitchFamily="2" charset="2"/>
              <a:buChar char="§"/>
              <a:defRPr sz="2000">
                <a:solidFill>
                  <a:srgbClr val="000000"/>
                </a:solidFill>
                <a:latin typeface="+mn-lt"/>
              </a:defRPr>
            </a:lvl2pPr>
            <a:lvl3pPr marL="1165225" indent="-250825" algn="l" rtl="0" eaLnBrk="0" fontAlgn="ctr" hangingPunct="0">
              <a:spcBef>
                <a:spcPts val="1200"/>
              </a:spcBef>
              <a:spcAft>
                <a:spcPct val="0"/>
              </a:spcAft>
              <a:buClr>
                <a:schemeClr val="accent1"/>
              </a:buClr>
              <a:buSzPct val="125000"/>
              <a:buFont typeface="Wingdings" pitchFamily="2" charset="2"/>
              <a:buChar char="§"/>
              <a:defRPr sz="2000">
                <a:solidFill>
                  <a:srgbClr val="000000"/>
                </a:solidFill>
                <a:latin typeface="+mn-lt"/>
              </a:defRPr>
            </a:lvl3pPr>
            <a:lvl4pPr marL="1600200" indent="-228600" algn="l" rtl="0" eaLnBrk="0" fontAlgn="ctr" hangingPunct="0">
              <a:spcBef>
                <a:spcPts val="1200"/>
              </a:spcBef>
              <a:spcAft>
                <a:spcPct val="0"/>
              </a:spcAft>
              <a:buClr>
                <a:schemeClr val="accent1"/>
              </a:buClr>
              <a:buSzPct val="125000"/>
              <a:buFont typeface="Wingdings" pitchFamily="2" charset="2"/>
              <a:buChar char="§"/>
              <a:defRPr sz="2000">
                <a:solidFill>
                  <a:srgbClr val="000000"/>
                </a:solidFill>
                <a:latin typeface="+mn-lt"/>
              </a:defRPr>
            </a:lvl4pPr>
            <a:lvl5pPr marL="2057400" indent="-228600" algn="l" rtl="0" eaLnBrk="0" fontAlgn="ctr" hangingPunct="0">
              <a:spcBef>
                <a:spcPts val="1200"/>
              </a:spcBef>
              <a:spcAft>
                <a:spcPct val="0"/>
              </a:spcAft>
              <a:buClr>
                <a:schemeClr val="accent1"/>
              </a:buClr>
              <a:buSzPct val="125000"/>
              <a:buFont typeface="Wingdings" pitchFamily="2" charset="2"/>
              <a:buChar char="§"/>
              <a:defRPr sz="2000">
                <a:solidFill>
                  <a:srgbClr val="000000"/>
                </a:solidFill>
                <a:latin typeface="+mn-lt"/>
              </a:defRPr>
            </a:lvl5pPr>
            <a:lvl6pPr marL="2514600" indent="-228600" algn="l" rtl="0" eaLnBrk="1" fontAlgn="ctr" hangingPunct="1">
              <a:spcBef>
                <a:spcPct val="25000"/>
              </a:spcBef>
              <a:spcAft>
                <a:spcPct val="0"/>
              </a:spcAft>
              <a:buClr>
                <a:schemeClr val="accent1"/>
              </a:buClr>
              <a:buSzPct val="125000"/>
              <a:buFont typeface="Wingdings" pitchFamily="2" charset="2"/>
              <a:buChar char="§"/>
              <a:defRPr sz="2000">
                <a:solidFill>
                  <a:srgbClr val="000000"/>
                </a:solidFill>
                <a:latin typeface="+mn-lt"/>
              </a:defRPr>
            </a:lvl6pPr>
            <a:lvl7pPr marL="2971800" indent="-228600" algn="l" rtl="0" eaLnBrk="1" fontAlgn="ctr" hangingPunct="1">
              <a:spcBef>
                <a:spcPct val="25000"/>
              </a:spcBef>
              <a:spcAft>
                <a:spcPct val="0"/>
              </a:spcAft>
              <a:buClr>
                <a:schemeClr val="accent1"/>
              </a:buClr>
              <a:buSzPct val="125000"/>
              <a:buFont typeface="Wingdings" pitchFamily="2" charset="2"/>
              <a:buChar char="§"/>
              <a:defRPr sz="2000">
                <a:solidFill>
                  <a:srgbClr val="000000"/>
                </a:solidFill>
                <a:latin typeface="+mn-lt"/>
              </a:defRPr>
            </a:lvl7pPr>
            <a:lvl8pPr marL="3429000" indent="-228600" algn="l" rtl="0" eaLnBrk="1" fontAlgn="ctr" hangingPunct="1">
              <a:spcBef>
                <a:spcPct val="25000"/>
              </a:spcBef>
              <a:spcAft>
                <a:spcPct val="0"/>
              </a:spcAft>
              <a:buClr>
                <a:schemeClr val="accent1"/>
              </a:buClr>
              <a:buSzPct val="125000"/>
              <a:buFont typeface="Wingdings" pitchFamily="2" charset="2"/>
              <a:buChar char="§"/>
              <a:defRPr sz="2000">
                <a:solidFill>
                  <a:srgbClr val="000000"/>
                </a:solidFill>
                <a:latin typeface="+mn-lt"/>
              </a:defRPr>
            </a:lvl8pPr>
            <a:lvl9pPr marL="3886200" indent="-228600" algn="l" rtl="0" eaLnBrk="1" fontAlgn="ctr" hangingPunct="1">
              <a:spcBef>
                <a:spcPct val="25000"/>
              </a:spcBef>
              <a:spcAft>
                <a:spcPct val="0"/>
              </a:spcAft>
              <a:buClr>
                <a:schemeClr val="accent1"/>
              </a:buClr>
              <a:buSzPct val="125000"/>
              <a:buFont typeface="Wingdings" pitchFamily="2" charset="2"/>
              <a:buChar char="§"/>
              <a:defRPr sz="2000">
                <a:solidFill>
                  <a:srgbClr val="000000"/>
                </a:solidFill>
                <a:latin typeface="+mn-lt"/>
              </a:defRPr>
            </a:lvl9pPr>
          </a:lstStyle>
          <a:p>
            <a:pPr marL="0" indent="0" eaLnBrk="1" fontAlgn="base" hangingPunct="1">
              <a:lnSpc>
                <a:spcPct val="90000"/>
              </a:lnSpc>
              <a:spcBef>
                <a:spcPct val="0"/>
              </a:spcBef>
              <a:spcAft>
                <a:spcPts val="1600"/>
              </a:spcAft>
              <a:buNone/>
            </a:pPr>
            <a:r>
              <a:rPr lang="en-GB" dirty="0">
                <a:solidFill>
                  <a:schemeClr val="tx2"/>
                </a:solidFill>
                <a:ea typeface="ＭＳ Ｐゴシック" panose="020B0600070205080204" pitchFamily="34" charset="-128"/>
              </a:rPr>
              <a:t>Cortex-M7 P</a:t>
            </a:r>
            <a:r>
              <a:rPr lang="en-US" dirty="0">
                <a:solidFill>
                  <a:schemeClr val="tx2"/>
                </a:solidFill>
                <a:ea typeface="ＭＳ Ｐゴシック" panose="020B0600070205080204" pitchFamily="34" charset="-128"/>
              </a:rPr>
              <a:t>rocesso</a:t>
            </a:r>
            <a:r>
              <a:rPr lang="en-US" altLang="zh-CN" dirty="0">
                <a:solidFill>
                  <a:schemeClr val="tx2"/>
                </a:solidFill>
                <a:ea typeface="ＭＳ Ｐゴシック" panose="020B0600070205080204" pitchFamily="34" charset="-128"/>
              </a:rPr>
              <a:t>r</a:t>
            </a:r>
            <a:r>
              <a:rPr lang="en-US" dirty="0">
                <a:solidFill>
                  <a:schemeClr val="tx2"/>
                </a:solidFill>
                <a:ea typeface="ＭＳ Ｐゴシック" panose="020B0600070205080204" pitchFamily="34" charset="-128"/>
              </a:rPr>
              <a:t> is intended for high-performance, deeply embedded applications that require fast interrupt response features.</a:t>
            </a:r>
            <a:endParaRPr lang="en-GB" dirty="0">
              <a:solidFill>
                <a:schemeClr val="tx2"/>
              </a:solidFill>
              <a:ea typeface="ＭＳ Ｐゴシック" panose="020B0600070205080204" pitchFamily="34" charset="-128"/>
            </a:endParaRPr>
          </a:p>
          <a:p>
            <a:pPr eaLnBrk="1" fontAlgn="base" hangingPunct="1">
              <a:lnSpc>
                <a:spcPct val="90000"/>
              </a:lnSpc>
              <a:spcBef>
                <a:spcPct val="0"/>
              </a:spcBef>
              <a:spcAft>
                <a:spcPts val="1600"/>
              </a:spcAft>
              <a:buFont typeface="Arial" panose="020B0604020202020204" pitchFamily="34" charset="0"/>
              <a:buChar char="•"/>
            </a:pPr>
            <a:r>
              <a:rPr lang="en-US" sz="2000" dirty="0">
                <a:solidFill>
                  <a:schemeClr val="tx2"/>
                </a:solidFill>
                <a:ea typeface="ＭＳ Ｐゴシック" panose="020B0600070205080204" pitchFamily="34" charset="-128"/>
              </a:rPr>
              <a:t>28 HPM </a:t>
            </a:r>
            <a:r>
              <a:rPr lang="en-GB" sz="2000" dirty="0">
                <a:solidFill>
                  <a:schemeClr val="tx2"/>
                </a:solidFill>
                <a:ea typeface="ＭＳ Ｐゴシック" panose="020B0600070205080204" pitchFamily="34" charset="-128"/>
              </a:rPr>
              <a:t>process –33 µW/MHz</a:t>
            </a:r>
          </a:p>
        </p:txBody>
      </p:sp>
    </p:spTree>
    <p:extLst>
      <p:ext uri="{BB962C8B-B14F-4D97-AF65-F5344CB8AC3E}">
        <p14:creationId xmlns:p14="http://schemas.microsoft.com/office/powerpoint/2010/main" val="2198831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itle 1"/>
          <p:cNvSpPr>
            <a:spLocks noGrp="1"/>
          </p:cNvSpPr>
          <p:nvPr>
            <p:ph type="title"/>
          </p:nvPr>
        </p:nvSpPr>
        <p:spPr/>
        <p:txBody>
          <a:bodyPr>
            <a:normAutofit/>
          </a:bodyPr>
          <a:lstStyle/>
          <a:p>
            <a:r>
              <a:rPr lang="en-GB" dirty="0"/>
              <a:t>Cortex-M7 Block Diagram</a:t>
            </a:r>
          </a:p>
        </p:txBody>
      </p:sp>
      <p:sp>
        <p:nvSpPr>
          <p:cNvPr id="22" name="Rectangle 21"/>
          <p:cNvSpPr/>
          <p:nvPr/>
        </p:nvSpPr>
        <p:spPr bwMode="auto">
          <a:xfrm>
            <a:off x="1993502" y="2338377"/>
            <a:ext cx="116184" cy="40127"/>
          </a:xfrm>
          <a:prstGeom prst="rect">
            <a:avLst/>
          </a:prstGeom>
          <a:solidFill>
            <a:schemeClr val="bg1"/>
          </a:solidFill>
          <a:ln w="19050" cap="flat" cmpd="sng" algn="ctr">
            <a:noFill/>
            <a:prstDash val="solid"/>
            <a:round/>
            <a:headEnd type="none" w="med" len="med"/>
            <a:tailEnd type="none" w="med" len="med"/>
          </a:ln>
          <a:effectLst/>
        </p:spPr>
        <p:txBody>
          <a:bodyPr wrap="none" anchor="ctr"/>
          <a:lstStyle/>
          <a:p>
            <a:pPr algn="ctr">
              <a:defRPr/>
            </a:pPr>
            <a:endParaRPr lang="en-GB" sz="1500" dirty="0"/>
          </a:p>
        </p:txBody>
      </p:sp>
      <p:sp>
        <p:nvSpPr>
          <p:cNvPr id="54" name="Rectangle 53"/>
          <p:cNvSpPr/>
          <p:nvPr/>
        </p:nvSpPr>
        <p:spPr bwMode="auto">
          <a:xfrm rot="5400000">
            <a:off x="5227091" y="4105970"/>
            <a:ext cx="188413" cy="60935"/>
          </a:xfrm>
          <a:prstGeom prst="rect">
            <a:avLst/>
          </a:prstGeom>
          <a:solidFill>
            <a:schemeClr val="bg1"/>
          </a:solidFill>
          <a:ln w="19050" cap="flat" cmpd="sng" algn="ctr">
            <a:noFill/>
            <a:prstDash val="solid"/>
            <a:round/>
            <a:headEnd type="none" w="med" len="med"/>
            <a:tailEnd type="none" w="med" len="med"/>
          </a:ln>
          <a:effectLst/>
        </p:spPr>
        <p:txBody>
          <a:bodyPr wrap="none" anchor="ctr"/>
          <a:lstStyle/>
          <a:p>
            <a:pPr algn="ctr">
              <a:defRPr/>
            </a:pPr>
            <a:endParaRPr lang="en-GB" sz="1500" dirty="0"/>
          </a:p>
        </p:txBody>
      </p:sp>
      <p:sp>
        <p:nvSpPr>
          <p:cNvPr id="60" name="Rectangle 59"/>
          <p:cNvSpPr/>
          <p:nvPr/>
        </p:nvSpPr>
        <p:spPr bwMode="auto">
          <a:xfrm rot="16200000">
            <a:off x="7831725" y="4115561"/>
            <a:ext cx="188413" cy="60935"/>
          </a:xfrm>
          <a:prstGeom prst="rect">
            <a:avLst/>
          </a:prstGeom>
          <a:solidFill>
            <a:schemeClr val="bg1"/>
          </a:solidFill>
          <a:ln w="19050" cap="flat" cmpd="sng" algn="ctr">
            <a:noFill/>
            <a:prstDash val="solid"/>
            <a:round/>
            <a:headEnd type="none" w="med" len="med"/>
            <a:tailEnd type="none" w="med" len="med"/>
          </a:ln>
          <a:effectLst/>
        </p:spPr>
        <p:txBody>
          <a:bodyPr wrap="none" anchor="ctr"/>
          <a:lstStyle/>
          <a:p>
            <a:pPr algn="ctr">
              <a:defRPr/>
            </a:pPr>
            <a:endParaRPr lang="en-GB" sz="1500" dirty="0"/>
          </a:p>
        </p:txBody>
      </p:sp>
      <p:grpSp>
        <p:nvGrpSpPr>
          <p:cNvPr id="2" name="Group 1">
            <a:extLst>
              <a:ext uri="{FF2B5EF4-FFF2-40B4-BE49-F238E27FC236}">
                <a16:creationId xmlns:a16="http://schemas.microsoft.com/office/drawing/2014/main" id="{867A047E-2A59-4E79-808D-03A9135C9688}"/>
              </a:ext>
            </a:extLst>
          </p:cNvPr>
          <p:cNvGrpSpPr/>
          <p:nvPr/>
        </p:nvGrpSpPr>
        <p:grpSpPr>
          <a:xfrm>
            <a:off x="1257300" y="913085"/>
            <a:ext cx="9334500" cy="5734269"/>
            <a:chOff x="1257300" y="913085"/>
            <a:chExt cx="9334500" cy="5734269"/>
          </a:xfrm>
        </p:grpSpPr>
        <p:pic>
          <p:nvPicPr>
            <p:cNvPr id="10" name="Picture 9">
              <a:extLst>
                <a:ext uri="{FF2B5EF4-FFF2-40B4-BE49-F238E27FC236}">
                  <a16:creationId xmlns:a16="http://schemas.microsoft.com/office/drawing/2014/main" id="{4B1AFDF4-50B0-4663-BABA-50FEA8C59887}"/>
                </a:ext>
              </a:extLst>
            </p:cNvPr>
            <p:cNvPicPr>
              <a:picLocks noChangeAspect="1"/>
            </p:cNvPicPr>
            <p:nvPr/>
          </p:nvPicPr>
          <p:blipFill>
            <a:blip r:embed="rId3"/>
            <a:stretch>
              <a:fillRect/>
            </a:stretch>
          </p:blipFill>
          <p:spPr>
            <a:xfrm>
              <a:off x="1257300" y="913085"/>
              <a:ext cx="9334500" cy="5734269"/>
            </a:xfrm>
            <a:prstGeom prst="rect">
              <a:avLst/>
            </a:prstGeom>
          </p:spPr>
        </p:pic>
        <p:sp>
          <p:nvSpPr>
            <p:cNvPr id="7" name="Rectangle 6">
              <a:extLst>
                <a:ext uri="{FF2B5EF4-FFF2-40B4-BE49-F238E27FC236}">
                  <a16:creationId xmlns:a16="http://schemas.microsoft.com/office/drawing/2014/main" id="{9372DBC5-6183-42FC-B7EB-5BA21E3E3D18}"/>
                </a:ext>
              </a:extLst>
            </p:cNvPr>
            <p:cNvSpPr/>
            <p:nvPr/>
          </p:nvSpPr>
          <p:spPr>
            <a:xfrm>
              <a:off x="7924666" y="2209800"/>
              <a:ext cx="1157135" cy="3124198"/>
            </a:xfrm>
            <a:prstGeom prst="rect">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LID4096"/>
            </a:p>
          </p:txBody>
        </p:sp>
        <p:sp>
          <p:nvSpPr>
            <p:cNvPr id="15" name="Rectangle 14">
              <a:extLst>
                <a:ext uri="{FF2B5EF4-FFF2-40B4-BE49-F238E27FC236}">
                  <a16:creationId xmlns:a16="http://schemas.microsoft.com/office/drawing/2014/main" id="{EF7BD2AE-BCF0-41A3-BDF6-B72E9A838E1A}"/>
                </a:ext>
              </a:extLst>
            </p:cNvPr>
            <p:cNvSpPr/>
            <p:nvPr/>
          </p:nvSpPr>
          <p:spPr>
            <a:xfrm rot="16200000">
              <a:off x="4836888" y="1716315"/>
              <a:ext cx="1299029" cy="3352800"/>
            </a:xfrm>
            <a:prstGeom prst="rect">
              <a:avLst/>
            </a:prstGeom>
            <a:noFill/>
            <a:ln w="3810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LID4096"/>
            </a:p>
          </p:txBody>
        </p:sp>
      </p:grpSp>
    </p:spTree>
    <p:extLst>
      <p:ext uri="{BB962C8B-B14F-4D97-AF65-F5344CB8AC3E}">
        <p14:creationId xmlns:p14="http://schemas.microsoft.com/office/powerpoint/2010/main" val="552887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B7D9715-C0B0-4EF7-AB09-FDAFEB67111F}"/>
              </a:ext>
            </a:extLst>
          </p:cNvPr>
          <p:cNvGrpSpPr/>
          <p:nvPr/>
        </p:nvGrpSpPr>
        <p:grpSpPr>
          <a:xfrm>
            <a:off x="6858000" y="4062845"/>
            <a:ext cx="5334000" cy="2654890"/>
            <a:chOff x="1907681" y="3835578"/>
            <a:chExt cx="6453074" cy="2984715"/>
          </a:xfrm>
        </p:grpSpPr>
        <p:pic>
          <p:nvPicPr>
            <p:cNvPr id="3" name="Picture 2" descr="A screenshot of a cell phone&#10;&#10;Description generated with high confidence">
              <a:extLst>
                <a:ext uri="{FF2B5EF4-FFF2-40B4-BE49-F238E27FC236}">
                  <a16:creationId xmlns:a16="http://schemas.microsoft.com/office/drawing/2014/main" id="{0FE5E4B6-85DA-4121-A505-1427123B0B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7681" y="3835578"/>
              <a:ext cx="2476500" cy="1123950"/>
            </a:xfrm>
            <a:prstGeom prst="rect">
              <a:avLst/>
            </a:prstGeom>
          </p:spPr>
        </p:pic>
        <p:pic>
          <p:nvPicPr>
            <p:cNvPr id="14" name="Picture 13">
              <a:extLst>
                <a:ext uri="{FF2B5EF4-FFF2-40B4-BE49-F238E27FC236}">
                  <a16:creationId xmlns:a16="http://schemas.microsoft.com/office/drawing/2014/main" id="{F130DE35-20E4-4329-8F84-6E73EA0299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74778" y="3835578"/>
              <a:ext cx="3985977" cy="2984715"/>
            </a:xfrm>
            <a:prstGeom prst="rect">
              <a:avLst/>
            </a:prstGeom>
          </p:spPr>
        </p:pic>
      </p:grpSp>
      <p:sp>
        <p:nvSpPr>
          <p:cNvPr id="16386" name="Title 1"/>
          <p:cNvSpPr>
            <a:spLocks noGrp="1"/>
          </p:cNvSpPr>
          <p:nvPr>
            <p:ph type="title"/>
          </p:nvPr>
        </p:nvSpPr>
        <p:spPr/>
        <p:txBody>
          <a:bodyPr>
            <a:normAutofit/>
          </a:bodyPr>
          <a:lstStyle/>
          <a:p>
            <a:r>
              <a:rPr lang="en-GB" dirty="0"/>
              <a:t>Cortex-M7 components</a:t>
            </a:r>
          </a:p>
        </p:txBody>
      </p:sp>
      <p:sp>
        <p:nvSpPr>
          <p:cNvPr id="14339" name="Content Placeholder 2"/>
          <p:cNvSpPr>
            <a:spLocks noGrp="1"/>
          </p:cNvSpPr>
          <p:nvPr>
            <p:ph idx="1"/>
          </p:nvPr>
        </p:nvSpPr>
        <p:spPr>
          <a:xfrm>
            <a:off x="492125" y="1153968"/>
            <a:ext cx="11236934" cy="3458266"/>
          </a:xfrm>
        </p:spPr>
        <p:txBody>
          <a:bodyPr/>
          <a:lstStyle/>
          <a:p>
            <a:pPr>
              <a:spcBef>
                <a:spcPct val="0"/>
              </a:spcBef>
              <a:defRPr/>
            </a:pPr>
            <a:r>
              <a:rPr lang="en-GB" dirty="0">
                <a:ea typeface="ＭＳ Ｐゴシック" panose="020B0600070205080204" pitchFamily="34" charset="-128"/>
              </a:rPr>
              <a:t>Processor core</a:t>
            </a:r>
          </a:p>
          <a:p>
            <a:pPr lvl="1">
              <a:spcBef>
                <a:spcPct val="0"/>
              </a:spcBef>
              <a:spcAft>
                <a:spcPts val="1600"/>
              </a:spcAft>
              <a:buFont typeface="Calibri" panose="020F0502020204030204" pitchFamily="34" charset="0"/>
              <a:defRPr/>
            </a:pPr>
            <a:r>
              <a:rPr lang="en-GB" sz="2000" dirty="0">
                <a:solidFill>
                  <a:schemeClr val="tx2"/>
                </a:solidFill>
                <a:ea typeface="ＭＳ Ｐゴシック" panose="020B0600070205080204" pitchFamily="34" charset="-128"/>
              </a:rPr>
              <a:t>Contains internal registers, the ALU, data path, and some control logic</a:t>
            </a:r>
          </a:p>
          <a:p>
            <a:pPr>
              <a:spcBef>
                <a:spcPct val="0"/>
              </a:spcBef>
              <a:defRPr/>
            </a:pPr>
            <a:r>
              <a:rPr lang="en-GB" dirty="0">
                <a:ea typeface="ＭＳ Ｐゴシック" panose="020B0600070205080204" pitchFamily="34" charset="-128"/>
              </a:rPr>
              <a:t>Processor pipeline stages</a:t>
            </a:r>
          </a:p>
          <a:p>
            <a:pPr lvl="1">
              <a:spcBef>
                <a:spcPct val="0"/>
              </a:spcBef>
              <a:spcAft>
                <a:spcPts val="1600"/>
              </a:spcAft>
              <a:buFont typeface="Calibri" panose="020F0502020204030204" pitchFamily="34" charset="0"/>
              <a:defRPr/>
            </a:pPr>
            <a:r>
              <a:rPr lang="en-GB" sz="2000" dirty="0">
                <a:solidFill>
                  <a:schemeClr val="tx2"/>
                </a:solidFill>
                <a:ea typeface="ＭＳ Ｐゴシック" panose="020B0600070205080204" pitchFamily="34" charset="-128"/>
              </a:rPr>
              <a:t>6 stage, in order, superscalar pipeline</a:t>
            </a:r>
          </a:p>
          <a:p>
            <a:pPr lvl="1">
              <a:spcBef>
                <a:spcPct val="0"/>
              </a:spcBef>
              <a:spcAft>
                <a:spcPts val="1600"/>
              </a:spcAft>
              <a:buFont typeface="Calibri" panose="020F0502020204030204" pitchFamily="34" charset="0"/>
              <a:defRPr/>
            </a:pPr>
            <a:r>
              <a:rPr lang="en-GB" sz="2000" dirty="0">
                <a:solidFill>
                  <a:schemeClr val="tx2"/>
                </a:solidFill>
                <a:ea typeface="ＭＳ Ｐゴシック" panose="020B0600070205080204" pitchFamily="34" charset="-128"/>
              </a:rPr>
              <a:t>Integer pipe: </a:t>
            </a:r>
            <a:r>
              <a:rPr lang="en-US" sz="2000" dirty="0">
                <a:solidFill>
                  <a:schemeClr val="tx2"/>
                </a:solidFill>
                <a:ea typeface="ＭＳ Ｐゴシック" panose="020B0600070205080204" pitchFamily="34" charset="-128"/>
              </a:rPr>
              <a:t>Dual shifters, dual ALUs, one MAC-capable</a:t>
            </a:r>
            <a:endParaRPr lang="en-GB" sz="2000" dirty="0">
              <a:solidFill>
                <a:schemeClr val="tx2"/>
              </a:solidFill>
              <a:ea typeface="ＭＳ Ｐゴシック" panose="020B0600070205080204" pitchFamily="34" charset="-128"/>
            </a:endParaRPr>
          </a:p>
          <a:p>
            <a:pPr lvl="1">
              <a:spcBef>
                <a:spcPct val="0"/>
              </a:spcBef>
              <a:spcAft>
                <a:spcPts val="1600"/>
              </a:spcAft>
              <a:buFont typeface="Calibri" panose="020F0502020204030204" pitchFamily="34" charset="0"/>
              <a:defRPr/>
            </a:pPr>
            <a:r>
              <a:rPr lang="en-GB" sz="2000" dirty="0">
                <a:solidFill>
                  <a:schemeClr val="tx2"/>
                </a:solidFill>
                <a:ea typeface="ＭＳ Ｐゴシック" panose="020B0600070205080204" pitchFamily="34" charset="-128"/>
              </a:rPr>
              <a:t>Float pipe: </a:t>
            </a:r>
            <a:r>
              <a:rPr lang="en-US" sz="2000" dirty="0">
                <a:solidFill>
                  <a:schemeClr val="tx2"/>
                </a:solidFill>
                <a:ea typeface="ＭＳ Ｐゴシック" panose="020B0600070205080204" pitchFamily="34" charset="-128"/>
              </a:rPr>
              <a:t>FP instructions can be dual issued with integer instructions</a:t>
            </a:r>
            <a:endParaRPr lang="en-GB" sz="2000" dirty="0">
              <a:solidFill>
                <a:schemeClr val="tx2"/>
              </a:solidFill>
              <a:ea typeface="ＭＳ Ｐゴシック" panose="020B0600070205080204" pitchFamily="34" charset="-128"/>
            </a:endParaRPr>
          </a:p>
          <a:p>
            <a:pPr lvl="1">
              <a:spcBef>
                <a:spcPct val="0"/>
              </a:spcBef>
              <a:spcAft>
                <a:spcPts val="1600"/>
              </a:spcAft>
              <a:buFont typeface="Calibri" panose="020F0502020204030204" pitchFamily="34" charset="0"/>
              <a:defRPr/>
            </a:pPr>
            <a:r>
              <a:rPr lang="en-GB" sz="2000" dirty="0">
                <a:solidFill>
                  <a:schemeClr val="tx2"/>
                </a:solidFill>
                <a:ea typeface="ＭＳ Ｐゴシック" panose="020B0600070205080204" pitchFamily="34" charset="-128"/>
              </a:rPr>
              <a:t>Branch Target Address Cache + branch predictor boosts performance</a:t>
            </a:r>
          </a:p>
          <a:p>
            <a:pPr lvl="1">
              <a:defRPr/>
            </a:pPr>
            <a:endParaRPr lang="en-GB" sz="1600" dirty="0"/>
          </a:p>
          <a:p>
            <a:pPr>
              <a:defRPr/>
            </a:pPr>
            <a:endParaRPr lang="en-GB" sz="2000" dirty="0"/>
          </a:p>
        </p:txBody>
      </p:sp>
    </p:spTree>
    <p:extLst>
      <p:ext uri="{BB962C8B-B14F-4D97-AF65-F5344CB8AC3E}">
        <p14:creationId xmlns:p14="http://schemas.microsoft.com/office/powerpoint/2010/main" val="15679582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82193" y="336000"/>
            <a:ext cx="11158547" cy="576000"/>
          </a:xfrm>
        </p:spPr>
        <p:txBody>
          <a:bodyPr>
            <a:normAutofit/>
          </a:bodyPr>
          <a:lstStyle/>
          <a:p>
            <a:r>
              <a:rPr lang="en-GB" dirty="0"/>
              <a:t>Cortex-M7 components</a:t>
            </a:r>
          </a:p>
        </p:txBody>
      </p:sp>
      <p:sp>
        <p:nvSpPr>
          <p:cNvPr id="14339" name="Content Placeholder 2"/>
          <p:cNvSpPr>
            <a:spLocks noGrp="1"/>
          </p:cNvSpPr>
          <p:nvPr>
            <p:ph idx="1"/>
          </p:nvPr>
        </p:nvSpPr>
        <p:spPr>
          <a:xfrm>
            <a:off x="482193" y="1050635"/>
            <a:ext cx="10896600" cy="5183909"/>
          </a:xfrm>
        </p:spPr>
        <p:txBody>
          <a:bodyPr/>
          <a:lstStyle/>
          <a:p>
            <a:pPr>
              <a:spcBef>
                <a:spcPct val="0"/>
              </a:spcBef>
              <a:defRPr/>
            </a:pPr>
            <a:r>
              <a:rPr lang="en-GB" dirty="0">
                <a:ea typeface="ＭＳ Ｐゴシック" panose="020B0600070205080204" pitchFamily="34" charset="-128"/>
              </a:rPr>
              <a:t>Nested Vectored Interrupt Controller (NVIC)</a:t>
            </a:r>
          </a:p>
          <a:p>
            <a:pPr lvl="1">
              <a:spcBef>
                <a:spcPct val="0"/>
              </a:spcBef>
              <a:spcAft>
                <a:spcPts val="1600"/>
              </a:spcAft>
              <a:buFont typeface="Calibri" panose="020F0502020204030204" pitchFamily="34" charset="0"/>
              <a:defRPr/>
            </a:pPr>
            <a:r>
              <a:rPr lang="en-GB" sz="2000" dirty="0">
                <a:solidFill>
                  <a:schemeClr val="tx2"/>
                </a:solidFill>
                <a:ea typeface="ＭＳ Ｐゴシック" panose="020B0600070205080204" pitchFamily="34" charset="-128"/>
              </a:rPr>
              <a:t>Up to 240 interrupt</a:t>
            </a:r>
            <a:r>
              <a:rPr lang="en-US" altLang="zh-CN" sz="2000" dirty="0">
                <a:solidFill>
                  <a:schemeClr val="tx2"/>
                </a:solidFill>
                <a:ea typeface="ＭＳ Ｐゴシック" panose="020B0600070205080204" pitchFamily="34" charset="-128"/>
              </a:rPr>
              <a:t>s</a:t>
            </a:r>
            <a:r>
              <a:rPr lang="en-GB" sz="2000" dirty="0">
                <a:solidFill>
                  <a:schemeClr val="tx2"/>
                </a:solidFill>
                <a:ea typeface="ＭＳ Ｐゴシック" panose="020B0600070205080204" pitchFamily="34" charset="-128"/>
              </a:rPr>
              <a:t> each with up to 256 levels of priority and a dedicated non-maskable interrupt (NMI) </a:t>
            </a:r>
          </a:p>
          <a:p>
            <a:pPr lvl="1">
              <a:spcBef>
                <a:spcPct val="0"/>
              </a:spcBef>
              <a:spcAft>
                <a:spcPts val="1600"/>
              </a:spcAft>
              <a:buFont typeface="Calibri" panose="020F0502020204030204" pitchFamily="34" charset="0"/>
              <a:defRPr/>
            </a:pPr>
            <a:r>
              <a:rPr lang="en-GB" sz="2000" dirty="0">
                <a:solidFill>
                  <a:schemeClr val="tx2"/>
                </a:solidFill>
                <a:ea typeface="ＭＳ Ｐゴシック" panose="020B0600070205080204" pitchFamily="34" charset="-128"/>
              </a:rPr>
              <a:t>Automatically handles nested interrupts, such as comparing priorities between interrupt requests and the current priority level</a:t>
            </a:r>
          </a:p>
          <a:p>
            <a:pPr>
              <a:spcBef>
                <a:spcPct val="0"/>
              </a:spcBef>
              <a:defRPr/>
            </a:pPr>
            <a:r>
              <a:rPr lang="en-GB" dirty="0">
                <a:ea typeface="ＭＳ Ｐゴシック" panose="020B0600070205080204" pitchFamily="34" charset="-128"/>
              </a:rPr>
              <a:t>Wakeup Interrupt Controller (WIC) </a:t>
            </a:r>
          </a:p>
          <a:p>
            <a:pPr lvl="1">
              <a:spcBef>
                <a:spcPct val="0"/>
              </a:spcBef>
              <a:spcAft>
                <a:spcPts val="1600"/>
              </a:spcAft>
              <a:buFont typeface="Calibri" panose="020F0502020204030204" pitchFamily="34" charset="0"/>
              <a:defRPr/>
            </a:pPr>
            <a:r>
              <a:rPr lang="en-GB" sz="2000" dirty="0">
                <a:solidFill>
                  <a:schemeClr val="tx2"/>
                </a:solidFill>
                <a:ea typeface="ＭＳ Ｐゴシック" panose="020B0600070205080204" pitchFamily="34" charset="-128"/>
              </a:rPr>
              <a:t>For low-power applications, the microcontroller can enter sleep mode by shutting down most of the components</a:t>
            </a:r>
          </a:p>
          <a:p>
            <a:pPr lvl="1">
              <a:spcBef>
                <a:spcPct val="0"/>
              </a:spcBef>
              <a:spcAft>
                <a:spcPts val="1600"/>
              </a:spcAft>
              <a:buFont typeface="Calibri" panose="020F0502020204030204" pitchFamily="34" charset="0"/>
              <a:defRPr/>
            </a:pPr>
            <a:r>
              <a:rPr lang="en-GB" sz="2000" dirty="0">
                <a:solidFill>
                  <a:schemeClr val="tx2"/>
                </a:solidFill>
                <a:ea typeface="ＭＳ Ｐゴシック" panose="020B0600070205080204" pitchFamily="34" charset="-128"/>
              </a:rPr>
              <a:t>When an interrupt request is detected, the WIC can inform the power management unit to power up the system</a:t>
            </a:r>
          </a:p>
          <a:p>
            <a:pPr>
              <a:spcBef>
                <a:spcPct val="0"/>
              </a:spcBef>
              <a:defRPr/>
            </a:pPr>
            <a:r>
              <a:rPr lang="en-GB" dirty="0">
                <a:ea typeface="ＭＳ Ｐゴシック" panose="020B0600070205080204" pitchFamily="34" charset="-128"/>
              </a:rPr>
              <a:t>Memory Protection Unit (optional)</a:t>
            </a:r>
          </a:p>
          <a:p>
            <a:pPr lvl="1">
              <a:spcBef>
                <a:spcPct val="0"/>
              </a:spcBef>
              <a:spcAft>
                <a:spcPts val="1600"/>
              </a:spcAft>
              <a:buFont typeface="Calibri" panose="020F0502020204030204" pitchFamily="34" charset="0"/>
              <a:defRPr/>
            </a:pPr>
            <a:r>
              <a:rPr lang="en-GB" sz="2000" dirty="0">
                <a:solidFill>
                  <a:schemeClr val="tx2"/>
                </a:solidFill>
                <a:ea typeface="ＭＳ Ｐゴシック" panose="020B0600070205080204" pitchFamily="34" charset="-128"/>
              </a:rPr>
              <a:t>Used to protect memory content, e.g. make some memory regions read-only or prevent user applications from accessing privileged application data</a:t>
            </a:r>
          </a:p>
          <a:p>
            <a:pPr lvl="1">
              <a:defRPr/>
            </a:pPr>
            <a:endParaRPr lang="en-GB" sz="1600" dirty="0"/>
          </a:p>
          <a:p>
            <a:pPr>
              <a:defRPr/>
            </a:pPr>
            <a:endParaRPr lang="en-GB" sz="2000" dirty="0"/>
          </a:p>
        </p:txBody>
      </p:sp>
    </p:spTree>
    <p:extLst>
      <p:ext uri="{BB962C8B-B14F-4D97-AF65-F5344CB8AC3E}">
        <p14:creationId xmlns:p14="http://schemas.microsoft.com/office/powerpoint/2010/main" val="20653414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normAutofit/>
          </a:bodyPr>
          <a:lstStyle/>
          <a:p>
            <a:r>
              <a:rPr lang="en-GB" dirty="0"/>
              <a:t>Cortex-M7 components</a:t>
            </a:r>
          </a:p>
        </p:txBody>
      </p:sp>
      <p:sp>
        <p:nvSpPr>
          <p:cNvPr id="14339" name="Content Placeholder 2"/>
          <p:cNvSpPr>
            <a:spLocks noGrp="1"/>
          </p:cNvSpPr>
          <p:nvPr>
            <p:ph idx="1"/>
          </p:nvPr>
        </p:nvSpPr>
        <p:spPr>
          <a:xfrm>
            <a:off x="492125" y="1231900"/>
            <a:ext cx="10845800" cy="4984750"/>
          </a:xfrm>
        </p:spPr>
        <p:txBody>
          <a:bodyPr/>
          <a:lstStyle/>
          <a:p>
            <a:pPr>
              <a:spcBef>
                <a:spcPct val="0"/>
              </a:spcBef>
              <a:defRPr/>
            </a:pPr>
            <a:r>
              <a:rPr lang="en-GB" dirty="0">
                <a:ea typeface="ＭＳ Ｐゴシック" panose="020B0600070205080204" pitchFamily="34" charset="-128"/>
              </a:rPr>
              <a:t>Bus Interconnect</a:t>
            </a:r>
          </a:p>
          <a:p>
            <a:pPr lvl="1">
              <a:spcBef>
                <a:spcPct val="0"/>
              </a:spcBef>
              <a:spcAft>
                <a:spcPts val="1600"/>
              </a:spcAft>
              <a:buFont typeface="Calibri" panose="020F0502020204030204" pitchFamily="34" charset="0"/>
              <a:defRPr/>
            </a:pPr>
            <a:r>
              <a:rPr lang="en-GB" sz="2000" dirty="0">
                <a:solidFill>
                  <a:schemeClr val="tx2"/>
                </a:solidFill>
                <a:ea typeface="ＭＳ Ｐゴシック" panose="020B0600070205080204" pitchFamily="34" charset="-128"/>
              </a:rPr>
              <a:t>Allows data transfer to take place on different buses simultaneously</a:t>
            </a:r>
          </a:p>
          <a:p>
            <a:pPr lvl="1">
              <a:spcBef>
                <a:spcPct val="0"/>
              </a:spcBef>
              <a:spcAft>
                <a:spcPts val="1600"/>
              </a:spcAft>
              <a:buFont typeface="Calibri" panose="020F0502020204030204" pitchFamily="34" charset="0"/>
              <a:defRPr/>
            </a:pPr>
            <a:r>
              <a:rPr lang="en-GB" sz="2000" dirty="0">
                <a:solidFill>
                  <a:schemeClr val="tx2"/>
                </a:solidFill>
                <a:ea typeface="ＭＳ Ｐゴシック" panose="020B0600070205080204" pitchFamily="34" charset="-128"/>
              </a:rPr>
              <a:t>Provides data transfer management, e.g. a write buffer, bit-oriented operations (bit-band)</a:t>
            </a:r>
          </a:p>
          <a:p>
            <a:pPr lvl="1">
              <a:spcBef>
                <a:spcPct val="0"/>
              </a:spcBef>
              <a:spcAft>
                <a:spcPts val="1600"/>
              </a:spcAft>
              <a:buFont typeface="Calibri" panose="020F0502020204030204" pitchFamily="34" charset="0"/>
              <a:defRPr/>
            </a:pPr>
            <a:r>
              <a:rPr lang="en-GB" sz="2000" dirty="0">
                <a:solidFill>
                  <a:schemeClr val="tx2"/>
                </a:solidFill>
                <a:ea typeface="ＭＳ Ｐゴシック" panose="020B0600070205080204" pitchFamily="34" charset="-128"/>
              </a:rPr>
              <a:t>May include bus bridges (e.g. AHB-to-APB bus bridge) to connect different buses into a network using a single global memory space</a:t>
            </a:r>
          </a:p>
          <a:p>
            <a:pPr lvl="1">
              <a:spcBef>
                <a:spcPct val="0"/>
              </a:spcBef>
              <a:spcAft>
                <a:spcPts val="1600"/>
              </a:spcAft>
              <a:buFont typeface="Calibri" panose="020F0502020204030204" pitchFamily="34" charset="0"/>
              <a:defRPr/>
            </a:pPr>
            <a:r>
              <a:rPr lang="en-GB" sz="2000" dirty="0">
                <a:solidFill>
                  <a:schemeClr val="tx2"/>
                </a:solidFill>
                <a:ea typeface="ＭＳ Ｐゴシック" panose="020B0600070205080204" pitchFamily="34" charset="-128"/>
              </a:rPr>
              <a:t>Includes the internal bus system, the data path in the processor core, and the AHB LITE interface unit</a:t>
            </a:r>
          </a:p>
          <a:p>
            <a:pPr>
              <a:spcBef>
                <a:spcPct val="0"/>
              </a:spcBef>
              <a:defRPr/>
            </a:pPr>
            <a:r>
              <a:rPr lang="en-GB" dirty="0">
                <a:ea typeface="ＭＳ Ｐゴシック" panose="020B0600070205080204" pitchFamily="34" charset="-128"/>
              </a:rPr>
              <a:t>Debug Subsystem</a:t>
            </a:r>
          </a:p>
          <a:p>
            <a:pPr lvl="1">
              <a:spcBef>
                <a:spcPct val="0"/>
              </a:spcBef>
              <a:spcAft>
                <a:spcPts val="1600"/>
              </a:spcAft>
              <a:buFont typeface="Calibri" panose="020F0502020204030204" pitchFamily="34" charset="0"/>
              <a:defRPr/>
            </a:pPr>
            <a:r>
              <a:rPr lang="en-GB" sz="2000" dirty="0">
                <a:solidFill>
                  <a:schemeClr val="tx2"/>
                </a:solidFill>
                <a:ea typeface="ＭＳ Ｐゴシック" panose="020B0600070205080204" pitchFamily="34" charset="-128"/>
              </a:rPr>
              <a:t>Handles debug control, program breakpoints, and data watchpoints</a:t>
            </a:r>
          </a:p>
          <a:p>
            <a:pPr lvl="1">
              <a:spcBef>
                <a:spcPct val="0"/>
              </a:spcBef>
              <a:spcAft>
                <a:spcPts val="1600"/>
              </a:spcAft>
              <a:buFont typeface="Calibri" panose="020F0502020204030204" pitchFamily="34" charset="0"/>
              <a:defRPr/>
            </a:pPr>
            <a:r>
              <a:rPr lang="en-GB" sz="2000" dirty="0">
                <a:solidFill>
                  <a:schemeClr val="tx2"/>
                </a:solidFill>
                <a:ea typeface="ＭＳ Ｐゴシック" panose="020B0600070205080204" pitchFamily="34" charset="-128"/>
              </a:rPr>
              <a:t>When a debug event occurs, it can put the processor core in a halted state, where developers can analyse the status of the processor at that point, such as register values and flags</a:t>
            </a:r>
          </a:p>
          <a:p>
            <a:pPr>
              <a:defRPr/>
            </a:pPr>
            <a:endParaRPr lang="en-GB" sz="2000" dirty="0"/>
          </a:p>
        </p:txBody>
      </p:sp>
    </p:spTree>
    <p:extLst>
      <p:ext uri="{BB962C8B-B14F-4D97-AF65-F5344CB8AC3E}">
        <p14:creationId xmlns:p14="http://schemas.microsoft.com/office/powerpoint/2010/main" val="38367831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GB" dirty="0"/>
              <a:t>Cortex-M7 Registers</a:t>
            </a:r>
          </a:p>
        </p:txBody>
      </p:sp>
      <p:sp>
        <p:nvSpPr>
          <p:cNvPr id="19459" name="Content Placeholder 2"/>
          <p:cNvSpPr>
            <a:spLocks noGrp="1"/>
          </p:cNvSpPr>
          <p:nvPr>
            <p:ph idx="1"/>
          </p:nvPr>
        </p:nvSpPr>
        <p:spPr>
          <a:xfrm>
            <a:off x="492125" y="1237672"/>
            <a:ext cx="10795000" cy="4591627"/>
          </a:xfrm>
        </p:spPr>
        <p:txBody>
          <a:bodyPr/>
          <a:lstStyle/>
          <a:p>
            <a:pPr>
              <a:spcBef>
                <a:spcPct val="0"/>
              </a:spcBef>
              <a:defRPr/>
            </a:pPr>
            <a:r>
              <a:rPr lang="en-US" dirty="0">
                <a:ea typeface="ＭＳ Ｐゴシック" panose="020B0600070205080204" pitchFamily="34" charset="-128"/>
              </a:rPr>
              <a:t>Processor registers</a:t>
            </a:r>
          </a:p>
          <a:p>
            <a:pPr lvl="1">
              <a:spcBef>
                <a:spcPct val="0"/>
              </a:spcBef>
              <a:spcAft>
                <a:spcPts val="1600"/>
              </a:spcAft>
              <a:buFont typeface="Calibri" panose="020F0502020204030204" pitchFamily="34" charset="0"/>
              <a:defRPr/>
            </a:pPr>
            <a:r>
              <a:rPr lang="en-US" sz="2000" dirty="0">
                <a:solidFill>
                  <a:schemeClr val="tx2"/>
                </a:solidFill>
                <a:ea typeface="ＭＳ Ｐゴシック" panose="020B0600070205080204" pitchFamily="34" charset="-128"/>
              </a:rPr>
              <a:t>The internal registers are used to store and process temporary data within the processor core</a:t>
            </a:r>
          </a:p>
          <a:p>
            <a:pPr lvl="1">
              <a:spcBef>
                <a:spcPct val="0"/>
              </a:spcBef>
              <a:spcAft>
                <a:spcPts val="1600"/>
              </a:spcAft>
              <a:buFont typeface="Calibri" panose="020F0502020204030204" pitchFamily="34" charset="0"/>
              <a:defRPr/>
            </a:pPr>
            <a:r>
              <a:rPr lang="en-US" sz="2000" dirty="0">
                <a:solidFill>
                  <a:schemeClr val="tx2"/>
                </a:solidFill>
                <a:ea typeface="ＭＳ Ｐゴシック" panose="020B0600070205080204" pitchFamily="34" charset="-128"/>
              </a:rPr>
              <a:t>All registers are inside the processor core, hence they can be accessed quickly</a:t>
            </a:r>
          </a:p>
          <a:p>
            <a:pPr lvl="1">
              <a:spcBef>
                <a:spcPct val="0"/>
              </a:spcBef>
              <a:spcAft>
                <a:spcPts val="1600"/>
              </a:spcAft>
              <a:buFont typeface="Calibri" panose="020F0502020204030204" pitchFamily="34" charset="0"/>
              <a:defRPr/>
            </a:pPr>
            <a:r>
              <a:rPr lang="en-US" sz="2000" dirty="0">
                <a:solidFill>
                  <a:schemeClr val="tx2"/>
                </a:solidFill>
                <a:ea typeface="ＭＳ Ｐゴシック" panose="020B0600070205080204" pitchFamily="34" charset="-128"/>
              </a:rPr>
              <a:t>Load/store architecture</a:t>
            </a:r>
          </a:p>
          <a:p>
            <a:pPr lvl="2">
              <a:spcBef>
                <a:spcPct val="0"/>
              </a:spcBef>
              <a:spcAft>
                <a:spcPts val="1600"/>
              </a:spcAft>
              <a:defRPr/>
            </a:pPr>
            <a:r>
              <a:rPr lang="en-US" sz="2000" dirty="0">
                <a:solidFill>
                  <a:schemeClr val="tx2"/>
                </a:solidFill>
                <a:ea typeface="ＭＳ Ｐゴシック" panose="020B0600070205080204" pitchFamily="34" charset="-128"/>
              </a:rPr>
              <a:t>To process memory data, they have to be first loaded from memory to registers, processed inside the processor core using register data only, and then written back to memory if needed</a:t>
            </a:r>
          </a:p>
          <a:p>
            <a:pPr>
              <a:spcBef>
                <a:spcPct val="0"/>
              </a:spcBef>
              <a:defRPr/>
            </a:pPr>
            <a:r>
              <a:rPr lang="en-US" dirty="0">
                <a:ea typeface="ＭＳ Ｐゴシック" panose="020B0600070205080204" pitchFamily="34" charset="-128"/>
              </a:rPr>
              <a:t>Cortex-M7 registers</a:t>
            </a:r>
          </a:p>
          <a:p>
            <a:pPr lvl="1">
              <a:spcBef>
                <a:spcPct val="0"/>
              </a:spcBef>
              <a:spcAft>
                <a:spcPts val="1600"/>
              </a:spcAft>
              <a:buFont typeface="Calibri" panose="020F0502020204030204" pitchFamily="34" charset="0"/>
              <a:defRPr/>
            </a:pPr>
            <a:r>
              <a:rPr lang="en-US" sz="2000" dirty="0">
                <a:solidFill>
                  <a:schemeClr val="tx2"/>
                </a:solidFill>
                <a:ea typeface="ＭＳ Ｐゴシック" panose="020B0600070205080204" pitchFamily="34" charset="-128"/>
              </a:rPr>
              <a:t>Register bank</a:t>
            </a:r>
          </a:p>
          <a:p>
            <a:pPr lvl="2">
              <a:spcBef>
                <a:spcPct val="0"/>
              </a:spcBef>
              <a:spcAft>
                <a:spcPts val="1600"/>
              </a:spcAft>
              <a:defRPr/>
            </a:pPr>
            <a:r>
              <a:rPr lang="en-US" sz="2000" dirty="0">
                <a:solidFill>
                  <a:schemeClr val="tx2"/>
                </a:solidFill>
                <a:ea typeface="ＭＳ Ｐゴシック" panose="020B0600070205080204" pitchFamily="34" charset="-128"/>
              </a:rPr>
              <a:t>Sixteen 32-bit registers (thirteen are used for general-purpose); </a:t>
            </a:r>
          </a:p>
          <a:p>
            <a:pPr lvl="1">
              <a:spcBef>
                <a:spcPct val="0"/>
              </a:spcBef>
              <a:spcAft>
                <a:spcPts val="1600"/>
              </a:spcAft>
              <a:buFont typeface="Calibri" panose="020F0502020204030204" pitchFamily="34" charset="0"/>
              <a:defRPr/>
            </a:pPr>
            <a:r>
              <a:rPr lang="en-US" sz="2000" dirty="0">
                <a:solidFill>
                  <a:schemeClr val="tx2"/>
                </a:solidFill>
                <a:ea typeface="ＭＳ Ｐゴシック" panose="020B0600070205080204" pitchFamily="34" charset="-128"/>
              </a:rPr>
              <a:t>Special registers</a:t>
            </a:r>
          </a:p>
        </p:txBody>
      </p:sp>
    </p:spTree>
    <p:extLst>
      <p:ext uri="{BB962C8B-B14F-4D97-AF65-F5344CB8AC3E}">
        <p14:creationId xmlns:p14="http://schemas.microsoft.com/office/powerpoint/2010/main" val="19730579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normAutofit/>
          </a:bodyPr>
          <a:lstStyle/>
          <a:p>
            <a:r>
              <a:rPr lang="en-GB" dirty="0"/>
              <a:t>Cortex-M7 Registers</a:t>
            </a:r>
          </a:p>
        </p:txBody>
      </p:sp>
      <p:sp>
        <p:nvSpPr>
          <p:cNvPr id="2" name="Rectangle 1"/>
          <p:cNvSpPr/>
          <p:nvPr/>
        </p:nvSpPr>
        <p:spPr bwMode="auto">
          <a:xfrm>
            <a:off x="4765138" y="1083672"/>
            <a:ext cx="3053156" cy="152733"/>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R0</a:t>
            </a:r>
          </a:p>
        </p:txBody>
      </p:sp>
      <p:sp>
        <p:nvSpPr>
          <p:cNvPr id="6" name="Rectangle 5"/>
          <p:cNvSpPr/>
          <p:nvPr/>
        </p:nvSpPr>
        <p:spPr bwMode="auto">
          <a:xfrm>
            <a:off x="4765138" y="1308989"/>
            <a:ext cx="3053156" cy="154246"/>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R1</a:t>
            </a:r>
          </a:p>
        </p:txBody>
      </p:sp>
      <p:sp>
        <p:nvSpPr>
          <p:cNvPr id="7" name="Rectangle 6"/>
          <p:cNvSpPr/>
          <p:nvPr/>
        </p:nvSpPr>
        <p:spPr bwMode="auto">
          <a:xfrm>
            <a:off x="4765138" y="1535820"/>
            <a:ext cx="3053156" cy="154246"/>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R2</a:t>
            </a:r>
          </a:p>
        </p:txBody>
      </p:sp>
      <p:sp>
        <p:nvSpPr>
          <p:cNvPr id="8" name="Rectangle 7"/>
          <p:cNvSpPr/>
          <p:nvPr/>
        </p:nvSpPr>
        <p:spPr bwMode="auto">
          <a:xfrm>
            <a:off x="4765138" y="1762652"/>
            <a:ext cx="3053156" cy="154246"/>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R3</a:t>
            </a:r>
          </a:p>
        </p:txBody>
      </p:sp>
      <p:sp>
        <p:nvSpPr>
          <p:cNvPr id="9" name="Rectangle 8"/>
          <p:cNvSpPr/>
          <p:nvPr/>
        </p:nvSpPr>
        <p:spPr bwMode="auto">
          <a:xfrm>
            <a:off x="4765138" y="2012170"/>
            <a:ext cx="3053156" cy="152733"/>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R4</a:t>
            </a:r>
          </a:p>
        </p:txBody>
      </p:sp>
      <p:sp>
        <p:nvSpPr>
          <p:cNvPr id="10" name="Rectangle 9"/>
          <p:cNvSpPr/>
          <p:nvPr/>
        </p:nvSpPr>
        <p:spPr bwMode="auto">
          <a:xfrm>
            <a:off x="4765138" y="2237487"/>
            <a:ext cx="3053156" cy="154246"/>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R5</a:t>
            </a:r>
          </a:p>
        </p:txBody>
      </p:sp>
      <p:sp>
        <p:nvSpPr>
          <p:cNvPr id="11" name="Rectangle 10"/>
          <p:cNvSpPr/>
          <p:nvPr/>
        </p:nvSpPr>
        <p:spPr bwMode="auto">
          <a:xfrm>
            <a:off x="4765138" y="2464318"/>
            <a:ext cx="3053156" cy="154246"/>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R6</a:t>
            </a:r>
          </a:p>
        </p:txBody>
      </p:sp>
      <p:sp>
        <p:nvSpPr>
          <p:cNvPr id="12" name="Rectangle 11"/>
          <p:cNvSpPr/>
          <p:nvPr/>
        </p:nvSpPr>
        <p:spPr bwMode="auto">
          <a:xfrm>
            <a:off x="4765138" y="2691150"/>
            <a:ext cx="3053156" cy="154246"/>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R7</a:t>
            </a:r>
          </a:p>
        </p:txBody>
      </p:sp>
      <p:sp>
        <p:nvSpPr>
          <p:cNvPr id="15" name="Rectangle 14"/>
          <p:cNvSpPr/>
          <p:nvPr/>
        </p:nvSpPr>
        <p:spPr bwMode="auto">
          <a:xfrm>
            <a:off x="4765138" y="2925545"/>
            <a:ext cx="3053156" cy="152733"/>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R8</a:t>
            </a:r>
          </a:p>
        </p:txBody>
      </p:sp>
      <p:sp>
        <p:nvSpPr>
          <p:cNvPr id="16" name="Rectangle 15"/>
          <p:cNvSpPr/>
          <p:nvPr/>
        </p:nvSpPr>
        <p:spPr bwMode="auto">
          <a:xfrm>
            <a:off x="4765138" y="3152377"/>
            <a:ext cx="3053156" cy="152733"/>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R9</a:t>
            </a:r>
          </a:p>
        </p:txBody>
      </p:sp>
      <p:sp>
        <p:nvSpPr>
          <p:cNvPr id="17" name="Rectangle 16"/>
          <p:cNvSpPr/>
          <p:nvPr/>
        </p:nvSpPr>
        <p:spPr bwMode="auto">
          <a:xfrm>
            <a:off x="4765138" y="3377694"/>
            <a:ext cx="3053156" cy="154246"/>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R10</a:t>
            </a:r>
          </a:p>
        </p:txBody>
      </p:sp>
      <p:sp>
        <p:nvSpPr>
          <p:cNvPr id="18" name="Rectangle 17"/>
          <p:cNvSpPr/>
          <p:nvPr/>
        </p:nvSpPr>
        <p:spPr bwMode="auto">
          <a:xfrm>
            <a:off x="4765138" y="3604526"/>
            <a:ext cx="3053156" cy="154246"/>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R11</a:t>
            </a:r>
          </a:p>
        </p:txBody>
      </p:sp>
      <p:sp>
        <p:nvSpPr>
          <p:cNvPr id="19" name="Rectangle 18"/>
          <p:cNvSpPr/>
          <p:nvPr/>
        </p:nvSpPr>
        <p:spPr bwMode="auto">
          <a:xfrm>
            <a:off x="4765138" y="3854043"/>
            <a:ext cx="3053156" cy="152733"/>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R12</a:t>
            </a:r>
          </a:p>
        </p:txBody>
      </p:sp>
      <p:sp>
        <p:nvSpPr>
          <p:cNvPr id="20" name="Rectangle 19"/>
          <p:cNvSpPr/>
          <p:nvPr/>
        </p:nvSpPr>
        <p:spPr bwMode="auto">
          <a:xfrm>
            <a:off x="4765138" y="4080874"/>
            <a:ext cx="3053156" cy="152733"/>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R13(banked)</a:t>
            </a:r>
          </a:p>
        </p:txBody>
      </p:sp>
      <p:sp>
        <p:nvSpPr>
          <p:cNvPr id="21" name="Rectangle 20"/>
          <p:cNvSpPr/>
          <p:nvPr/>
        </p:nvSpPr>
        <p:spPr bwMode="auto">
          <a:xfrm>
            <a:off x="4765138" y="4306192"/>
            <a:ext cx="3053156" cy="154246"/>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R14</a:t>
            </a:r>
          </a:p>
        </p:txBody>
      </p:sp>
      <p:sp>
        <p:nvSpPr>
          <p:cNvPr id="22" name="Rectangle 21"/>
          <p:cNvSpPr/>
          <p:nvPr/>
        </p:nvSpPr>
        <p:spPr bwMode="auto">
          <a:xfrm>
            <a:off x="4765138" y="4533023"/>
            <a:ext cx="3053156" cy="154246"/>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R15</a:t>
            </a:r>
          </a:p>
        </p:txBody>
      </p:sp>
      <p:sp>
        <p:nvSpPr>
          <p:cNvPr id="39" name="Rectangle 38"/>
          <p:cNvSpPr/>
          <p:nvPr/>
        </p:nvSpPr>
        <p:spPr bwMode="auto">
          <a:xfrm>
            <a:off x="4765138" y="5007858"/>
            <a:ext cx="3053156" cy="152734"/>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PSR</a:t>
            </a:r>
          </a:p>
        </p:txBody>
      </p:sp>
      <p:sp>
        <p:nvSpPr>
          <p:cNvPr id="14" name="Right Brace 13"/>
          <p:cNvSpPr/>
          <p:nvPr/>
        </p:nvSpPr>
        <p:spPr bwMode="auto">
          <a:xfrm>
            <a:off x="8044690" y="1083670"/>
            <a:ext cx="241206" cy="1794994"/>
          </a:xfrm>
          <a:prstGeom prst="rightBrace">
            <a:avLst>
              <a:gd name="adj1" fmla="val 40152"/>
              <a:gd name="adj2" fmla="val 50000"/>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b="0" dirty="0"/>
          </a:p>
        </p:txBody>
      </p:sp>
      <p:sp>
        <p:nvSpPr>
          <p:cNvPr id="44" name="Right Brace 43"/>
          <p:cNvSpPr/>
          <p:nvPr/>
        </p:nvSpPr>
        <p:spPr bwMode="auto">
          <a:xfrm>
            <a:off x="8055269" y="2925543"/>
            <a:ext cx="239091" cy="1075182"/>
          </a:xfrm>
          <a:prstGeom prst="rightBrace">
            <a:avLst>
              <a:gd name="adj1" fmla="val 40152"/>
              <a:gd name="adj2" fmla="val 50000"/>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b="0" dirty="0"/>
          </a:p>
        </p:txBody>
      </p:sp>
      <p:sp>
        <p:nvSpPr>
          <p:cNvPr id="20502" name="TextBox 44"/>
          <p:cNvSpPr txBox="1">
            <a:spLocks noChangeArrowheads="1"/>
          </p:cNvSpPr>
          <p:nvPr/>
        </p:nvSpPr>
        <p:spPr bwMode="auto">
          <a:xfrm>
            <a:off x="2587938" y="4034301"/>
            <a:ext cx="205659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r" eaLnBrk="1" hangingPunct="1"/>
            <a:r>
              <a:rPr lang="en-GB" sz="900" b="0" dirty="0"/>
              <a:t>Stack pointer (SP)</a:t>
            </a:r>
          </a:p>
        </p:txBody>
      </p:sp>
      <p:sp>
        <p:nvSpPr>
          <p:cNvPr id="20503" name="TextBox 45"/>
          <p:cNvSpPr txBox="1">
            <a:spLocks noChangeArrowheads="1"/>
          </p:cNvSpPr>
          <p:nvPr/>
        </p:nvSpPr>
        <p:spPr bwMode="auto">
          <a:xfrm>
            <a:off x="2587938" y="4253572"/>
            <a:ext cx="205659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r" eaLnBrk="1" hangingPunct="1"/>
            <a:r>
              <a:rPr lang="en-GB" sz="900" b="0" dirty="0"/>
              <a:t>Link register (LR)</a:t>
            </a:r>
          </a:p>
        </p:txBody>
      </p:sp>
      <p:sp>
        <p:nvSpPr>
          <p:cNvPr id="20504" name="TextBox 46"/>
          <p:cNvSpPr txBox="1">
            <a:spLocks noChangeArrowheads="1"/>
          </p:cNvSpPr>
          <p:nvPr/>
        </p:nvSpPr>
        <p:spPr bwMode="auto">
          <a:xfrm>
            <a:off x="2587938" y="4481916"/>
            <a:ext cx="205659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r" eaLnBrk="1" hangingPunct="1"/>
            <a:r>
              <a:rPr lang="en-GB" sz="900" b="0" dirty="0"/>
              <a:t>Program counter (PC)</a:t>
            </a:r>
          </a:p>
        </p:txBody>
      </p:sp>
      <p:sp>
        <p:nvSpPr>
          <p:cNvPr id="48" name="Rectangle 47"/>
          <p:cNvSpPr/>
          <p:nvPr/>
        </p:nvSpPr>
        <p:spPr bwMode="auto">
          <a:xfrm>
            <a:off x="4765138" y="5262508"/>
            <a:ext cx="3053156" cy="154246"/>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PRIMASK</a:t>
            </a:r>
          </a:p>
        </p:txBody>
      </p:sp>
      <p:sp>
        <p:nvSpPr>
          <p:cNvPr id="49" name="Rectangle 48"/>
          <p:cNvSpPr/>
          <p:nvPr/>
        </p:nvSpPr>
        <p:spPr bwMode="auto">
          <a:xfrm>
            <a:off x="4758829" y="6037672"/>
            <a:ext cx="3053156" cy="152734"/>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CONTROL</a:t>
            </a:r>
          </a:p>
        </p:txBody>
      </p:sp>
      <p:sp>
        <p:nvSpPr>
          <p:cNvPr id="20507" name="TextBox 49"/>
          <p:cNvSpPr txBox="1">
            <a:spLocks noChangeArrowheads="1"/>
          </p:cNvSpPr>
          <p:nvPr/>
        </p:nvSpPr>
        <p:spPr bwMode="auto">
          <a:xfrm>
            <a:off x="2198564" y="4956433"/>
            <a:ext cx="244597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r" eaLnBrk="1" hangingPunct="1"/>
            <a:r>
              <a:rPr lang="en-GB" sz="900" b="0" dirty="0"/>
              <a:t>Program status registers (PSR)</a:t>
            </a:r>
          </a:p>
        </p:txBody>
      </p:sp>
      <p:sp>
        <p:nvSpPr>
          <p:cNvPr id="20508" name="TextBox 50"/>
          <p:cNvSpPr txBox="1">
            <a:spLocks noChangeArrowheads="1"/>
          </p:cNvSpPr>
          <p:nvPr/>
        </p:nvSpPr>
        <p:spPr bwMode="auto">
          <a:xfrm>
            <a:off x="2059090" y="5458568"/>
            <a:ext cx="2275514"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r" eaLnBrk="1" hangingPunct="1"/>
            <a:r>
              <a:rPr lang="en-US" sz="900" b="0" dirty="0"/>
              <a:t>Exception</a:t>
            </a:r>
            <a:r>
              <a:rPr lang="en-US" altLang="zh-CN" sz="900" b="0" dirty="0"/>
              <a:t> mask registers</a:t>
            </a:r>
            <a:endParaRPr lang="en-GB" sz="900" b="0" dirty="0"/>
          </a:p>
        </p:txBody>
      </p:sp>
      <p:sp>
        <p:nvSpPr>
          <p:cNvPr id="20510" name="TextBox 53"/>
          <p:cNvSpPr txBox="1">
            <a:spLocks noChangeArrowheads="1"/>
          </p:cNvSpPr>
          <p:nvPr/>
        </p:nvSpPr>
        <p:spPr bwMode="auto">
          <a:xfrm>
            <a:off x="554616" y="4953001"/>
            <a:ext cx="205659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Special registers</a:t>
            </a:r>
          </a:p>
        </p:txBody>
      </p:sp>
      <p:sp>
        <p:nvSpPr>
          <p:cNvPr id="20511" name="TextBox 56"/>
          <p:cNvSpPr txBox="1">
            <a:spLocks noChangeArrowheads="1"/>
          </p:cNvSpPr>
          <p:nvPr/>
        </p:nvSpPr>
        <p:spPr bwMode="auto">
          <a:xfrm>
            <a:off x="554616" y="1035280"/>
            <a:ext cx="205659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Register bank</a:t>
            </a:r>
          </a:p>
        </p:txBody>
      </p:sp>
      <p:sp>
        <p:nvSpPr>
          <p:cNvPr id="58" name="Rectangle 57"/>
          <p:cNvSpPr/>
          <p:nvPr/>
        </p:nvSpPr>
        <p:spPr bwMode="auto">
          <a:xfrm>
            <a:off x="9011628" y="3864626"/>
            <a:ext cx="2329540" cy="152734"/>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MSP</a:t>
            </a:r>
          </a:p>
        </p:txBody>
      </p:sp>
      <p:sp>
        <p:nvSpPr>
          <p:cNvPr id="59" name="Rectangle 58"/>
          <p:cNvSpPr/>
          <p:nvPr/>
        </p:nvSpPr>
        <p:spPr bwMode="auto">
          <a:xfrm>
            <a:off x="9011628" y="4297118"/>
            <a:ext cx="2329540" cy="152734"/>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PSP</a:t>
            </a:r>
          </a:p>
        </p:txBody>
      </p:sp>
      <p:sp>
        <p:nvSpPr>
          <p:cNvPr id="20514" name="TextBox 59"/>
          <p:cNvSpPr txBox="1">
            <a:spLocks noChangeArrowheads="1"/>
          </p:cNvSpPr>
          <p:nvPr/>
        </p:nvSpPr>
        <p:spPr bwMode="auto">
          <a:xfrm>
            <a:off x="9011629" y="4011312"/>
            <a:ext cx="232953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900" b="0" dirty="0"/>
              <a:t>Main stack pointer</a:t>
            </a:r>
          </a:p>
        </p:txBody>
      </p:sp>
      <p:sp>
        <p:nvSpPr>
          <p:cNvPr id="20515" name="TextBox 60"/>
          <p:cNvSpPr txBox="1">
            <a:spLocks noChangeArrowheads="1"/>
          </p:cNvSpPr>
          <p:nvPr/>
        </p:nvSpPr>
        <p:spPr bwMode="auto">
          <a:xfrm>
            <a:off x="9345931" y="4469511"/>
            <a:ext cx="176249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900" b="0" dirty="0"/>
              <a:t>Process stack pointer</a:t>
            </a:r>
          </a:p>
        </p:txBody>
      </p:sp>
      <p:sp>
        <p:nvSpPr>
          <p:cNvPr id="72" name="Rectangle 71"/>
          <p:cNvSpPr/>
          <p:nvPr/>
        </p:nvSpPr>
        <p:spPr bwMode="auto">
          <a:xfrm>
            <a:off x="8759844" y="5007858"/>
            <a:ext cx="914043" cy="152734"/>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APSR</a:t>
            </a:r>
          </a:p>
        </p:txBody>
      </p:sp>
      <p:sp>
        <p:nvSpPr>
          <p:cNvPr id="73" name="Rectangle 72"/>
          <p:cNvSpPr/>
          <p:nvPr/>
        </p:nvSpPr>
        <p:spPr bwMode="auto">
          <a:xfrm>
            <a:off x="9673887" y="5007858"/>
            <a:ext cx="914043" cy="152734"/>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EPSR</a:t>
            </a:r>
          </a:p>
        </p:txBody>
      </p:sp>
      <p:sp>
        <p:nvSpPr>
          <p:cNvPr id="74" name="Rectangle 73"/>
          <p:cNvSpPr/>
          <p:nvPr/>
        </p:nvSpPr>
        <p:spPr bwMode="auto">
          <a:xfrm>
            <a:off x="10587930" y="5007858"/>
            <a:ext cx="914043" cy="152734"/>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IPSR</a:t>
            </a:r>
          </a:p>
        </p:txBody>
      </p:sp>
      <p:sp>
        <p:nvSpPr>
          <p:cNvPr id="20519" name="TextBox 74"/>
          <p:cNvSpPr txBox="1">
            <a:spLocks noChangeArrowheads="1"/>
          </p:cNvSpPr>
          <p:nvPr/>
        </p:nvSpPr>
        <p:spPr bwMode="auto">
          <a:xfrm>
            <a:off x="8706948" y="5219567"/>
            <a:ext cx="102195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900" b="0" dirty="0"/>
              <a:t>Application</a:t>
            </a:r>
          </a:p>
          <a:p>
            <a:pPr algn="ctr" eaLnBrk="1" hangingPunct="1"/>
            <a:r>
              <a:rPr lang="en-GB" sz="900" b="0" dirty="0"/>
              <a:t>PSR</a:t>
            </a:r>
          </a:p>
        </p:txBody>
      </p:sp>
      <p:sp>
        <p:nvSpPr>
          <p:cNvPr id="20520" name="TextBox 75"/>
          <p:cNvSpPr txBox="1">
            <a:spLocks noChangeArrowheads="1"/>
          </p:cNvSpPr>
          <p:nvPr/>
        </p:nvSpPr>
        <p:spPr bwMode="auto">
          <a:xfrm>
            <a:off x="9663307" y="5219567"/>
            <a:ext cx="10240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900" b="0" dirty="0"/>
              <a:t>Execution</a:t>
            </a:r>
          </a:p>
          <a:p>
            <a:pPr algn="ctr" eaLnBrk="1" hangingPunct="1"/>
            <a:r>
              <a:rPr lang="en-GB" sz="900" b="0" dirty="0"/>
              <a:t>PSR</a:t>
            </a:r>
          </a:p>
        </p:txBody>
      </p:sp>
      <p:sp>
        <p:nvSpPr>
          <p:cNvPr id="20521" name="TextBox 76"/>
          <p:cNvSpPr txBox="1">
            <a:spLocks noChangeArrowheads="1"/>
          </p:cNvSpPr>
          <p:nvPr/>
        </p:nvSpPr>
        <p:spPr bwMode="auto">
          <a:xfrm>
            <a:off x="10577350" y="5219567"/>
            <a:ext cx="10240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900" b="0" dirty="0"/>
              <a:t>Interrupt</a:t>
            </a:r>
          </a:p>
          <a:p>
            <a:pPr algn="ctr" eaLnBrk="1" hangingPunct="1"/>
            <a:r>
              <a:rPr lang="en-GB" sz="900" b="0" dirty="0"/>
              <a:t>PSR</a:t>
            </a:r>
          </a:p>
        </p:txBody>
      </p:sp>
      <p:sp>
        <p:nvSpPr>
          <p:cNvPr id="20522" name="TextBox 89"/>
          <p:cNvSpPr txBox="1">
            <a:spLocks noChangeArrowheads="1"/>
          </p:cNvSpPr>
          <p:nvPr/>
        </p:nvSpPr>
        <p:spPr bwMode="auto">
          <a:xfrm>
            <a:off x="8131439" y="1820116"/>
            <a:ext cx="9627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900" b="0" dirty="0"/>
              <a:t>Low</a:t>
            </a:r>
          </a:p>
          <a:p>
            <a:pPr algn="ctr" eaLnBrk="1" hangingPunct="1"/>
            <a:r>
              <a:rPr lang="en-GB" sz="900" b="0" dirty="0"/>
              <a:t>registers</a:t>
            </a:r>
          </a:p>
        </p:txBody>
      </p:sp>
      <p:sp>
        <p:nvSpPr>
          <p:cNvPr id="20523" name="TextBox 90"/>
          <p:cNvSpPr txBox="1">
            <a:spLocks noChangeArrowheads="1"/>
          </p:cNvSpPr>
          <p:nvPr/>
        </p:nvSpPr>
        <p:spPr bwMode="auto">
          <a:xfrm>
            <a:off x="8158945" y="3321743"/>
            <a:ext cx="9627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900" b="0" dirty="0"/>
              <a:t>High</a:t>
            </a:r>
          </a:p>
          <a:p>
            <a:pPr algn="ctr" eaLnBrk="1" hangingPunct="1"/>
            <a:r>
              <a:rPr lang="en-GB" sz="900" b="0" dirty="0"/>
              <a:t>registers</a:t>
            </a:r>
          </a:p>
        </p:txBody>
      </p:sp>
      <p:sp>
        <p:nvSpPr>
          <p:cNvPr id="20524" name="TextBox 95"/>
          <p:cNvSpPr txBox="1">
            <a:spLocks noChangeArrowheads="1"/>
          </p:cNvSpPr>
          <p:nvPr/>
        </p:nvSpPr>
        <p:spPr bwMode="auto">
          <a:xfrm>
            <a:off x="2710657" y="2369050"/>
            <a:ext cx="19571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900" b="0" dirty="0"/>
              <a:t>General purpose</a:t>
            </a:r>
          </a:p>
          <a:p>
            <a:pPr algn="ctr" eaLnBrk="1" hangingPunct="1"/>
            <a:r>
              <a:rPr lang="en-GB" sz="900" b="0" dirty="0"/>
              <a:t> register</a:t>
            </a:r>
          </a:p>
        </p:txBody>
      </p:sp>
      <p:sp>
        <p:nvSpPr>
          <p:cNvPr id="97" name="Right Brace 96"/>
          <p:cNvSpPr/>
          <p:nvPr/>
        </p:nvSpPr>
        <p:spPr bwMode="auto">
          <a:xfrm rot="10800000">
            <a:off x="4276378" y="1083670"/>
            <a:ext cx="239091" cy="2923104"/>
          </a:xfrm>
          <a:prstGeom prst="rightBrace">
            <a:avLst>
              <a:gd name="adj1" fmla="val 40152"/>
              <a:gd name="adj2" fmla="val 50000"/>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b="0" dirty="0"/>
          </a:p>
        </p:txBody>
      </p:sp>
      <p:sp>
        <p:nvSpPr>
          <p:cNvPr id="16410" name="Right Arrow 16409"/>
          <p:cNvSpPr/>
          <p:nvPr/>
        </p:nvSpPr>
        <p:spPr bwMode="auto">
          <a:xfrm>
            <a:off x="7905044" y="4106582"/>
            <a:ext cx="514148" cy="119465"/>
          </a:xfrm>
          <a:prstGeom prst="rightArrow">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b="0" dirty="0"/>
          </a:p>
        </p:txBody>
      </p:sp>
      <p:sp>
        <p:nvSpPr>
          <p:cNvPr id="104" name="Right Arrow 103"/>
          <p:cNvSpPr/>
          <p:nvPr/>
        </p:nvSpPr>
        <p:spPr bwMode="auto">
          <a:xfrm>
            <a:off x="7905044" y="5030543"/>
            <a:ext cx="514148" cy="120977"/>
          </a:xfrm>
          <a:prstGeom prst="rightArrow">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b="0" dirty="0"/>
          </a:p>
        </p:txBody>
      </p:sp>
      <p:sp>
        <p:nvSpPr>
          <p:cNvPr id="106" name="Right Brace 105"/>
          <p:cNvSpPr/>
          <p:nvPr/>
        </p:nvSpPr>
        <p:spPr bwMode="auto">
          <a:xfrm rot="10800000">
            <a:off x="8586346" y="3787506"/>
            <a:ext cx="239089" cy="737959"/>
          </a:xfrm>
          <a:prstGeom prst="rightBrace">
            <a:avLst>
              <a:gd name="adj1" fmla="val 40152"/>
              <a:gd name="adj2" fmla="val 50000"/>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b="0" dirty="0"/>
          </a:p>
        </p:txBody>
      </p:sp>
      <p:cxnSp>
        <p:nvCxnSpPr>
          <p:cNvPr id="16413" name="Straight Connector 16412"/>
          <p:cNvCxnSpPr/>
          <p:nvPr/>
        </p:nvCxnSpPr>
        <p:spPr bwMode="auto">
          <a:xfrm>
            <a:off x="605398" y="4823368"/>
            <a:ext cx="10996019" cy="0"/>
          </a:xfrm>
          <a:prstGeom prst="line">
            <a:avLst/>
          </a:prstGeom>
          <a:noFill/>
          <a:ln w="19050" cap="flat" cmpd="sng" algn="ctr">
            <a:solidFill>
              <a:schemeClr val="bg1">
                <a:lumMod val="65000"/>
              </a:schemeClr>
            </a:solidFill>
            <a:prstDash val="sysDash"/>
            <a:round/>
            <a:headEnd type="none" w="med" len="med"/>
            <a:tailEnd type="none" w="med" len="med"/>
          </a:ln>
          <a:effectLst/>
        </p:spPr>
      </p:cxnSp>
      <p:sp>
        <p:nvSpPr>
          <p:cNvPr id="50" name="Rectangle 49">
            <a:extLst>
              <a:ext uri="{FF2B5EF4-FFF2-40B4-BE49-F238E27FC236}">
                <a16:creationId xmlns:a16="http://schemas.microsoft.com/office/drawing/2014/main" id="{0FA26EDA-882E-4960-AFCB-7EC59A13FC29}"/>
              </a:ext>
            </a:extLst>
          </p:cNvPr>
          <p:cNvSpPr/>
          <p:nvPr/>
        </p:nvSpPr>
        <p:spPr bwMode="auto">
          <a:xfrm>
            <a:off x="4758829" y="5518670"/>
            <a:ext cx="3053156" cy="154246"/>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FAULTMASK</a:t>
            </a:r>
          </a:p>
        </p:txBody>
      </p:sp>
      <p:sp>
        <p:nvSpPr>
          <p:cNvPr id="51" name="Rectangle 50">
            <a:extLst>
              <a:ext uri="{FF2B5EF4-FFF2-40B4-BE49-F238E27FC236}">
                <a16:creationId xmlns:a16="http://schemas.microsoft.com/office/drawing/2014/main" id="{94D507D3-5F46-4409-AB16-BE0BDCEC4A7A}"/>
              </a:ext>
            </a:extLst>
          </p:cNvPr>
          <p:cNvSpPr/>
          <p:nvPr/>
        </p:nvSpPr>
        <p:spPr bwMode="auto">
          <a:xfrm>
            <a:off x="4758829" y="5778770"/>
            <a:ext cx="3053156" cy="154246"/>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BASEPRI</a:t>
            </a:r>
          </a:p>
        </p:txBody>
      </p:sp>
      <p:sp>
        <p:nvSpPr>
          <p:cNvPr id="52" name="Right Brace 51">
            <a:extLst>
              <a:ext uri="{FF2B5EF4-FFF2-40B4-BE49-F238E27FC236}">
                <a16:creationId xmlns:a16="http://schemas.microsoft.com/office/drawing/2014/main" id="{CDA1DC2B-F896-48F6-82B6-04C2115CBE0E}"/>
              </a:ext>
            </a:extLst>
          </p:cNvPr>
          <p:cNvSpPr/>
          <p:nvPr/>
        </p:nvSpPr>
        <p:spPr bwMode="auto">
          <a:xfrm rot="10800000">
            <a:off x="4395923" y="5328184"/>
            <a:ext cx="95867" cy="512410"/>
          </a:xfrm>
          <a:prstGeom prst="rightBrace">
            <a:avLst>
              <a:gd name="adj1" fmla="val 40152"/>
              <a:gd name="adj2" fmla="val 50000"/>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b="0" dirty="0"/>
          </a:p>
        </p:txBody>
      </p:sp>
      <p:sp>
        <p:nvSpPr>
          <p:cNvPr id="53" name="TextBox 50">
            <a:extLst>
              <a:ext uri="{FF2B5EF4-FFF2-40B4-BE49-F238E27FC236}">
                <a16:creationId xmlns:a16="http://schemas.microsoft.com/office/drawing/2014/main" id="{FAF1FCC9-5B14-4719-ADC9-8E926A6AAE60}"/>
              </a:ext>
            </a:extLst>
          </p:cNvPr>
          <p:cNvSpPr txBox="1">
            <a:spLocks noChangeArrowheads="1"/>
          </p:cNvSpPr>
          <p:nvPr/>
        </p:nvSpPr>
        <p:spPr bwMode="auto">
          <a:xfrm>
            <a:off x="2283791" y="6016539"/>
            <a:ext cx="2275514"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r" eaLnBrk="1" hangingPunct="1"/>
            <a:r>
              <a:rPr lang="en-US" sz="900" b="0" dirty="0"/>
              <a:t>CONTROL register</a:t>
            </a:r>
            <a:endParaRPr lang="en-GB" sz="900" b="0" dirty="0"/>
          </a:p>
        </p:txBody>
      </p:sp>
    </p:spTree>
    <p:extLst>
      <p:ext uri="{BB962C8B-B14F-4D97-AF65-F5344CB8AC3E}">
        <p14:creationId xmlns:p14="http://schemas.microsoft.com/office/powerpoint/2010/main" val="12314643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Rectangle 128"/>
          <p:cNvSpPr/>
          <p:nvPr/>
        </p:nvSpPr>
        <p:spPr bwMode="auto">
          <a:xfrm>
            <a:off x="9817763" y="4337052"/>
            <a:ext cx="1032530" cy="1471613"/>
          </a:xfrm>
          <a:prstGeom prst="rect">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b="0" dirty="0"/>
          </a:p>
        </p:txBody>
      </p:sp>
      <p:sp>
        <p:nvSpPr>
          <p:cNvPr id="128" name="Rectangle 127"/>
          <p:cNvSpPr/>
          <p:nvPr/>
        </p:nvSpPr>
        <p:spPr bwMode="auto">
          <a:xfrm>
            <a:off x="9817763" y="3416300"/>
            <a:ext cx="1032530" cy="927100"/>
          </a:xfrm>
          <a:prstGeom prst="rect">
            <a:avLst/>
          </a:prstGeom>
          <a:solidFill>
            <a:schemeClr val="accent3">
              <a:lumMod val="20000"/>
              <a:lumOff val="80000"/>
            </a:schemeClr>
          </a:solidFill>
          <a:ln w="19050" cap="flat" cmpd="sng" algn="ctr">
            <a:noFill/>
            <a:prstDash val="solid"/>
            <a:round/>
            <a:headEnd type="none" w="med" len="med"/>
            <a:tailEnd type="none" w="med" len="med"/>
          </a:ln>
          <a:effectLst/>
        </p:spPr>
        <p:txBody>
          <a:bodyPr wrap="none" anchor="ctr"/>
          <a:lstStyle/>
          <a:p>
            <a:pPr algn="ctr">
              <a:defRPr/>
            </a:pPr>
            <a:endParaRPr lang="en-GB" b="0" dirty="0"/>
          </a:p>
        </p:txBody>
      </p:sp>
      <p:sp>
        <p:nvSpPr>
          <p:cNvPr id="4" name="Rectangle 3"/>
          <p:cNvSpPr/>
          <p:nvPr/>
        </p:nvSpPr>
        <p:spPr bwMode="auto">
          <a:xfrm>
            <a:off x="9817763" y="2205038"/>
            <a:ext cx="1032530" cy="1206500"/>
          </a:xfrm>
          <a:prstGeom prst="rect">
            <a:avLst/>
          </a:prstGeom>
          <a:solidFill>
            <a:schemeClr val="accent2">
              <a:lumMod val="20000"/>
              <a:lumOff val="80000"/>
            </a:schemeClr>
          </a:solidFill>
          <a:ln w="19050" cap="flat" cmpd="sng" algn="ctr">
            <a:noFill/>
            <a:prstDash val="solid"/>
            <a:round/>
            <a:headEnd type="none" w="med" len="med"/>
            <a:tailEnd type="none" w="med" len="med"/>
          </a:ln>
          <a:effectLst/>
        </p:spPr>
        <p:txBody>
          <a:bodyPr wrap="none" anchor="ctr"/>
          <a:lstStyle/>
          <a:p>
            <a:pPr algn="ctr">
              <a:defRPr/>
            </a:pPr>
            <a:endParaRPr lang="en-GB" b="0" dirty="0"/>
          </a:p>
        </p:txBody>
      </p:sp>
      <p:sp>
        <p:nvSpPr>
          <p:cNvPr id="21509" name="Title 1"/>
          <p:cNvSpPr>
            <a:spLocks noGrp="1"/>
          </p:cNvSpPr>
          <p:nvPr>
            <p:ph type="title"/>
          </p:nvPr>
        </p:nvSpPr>
        <p:spPr/>
        <p:txBody>
          <a:bodyPr>
            <a:normAutofit/>
          </a:bodyPr>
          <a:lstStyle/>
          <a:p>
            <a:r>
              <a:rPr lang="en-GB" dirty="0"/>
              <a:t>Cortex-M7 Registers</a:t>
            </a:r>
          </a:p>
        </p:txBody>
      </p:sp>
      <p:sp>
        <p:nvSpPr>
          <p:cNvPr id="21510" name="Content Placeholder 2"/>
          <p:cNvSpPr>
            <a:spLocks noGrp="1"/>
          </p:cNvSpPr>
          <p:nvPr>
            <p:ph idx="1"/>
          </p:nvPr>
        </p:nvSpPr>
        <p:spPr>
          <a:xfrm>
            <a:off x="492125" y="1193229"/>
            <a:ext cx="6972300" cy="4989068"/>
          </a:xfrm>
        </p:spPr>
        <p:txBody>
          <a:bodyPr/>
          <a:lstStyle/>
          <a:p>
            <a:pPr>
              <a:spcBef>
                <a:spcPct val="0"/>
              </a:spcBef>
              <a:defRPr/>
            </a:pPr>
            <a:r>
              <a:rPr lang="en-GB" dirty="0">
                <a:ea typeface="ＭＳ Ｐゴシック" panose="020B0600070205080204" pitchFamily="34" charset="-128"/>
              </a:rPr>
              <a:t>R0 – R12: General</a:t>
            </a:r>
            <a:r>
              <a:rPr lang="en-US" altLang="zh-CN" dirty="0">
                <a:ea typeface="ＭＳ Ｐゴシック" panose="020B0600070205080204" pitchFamily="34" charset="-128"/>
              </a:rPr>
              <a:t>-</a:t>
            </a:r>
            <a:r>
              <a:rPr lang="en-GB" dirty="0">
                <a:ea typeface="ＭＳ Ｐゴシック" panose="020B0600070205080204" pitchFamily="34" charset="-128"/>
              </a:rPr>
              <a:t>purpose registers</a:t>
            </a:r>
          </a:p>
          <a:p>
            <a:pPr lvl="1">
              <a:spcBef>
                <a:spcPct val="0"/>
              </a:spcBef>
              <a:spcAft>
                <a:spcPts val="1600"/>
              </a:spcAft>
              <a:buFont typeface="Calibri" panose="020F0502020204030204" pitchFamily="34" charset="0"/>
              <a:defRPr/>
            </a:pPr>
            <a:r>
              <a:rPr lang="en-GB" sz="2000" dirty="0">
                <a:solidFill>
                  <a:schemeClr val="tx2"/>
                </a:solidFill>
                <a:ea typeface="ＭＳ Ｐゴシック" panose="020B0600070205080204" pitchFamily="34" charset="-128"/>
              </a:rPr>
              <a:t>Low registers (R0 – R7) can be accessed by any instruction</a:t>
            </a:r>
          </a:p>
          <a:p>
            <a:pPr lvl="1">
              <a:spcBef>
                <a:spcPct val="0"/>
              </a:spcBef>
              <a:spcAft>
                <a:spcPts val="1600"/>
              </a:spcAft>
              <a:buFont typeface="Calibri" panose="020F0502020204030204" pitchFamily="34" charset="0"/>
              <a:defRPr/>
            </a:pPr>
            <a:r>
              <a:rPr lang="en-GB" sz="2000" dirty="0">
                <a:solidFill>
                  <a:schemeClr val="tx2"/>
                </a:solidFill>
                <a:ea typeface="ＭＳ Ｐゴシック" panose="020B0600070205080204" pitchFamily="34" charset="-128"/>
              </a:rPr>
              <a:t>High registers (R8 – R12) sometimes cannot be accessed e.g. by some Thumb (16-bit) instructions</a:t>
            </a:r>
          </a:p>
          <a:p>
            <a:pPr>
              <a:spcBef>
                <a:spcPct val="0"/>
              </a:spcBef>
              <a:defRPr/>
            </a:pPr>
            <a:r>
              <a:rPr lang="en-GB" dirty="0">
                <a:ea typeface="ＭＳ Ｐゴシック" panose="020B0600070205080204" pitchFamily="34" charset="-128"/>
              </a:rPr>
              <a:t>R13: Stack pointer (SP)</a:t>
            </a:r>
          </a:p>
          <a:p>
            <a:pPr lvl="1">
              <a:spcBef>
                <a:spcPct val="0"/>
              </a:spcBef>
              <a:spcAft>
                <a:spcPts val="1600"/>
              </a:spcAft>
              <a:buFont typeface="Calibri" panose="020F0502020204030204" pitchFamily="34" charset="0"/>
              <a:defRPr/>
            </a:pPr>
            <a:r>
              <a:rPr lang="en-GB" sz="2000" dirty="0">
                <a:solidFill>
                  <a:schemeClr val="tx2"/>
                </a:solidFill>
                <a:ea typeface="ＭＳ Ｐゴシック" panose="020B0600070205080204" pitchFamily="34" charset="-128"/>
              </a:rPr>
              <a:t>Records the current address of the stack</a:t>
            </a:r>
          </a:p>
          <a:p>
            <a:pPr lvl="1">
              <a:spcBef>
                <a:spcPct val="0"/>
              </a:spcBef>
              <a:spcAft>
                <a:spcPts val="1600"/>
              </a:spcAft>
              <a:buFont typeface="Calibri" panose="020F0502020204030204" pitchFamily="34" charset="0"/>
              <a:defRPr/>
            </a:pPr>
            <a:r>
              <a:rPr lang="en-GB" sz="2000" dirty="0">
                <a:solidFill>
                  <a:schemeClr val="tx2"/>
                </a:solidFill>
                <a:ea typeface="ＭＳ Ｐゴシック" panose="020B0600070205080204" pitchFamily="34" charset="-128"/>
              </a:rPr>
              <a:t>Used for saving the context of a program while switching between tasks</a:t>
            </a:r>
          </a:p>
          <a:p>
            <a:pPr lvl="1">
              <a:spcBef>
                <a:spcPct val="0"/>
              </a:spcBef>
              <a:spcAft>
                <a:spcPts val="1600"/>
              </a:spcAft>
              <a:buFont typeface="Calibri" panose="020F0502020204030204" pitchFamily="34" charset="0"/>
              <a:defRPr/>
            </a:pPr>
            <a:r>
              <a:rPr lang="en-GB" sz="2000" dirty="0">
                <a:solidFill>
                  <a:schemeClr val="tx2"/>
                </a:solidFill>
                <a:ea typeface="ＭＳ Ｐゴシック" panose="020B0600070205080204" pitchFamily="34" charset="-128"/>
              </a:rPr>
              <a:t>Cortex-M7 has two SPs: Main SP, used in applications that require privileged access e.g. OS kernel, and exception handlers, and Process SP, used in base-level application code (when not running an exception handler)</a:t>
            </a:r>
          </a:p>
        </p:txBody>
      </p:sp>
      <p:sp>
        <p:nvSpPr>
          <p:cNvPr id="8" name="Rectangle 7"/>
          <p:cNvSpPr/>
          <p:nvPr/>
        </p:nvSpPr>
        <p:spPr bwMode="auto">
          <a:xfrm>
            <a:off x="8783117" y="1414465"/>
            <a:ext cx="1034646" cy="147637"/>
          </a:xfrm>
          <a:prstGeom prst="rect">
            <a:avLst/>
          </a:prstGeom>
          <a:solidFill>
            <a:schemeClr val="accent2">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100" dirty="0"/>
              <a:t>Data</a:t>
            </a:r>
          </a:p>
        </p:txBody>
      </p:sp>
      <p:cxnSp>
        <p:nvCxnSpPr>
          <p:cNvPr id="10" name="Curved Connector 9"/>
          <p:cNvCxnSpPr/>
          <p:nvPr/>
        </p:nvCxnSpPr>
        <p:spPr bwMode="auto">
          <a:xfrm>
            <a:off x="9667539" y="1639888"/>
            <a:ext cx="516265" cy="571500"/>
          </a:xfrm>
          <a:prstGeom prst="curvedConnector2">
            <a:avLst/>
          </a:prstGeom>
          <a:noFill/>
          <a:ln w="19050" cap="flat" cmpd="sng" algn="ctr">
            <a:solidFill>
              <a:schemeClr val="tx1">
                <a:lumMod val="75000"/>
                <a:lumOff val="25000"/>
              </a:schemeClr>
            </a:solidFill>
            <a:prstDash val="solid"/>
            <a:round/>
            <a:headEnd type="none" w="med" len="med"/>
            <a:tailEnd type="triangle" w="med" len="lg"/>
          </a:ln>
          <a:effectLst/>
        </p:spPr>
      </p:cxnSp>
      <p:sp>
        <p:nvSpPr>
          <p:cNvPr id="18" name="Rectangle 17"/>
          <p:cNvSpPr/>
          <p:nvPr/>
        </p:nvSpPr>
        <p:spPr bwMode="auto">
          <a:xfrm>
            <a:off x="10850295" y="1416050"/>
            <a:ext cx="1034645" cy="147638"/>
          </a:xfrm>
          <a:prstGeom prst="rect">
            <a:avLst/>
          </a:prstGeom>
          <a:solidFill>
            <a:schemeClr val="accent2">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100" dirty="0"/>
              <a:t>Data</a:t>
            </a:r>
          </a:p>
        </p:txBody>
      </p:sp>
      <p:cxnSp>
        <p:nvCxnSpPr>
          <p:cNvPr id="19" name="Curved Connector 18"/>
          <p:cNvCxnSpPr/>
          <p:nvPr/>
        </p:nvCxnSpPr>
        <p:spPr bwMode="auto">
          <a:xfrm rot="5400000" flipH="1" flipV="1">
            <a:off x="10364591" y="1719335"/>
            <a:ext cx="603250" cy="368156"/>
          </a:xfrm>
          <a:prstGeom prst="curvedConnector2">
            <a:avLst/>
          </a:prstGeom>
          <a:noFill/>
          <a:ln w="19050" cap="flat" cmpd="sng" algn="ctr">
            <a:solidFill>
              <a:schemeClr val="tx1">
                <a:lumMod val="75000"/>
                <a:lumOff val="25000"/>
              </a:schemeClr>
            </a:solidFill>
            <a:prstDash val="solid"/>
            <a:round/>
            <a:headEnd type="none" w="med" len="med"/>
            <a:tailEnd type="triangle" w="med" len="lg"/>
          </a:ln>
          <a:effectLst/>
        </p:spPr>
      </p:cxnSp>
      <p:sp>
        <p:nvSpPr>
          <p:cNvPr id="27" name="Rectangle 26"/>
          <p:cNvSpPr/>
          <p:nvPr/>
        </p:nvSpPr>
        <p:spPr bwMode="auto">
          <a:xfrm>
            <a:off x="8326095" y="3544888"/>
            <a:ext cx="1034646" cy="146050"/>
          </a:xfrm>
          <a:prstGeom prst="rect">
            <a:avLst/>
          </a:prstGeom>
          <a:solidFill>
            <a:schemeClr val="tx2">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100" dirty="0"/>
              <a:t>PC</a:t>
            </a:r>
          </a:p>
        </p:txBody>
      </p:sp>
      <p:sp>
        <p:nvSpPr>
          <p:cNvPr id="28" name="Rectangle 27"/>
          <p:cNvSpPr/>
          <p:nvPr/>
        </p:nvSpPr>
        <p:spPr bwMode="auto">
          <a:xfrm>
            <a:off x="8326095" y="3136900"/>
            <a:ext cx="1034646" cy="146050"/>
          </a:xfrm>
          <a:prstGeom prst="rect">
            <a:avLst/>
          </a:prstGeom>
          <a:solidFill>
            <a:schemeClr val="tx2">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100" dirty="0"/>
              <a:t>SP</a:t>
            </a:r>
          </a:p>
        </p:txBody>
      </p:sp>
      <p:cxnSp>
        <p:nvCxnSpPr>
          <p:cNvPr id="37" name="Straight Arrow Connector 36"/>
          <p:cNvCxnSpPr/>
          <p:nvPr/>
        </p:nvCxnSpPr>
        <p:spPr bwMode="auto">
          <a:xfrm>
            <a:off x="11152857" y="2211388"/>
            <a:ext cx="0" cy="1200150"/>
          </a:xfrm>
          <a:prstGeom prst="straightConnector1">
            <a:avLst/>
          </a:prstGeom>
          <a:noFill/>
          <a:ln w="19050" cap="flat" cmpd="sng" algn="ctr">
            <a:solidFill>
              <a:schemeClr val="tx1">
                <a:lumMod val="50000"/>
                <a:lumOff val="50000"/>
              </a:schemeClr>
            </a:solidFill>
            <a:prstDash val="solid"/>
            <a:round/>
            <a:headEnd type="none" w="med" len="med"/>
            <a:tailEnd type="arrow"/>
          </a:ln>
          <a:effectLst/>
        </p:spPr>
      </p:cxnSp>
      <p:sp>
        <p:nvSpPr>
          <p:cNvPr id="21518" name="TextBox 37"/>
          <p:cNvSpPr txBox="1">
            <a:spLocks noChangeArrowheads="1"/>
          </p:cNvSpPr>
          <p:nvPr/>
        </p:nvSpPr>
        <p:spPr bwMode="auto">
          <a:xfrm>
            <a:off x="11152858" y="2679700"/>
            <a:ext cx="70243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100" b="0" dirty="0"/>
              <a:t>Address</a:t>
            </a:r>
          </a:p>
        </p:txBody>
      </p:sp>
      <p:sp>
        <p:nvSpPr>
          <p:cNvPr id="21519" name="TextBox 39"/>
          <p:cNvSpPr txBox="1">
            <a:spLocks noChangeArrowheads="1"/>
          </p:cNvSpPr>
          <p:nvPr/>
        </p:nvSpPr>
        <p:spPr bwMode="auto">
          <a:xfrm>
            <a:off x="11152858" y="2205039"/>
            <a:ext cx="44435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100" b="0" dirty="0"/>
              <a:t>Low</a:t>
            </a:r>
          </a:p>
        </p:txBody>
      </p:sp>
      <p:sp>
        <p:nvSpPr>
          <p:cNvPr id="21520" name="TextBox 40"/>
          <p:cNvSpPr txBox="1">
            <a:spLocks noChangeArrowheads="1"/>
          </p:cNvSpPr>
          <p:nvPr/>
        </p:nvSpPr>
        <p:spPr bwMode="auto">
          <a:xfrm>
            <a:off x="11152857" y="3325814"/>
            <a:ext cx="47641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100" b="0" dirty="0"/>
              <a:t>High</a:t>
            </a:r>
          </a:p>
        </p:txBody>
      </p:sp>
      <p:sp>
        <p:nvSpPr>
          <p:cNvPr id="21521" name="TextBox 41"/>
          <p:cNvSpPr txBox="1">
            <a:spLocks noChangeArrowheads="1"/>
          </p:cNvSpPr>
          <p:nvPr/>
        </p:nvSpPr>
        <p:spPr bwMode="auto">
          <a:xfrm>
            <a:off x="9282456" y="1793875"/>
            <a:ext cx="57900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100" b="0" dirty="0"/>
              <a:t>PUSH</a:t>
            </a:r>
          </a:p>
        </p:txBody>
      </p:sp>
      <p:sp>
        <p:nvSpPr>
          <p:cNvPr id="21522" name="TextBox 42"/>
          <p:cNvSpPr txBox="1">
            <a:spLocks noChangeArrowheads="1"/>
          </p:cNvSpPr>
          <p:nvPr/>
        </p:nvSpPr>
        <p:spPr bwMode="auto">
          <a:xfrm>
            <a:off x="10666214" y="1793875"/>
            <a:ext cx="48282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100" b="0" dirty="0"/>
              <a:t>POP</a:t>
            </a:r>
          </a:p>
        </p:txBody>
      </p:sp>
      <p:cxnSp>
        <p:nvCxnSpPr>
          <p:cNvPr id="59" name="Straight Arrow Connector 58"/>
          <p:cNvCxnSpPr>
            <a:stCxn id="28" idx="3"/>
          </p:cNvCxnSpPr>
          <p:nvPr/>
        </p:nvCxnSpPr>
        <p:spPr bwMode="auto">
          <a:xfrm flipV="1">
            <a:off x="9360743" y="2211390"/>
            <a:ext cx="457021" cy="998537"/>
          </a:xfrm>
          <a:prstGeom prst="straightConnector1">
            <a:avLst/>
          </a:prstGeom>
          <a:noFill/>
          <a:ln w="19050" cap="flat" cmpd="sng" algn="ctr">
            <a:solidFill>
              <a:schemeClr val="tx1">
                <a:lumMod val="75000"/>
                <a:lumOff val="25000"/>
              </a:schemeClr>
            </a:solidFill>
            <a:prstDash val="solid"/>
            <a:round/>
            <a:headEnd type="none" w="med" len="med"/>
            <a:tailEnd type="triangle" w="med" len="lg"/>
          </a:ln>
          <a:effectLst/>
        </p:spPr>
      </p:cxnSp>
      <p:cxnSp>
        <p:nvCxnSpPr>
          <p:cNvPr id="61" name="Straight Arrow Connector 60"/>
          <p:cNvCxnSpPr/>
          <p:nvPr/>
        </p:nvCxnSpPr>
        <p:spPr bwMode="auto">
          <a:xfrm>
            <a:off x="9360743" y="3611565"/>
            <a:ext cx="457021" cy="1239837"/>
          </a:xfrm>
          <a:prstGeom prst="straightConnector1">
            <a:avLst/>
          </a:prstGeom>
          <a:noFill/>
          <a:ln w="19050" cap="flat" cmpd="sng" algn="ctr">
            <a:solidFill>
              <a:schemeClr val="tx1">
                <a:lumMod val="75000"/>
                <a:lumOff val="25000"/>
              </a:schemeClr>
            </a:solidFill>
            <a:prstDash val="solid"/>
            <a:round/>
            <a:headEnd type="none" w="med" len="med"/>
            <a:tailEnd type="triangle" w="med" len="lg"/>
          </a:ln>
          <a:effectLst/>
        </p:spPr>
      </p:cxnSp>
      <p:cxnSp>
        <p:nvCxnSpPr>
          <p:cNvPr id="65" name="Straight Connector 64"/>
          <p:cNvCxnSpPr/>
          <p:nvPr/>
        </p:nvCxnSpPr>
        <p:spPr bwMode="auto">
          <a:xfrm>
            <a:off x="9817763" y="2297113"/>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66" name="Straight Connector 65"/>
          <p:cNvCxnSpPr/>
          <p:nvPr/>
        </p:nvCxnSpPr>
        <p:spPr bwMode="auto">
          <a:xfrm>
            <a:off x="9817763" y="2389188"/>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67" name="Straight Connector 66"/>
          <p:cNvCxnSpPr/>
          <p:nvPr/>
        </p:nvCxnSpPr>
        <p:spPr bwMode="auto">
          <a:xfrm>
            <a:off x="9817763" y="2482850"/>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68" name="Straight Connector 67"/>
          <p:cNvCxnSpPr/>
          <p:nvPr/>
        </p:nvCxnSpPr>
        <p:spPr bwMode="auto">
          <a:xfrm>
            <a:off x="9817763" y="2573338"/>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69" name="Straight Connector 68"/>
          <p:cNvCxnSpPr/>
          <p:nvPr/>
        </p:nvCxnSpPr>
        <p:spPr bwMode="auto">
          <a:xfrm>
            <a:off x="9817763" y="2665413"/>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70" name="Straight Connector 69"/>
          <p:cNvCxnSpPr/>
          <p:nvPr/>
        </p:nvCxnSpPr>
        <p:spPr bwMode="auto">
          <a:xfrm>
            <a:off x="9817763" y="2759075"/>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71" name="Straight Connector 70"/>
          <p:cNvCxnSpPr/>
          <p:nvPr/>
        </p:nvCxnSpPr>
        <p:spPr bwMode="auto">
          <a:xfrm>
            <a:off x="9817763" y="2854325"/>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72" name="Straight Connector 71"/>
          <p:cNvCxnSpPr/>
          <p:nvPr/>
        </p:nvCxnSpPr>
        <p:spPr bwMode="auto">
          <a:xfrm>
            <a:off x="9817763" y="2946400"/>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73" name="Straight Connector 72"/>
          <p:cNvCxnSpPr/>
          <p:nvPr/>
        </p:nvCxnSpPr>
        <p:spPr bwMode="auto">
          <a:xfrm>
            <a:off x="9817763" y="3040063"/>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74" name="Straight Connector 73"/>
          <p:cNvCxnSpPr/>
          <p:nvPr/>
        </p:nvCxnSpPr>
        <p:spPr bwMode="auto">
          <a:xfrm>
            <a:off x="9817763" y="3130550"/>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75" name="Straight Connector 74"/>
          <p:cNvCxnSpPr/>
          <p:nvPr/>
        </p:nvCxnSpPr>
        <p:spPr bwMode="auto">
          <a:xfrm>
            <a:off x="9817763" y="3222625"/>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76" name="Straight Connector 75"/>
          <p:cNvCxnSpPr/>
          <p:nvPr/>
        </p:nvCxnSpPr>
        <p:spPr bwMode="auto">
          <a:xfrm>
            <a:off x="9817763" y="3316288"/>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77" name="Straight Connector 76"/>
          <p:cNvCxnSpPr/>
          <p:nvPr/>
        </p:nvCxnSpPr>
        <p:spPr bwMode="auto">
          <a:xfrm>
            <a:off x="9817763" y="3411538"/>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78" name="Straight Connector 77"/>
          <p:cNvCxnSpPr/>
          <p:nvPr/>
        </p:nvCxnSpPr>
        <p:spPr bwMode="auto">
          <a:xfrm>
            <a:off x="9817763" y="3503613"/>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79" name="Straight Connector 78"/>
          <p:cNvCxnSpPr/>
          <p:nvPr/>
        </p:nvCxnSpPr>
        <p:spPr bwMode="auto">
          <a:xfrm>
            <a:off x="9817763" y="3597275"/>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80" name="Straight Connector 79"/>
          <p:cNvCxnSpPr/>
          <p:nvPr/>
        </p:nvCxnSpPr>
        <p:spPr bwMode="auto">
          <a:xfrm>
            <a:off x="9817763" y="3687763"/>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101" name="Straight Connector 100"/>
          <p:cNvCxnSpPr/>
          <p:nvPr/>
        </p:nvCxnSpPr>
        <p:spPr bwMode="auto">
          <a:xfrm>
            <a:off x="9817763" y="3770313"/>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102" name="Straight Connector 101"/>
          <p:cNvCxnSpPr/>
          <p:nvPr/>
        </p:nvCxnSpPr>
        <p:spPr bwMode="auto">
          <a:xfrm>
            <a:off x="9817763" y="3862388"/>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103" name="Straight Connector 102"/>
          <p:cNvCxnSpPr/>
          <p:nvPr/>
        </p:nvCxnSpPr>
        <p:spPr bwMode="auto">
          <a:xfrm>
            <a:off x="9817763" y="3956050"/>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104" name="Straight Connector 103"/>
          <p:cNvCxnSpPr/>
          <p:nvPr/>
        </p:nvCxnSpPr>
        <p:spPr bwMode="auto">
          <a:xfrm>
            <a:off x="9817763" y="4046538"/>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105" name="Straight Connector 104"/>
          <p:cNvCxnSpPr/>
          <p:nvPr/>
        </p:nvCxnSpPr>
        <p:spPr bwMode="auto">
          <a:xfrm>
            <a:off x="9817763" y="4138613"/>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106" name="Straight Connector 105"/>
          <p:cNvCxnSpPr/>
          <p:nvPr/>
        </p:nvCxnSpPr>
        <p:spPr bwMode="auto">
          <a:xfrm>
            <a:off x="9817763" y="4232275"/>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107" name="Straight Connector 106"/>
          <p:cNvCxnSpPr/>
          <p:nvPr/>
        </p:nvCxnSpPr>
        <p:spPr bwMode="auto">
          <a:xfrm>
            <a:off x="9817763" y="4327525"/>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108" name="Straight Connector 107"/>
          <p:cNvCxnSpPr/>
          <p:nvPr/>
        </p:nvCxnSpPr>
        <p:spPr bwMode="auto">
          <a:xfrm>
            <a:off x="9817763" y="4419600"/>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109" name="Straight Connector 108"/>
          <p:cNvCxnSpPr/>
          <p:nvPr/>
        </p:nvCxnSpPr>
        <p:spPr bwMode="auto">
          <a:xfrm>
            <a:off x="9817763" y="4513263"/>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110" name="Straight Connector 109"/>
          <p:cNvCxnSpPr/>
          <p:nvPr/>
        </p:nvCxnSpPr>
        <p:spPr bwMode="auto">
          <a:xfrm>
            <a:off x="9817763" y="4603750"/>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111" name="Straight Connector 110"/>
          <p:cNvCxnSpPr/>
          <p:nvPr/>
        </p:nvCxnSpPr>
        <p:spPr bwMode="auto">
          <a:xfrm>
            <a:off x="9817763" y="4695825"/>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112" name="Straight Connector 111"/>
          <p:cNvCxnSpPr/>
          <p:nvPr/>
        </p:nvCxnSpPr>
        <p:spPr bwMode="auto">
          <a:xfrm>
            <a:off x="9817763" y="4789488"/>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113" name="Straight Connector 112"/>
          <p:cNvCxnSpPr/>
          <p:nvPr/>
        </p:nvCxnSpPr>
        <p:spPr bwMode="auto">
          <a:xfrm>
            <a:off x="9817763" y="4884738"/>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114" name="Straight Connector 113"/>
          <p:cNvCxnSpPr/>
          <p:nvPr/>
        </p:nvCxnSpPr>
        <p:spPr bwMode="auto">
          <a:xfrm>
            <a:off x="9817763" y="4976813"/>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115" name="Straight Connector 114"/>
          <p:cNvCxnSpPr/>
          <p:nvPr/>
        </p:nvCxnSpPr>
        <p:spPr bwMode="auto">
          <a:xfrm>
            <a:off x="9817763" y="5070475"/>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116" name="Straight Connector 115"/>
          <p:cNvCxnSpPr/>
          <p:nvPr/>
        </p:nvCxnSpPr>
        <p:spPr bwMode="auto">
          <a:xfrm>
            <a:off x="9817763" y="5160963"/>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117" name="Straight Connector 116"/>
          <p:cNvCxnSpPr/>
          <p:nvPr/>
        </p:nvCxnSpPr>
        <p:spPr bwMode="auto">
          <a:xfrm>
            <a:off x="9817763" y="5251450"/>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118" name="Straight Connector 117"/>
          <p:cNvCxnSpPr/>
          <p:nvPr/>
        </p:nvCxnSpPr>
        <p:spPr bwMode="auto">
          <a:xfrm>
            <a:off x="9817763" y="5343525"/>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119" name="Straight Connector 118"/>
          <p:cNvCxnSpPr/>
          <p:nvPr/>
        </p:nvCxnSpPr>
        <p:spPr bwMode="auto">
          <a:xfrm>
            <a:off x="9817763" y="5437188"/>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120" name="Straight Connector 119"/>
          <p:cNvCxnSpPr/>
          <p:nvPr/>
        </p:nvCxnSpPr>
        <p:spPr bwMode="auto">
          <a:xfrm>
            <a:off x="9817763" y="5532438"/>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121" name="Straight Connector 120"/>
          <p:cNvCxnSpPr/>
          <p:nvPr/>
        </p:nvCxnSpPr>
        <p:spPr bwMode="auto">
          <a:xfrm>
            <a:off x="9817763" y="5624513"/>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122" name="Straight Connector 121"/>
          <p:cNvCxnSpPr/>
          <p:nvPr/>
        </p:nvCxnSpPr>
        <p:spPr bwMode="auto">
          <a:xfrm>
            <a:off x="9817763" y="5718175"/>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123" name="Straight Connector 122"/>
          <p:cNvCxnSpPr/>
          <p:nvPr/>
        </p:nvCxnSpPr>
        <p:spPr bwMode="auto">
          <a:xfrm>
            <a:off x="9817763" y="5808663"/>
            <a:ext cx="1032530" cy="0"/>
          </a:xfrm>
          <a:prstGeom prst="line">
            <a:avLst/>
          </a:prstGeom>
          <a:noFill/>
          <a:ln w="12700" cap="flat" cmpd="sng" algn="ctr">
            <a:solidFill>
              <a:schemeClr val="bg1">
                <a:lumMod val="65000"/>
              </a:schemeClr>
            </a:solidFill>
            <a:prstDash val="sysDot"/>
            <a:round/>
            <a:headEnd type="none" w="med" len="med"/>
            <a:tailEnd type="none" w="med" len="med"/>
          </a:ln>
          <a:effectLst/>
        </p:spPr>
      </p:cxnSp>
      <p:sp>
        <p:nvSpPr>
          <p:cNvPr id="124" name="Rectangle 123"/>
          <p:cNvSpPr/>
          <p:nvPr/>
        </p:nvSpPr>
        <p:spPr bwMode="auto">
          <a:xfrm>
            <a:off x="9817763" y="2216150"/>
            <a:ext cx="1032530" cy="1195388"/>
          </a:xfrm>
          <a:prstGeom prst="rect">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b="0" dirty="0"/>
              <a:t>Stack</a:t>
            </a:r>
          </a:p>
        </p:txBody>
      </p:sp>
      <p:sp>
        <p:nvSpPr>
          <p:cNvPr id="125" name="Rectangle 124"/>
          <p:cNvSpPr/>
          <p:nvPr/>
        </p:nvSpPr>
        <p:spPr bwMode="auto">
          <a:xfrm>
            <a:off x="9817763" y="4337052"/>
            <a:ext cx="1032530" cy="1471613"/>
          </a:xfrm>
          <a:prstGeom prst="rect">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b="0" dirty="0"/>
              <a:t>Code</a:t>
            </a:r>
          </a:p>
        </p:txBody>
      </p:sp>
      <p:sp>
        <p:nvSpPr>
          <p:cNvPr id="126" name="Rectangle 125"/>
          <p:cNvSpPr/>
          <p:nvPr/>
        </p:nvSpPr>
        <p:spPr bwMode="auto">
          <a:xfrm>
            <a:off x="9817763" y="3409950"/>
            <a:ext cx="1032530" cy="927100"/>
          </a:xfrm>
          <a:prstGeom prst="rect">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b="0" dirty="0"/>
              <a:t>Heap</a:t>
            </a:r>
          </a:p>
        </p:txBody>
      </p:sp>
    </p:spTree>
    <p:extLst>
      <p:ext uri="{BB962C8B-B14F-4D97-AF65-F5344CB8AC3E}">
        <p14:creationId xmlns:p14="http://schemas.microsoft.com/office/powerpoint/2010/main" val="3559769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normAutofit/>
          </a:bodyPr>
          <a:lstStyle/>
          <a:p>
            <a:r>
              <a:rPr lang="en-GB" dirty="0"/>
              <a:t>Module Syllabus</a:t>
            </a:r>
          </a:p>
        </p:txBody>
      </p:sp>
      <p:sp>
        <p:nvSpPr>
          <p:cNvPr id="4099" name="Content Placeholder 2"/>
          <p:cNvSpPr>
            <a:spLocks noGrp="1"/>
          </p:cNvSpPr>
          <p:nvPr>
            <p:ph idx="1"/>
          </p:nvPr>
        </p:nvSpPr>
        <p:spPr>
          <a:xfrm>
            <a:off x="492125" y="1263355"/>
            <a:ext cx="10276886" cy="4680000"/>
          </a:xfrm>
        </p:spPr>
        <p:txBody>
          <a:bodyPr/>
          <a:lstStyle/>
          <a:p>
            <a:pPr>
              <a:spcBef>
                <a:spcPct val="0"/>
              </a:spcBef>
            </a:pPr>
            <a:r>
              <a:rPr lang="en-GB" dirty="0">
                <a:ea typeface="ＭＳ Ｐゴシック" panose="020B0600070205080204" pitchFamily="34" charset="-128"/>
              </a:rPr>
              <a:t>ARM Architectures and Processors</a:t>
            </a:r>
          </a:p>
          <a:p>
            <a:pPr lvl="1" indent="-398463">
              <a:spcBef>
                <a:spcPct val="0"/>
              </a:spcBef>
            </a:pPr>
            <a:r>
              <a:rPr lang="en-GB" sz="2000" dirty="0">
                <a:solidFill>
                  <a:schemeClr val="tx2"/>
                </a:solidFill>
                <a:ea typeface="ＭＳ Ｐゴシック" panose="020B0600070205080204" pitchFamily="34" charset="-128"/>
              </a:rPr>
              <a:t>What is ARM Architecture?</a:t>
            </a:r>
          </a:p>
          <a:p>
            <a:pPr lvl="1" indent="-398463">
              <a:spcBef>
                <a:spcPct val="0"/>
              </a:spcBef>
            </a:pPr>
            <a:r>
              <a:rPr lang="en-GB" sz="2000" dirty="0">
                <a:solidFill>
                  <a:schemeClr val="tx2"/>
                </a:solidFill>
                <a:ea typeface="ＭＳ Ｐゴシック" panose="020B0600070205080204" pitchFamily="34" charset="-128"/>
              </a:rPr>
              <a:t>ARM Processor families</a:t>
            </a:r>
          </a:p>
          <a:p>
            <a:pPr lvl="1" indent="-398463">
              <a:spcBef>
                <a:spcPct val="0"/>
              </a:spcBef>
            </a:pPr>
            <a:r>
              <a:rPr lang="en-GB" sz="2000" dirty="0">
                <a:solidFill>
                  <a:schemeClr val="tx2"/>
                </a:solidFill>
                <a:ea typeface="ＭＳ Ｐゴシック" panose="020B0600070205080204" pitchFamily="34" charset="-128"/>
              </a:rPr>
              <a:t>Arm Cortex-M series</a:t>
            </a:r>
          </a:p>
          <a:p>
            <a:pPr lvl="1" indent="-398463">
              <a:spcBef>
                <a:spcPct val="0"/>
              </a:spcBef>
            </a:pPr>
            <a:r>
              <a:rPr lang="en-GB" sz="2000" dirty="0">
                <a:solidFill>
                  <a:schemeClr val="tx2"/>
                </a:solidFill>
                <a:ea typeface="ＭＳ Ｐゴシック" panose="020B0600070205080204" pitchFamily="34" charset="-128"/>
              </a:rPr>
              <a:t>Arm architecture vs Arm processor </a:t>
            </a:r>
          </a:p>
          <a:p>
            <a:pPr>
              <a:spcBef>
                <a:spcPct val="0"/>
              </a:spcBef>
            </a:pPr>
            <a:r>
              <a:rPr lang="en-GB" dirty="0">
                <a:ea typeface="ＭＳ Ｐゴシック" panose="020B0600070205080204" pitchFamily="34" charset="-128"/>
              </a:rPr>
              <a:t>Arm Cortex-M7 Processor</a:t>
            </a:r>
          </a:p>
          <a:p>
            <a:pPr marL="342900" lvl="1" indent="-342900">
              <a:spcBef>
                <a:spcPct val="0"/>
              </a:spcBef>
              <a:spcAft>
                <a:spcPts val="1600"/>
              </a:spcAft>
            </a:pPr>
            <a:r>
              <a:rPr lang="en-GB" sz="2000" dirty="0">
                <a:solidFill>
                  <a:schemeClr val="tx2"/>
                </a:solidFill>
                <a:ea typeface="ＭＳ Ｐゴシック" panose="020B0600070205080204" pitchFamily="34" charset="-128"/>
              </a:rPr>
              <a:t>Cortex-M7 Processor overview</a:t>
            </a:r>
          </a:p>
          <a:p>
            <a:pPr marL="342900" lvl="1" indent="-342900">
              <a:spcBef>
                <a:spcPct val="0"/>
              </a:spcBef>
              <a:spcAft>
                <a:spcPts val="1600"/>
              </a:spcAft>
            </a:pPr>
            <a:r>
              <a:rPr lang="en-GB" sz="2000" dirty="0">
                <a:solidFill>
                  <a:schemeClr val="tx2"/>
                </a:solidFill>
                <a:ea typeface="ＭＳ Ｐゴシック" panose="020B0600070205080204" pitchFamily="34" charset="-128"/>
              </a:rPr>
              <a:t>Cortex-M7 block diagram</a:t>
            </a:r>
          </a:p>
          <a:p>
            <a:pPr marL="342900" lvl="1" indent="-342900">
              <a:spcBef>
                <a:spcPct val="0"/>
              </a:spcBef>
              <a:spcAft>
                <a:spcPts val="1600"/>
              </a:spcAft>
            </a:pPr>
            <a:r>
              <a:rPr lang="en-GB" sz="2000" dirty="0">
                <a:solidFill>
                  <a:schemeClr val="tx2"/>
                </a:solidFill>
                <a:ea typeface="ＭＳ Ｐゴシック" panose="020B0600070205080204" pitchFamily="34" charset="-128"/>
              </a:rPr>
              <a:t>Cortex-M7 registers</a:t>
            </a:r>
            <a:endParaRPr lang="en-GB" sz="2400" dirty="0">
              <a:solidFill>
                <a:schemeClr val="tx2"/>
              </a:solidFill>
              <a:ea typeface="ＭＳ Ｐゴシック" panose="020B0600070205080204" pitchFamily="34" charset="-128"/>
            </a:endParaRPr>
          </a:p>
        </p:txBody>
      </p:sp>
    </p:spTree>
    <p:extLst>
      <p:ext uri="{BB962C8B-B14F-4D97-AF65-F5344CB8AC3E}">
        <p14:creationId xmlns:p14="http://schemas.microsoft.com/office/powerpoint/2010/main" val="1906671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Rectangle 128"/>
          <p:cNvSpPr/>
          <p:nvPr/>
        </p:nvSpPr>
        <p:spPr bwMode="auto">
          <a:xfrm>
            <a:off x="9817763" y="4337052"/>
            <a:ext cx="1032530" cy="1471613"/>
          </a:xfrm>
          <a:prstGeom prst="rect">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b="0" dirty="0"/>
          </a:p>
        </p:txBody>
      </p:sp>
      <p:sp>
        <p:nvSpPr>
          <p:cNvPr id="128" name="Rectangle 127"/>
          <p:cNvSpPr/>
          <p:nvPr/>
        </p:nvSpPr>
        <p:spPr bwMode="auto">
          <a:xfrm>
            <a:off x="9817763" y="3416300"/>
            <a:ext cx="1032530" cy="927100"/>
          </a:xfrm>
          <a:prstGeom prst="rect">
            <a:avLst/>
          </a:prstGeom>
          <a:solidFill>
            <a:schemeClr val="accent3">
              <a:lumMod val="20000"/>
              <a:lumOff val="80000"/>
            </a:schemeClr>
          </a:solidFill>
          <a:ln w="19050" cap="flat" cmpd="sng" algn="ctr">
            <a:noFill/>
            <a:prstDash val="solid"/>
            <a:round/>
            <a:headEnd type="none" w="med" len="med"/>
            <a:tailEnd type="none" w="med" len="med"/>
          </a:ln>
          <a:effectLst/>
        </p:spPr>
        <p:txBody>
          <a:bodyPr wrap="none" anchor="ctr"/>
          <a:lstStyle/>
          <a:p>
            <a:pPr algn="ctr">
              <a:defRPr/>
            </a:pPr>
            <a:endParaRPr lang="en-GB" b="0" dirty="0"/>
          </a:p>
        </p:txBody>
      </p:sp>
      <p:sp>
        <p:nvSpPr>
          <p:cNvPr id="4" name="Rectangle 3"/>
          <p:cNvSpPr/>
          <p:nvPr/>
        </p:nvSpPr>
        <p:spPr bwMode="auto">
          <a:xfrm>
            <a:off x="9817763" y="2205038"/>
            <a:ext cx="1032530" cy="1206500"/>
          </a:xfrm>
          <a:prstGeom prst="rect">
            <a:avLst/>
          </a:prstGeom>
          <a:solidFill>
            <a:schemeClr val="accent2">
              <a:lumMod val="20000"/>
              <a:lumOff val="80000"/>
            </a:schemeClr>
          </a:solidFill>
          <a:ln w="19050" cap="flat" cmpd="sng" algn="ctr">
            <a:noFill/>
            <a:prstDash val="solid"/>
            <a:round/>
            <a:headEnd type="none" w="med" len="med"/>
            <a:tailEnd type="none" w="med" len="med"/>
          </a:ln>
          <a:effectLst/>
        </p:spPr>
        <p:txBody>
          <a:bodyPr wrap="none" anchor="ctr"/>
          <a:lstStyle/>
          <a:p>
            <a:pPr algn="ctr">
              <a:defRPr/>
            </a:pPr>
            <a:endParaRPr lang="en-GB" b="0" dirty="0"/>
          </a:p>
        </p:txBody>
      </p:sp>
      <p:sp>
        <p:nvSpPr>
          <p:cNvPr id="21509" name="Title 1"/>
          <p:cNvSpPr>
            <a:spLocks noGrp="1"/>
          </p:cNvSpPr>
          <p:nvPr>
            <p:ph type="title"/>
          </p:nvPr>
        </p:nvSpPr>
        <p:spPr/>
        <p:txBody>
          <a:bodyPr>
            <a:normAutofit/>
          </a:bodyPr>
          <a:lstStyle/>
          <a:p>
            <a:r>
              <a:rPr lang="en-GB" dirty="0"/>
              <a:t>Cortex-M7 Registers</a:t>
            </a:r>
          </a:p>
        </p:txBody>
      </p:sp>
      <p:sp>
        <p:nvSpPr>
          <p:cNvPr id="21510" name="Content Placeholder 2"/>
          <p:cNvSpPr>
            <a:spLocks noGrp="1"/>
          </p:cNvSpPr>
          <p:nvPr>
            <p:ph idx="1"/>
          </p:nvPr>
        </p:nvSpPr>
        <p:spPr>
          <a:xfrm>
            <a:off x="492125" y="1237928"/>
            <a:ext cx="6972300" cy="4698992"/>
          </a:xfrm>
        </p:spPr>
        <p:txBody>
          <a:bodyPr/>
          <a:lstStyle/>
          <a:p>
            <a:pPr>
              <a:spcBef>
                <a:spcPct val="0"/>
              </a:spcBef>
              <a:defRPr/>
            </a:pPr>
            <a:r>
              <a:rPr lang="en-GB" dirty="0">
                <a:ea typeface="ＭＳ Ｐゴシック" panose="020B0600070205080204" pitchFamily="34" charset="-128"/>
              </a:rPr>
              <a:t>R15: Program counter (PC)</a:t>
            </a:r>
          </a:p>
          <a:p>
            <a:pPr lvl="1">
              <a:spcBef>
                <a:spcPct val="0"/>
              </a:spcBef>
              <a:spcAft>
                <a:spcPts val="1600"/>
              </a:spcAft>
              <a:buFont typeface="Calibri" panose="020F0502020204030204" pitchFamily="34" charset="0"/>
              <a:defRPr/>
            </a:pPr>
            <a:r>
              <a:rPr lang="en-GB" sz="2000" dirty="0">
                <a:solidFill>
                  <a:schemeClr val="tx2"/>
                </a:solidFill>
                <a:ea typeface="ＭＳ Ｐゴシック" panose="020B0600070205080204" pitchFamily="34" charset="-128"/>
              </a:rPr>
              <a:t>Records the address of the current instruction code</a:t>
            </a:r>
          </a:p>
          <a:p>
            <a:pPr lvl="1">
              <a:spcBef>
                <a:spcPct val="0"/>
              </a:spcBef>
              <a:spcAft>
                <a:spcPts val="1600"/>
              </a:spcAft>
              <a:buFont typeface="Calibri" panose="020F0502020204030204" pitchFamily="34" charset="0"/>
              <a:defRPr/>
            </a:pPr>
            <a:r>
              <a:rPr lang="en-GB" sz="2000" dirty="0">
                <a:solidFill>
                  <a:schemeClr val="tx2"/>
                </a:solidFill>
                <a:ea typeface="ＭＳ Ｐゴシック" panose="020B0600070205080204" pitchFamily="34" charset="-128"/>
              </a:rPr>
              <a:t>Automatically incremented by 4 at each operation (for 32-bit instruction code), except branching operations</a:t>
            </a:r>
          </a:p>
          <a:p>
            <a:pPr lvl="1">
              <a:spcBef>
                <a:spcPct val="0"/>
              </a:spcBef>
              <a:spcAft>
                <a:spcPts val="1600"/>
              </a:spcAft>
              <a:buFont typeface="Calibri" panose="020F0502020204030204" pitchFamily="34" charset="0"/>
              <a:defRPr/>
            </a:pPr>
            <a:r>
              <a:rPr lang="en-GB" sz="2000" dirty="0">
                <a:solidFill>
                  <a:schemeClr val="tx2"/>
                </a:solidFill>
                <a:ea typeface="ＭＳ Ｐゴシック" panose="020B0600070205080204" pitchFamily="34" charset="-128"/>
              </a:rPr>
              <a:t>A branching operation, such as function calls, will change the PC to a specific address, meanwhile it saves the current PC to the Link Register (LR)</a:t>
            </a:r>
          </a:p>
          <a:p>
            <a:pPr lvl="1">
              <a:spcBef>
                <a:spcPct val="0"/>
              </a:spcBef>
              <a:spcAft>
                <a:spcPts val="1600"/>
              </a:spcAft>
              <a:buFont typeface="Calibri" panose="020F0502020204030204" pitchFamily="34" charset="0"/>
              <a:defRPr/>
            </a:pPr>
            <a:r>
              <a:rPr lang="en-GB" sz="2000" dirty="0">
                <a:solidFill>
                  <a:schemeClr val="tx2"/>
                </a:solidFill>
                <a:ea typeface="ＭＳ Ｐゴシック" panose="020B0600070205080204" pitchFamily="34" charset="-128"/>
              </a:rPr>
              <a:t>On reset, processor loads PC with the value of the reset vector, that is at address 0x00000004. Bit[0] of the value is loaded into the EPSR T-bit at reset and must be 1.</a:t>
            </a:r>
          </a:p>
          <a:p>
            <a:pPr lvl="1">
              <a:spcBef>
                <a:spcPts val="600"/>
              </a:spcBef>
            </a:pPr>
            <a:endParaRPr lang="en-GB" sz="1400" dirty="0"/>
          </a:p>
        </p:txBody>
      </p:sp>
      <p:sp>
        <p:nvSpPr>
          <p:cNvPr id="8" name="Rectangle 7"/>
          <p:cNvSpPr/>
          <p:nvPr/>
        </p:nvSpPr>
        <p:spPr bwMode="auto">
          <a:xfrm>
            <a:off x="8783117" y="1414465"/>
            <a:ext cx="1034646" cy="147637"/>
          </a:xfrm>
          <a:prstGeom prst="rect">
            <a:avLst/>
          </a:prstGeom>
          <a:solidFill>
            <a:schemeClr val="accent2">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100" dirty="0"/>
              <a:t>Data</a:t>
            </a:r>
          </a:p>
        </p:txBody>
      </p:sp>
      <p:cxnSp>
        <p:nvCxnSpPr>
          <p:cNvPr id="10" name="Curved Connector 9"/>
          <p:cNvCxnSpPr/>
          <p:nvPr/>
        </p:nvCxnSpPr>
        <p:spPr bwMode="auto">
          <a:xfrm>
            <a:off x="9667539" y="1639888"/>
            <a:ext cx="516265" cy="571500"/>
          </a:xfrm>
          <a:prstGeom prst="curvedConnector2">
            <a:avLst/>
          </a:prstGeom>
          <a:noFill/>
          <a:ln w="19050" cap="flat" cmpd="sng" algn="ctr">
            <a:solidFill>
              <a:schemeClr val="tx1">
                <a:lumMod val="75000"/>
                <a:lumOff val="25000"/>
              </a:schemeClr>
            </a:solidFill>
            <a:prstDash val="solid"/>
            <a:round/>
            <a:headEnd type="none" w="med" len="med"/>
            <a:tailEnd type="triangle" w="med" len="lg"/>
          </a:ln>
          <a:effectLst/>
        </p:spPr>
      </p:cxnSp>
      <p:sp>
        <p:nvSpPr>
          <p:cNvPr id="18" name="Rectangle 17"/>
          <p:cNvSpPr/>
          <p:nvPr/>
        </p:nvSpPr>
        <p:spPr bwMode="auto">
          <a:xfrm>
            <a:off x="10850295" y="1416050"/>
            <a:ext cx="1034645" cy="147638"/>
          </a:xfrm>
          <a:prstGeom prst="rect">
            <a:avLst/>
          </a:prstGeom>
          <a:solidFill>
            <a:schemeClr val="accent2">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100" dirty="0"/>
              <a:t>Data</a:t>
            </a:r>
          </a:p>
        </p:txBody>
      </p:sp>
      <p:cxnSp>
        <p:nvCxnSpPr>
          <p:cNvPr id="19" name="Curved Connector 18"/>
          <p:cNvCxnSpPr/>
          <p:nvPr/>
        </p:nvCxnSpPr>
        <p:spPr bwMode="auto">
          <a:xfrm rot="5400000" flipH="1" flipV="1">
            <a:off x="10364591" y="1719335"/>
            <a:ext cx="603250" cy="368156"/>
          </a:xfrm>
          <a:prstGeom prst="curvedConnector2">
            <a:avLst/>
          </a:prstGeom>
          <a:noFill/>
          <a:ln w="19050" cap="flat" cmpd="sng" algn="ctr">
            <a:solidFill>
              <a:schemeClr val="tx1">
                <a:lumMod val="75000"/>
                <a:lumOff val="25000"/>
              </a:schemeClr>
            </a:solidFill>
            <a:prstDash val="solid"/>
            <a:round/>
            <a:headEnd type="none" w="med" len="med"/>
            <a:tailEnd type="triangle" w="med" len="lg"/>
          </a:ln>
          <a:effectLst/>
        </p:spPr>
      </p:cxnSp>
      <p:sp>
        <p:nvSpPr>
          <p:cNvPr id="27" name="Rectangle 26"/>
          <p:cNvSpPr/>
          <p:nvPr/>
        </p:nvSpPr>
        <p:spPr bwMode="auto">
          <a:xfrm>
            <a:off x="8326095" y="3544888"/>
            <a:ext cx="1034646" cy="146050"/>
          </a:xfrm>
          <a:prstGeom prst="rect">
            <a:avLst/>
          </a:prstGeom>
          <a:solidFill>
            <a:schemeClr val="tx2">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100" dirty="0"/>
              <a:t>PC</a:t>
            </a:r>
          </a:p>
        </p:txBody>
      </p:sp>
      <p:sp>
        <p:nvSpPr>
          <p:cNvPr id="28" name="Rectangle 27"/>
          <p:cNvSpPr/>
          <p:nvPr/>
        </p:nvSpPr>
        <p:spPr bwMode="auto">
          <a:xfrm>
            <a:off x="8326095" y="3136900"/>
            <a:ext cx="1034646" cy="146050"/>
          </a:xfrm>
          <a:prstGeom prst="rect">
            <a:avLst/>
          </a:prstGeom>
          <a:solidFill>
            <a:schemeClr val="tx2">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100" dirty="0"/>
              <a:t>SP</a:t>
            </a:r>
          </a:p>
        </p:txBody>
      </p:sp>
      <p:cxnSp>
        <p:nvCxnSpPr>
          <p:cNvPr id="37" name="Straight Arrow Connector 36"/>
          <p:cNvCxnSpPr/>
          <p:nvPr/>
        </p:nvCxnSpPr>
        <p:spPr bwMode="auto">
          <a:xfrm>
            <a:off x="11152857" y="2211388"/>
            <a:ext cx="0" cy="1200150"/>
          </a:xfrm>
          <a:prstGeom prst="straightConnector1">
            <a:avLst/>
          </a:prstGeom>
          <a:noFill/>
          <a:ln w="19050" cap="flat" cmpd="sng" algn="ctr">
            <a:solidFill>
              <a:schemeClr val="tx1">
                <a:lumMod val="50000"/>
                <a:lumOff val="50000"/>
              </a:schemeClr>
            </a:solidFill>
            <a:prstDash val="solid"/>
            <a:round/>
            <a:headEnd type="none" w="med" len="med"/>
            <a:tailEnd type="arrow"/>
          </a:ln>
          <a:effectLst/>
        </p:spPr>
      </p:cxnSp>
      <p:sp>
        <p:nvSpPr>
          <p:cNvPr id="21518" name="TextBox 37"/>
          <p:cNvSpPr txBox="1">
            <a:spLocks noChangeArrowheads="1"/>
          </p:cNvSpPr>
          <p:nvPr/>
        </p:nvSpPr>
        <p:spPr bwMode="auto">
          <a:xfrm>
            <a:off x="11152858" y="2679700"/>
            <a:ext cx="70243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100" b="0" dirty="0"/>
              <a:t>Address</a:t>
            </a:r>
          </a:p>
        </p:txBody>
      </p:sp>
      <p:sp>
        <p:nvSpPr>
          <p:cNvPr id="21519" name="TextBox 39"/>
          <p:cNvSpPr txBox="1">
            <a:spLocks noChangeArrowheads="1"/>
          </p:cNvSpPr>
          <p:nvPr/>
        </p:nvSpPr>
        <p:spPr bwMode="auto">
          <a:xfrm>
            <a:off x="11152858" y="2205039"/>
            <a:ext cx="44435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100" b="0" dirty="0"/>
              <a:t>Low</a:t>
            </a:r>
          </a:p>
        </p:txBody>
      </p:sp>
      <p:sp>
        <p:nvSpPr>
          <p:cNvPr id="21520" name="TextBox 40"/>
          <p:cNvSpPr txBox="1">
            <a:spLocks noChangeArrowheads="1"/>
          </p:cNvSpPr>
          <p:nvPr/>
        </p:nvSpPr>
        <p:spPr bwMode="auto">
          <a:xfrm>
            <a:off x="11152857" y="3325814"/>
            <a:ext cx="47641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100" b="0" dirty="0"/>
              <a:t>High</a:t>
            </a:r>
          </a:p>
        </p:txBody>
      </p:sp>
      <p:sp>
        <p:nvSpPr>
          <p:cNvPr id="21521" name="TextBox 41"/>
          <p:cNvSpPr txBox="1">
            <a:spLocks noChangeArrowheads="1"/>
          </p:cNvSpPr>
          <p:nvPr/>
        </p:nvSpPr>
        <p:spPr bwMode="auto">
          <a:xfrm>
            <a:off x="9282456" y="1793875"/>
            <a:ext cx="57900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100" b="0" dirty="0"/>
              <a:t>PUSH</a:t>
            </a:r>
          </a:p>
        </p:txBody>
      </p:sp>
      <p:sp>
        <p:nvSpPr>
          <p:cNvPr id="21522" name="TextBox 42"/>
          <p:cNvSpPr txBox="1">
            <a:spLocks noChangeArrowheads="1"/>
          </p:cNvSpPr>
          <p:nvPr/>
        </p:nvSpPr>
        <p:spPr bwMode="auto">
          <a:xfrm>
            <a:off x="10666214" y="1793875"/>
            <a:ext cx="48282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100" b="0" dirty="0"/>
              <a:t>POP</a:t>
            </a:r>
          </a:p>
        </p:txBody>
      </p:sp>
      <p:cxnSp>
        <p:nvCxnSpPr>
          <p:cNvPr id="59" name="Straight Arrow Connector 58"/>
          <p:cNvCxnSpPr>
            <a:stCxn id="28" idx="3"/>
          </p:cNvCxnSpPr>
          <p:nvPr/>
        </p:nvCxnSpPr>
        <p:spPr bwMode="auto">
          <a:xfrm flipV="1">
            <a:off x="9360743" y="2211390"/>
            <a:ext cx="457021" cy="998537"/>
          </a:xfrm>
          <a:prstGeom prst="straightConnector1">
            <a:avLst/>
          </a:prstGeom>
          <a:noFill/>
          <a:ln w="19050" cap="flat" cmpd="sng" algn="ctr">
            <a:solidFill>
              <a:schemeClr val="tx1">
                <a:lumMod val="75000"/>
                <a:lumOff val="25000"/>
              </a:schemeClr>
            </a:solidFill>
            <a:prstDash val="solid"/>
            <a:round/>
            <a:headEnd type="none" w="med" len="med"/>
            <a:tailEnd type="triangle" w="med" len="lg"/>
          </a:ln>
          <a:effectLst/>
        </p:spPr>
      </p:cxnSp>
      <p:cxnSp>
        <p:nvCxnSpPr>
          <p:cNvPr id="61" name="Straight Arrow Connector 60"/>
          <p:cNvCxnSpPr/>
          <p:nvPr/>
        </p:nvCxnSpPr>
        <p:spPr bwMode="auto">
          <a:xfrm>
            <a:off x="9360743" y="3611565"/>
            <a:ext cx="457021" cy="1239837"/>
          </a:xfrm>
          <a:prstGeom prst="straightConnector1">
            <a:avLst/>
          </a:prstGeom>
          <a:noFill/>
          <a:ln w="19050" cap="flat" cmpd="sng" algn="ctr">
            <a:solidFill>
              <a:schemeClr val="tx1">
                <a:lumMod val="75000"/>
                <a:lumOff val="25000"/>
              </a:schemeClr>
            </a:solidFill>
            <a:prstDash val="solid"/>
            <a:round/>
            <a:headEnd type="none" w="med" len="med"/>
            <a:tailEnd type="triangle" w="med" len="lg"/>
          </a:ln>
          <a:effectLst/>
        </p:spPr>
      </p:cxnSp>
      <p:cxnSp>
        <p:nvCxnSpPr>
          <p:cNvPr id="65" name="Straight Connector 64"/>
          <p:cNvCxnSpPr/>
          <p:nvPr/>
        </p:nvCxnSpPr>
        <p:spPr bwMode="auto">
          <a:xfrm>
            <a:off x="9817763" y="2297113"/>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66" name="Straight Connector 65"/>
          <p:cNvCxnSpPr/>
          <p:nvPr/>
        </p:nvCxnSpPr>
        <p:spPr bwMode="auto">
          <a:xfrm>
            <a:off x="9817763" y="2389188"/>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67" name="Straight Connector 66"/>
          <p:cNvCxnSpPr/>
          <p:nvPr/>
        </p:nvCxnSpPr>
        <p:spPr bwMode="auto">
          <a:xfrm>
            <a:off x="9817763" y="2482850"/>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68" name="Straight Connector 67"/>
          <p:cNvCxnSpPr/>
          <p:nvPr/>
        </p:nvCxnSpPr>
        <p:spPr bwMode="auto">
          <a:xfrm>
            <a:off x="9817763" y="2573338"/>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69" name="Straight Connector 68"/>
          <p:cNvCxnSpPr/>
          <p:nvPr/>
        </p:nvCxnSpPr>
        <p:spPr bwMode="auto">
          <a:xfrm>
            <a:off x="9817763" y="2665413"/>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70" name="Straight Connector 69"/>
          <p:cNvCxnSpPr/>
          <p:nvPr/>
        </p:nvCxnSpPr>
        <p:spPr bwMode="auto">
          <a:xfrm>
            <a:off x="9817763" y="2759075"/>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71" name="Straight Connector 70"/>
          <p:cNvCxnSpPr/>
          <p:nvPr/>
        </p:nvCxnSpPr>
        <p:spPr bwMode="auto">
          <a:xfrm>
            <a:off x="9817763" y="2854325"/>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72" name="Straight Connector 71"/>
          <p:cNvCxnSpPr/>
          <p:nvPr/>
        </p:nvCxnSpPr>
        <p:spPr bwMode="auto">
          <a:xfrm>
            <a:off x="9817763" y="2946400"/>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73" name="Straight Connector 72"/>
          <p:cNvCxnSpPr/>
          <p:nvPr/>
        </p:nvCxnSpPr>
        <p:spPr bwMode="auto">
          <a:xfrm>
            <a:off x="9817763" y="3040063"/>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74" name="Straight Connector 73"/>
          <p:cNvCxnSpPr/>
          <p:nvPr/>
        </p:nvCxnSpPr>
        <p:spPr bwMode="auto">
          <a:xfrm>
            <a:off x="9817763" y="3130550"/>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75" name="Straight Connector 74"/>
          <p:cNvCxnSpPr/>
          <p:nvPr/>
        </p:nvCxnSpPr>
        <p:spPr bwMode="auto">
          <a:xfrm>
            <a:off x="9817763" y="3222625"/>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76" name="Straight Connector 75"/>
          <p:cNvCxnSpPr/>
          <p:nvPr/>
        </p:nvCxnSpPr>
        <p:spPr bwMode="auto">
          <a:xfrm>
            <a:off x="9817763" y="3316288"/>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77" name="Straight Connector 76"/>
          <p:cNvCxnSpPr/>
          <p:nvPr/>
        </p:nvCxnSpPr>
        <p:spPr bwMode="auto">
          <a:xfrm>
            <a:off x="9817763" y="3411538"/>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78" name="Straight Connector 77"/>
          <p:cNvCxnSpPr/>
          <p:nvPr/>
        </p:nvCxnSpPr>
        <p:spPr bwMode="auto">
          <a:xfrm>
            <a:off x="9817763" y="3503613"/>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79" name="Straight Connector 78"/>
          <p:cNvCxnSpPr/>
          <p:nvPr/>
        </p:nvCxnSpPr>
        <p:spPr bwMode="auto">
          <a:xfrm>
            <a:off x="9817763" y="3597275"/>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80" name="Straight Connector 79"/>
          <p:cNvCxnSpPr/>
          <p:nvPr/>
        </p:nvCxnSpPr>
        <p:spPr bwMode="auto">
          <a:xfrm>
            <a:off x="9817763" y="3687763"/>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101" name="Straight Connector 100"/>
          <p:cNvCxnSpPr/>
          <p:nvPr/>
        </p:nvCxnSpPr>
        <p:spPr bwMode="auto">
          <a:xfrm>
            <a:off x="9817763" y="3770313"/>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102" name="Straight Connector 101"/>
          <p:cNvCxnSpPr/>
          <p:nvPr/>
        </p:nvCxnSpPr>
        <p:spPr bwMode="auto">
          <a:xfrm>
            <a:off x="9817763" y="3862388"/>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103" name="Straight Connector 102"/>
          <p:cNvCxnSpPr/>
          <p:nvPr/>
        </p:nvCxnSpPr>
        <p:spPr bwMode="auto">
          <a:xfrm>
            <a:off x="9817763" y="3956050"/>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104" name="Straight Connector 103"/>
          <p:cNvCxnSpPr/>
          <p:nvPr/>
        </p:nvCxnSpPr>
        <p:spPr bwMode="auto">
          <a:xfrm>
            <a:off x="9817763" y="4046538"/>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105" name="Straight Connector 104"/>
          <p:cNvCxnSpPr/>
          <p:nvPr/>
        </p:nvCxnSpPr>
        <p:spPr bwMode="auto">
          <a:xfrm>
            <a:off x="9817763" y="4138613"/>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106" name="Straight Connector 105"/>
          <p:cNvCxnSpPr/>
          <p:nvPr/>
        </p:nvCxnSpPr>
        <p:spPr bwMode="auto">
          <a:xfrm>
            <a:off x="9817763" y="4232275"/>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107" name="Straight Connector 106"/>
          <p:cNvCxnSpPr/>
          <p:nvPr/>
        </p:nvCxnSpPr>
        <p:spPr bwMode="auto">
          <a:xfrm>
            <a:off x="9817763" y="4327525"/>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108" name="Straight Connector 107"/>
          <p:cNvCxnSpPr/>
          <p:nvPr/>
        </p:nvCxnSpPr>
        <p:spPr bwMode="auto">
          <a:xfrm>
            <a:off x="9817763" y="4419600"/>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109" name="Straight Connector 108"/>
          <p:cNvCxnSpPr/>
          <p:nvPr/>
        </p:nvCxnSpPr>
        <p:spPr bwMode="auto">
          <a:xfrm>
            <a:off x="9817763" y="4513263"/>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110" name="Straight Connector 109"/>
          <p:cNvCxnSpPr/>
          <p:nvPr/>
        </p:nvCxnSpPr>
        <p:spPr bwMode="auto">
          <a:xfrm>
            <a:off x="9817763" y="4603750"/>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111" name="Straight Connector 110"/>
          <p:cNvCxnSpPr/>
          <p:nvPr/>
        </p:nvCxnSpPr>
        <p:spPr bwMode="auto">
          <a:xfrm>
            <a:off x="9817763" y="4695825"/>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112" name="Straight Connector 111"/>
          <p:cNvCxnSpPr/>
          <p:nvPr/>
        </p:nvCxnSpPr>
        <p:spPr bwMode="auto">
          <a:xfrm>
            <a:off x="9817763" y="4789488"/>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113" name="Straight Connector 112"/>
          <p:cNvCxnSpPr/>
          <p:nvPr/>
        </p:nvCxnSpPr>
        <p:spPr bwMode="auto">
          <a:xfrm>
            <a:off x="9817763" y="4884738"/>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114" name="Straight Connector 113"/>
          <p:cNvCxnSpPr/>
          <p:nvPr/>
        </p:nvCxnSpPr>
        <p:spPr bwMode="auto">
          <a:xfrm>
            <a:off x="9817763" y="4976813"/>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115" name="Straight Connector 114"/>
          <p:cNvCxnSpPr/>
          <p:nvPr/>
        </p:nvCxnSpPr>
        <p:spPr bwMode="auto">
          <a:xfrm>
            <a:off x="9817763" y="5070475"/>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116" name="Straight Connector 115"/>
          <p:cNvCxnSpPr/>
          <p:nvPr/>
        </p:nvCxnSpPr>
        <p:spPr bwMode="auto">
          <a:xfrm>
            <a:off x="9817763" y="5160963"/>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117" name="Straight Connector 116"/>
          <p:cNvCxnSpPr/>
          <p:nvPr/>
        </p:nvCxnSpPr>
        <p:spPr bwMode="auto">
          <a:xfrm>
            <a:off x="9817763" y="5251450"/>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118" name="Straight Connector 117"/>
          <p:cNvCxnSpPr/>
          <p:nvPr/>
        </p:nvCxnSpPr>
        <p:spPr bwMode="auto">
          <a:xfrm>
            <a:off x="9817763" y="5343525"/>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119" name="Straight Connector 118"/>
          <p:cNvCxnSpPr/>
          <p:nvPr/>
        </p:nvCxnSpPr>
        <p:spPr bwMode="auto">
          <a:xfrm>
            <a:off x="9817763" y="5437188"/>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120" name="Straight Connector 119"/>
          <p:cNvCxnSpPr/>
          <p:nvPr/>
        </p:nvCxnSpPr>
        <p:spPr bwMode="auto">
          <a:xfrm>
            <a:off x="9817763" y="5532438"/>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121" name="Straight Connector 120"/>
          <p:cNvCxnSpPr/>
          <p:nvPr/>
        </p:nvCxnSpPr>
        <p:spPr bwMode="auto">
          <a:xfrm>
            <a:off x="9817763" y="5624513"/>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122" name="Straight Connector 121"/>
          <p:cNvCxnSpPr/>
          <p:nvPr/>
        </p:nvCxnSpPr>
        <p:spPr bwMode="auto">
          <a:xfrm>
            <a:off x="9817763" y="5718175"/>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123" name="Straight Connector 122"/>
          <p:cNvCxnSpPr/>
          <p:nvPr/>
        </p:nvCxnSpPr>
        <p:spPr bwMode="auto">
          <a:xfrm>
            <a:off x="9817763" y="5808663"/>
            <a:ext cx="1032530" cy="0"/>
          </a:xfrm>
          <a:prstGeom prst="line">
            <a:avLst/>
          </a:prstGeom>
          <a:noFill/>
          <a:ln w="12700" cap="flat" cmpd="sng" algn="ctr">
            <a:solidFill>
              <a:schemeClr val="bg1">
                <a:lumMod val="65000"/>
              </a:schemeClr>
            </a:solidFill>
            <a:prstDash val="sysDot"/>
            <a:round/>
            <a:headEnd type="none" w="med" len="med"/>
            <a:tailEnd type="none" w="med" len="med"/>
          </a:ln>
          <a:effectLst/>
        </p:spPr>
      </p:cxnSp>
      <p:sp>
        <p:nvSpPr>
          <p:cNvPr id="124" name="Rectangle 123"/>
          <p:cNvSpPr/>
          <p:nvPr/>
        </p:nvSpPr>
        <p:spPr bwMode="auto">
          <a:xfrm>
            <a:off x="9817763" y="2216150"/>
            <a:ext cx="1032530" cy="1195388"/>
          </a:xfrm>
          <a:prstGeom prst="rect">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b="0" dirty="0"/>
              <a:t>Stack</a:t>
            </a:r>
          </a:p>
        </p:txBody>
      </p:sp>
      <p:sp>
        <p:nvSpPr>
          <p:cNvPr id="125" name="Rectangle 124"/>
          <p:cNvSpPr/>
          <p:nvPr/>
        </p:nvSpPr>
        <p:spPr bwMode="auto">
          <a:xfrm>
            <a:off x="9817763" y="4337052"/>
            <a:ext cx="1032530" cy="1471613"/>
          </a:xfrm>
          <a:prstGeom prst="rect">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b="0" dirty="0"/>
              <a:t>Code</a:t>
            </a:r>
          </a:p>
        </p:txBody>
      </p:sp>
      <p:sp>
        <p:nvSpPr>
          <p:cNvPr id="126" name="Rectangle 125"/>
          <p:cNvSpPr/>
          <p:nvPr/>
        </p:nvSpPr>
        <p:spPr bwMode="auto">
          <a:xfrm>
            <a:off x="9817763" y="3409950"/>
            <a:ext cx="1032530" cy="927100"/>
          </a:xfrm>
          <a:prstGeom prst="rect">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b="0" dirty="0"/>
              <a:t>Heap</a:t>
            </a:r>
          </a:p>
        </p:txBody>
      </p:sp>
    </p:spTree>
    <p:extLst>
      <p:ext uri="{BB962C8B-B14F-4D97-AF65-F5344CB8AC3E}">
        <p14:creationId xmlns:p14="http://schemas.microsoft.com/office/powerpoint/2010/main" val="1027614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normAutofit/>
          </a:bodyPr>
          <a:lstStyle/>
          <a:p>
            <a:r>
              <a:rPr lang="en-GB" dirty="0"/>
              <a:t>Cortex-M7 Registers</a:t>
            </a:r>
          </a:p>
        </p:txBody>
      </p:sp>
      <p:sp>
        <p:nvSpPr>
          <p:cNvPr id="22531" name="Content Placeholder 2"/>
          <p:cNvSpPr>
            <a:spLocks noGrp="1"/>
          </p:cNvSpPr>
          <p:nvPr>
            <p:ph idx="1"/>
          </p:nvPr>
        </p:nvSpPr>
        <p:spPr>
          <a:xfrm>
            <a:off x="492125" y="1189542"/>
            <a:ext cx="10792628" cy="1841500"/>
          </a:xfrm>
        </p:spPr>
        <p:txBody>
          <a:bodyPr/>
          <a:lstStyle/>
          <a:p>
            <a:pPr>
              <a:spcBef>
                <a:spcPct val="0"/>
              </a:spcBef>
              <a:defRPr/>
            </a:pPr>
            <a:r>
              <a:rPr lang="en-US" dirty="0">
                <a:ea typeface="ＭＳ Ｐゴシック" panose="020B0600070205080204" pitchFamily="34" charset="-128"/>
              </a:rPr>
              <a:t>R14: Link register (LR)</a:t>
            </a:r>
          </a:p>
          <a:p>
            <a:pPr lvl="1">
              <a:spcBef>
                <a:spcPct val="0"/>
              </a:spcBef>
              <a:spcAft>
                <a:spcPts val="1600"/>
              </a:spcAft>
              <a:buFont typeface="Calibri" panose="020F0502020204030204" pitchFamily="34" charset="0"/>
              <a:defRPr/>
            </a:pPr>
            <a:r>
              <a:rPr lang="en-US" sz="2000" dirty="0">
                <a:solidFill>
                  <a:schemeClr val="tx2"/>
                </a:solidFill>
                <a:ea typeface="ＭＳ Ｐゴシック" panose="020B0600070205080204" pitchFamily="34" charset="-128"/>
              </a:rPr>
              <a:t>The LR is used to store the return address of a subroutine or a function call</a:t>
            </a:r>
          </a:p>
          <a:p>
            <a:pPr lvl="1">
              <a:spcBef>
                <a:spcPct val="0"/>
              </a:spcBef>
              <a:spcAft>
                <a:spcPts val="1600"/>
              </a:spcAft>
              <a:buFont typeface="Calibri" panose="020F0502020204030204" pitchFamily="34" charset="0"/>
              <a:defRPr/>
            </a:pPr>
            <a:r>
              <a:rPr lang="en-US" sz="2000" dirty="0">
                <a:solidFill>
                  <a:schemeClr val="tx2"/>
                </a:solidFill>
                <a:ea typeface="ＭＳ Ｐゴシック" panose="020B0600070205080204" pitchFamily="34" charset="-128"/>
              </a:rPr>
              <a:t>The program counter (PC) will load the value from LR after a function is finished</a:t>
            </a:r>
          </a:p>
        </p:txBody>
      </p:sp>
      <p:sp>
        <p:nvSpPr>
          <p:cNvPr id="87" name="Rectangle 86"/>
          <p:cNvSpPr/>
          <p:nvPr/>
        </p:nvSpPr>
        <p:spPr bwMode="auto">
          <a:xfrm>
            <a:off x="9441144" y="3500438"/>
            <a:ext cx="1032530" cy="2036762"/>
          </a:xfrm>
          <a:prstGeom prst="rect">
            <a:avLst/>
          </a:prstGeom>
          <a:solidFill>
            <a:schemeClr val="bg1">
              <a:lumMod val="85000"/>
            </a:schemeClr>
          </a:solidFill>
          <a:ln w="19050" cap="flat" cmpd="sng" algn="ctr">
            <a:noFill/>
            <a:prstDash val="solid"/>
            <a:round/>
            <a:headEnd type="none" w="med" len="med"/>
            <a:tailEnd type="none" w="med" len="med"/>
          </a:ln>
          <a:effectLst/>
        </p:spPr>
        <p:txBody>
          <a:bodyPr wrap="none" anchor="ctr"/>
          <a:lstStyle/>
          <a:p>
            <a:pPr algn="ctr">
              <a:defRPr/>
            </a:pPr>
            <a:endParaRPr lang="en-GB" b="0" dirty="0"/>
          </a:p>
        </p:txBody>
      </p:sp>
      <p:sp>
        <p:nvSpPr>
          <p:cNvPr id="88" name="Rectangle 87"/>
          <p:cNvSpPr/>
          <p:nvPr/>
        </p:nvSpPr>
        <p:spPr bwMode="auto">
          <a:xfrm>
            <a:off x="9441144" y="3495677"/>
            <a:ext cx="1032530" cy="1109663"/>
          </a:xfrm>
          <a:prstGeom prst="rect">
            <a:avLst/>
          </a:prstGeom>
          <a:solidFill>
            <a:schemeClr val="accent1">
              <a:lumMod val="20000"/>
              <a:lumOff val="80000"/>
            </a:schemeClr>
          </a:solidFill>
          <a:ln w="19050" cap="flat" cmpd="sng" algn="ctr">
            <a:noFill/>
            <a:prstDash val="solid"/>
            <a:round/>
            <a:headEnd type="none" w="med" len="med"/>
            <a:tailEnd type="none" w="med" len="med"/>
          </a:ln>
          <a:effectLst/>
        </p:spPr>
        <p:txBody>
          <a:bodyPr wrap="none" anchor="ctr"/>
          <a:lstStyle/>
          <a:p>
            <a:pPr algn="ctr">
              <a:defRPr/>
            </a:pPr>
            <a:endParaRPr lang="en-GB" b="0" dirty="0"/>
          </a:p>
        </p:txBody>
      </p:sp>
      <p:sp>
        <p:nvSpPr>
          <p:cNvPr id="89" name="Rectangle 88"/>
          <p:cNvSpPr/>
          <p:nvPr/>
        </p:nvSpPr>
        <p:spPr bwMode="auto">
          <a:xfrm>
            <a:off x="9441144" y="4889500"/>
            <a:ext cx="1032530" cy="552450"/>
          </a:xfrm>
          <a:prstGeom prst="rect">
            <a:avLst/>
          </a:prstGeom>
          <a:solidFill>
            <a:schemeClr val="accent2">
              <a:lumMod val="20000"/>
              <a:lumOff val="80000"/>
            </a:schemeClr>
          </a:solidFill>
          <a:ln w="19050" cap="flat" cmpd="sng" algn="ctr">
            <a:noFill/>
            <a:prstDash val="solid"/>
            <a:round/>
            <a:headEnd type="none" w="med" len="med"/>
            <a:tailEnd type="none" w="med" len="med"/>
          </a:ln>
          <a:effectLst/>
        </p:spPr>
        <p:txBody>
          <a:bodyPr wrap="none" anchor="ctr"/>
          <a:lstStyle/>
          <a:p>
            <a:pPr algn="ctr">
              <a:defRPr/>
            </a:pPr>
            <a:endParaRPr lang="en-GB" b="0" dirty="0"/>
          </a:p>
        </p:txBody>
      </p:sp>
      <p:sp>
        <p:nvSpPr>
          <p:cNvPr id="90" name="Rectangle 89"/>
          <p:cNvSpPr/>
          <p:nvPr/>
        </p:nvSpPr>
        <p:spPr bwMode="auto">
          <a:xfrm>
            <a:off x="9441144" y="5348288"/>
            <a:ext cx="1032530" cy="93662"/>
          </a:xfrm>
          <a:prstGeom prst="rect">
            <a:avLst/>
          </a:prstGeom>
          <a:solidFill>
            <a:schemeClr val="accent2">
              <a:lumMod val="40000"/>
              <a:lumOff val="60000"/>
            </a:schemeClr>
          </a:solidFill>
          <a:ln w="19050" cap="flat" cmpd="sng" algn="ctr">
            <a:noFill/>
            <a:prstDash val="solid"/>
            <a:round/>
            <a:headEnd type="none" w="med" len="med"/>
            <a:tailEnd type="none" w="med" len="med"/>
          </a:ln>
          <a:effectLst/>
        </p:spPr>
        <p:txBody>
          <a:bodyPr wrap="none" anchor="ctr"/>
          <a:lstStyle/>
          <a:p>
            <a:pPr algn="ctr">
              <a:defRPr/>
            </a:pPr>
            <a:endParaRPr lang="en-GB" b="0" dirty="0"/>
          </a:p>
        </p:txBody>
      </p:sp>
      <p:sp>
        <p:nvSpPr>
          <p:cNvPr id="91" name="Rectangle 90"/>
          <p:cNvSpPr/>
          <p:nvPr/>
        </p:nvSpPr>
        <p:spPr bwMode="auto">
          <a:xfrm>
            <a:off x="9441144" y="3587752"/>
            <a:ext cx="1032530" cy="93663"/>
          </a:xfrm>
          <a:prstGeom prst="rect">
            <a:avLst/>
          </a:prstGeom>
          <a:solidFill>
            <a:schemeClr val="accent5">
              <a:lumMod val="75000"/>
            </a:schemeClr>
          </a:solidFill>
          <a:ln w="19050" cap="flat" cmpd="sng" algn="ctr">
            <a:noFill/>
            <a:prstDash val="solid"/>
            <a:round/>
            <a:headEnd type="none" w="med" len="med"/>
            <a:tailEnd type="none" w="med" len="med"/>
          </a:ln>
          <a:effectLst/>
        </p:spPr>
        <p:txBody>
          <a:bodyPr wrap="none" anchor="ctr"/>
          <a:lstStyle/>
          <a:p>
            <a:pPr algn="ctr">
              <a:defRPr/>
            </a:pPr>
            <a:endParaRPr lang="en-GB" b="0" dirty="0"/>
          </a:p>
        </p:txBody>
      </p:sp>
      <p:sp>
        <p:nvSpPr>
          <p:cNvPr id="92" name="Rectangle 91"/>
          <p:cNvSpPr/>
          <p:nvPr/>
        </p:nvSpPr>
        <p:spPr bwMode="auto">
          <a:xfrm>
            <a:off x="7433211" y="5329238"/>
            <a:ext cx="1034646" cy="146050"/>
          </a:xfrm>
          <a:prstGeom prst="rect">
            <a:avLst/>
          </a:prstGeom>
          <a:solidFill>
            <a:schemeClr val="tx2">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100" dirty="0"/>
              <a:t>PC</a:t>
            </a:r>
          </a:p>
        </p:txBody>
      </p:sp>
      <p:sp>
        <p:nvSpPr>
          <p:cNvPr id="93" name="Rectangle 92"/>
          <p:cNvSpPr/>
          <p:nvPr/>
        </p:nvSpPr>
        <p:spPr bwMode="auto">
          <a:xfrm>
            <a:off x="7433211" y="3560763"/>
            <a:ext cx="1034646" cy="146050"/>
          </a:xfrm>
          <a:prstGeom prst="rect">
            <a:avLst/>
          </a:prstGeom>
          <a:solidFill>
            <a:schemeClr val="tx2">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100" dirty="0"/>
              <a:t>LR</a:t>
            </a:r>
          </a:p>
        </p:txBody>
      </p:sp>
      <p:cxnSp>
        <p:nvCxnSpPr>
          <p:cNvPr id="94" name="Straight Arrow Connector 93"/>
          <p:cNvCxnSpPr/>
          <p:nvPr/>
        </p:nvCxnSpPr>
        <p:spPr bwMode="auto">
          <a:xfrm>
            <a:off x="8622313" y="5402263"/>
            <a:ext cx="787092" cy="0"/>
          </a:xfrm>
          <a:prstGeom prst="straightConnector1">
            <a:avLst/>
          </a:prstGeom>
          <a:noFill/>
          <a:ln w="19050" cap="flat" cmpd="sng" algn="ctr">
            <a:solidFill>
              <a:schemeClr val="bg1">
                <a:lumMod val="50000"/>
              </a:schemeClr>
            </a:solidFill>
            <a:prstDash val="sysDot"/>
            <a:round/>
            <a:headEnd type="none" w="med" len="med"/>
            <a:tailEnd type="triangle" w="med" len="med"/>
          </a:ln>
          <a:effectLst/>
        </p:spPr>
      </p:cxnSp>
      <p:cxnSp>
        <p:nvCxnSpPr>
          <p:cNvPr id="95" name="Straight Arrow Connector 94"/>
          <p:cNvCxnSpPr/>
          <p:nvPr/>
        </p:nvCxnSpPr>
        <p:spPr bwMode="auto">
          <a:xfrm>
            <a:off x="7951592" y="3797300"/>
            <a:ext cx="0" cy="1447800"/>
          </a:xfrm>
          <a:prstGeom prst="straightConnector1">
            <a:avLst/>
          </a:prstGeom>
          <a:noFill/>
          <a:ln w="19050" cap="flat" cmpd="sng" algn="ctr">
            <a:solidFill>
              <a:schemeClr val="tx1">
                <a:lumMod val="75000"/>
                <a:lumOff val="25000"/>
              </a:schemeClr>
            </a:solidFill>
            <a:prstDash val="solid"/>
            <a:round/>
            <a:headEnd type="none" w="med" len="med"/>
            <a:tailEnd type="triangle" w="med" len="lg"/>
          </a:ln>
          <a:effectLst/>
        </p:spPr>
      </p:cxnSp>
      <p:cxnSp>
        <p:nvCxnSpPr>
          <p:cNvPr id="96" name="Straight Connector 95"/>
          <p:cNvCxnSpPr/>
          <p:nvPr/>
        </p:nvCxnSpPr>
        <p:spPr bwMode="auto">
          <a:xfrm>
            <a:off x="9441144" y="3586163"/>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97" name="Straight Connector 96"/>
          <p:cNvCxnSpPr/>
          <p:nvPr/>
        </p:nvCxnSpPr>
        <p:spPr bwMode="auto">
          <a:xfrm>
            <a:off x="9441144" y="3678238"/>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98" name="Straight Connector 97"/>
          <p:cNvCxnSpPr/>
          <p:nvPr/>
        </p:nvCxnSpPr>
        <p:spPr bwMode="auto">
          <a:xfrm>
            <a:off x="9441144" y="3771900"/>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99" name="Straight Connector 98"/>
          <p:cNvCxnSpPr/>
          <p:nvPr/>
        </p:nvCxnSpPr>
        <p:spPr bwMode="auto">
          <a:xfrm>
            <a:off x="9441144" y="3862388"/>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100" name="Straight Connector 99"/>
          <p:cNvCxnSpPr/>
          <p:nvPr/>
        </p:nvCxnSpPr>
        <p:spPr bwMode="auto">
          <a:xfrm>
            <a:off x="9441144" y="3954463"/>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101" name="Straight Connector 100"/>
          <p:cNvCxnSpPr/>
          <p:nvPr/>
        </p:nvCxnSpPr>
        <p:spPr bwMode="auto">
          <a:xfrm>
            <a:off x="9441144" y="4048125"/>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102" name="Straight Connector 101"/>
          <p:cNvCxnSpPr/>
          <p:nvPr/>
        </p:nvCxnSpPr>
        <p:spPr bwMode="auto">
          <a:xfrm>
            <a:off x="9441144" y="4143375"/>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103" name="Straight Connector 102"/>
          <p:cNvCxnSpPr/>
          <p:nvPr/>
        </p:nvCxnSpPr>
        <p:spPr bwMode="auto">
          <a:xfrm>
            <a:off x="9441144" y="4235450"/>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104" name="Straight Connector 103"/>
          <p:cNvCxnSpPr/>
          <p:nvPr/>
        </p:nvCxnSpPr>
        <p:spPr bwMode="auto">
          <a:xfrm>
            <a:off x="9441144" y="4329113"/>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105" name="Straight Connector 104"/>
          <p:cNvCxnSpPr/>
          <p:nvPr/>
        </p:nvCxnSpPr>
        <p:spPr bwMode="auto">
          <a:xfrm>
            <a:off x="9441144" y="4419600"/>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106" name="Straight Connector 105"/>
          <p:cNvCxnSpPr/>
          <p:nvPr/>
        </p:nvCxnSpPr>
        <p:spPr bwMode="auto">
          <a:xfrm>
            <a:off x="9441144" y="4511675"/>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107" name="Straight Connector 106"/>
          <p:cNvCxnSpPr/>
          <p:nvPr/>
        </p:nvCxnSpPr>
        <p:spPr bwMode="auto">
          <a:xfrm>
            <a:off x="9441144" y="4605338"/>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108" name="Straight Connector 107"/>
          <p:cNvCxnSpPr/>
          <p:nvPr/>
        </p:nvCxnSpPr>
        <p:spPr bwMode="auto">
          <a:xfrm>
            <a:off x="9441144" y="4700588"/>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109" name="Straight Connector 108"/>
          <p:cNvCxnSpPr/>
          <p:nvPr/>
        </p:nvCxnSpPr>
        <p:spPr bwMode="auto">
          <a:xfrm>
            <a:off x="9441144" y="4794250"/>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110" name="Straight Connector 109"/>
          <p:cNvCxnSpPr/>
          <p:nvPr/>
        </p:nvCxnSpPr>
        <p:spPr bwMode="auto">
          <a:xfrm>
            <a:off x="9441144" y="4889500"/>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111" name="Straight Connector 110"/>
          <p:cNvCxnSpPr/>
          <p:nvPr/>
        </p:nvCxnSpPr>
        <p:spPr bwMode="auto">
          <a:xfrm>
            <a:off x="9441144" y="4981575"/>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112" name="Straight Connector 111"/>
          <p:cNvCxnSpPr/>
          <p:nvPr/>
        </p:nvCxnSpPr>
        <p:spPr bwMode="auto">
          <a:xfrm>
            <a:off x="9441144" y="5075238"/>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113" name="Straight Connector 112"/>
          <p:cNvCxnSpPr/>
          <p:nvPr/>
        </p:nvCxnSpPr>
        <p:spPr bwMode="auto">
          <a:xfrm>
            <a:off x="9441144" y="5165725"/>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114" name="Straight Connector 113"/>
          <p:cNvCxnSpPr/>
          <p:nvPr/>
        </p:nvCxnSpPr>
        <p:spPr bwMode="auto">
          <a:xfrm>
            <a:off x="9441144" y="5256213"/>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115" name="Straight Connector 114"/>
          <p:cNvCxnSpPr/>
          <p:nvPr/>
        </p:nvCxnSpPr>
        <p:spPr bwMode="auto">
          <a:xfrm>
            <a:off x="9441144" y="5348288"/>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116" name="Straight Connector 115"/>
          <p:cNvCxnSpPr/>
          <p:nvPr/>
        </p:nvCxnSpPr>
        <p:spPr bwMode="auto">
          <a:xfrm>
            <a:off x="9441144" y="5441950"/>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117" name="Straight Connector 116"/>
          <p:cNvCxnSpPr/>
          <p:nvPr/>
        </p:nvCxnSpPr>
        <p:spPr bwMode="auto">
          <a:xfrm>
            <a:off x="9441144" y="5537200"/>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sp>
        <p:nvSpPr>
          <p:cNvPr id="118" name="Rectangle 117"/>
          <p:cNvSpPr/>
          <p:nvPr/>
        </p:nvSpPr>
        <p:spPr bwMode="auto">
          <a:xfrm>
            <a:off x="9441144" y="3500438"/>
            <a:ext cx="1032530" cy="2036762"/>
          </a:xfrm>
          <a:prstGeom prst="rect">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b="0" dirty="0"/>
          </a:p>
        </p:txBody>
      </p:sp>
      <p:sp>
        <p:nvSpPr>
          <p:cNvPr id="22564" name="TextBox 40"/>
          <p:cNvSpPr txBox="1">
            <a:spLocks noChangeArrowheads="1"/>
          </p:cNvSpPr>
          <p:nvPr/>
        </p:nvSpPr>
        <p:spPr bwMode="auto">
          <a:xfrm>
            <a:off x="9609332" y="3797301"/>
            <a:ext cx="708848"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1100" b="0" dirty="0"/>
              <a:t>Main</a:t>
            </a:r>
          </a:p>
          <a:p>
            <a:pPr algn="ctr" eaLnBrk="1" hangingPunct="1"/>
            <a:r>
              <a:rPr lang="en-GB" sz="1100" b="0" dirty="0"/>
              <a:t>program</a:t>
            </a:r>
          </a:p>
          <a:p>
            <a:pPr algn="ctr" eaLnBrk="1" hangingPunct="1"/>
            <a:r>
              <a:rPr lang="en-GB" sz="1100" b="0" dirty="0"/>
              <a:t>code</a:t>
            </a:r>
          </a:p>
        </p:txBody>
      </p:sp>
      <p:sp>
        <p:nvSpPr>
          <p:cNvPr id="22565" name="TextBox 40"/>
          <p:cNvSpPr txBox="1">
            <a:spLocks noChangeArrowheads="1"/>
          </p:cNvSpPr>
          <p:nvPr/>
        </p:nvSpPr>
        <p:spPr bwMode="auto">
          <a:xfrm>
            <a:off x="9529982" y="5037139"/>
            <a:ext cx="86754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1100" b="0" dirty="0"/>
              <a:t>Subroutine</a:t>
            </a:r>
          </a:p>
        </p:txBody>
      </p:sp>
      <p:sp>
        <p:nvSpPr>
          <p:cNvPr id="22566" name="TextBox 40"/>
          <p:cNvSpPr txBox="1">
            <a:spLocks noChangeArrowheads="1"/>
          </p:cNvSpPr>
          <p:nvPr/>
        </p:nvSpPr>
        <p:spPr bwMode="auto">
          <a:xfrm>
            <a:off x="8510566" y="5113339"/>
            <a:ext cx="88998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1100" b="0" dirty="0"/>
              <a:t>Current PC</a:t>
            </a:r>
          </a:p>
        </p:txBody>
      </p:sp>
      <p:cxnSp>
        <p:nvCxnSpPr>
          <p:cNvPr id="122" name="Straight Arrow Connector 121"/>
          <p:cNvCxnSpPr/>
          <p:nvPr/>
        </p:nvCxnSpPr>
        <p:spPr bwMode="auto">
          <a:xfrm>
            <a:off x="8622314" y="3633788"/>
            <a:ext cx="778629" cy="0"/>
          </a:xfrm>
          <a:prstGeom prst="straightConnector1">
            <a:avLst/>
          </a:prstGeom>
          <a:noFill/>
          <a:ln w="19050" cap="flat" cmpd="sng" algn="ctr">
            <a:solidFill>
              <a:schemeClr val="bg1">
                <a:lumMod val="50000"/>
              </a:schemeClr>
            </a:solidFill>
            <a:prstDash val="sysDot"/>
            <a:round/>
            <a:headEnd type="none" w="med" len="med"/>
            <a:tailEnd type="triangle" w="med" len="med"/>
          </a:ln>
          <a:effectLst/>
        </p:spPr>
      </p:cxnSp>
      <p:sp>
        <p:nvSpPr>
          <p:cNvPr id="22568" name="TextBox 40"/>
          <p:cNvSpPr txBox="1">
            <a:spLocks noChangeArrowheads="1"/>
          </p:cNvSpPr>
          <p:nvPr/>
        </p:nvSpPr>
        <p:spPr bwMode="auto">
          <a:xfrm>
            <a:off x="6117160" y="4141789"/>
            <a:ext cx="170748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100" b="0" dirty="0"/>
              <a:t>Load PC with the address in LR to return to the main program</a:t>
            </a:r>
          </a:p>
        </p:txBody>
      </p:sp>
      <p:sp>
        <p:nvSpPr>
          <p:cNvPr id="22569" name="TextBox 40"/>
          <p:cNvSpPr txBox="1">
            <a:spLocks noChangeArrowheads="1"/>
          </p:cNvSpPr>
          <p:nvPr/>
        </p:nvSpPr>
        <p:spPr bwMode="auto">
          <a:xfrm>
            <a:off x="8518581" y="3373438"/>
            <a:ext cx="87395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1100" b="0" dirty="0"/>
              <a:t>Current LR</a:t>
            </a:r>
          </a:p>
        </p:txBody>
      </p:sp>
      <p:sp>
        <p:nvSpPr>
          <p:cNvPr id="132" name="TextBox 40"/>
          <p:cNvSpPr txBox="1">
            <a:spLocks noChangeArrowheads="1"/>
          </p:cNvSpPr>
          <p:nvPr/>
        </p:nvSpPr>
        <p:spPr bwMode="auto">
          <a:xfrm>
            <a:off x="7290334" y="5826125"/>
            <a:ext cx="3135795"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defRPr/>
            </a:pPr>
            <a:r>
              <a:rPr lang="en-GB" sz="1050" dirty="0">
                <a:cs typeface="Arial" charset="0"/>
              </a:rPr>
              <a:t>Return from a subroutine to the main program</a:t>
            </a:r>
          </a:p>
        </p:txBody>
      </p:sp>
      <p:sp>
        <p:nvSpPr>
          <p:cNvPr id="4" name="Rectangle 3"/>
          <p:cNvSpPr/>
          <p:nvPr/>
        </p:nvSpPr>
        <p:spPr bwMode="auto">
          <a:xfrm>
            <a:off x="3631047" y="3494088"/>
            <a:ext cx="1032530" cy="2036762"/>
          </a:xfrm>
          <a:prstGeom prst="rect">
            <a:avLst/>
          </a:prstGeom>
          <a:solidFill>
            <a:schemeClr val="bg1">
              <a:lumMod val="85000"/>
            </a:schemeClr>
          </a:solidFill>
          <a:ln w="19050" cap="flat" cmpd="sng" algn="ctr">
            <a:noFill/>
            <a:prstDash val="solid"/>
            <a:round/>
            <a:headEnd type="none" w="med" len="med"/>
            <a:tailEnd type="none" w="med" len="med"/>
          </a:ln>
          <a:effectLst/>
        </p:spPr>
        <p:txBody>
          <a:bodyPr wrap="none" anchor="ctr"/>
          <a:lstStyle/>
          <a:p>
            <a:pPr algn="ctr">
              <a:defRPr/>
            </a:pPr>
            <a:endParaRPr lang="en-GB" b="0" dirty="0"/>
          </a:p>
        </p:txBody>
      </p:sp>
      <p:sp>
        <p:nvSpPr>
          <p:cNvPr id="63" name="Rectangle 62"/>
          <p:cNvSpPr/>
          <p:nvPr/>
        </p:nvSpPr>
        <p:spPr bwMode="auto">
          <a:xfrm>
            <a:off x="3631047" y="3489327"/>
            <a:ext cx="1032530" cy="1109663"/>
          </a:xfrm>
          <a:prstGeom prst="rect">
            <a:avLst/>
          </a:prstGeom>
          <a:solidFill>
            <a:schemeClr val="accent1">
              <a:lumMod val="20000"/>
              <a:lumOff val="80000"/>
            </a:schemeClr>
          </a:solidFill>
          <a:ln w="19050" cap="flat" cmpd="sng" algn="ctr">
            <a:noFill/>
            <a:prstDash val="solid"/>
            <a:round/>
            <a:headEnd type="none" w="med" len="med"/>
            <a:tailEnd type="none" w="med" len="med"/>
          </a:ln>
          <a:effectLst/>
        </p:spPr>
        <p:txBody>
          <a:bodyPr wrap="none" anchor="ctr"/>
          <a:lstStyle/>
          <a:p>
            <a:pPr algn="ctr">
              <a:defRPr/>
            </a:pPr>
            <a:endParaRPr lang="en-GB" b="0" dirty="0"/>
          </a:p>
        </p:txBody>
      </p:sp>
      <p:sp>
        <p:nvSpPr>
          <p:cNvPr id="64" name="Rectangle 63"/>
          <p:cNvSpPr/>
          <p:nvPr/>
        </p:nvSpPr>
        <p:spPr bwMode="auto">
          <a:xfrm>
            <a:off x="3631047" y="4883150"/>
            <a:ext cx="1032530" cy="552450"/>
          </a:xfrm>
          <a:prstGeom prst="rect">
            <a:avLst/>
          </a:prstGeom>
          <a:solidFill>
            <a:schemeClr val="accent2">
              <a:lumMod val="20000"/>
              <a:lumOff val="80000"/>
            </a:schemeClr>
          </a:solidFill>
          <a:ln w="19050" cap="flat" cmpd="sng" algn="ctr">
            <a:noFill/>
            <a:prstDash val="solid"/>
            <a:round/>
            <a:headEnd type="none" w="med" len="med"/>
            <a:tailEnd type="none" w="med" len="med"/>
          </a:ln>
          <a:effectLst/>
        </p:spPr>
        <p:txBody>
          <a:bodyPr wrap="none" anchor="ctr"/>
          <a:lstStyle/>
          <a:p>
            <a:pPr algn="ctr">
              <a:defRPr/>
            </a:pPr>
            <a:endParaRPr lang="en-GB" b="0" dirty="0"/>
          </a:p>
        </p:txBody>
      </p:sp>
      <p:sp>
        <p:nvSpPr>
          <p:cNvPr id="79" name="Rectangle 78"/>
          <p:cNvSpPr/>
          <p:nvPr/>
        </p:nvSpPr>
        <p:spPr bwMode="auto">
          <a:xfrm>
            <a:off x="3631047" y="4881563"/>
            <a:ext cx="1032530" cy="93662"/>
          </a:xfrm>
          <a:prstGeom prst="rect">
            <a:avLst/>
          </a:prstGeom>
          <a:solidFill>
            <a:schemeClr val="accent2">
              <a:lumMod val="40000"/>
              <a:lumOff val="60000"/>
            </a:schemeClr>
          </a:solidFill>
          <a:ln w="19050" cap="flat" cmpd="sng" algn="ctr">
            <a:noFill/>
            <a:prstDash val="solid"/>
            <a:round/>
            <a:headEnd type="none" w="med" len="med"/>
            <a:tailEnd type="none" w="med" len="med"/>
          </a:ln>
          <a:effectLst/>
        </p:spPr>
        <p:txBody>
          <a:bodyPr wrap="none" anchor="ctr"/>
          <a:lstStyle/>
          <a:p>
            <a:pPr algn="ctr">
              <a:defRPr/>
            </a:pPr>
            <a:endParaRPr lang="en-GB" b="0" dirty="0"/>
          </a:p>
        </p:txBody>
      </p:sp>
      <p:sp>
        <p:nvSpPr>
          <p:cNvPr id="80" name="Rectangle 79"/>
          <p:cNvSpPr/>
          <p:nvPr/>
        </p:nvSpPr>
        <p:spPr bwMode="auto">
          <a:xfrm>
            <a:off x="3631047" y="3581401"/>
            <a:ext cx="1032530" cy="93663"/>
          </a:xfrm>
          <a:prstGeom prst="rect">
            <a:avLst/>
          </a:prstGeom>
          <a:solidFill>
            <a:schemeClr val="accent5">
              <a:lumMod val="75000"/>
            </a:schemeClr>
          </a:solidFill>
          <a:ln w="19050" cap="flat" cmpd="sng" algn="ctr">
            <a:noFill/>
            <a:prstDash val="solid"/>
            <a:round/>
            <a:headEnd type="none" w="med" len="med"/>
            <a:tailEnd type="none" w="med" len="med"/>
          </a:ln>
          <a:effectLst/>
        </p:spPr>
        <p:txBody>
          <a:bodyPr wrap="none" anchor="ctr"/>
          <a:lstStyle/>
          <a:p>
            <a:pPr algn="ctr">
              <a:defRPr/>
            </a:pPr>
            <a:endParaRPr lang="en-GB" b="0" dirty="0"/>
          </a:p>
        </p:txBody>
      </p:sp>
      <p:sp>
        <p:nvSpPr>
          <p:cNvPr id="11" name="Rectangle 10"/>
          <p:cNvSpPr/>
          <p:nvPr/>
        </p:nvSpPr>
        <p:spPr bwMode="auto">
          <a:xfrm>
            <a:off x="1623115" y="3551238"/>
            <a:ext cx="1034646" cy="146050"/>
          </a:xfrm>
          <a:prstGeom prst="rect">
            <a:avLst/>
          </a:prstGeom>
          <a:solidFill>
            <a:schemeClr val="tx2">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100" dirty="0"/>
              <a:t>PC</a:t>
            </a:r>
          </a:p>
        </p:txBody>
      </p:sp>
      <p:sp>
        <p:nvSpPr>
          <p:cNvPr id="12" name="Rectangle 11"/>
          <p:cNvSpPr/>
          <p:nvPr/>
        </p:nvSpPr>
        <p:spPr bwMode="auto">
          <a:xfrm>
            <a:off x="1623115" y="4237038"/>
            <a:ext cx="1034646" cy="146050"/>
          </a:xfrm>
          <a:prstGeom prst="rect">
            <a:avLst/>
          </a:prstGeom>
          <a:solidFill>
            <a:schemeClr val="tx2">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100" dirty="0"/>
              <a:t>LR</a:t>
            </a:r>
          </a:p>
        </p:txBody>
      </p:sp>
      <p:cxnSp>
        <p:nvCxnSpPr>
          <p:cNvPr id="19" name="Straight Arrow Connector 18"/>
          <p:cNvCxnSpPr/>
          <p:nvPr/>
        </p:nvCxnSpPr>
        <p:spPr bwMode="auto">
          <a:xfrm>
            <a:off x="2812217" y="3624263"/>
            <a:ext cx="787092" cy="0"/>
          </a:xfrm>
          <a:prstGeom prst="straightConnector1">
            <a:avLst/>
          </a:prstGeom>
          <a:noFill/>
          <a:ln w="19050" cap="flat" cmpd="sng" algn="ctr">
            <a:solidFill>
              <a:schemeClr val="bg1">
                <a:lumMod val="50000"/>
              </a:schemeClr>
            </a:solidFill>
            <a:prstDash val="sysDot"/>
            <a:round/>
            <a:headEnd type="none" w="med" len="med"/>
            <a:tailEnd type="triangle" w="med" len="med"/>
          </a:ln>
          <a:effectLst/>
        </p:spPr>
      </p:cxnSp>
      <p:cxnSp>
        <p:nvCxnSpPr>
          <p:cNvPr id="20" name="Straight Arrow Connector 19"/>
          <p:cNvCxnSpPr/>
          <p:nvPr/>
        </p:nvCxnSpPr>
        <p:spPr bwMode="auto">
          <a:xfrm>
            <a:off x="2141496" y="3767138"/>
            <a:ext cx="0" cy="400050"/>
          </a:xfrm>
          <a:prstGeom prst="straightConnector1">
            <a:avLst/>
          </a:prstGeom>
          <a:noFill/>
          <a:ln w="19050" cap="flat" cmpd="sng" algn="ctr">
            <a:solidFill>
              <a:schemeClr val="tx1">
                <a:lumMod val="75000"/>
                <a:lumOff val="25000"/>
              </a:schemeClr>
            </a:solidFill>
            <a:prstDash val="solid"/>
            <a:round/>
            <a:headEnd type="none" w="med" len="med"/>
            <a:tailEnd type="triangle" w="med" len="lg"/>
          </a:ln>
          <a:effectLst/>
        </p:spPr>
      </p:cxnSp>
      <p:cxnSp>
        <p:nvCxnSpPr>
          <p:cNvPr id="21" name="Straight Connector 20"/>
          <p:cNvCxnSpPr/>
          <p:nvPr/>
        </p:nvCxnSpPr>
        <p:spPr bwMode="auto">
          <a:xfrm>
            <a:off x="3631047" y="3579813"/>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22" name="Straight Connector 21"/>
          <p:cNvCxnSpPr/>
          <p:nvPr/>
        </p:nvCxnSpPr>
        <p:spPr bwMode="auto">
          <a:xfrm>
            <a:off x="3631047" y="3671888"/>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23" name="Straight Connector 22"/>
          <p:cNvCxnSpPr/>
          <p:nvPr/>
        </p:nvCxnSpPr>
        <p:spPr bwMode="auto">
          <a:xfrm>
            <a:off x="3631047" y="3765550"/>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24" name="Straight Connector 23"/>
          <p:cNvCxnSpPr/>
          <p:nvPr/>
        </p:nvCxnSpPr>
        <p:spPr bwMode="auto">
          <a:xfrm>
            <a:off x="3631047" y="3856038"/>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25" name="Straight Connector 24"/>
          <p:cNvCxnSpPr/>
          <p:nvPr/>
        </p:nvCxnSpPr>
        <p:spPr bwMode="auto">
          <a:xfrm>
            <a:off x="3631047" y="3948113"/>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26" name="Straight Connector 25"/>
          <p:cNvCxnSpPr/>
          <p:nvPr/>
        </p:nvCxnSpPr>
        <p:spPr bwMode="auto">
          <a:xfrm>
            <a:off x="3631047" y="4041775"/>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27" name="Straight Connector 26"/>
          <p:cNvCxnSpPr/>
          <p:nvPr/>
        </p:nvCxnSpPr>
        <p:spPr bwMode="auto">
          <a:xfrm>
            <a:off x="3631047" y="4137025"/>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28" name="Straight Connector 27"/>
          <p:cNvCxnSpPr/>
          <p:nvPr/>
        </p:nvCxnSpPr>
        <p:spPr bwMode="auto">
          <a:xfrm>
            <a:off x="3631047" y="4229100"/>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29" name="Straight Connector 28"/>
          <p:cNvCxnSpPr/>
          <p:nvPr/>
        </p:nvCxnSpPr>
        <p:spPr bwMode="auto">
          <a:xfrm>
            <a:off x="3631047" y="4322763"/>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30" name="Straight Connector 29"/>
          <p:cNvCxnSpPr/>
          <p:nvPr/>
        </p:nvCxnSpPr>
        <p:spPr bwMode="auto">
          <a:xfrm>
            <a:off x="3631047" y="4413250"/>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31" name="Straight Connector 30"/>
          <p:cNvCxnSpPr/>
          <p:nvPr/>
        </p:nvCxnSpPr>
        <p:spPr bwMode="auto">
          <a:xfrm>
            <a:off x="3631047" y="4505325"/>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32" name="Straight Connector 31"/>
          <p:cNvCxnSpPr/>
          <p:nvPr/>
        </p:nvCxnSpPr>
        <p:spPr bwMode="auto">
          <a:xfrm>
            <a:off x="3631047" y="4598988"/>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47" name="Straight Connector 46"/>
          <p:cNvCxnSpPr/>
          <p:nvPr/>
        </p:nvCxnSpPr>
        <p:spPr bwMode="auto">
          <a:xfrm>
            <a:off x="3631047" y="4694238"/>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48" name="Straight Connector 47"/>
          <p:cNvCxnSpPr/>
          <p:nvPr/>
        </p:nvCxnSpPr>
        <p:spPr bwMode="auto">
          <a:xfrm>
            <a:off x="3631047" y="4787900"/>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49" name="Straight Connector 48"/>
          <p:cNvCxnSpPr/>
          <p:nvPr/>
        </p:nvCxnSpPr>
        <p:spPr bwMode="auto">
          <a:xfrm>
            <a:off x="3631047" y="4883150"/>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50" name="Straight Connector 49"/>
          <p:cNvCxnSpPr/>
          <p:nvPr/>
        </p:nvCxnSpPr>
        <p:spPr bwMode="auto">
          <a:xfrm>
            <a:off x="3631047" y="4975225"/>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51" name="Straight Connector 50"/>
          <p:cNvCxnSpPr/>
          <p:nvPr/>
        </p:nvCxnSpPr>
        <p:spPr bwMode="auto">
          <a:xfrm>
            <a:off x="3631047" y="5068888"/>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52" name="Straight Connector 51"/>
          <p:cNvCxnSpPr/>
          <p:nvPr/>
        </p:nvCxnSpPr>
        <p:spPr bwMode="auto">
          <a:xfrm>
            <a:off x="3631047" y="5159375"/>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53" name="Straight Connector 52"/>
          <p:cNvCxnSpPr/>
          <p:nvPr/>
        </p:nvCxnSpPr>
        <p:spPr bwMode="auto">
          <a:xfrm>
            <a:off x="3631047" y="5249863"/>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54" name="Straight Connector 53"/>
          <p:cNvCxnSpPr/>
          <p:nvPr/>
        </p:nvCxnSpPr>
        <p:spPr bwMode="auto">
          <a:xfrm>
            <a:off x="3631047" y="5341938"/>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55" name="Straight Connector 54"/>
          <p:cNvCxnSpPr/>
          <p:nvPr/>
        </p:nvCxnSpPr>
        <p:spPr bwMode="auto">
          <a:xfrm>
            <a:off x="3631047" y="5435600"/>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56" name="Straight Connector 55"/>
          <p:cNvCxnSpPr/>
          <p:nvPr/>
        </p:nvCxnSpPr>
        <p:spPr bwMode="auto">
          <a:xfrm>
            <a:off x="3631047" y="5530850"/>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sp>
        <p:nvSpPr>
          <p:cNvPr id="61" name="Rectangle 60"/>
          <p:cNvSpPr/>
          <p:nvPr/>
        </p:nvSpPr>
        <p:spPr bwMode="auto">
          <a:xfrm>
            <a:off x="3631047" y="3494088"/>
            <a:ext cx="1032530" cy="2036762"/>
          </a:xfrm>
          <a:prstGeom prst="rect">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b="0" dirty="0"/>
          </a:p>
        </p:txBody>
      </p:sp>
      <p:sp>
        <p:nvSpPr>
          <p:cNvPr id="22603" name="TextBox 40"/>
          <p:cNvSpPr txBox="1">
            <a:spLocks noChangeArrowheads="1"/>
          </p:cNvSpPr>
          <p:nvPr/>
        </p:nvSpPr>
        <p:spPr bwMode="auto">
          <a:xfrm>
            <a:off x="3799235" y="3790951"/>
            <a:ext cx="708848"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1100" b="0" dirty="0"/>
              <a:t>Main</a:t>
            </a:r>
          </a:p>
          <a:p>
            <a:pPr algn="ctr" eaLnBrk="1" hangingPunct="1"/>
            <a:r>
              <a:rPr lang="en-GB" sz="1100" b="0" dirty="0"/>
              <a:t>program</a:t>
            </a:r>
          </a:p>
          <a:p>
            <a:pPr algn="ctr" eaLnBrk="1" hangingPunct="1"/>
            <a:r>
              <a:rPr lang="en-GB" sz="1100" b="0" dirty="0"/>
              <a:t>code</a:t>
            </a:r>
          </a:p>
        </p:txBody>
      </p:sp>
      <p:sp>
        <p:nvSpPr>
          <p:cNvPr id="22604" name="TextBox 40"/>
          <p:cNvSpPr txBox="1">
            <a:spLocks noChangeArrowheads="1"/>
          </p:cNvSpPr>
          <p:nvPr/>
        </p:nvSpPr>
        <p:spPr bwMode="auto">
          <a:xfrm>
            <a:off x="3719885" y="5030789"/>
            <a:ext cx="86754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1100" b="0" dirty="0"/>
              <a:t>Subroutine</a:t>
            </a:r>
          </a:p>
        </p:txBody>
      </p:sp>
      <p:sp>
        <p:nvSpPr>
          <p:cNvPr id="22605" name="TextBox 40"/>
          <p:cNvSpPr txBox="1">
            <a:spLocks noChangeArrowheads="1"/>
          </p:cNvSpPr>
          <p:nvPr/>
        </p:nvSpPr>
        <p:spPr bwMode="auto">
          <a:xfrm>
            <a:off x="2700469" y="3335339"/>
            <a:ext cx="88998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1100" b="0" dirty="0"/>
              <a:t>Current PC</a:t>
            </a:r>
          </a:p>
        </p:txBody>
      </p:sp>
      <p:cxnSp>
        <p:nvCxnSpPr>
          <p:cNvPr id="75" name="Straight Arrow Connector 74"/>
          <p:cNvCxnSpPr/>
          <p:nvPr/>
        </p:nvCxnSpPr>
        <p:spPr bwMode="auto">
          <a:xfrm flipH="1" flipV="1">
            <a:off x="2484263" y="3790950"/>
            <a:ext cx="1129859" cy="1119188"/>
          </a:xfrm>
          <a:prstGeom prst="straightConnector1">
            <a:avLst/>
          </a:prstGeom>
          <a:noFill/>
          <a:ln w="19050" cap="flat" cmpd="sng" algn="ctr">
            <a:solidFill>
              <a:schemeClr val="tx1">
                <a:lumMod val="75000"/>
                <a:lumOff val="25000"/>
              </a:schemeClr>
            </a:solidFill>
            <a:prstDash val="solid"/>
            <a:round/>
            <a:headEnd type="none" w="med" len="med"/>
            <a:tailEnd type="triangle" w="med" len="lg"/>
          </a:ln>
          <a:effectLst/>
        </p:spPr>
      </p:cxnSp>
      <p:sp>
        <p:nvSpPr>
          <p:cNvPr id="22607" name="TextBox 40"/>
          <p:cNvSpPr txBox="1">
            <a:spLocks noChangeArrowheads="1"/>
          </p:cNvSpPr>
          <p:nvPr/>
        </p:nvSpPr>
        <p:spPr bwMode="auto">
          <a:xfrm>
            <a:off x="446708" y="3751263"/>
            <a:ext cx="15995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100" b="0" dirty="0"/>
              <a:t>1. Save current</a:t>
            </a:r>
          </a:p>
          <a:p>
            <a:pPr eaLnBrk="1" hangingPunct="1"/>
            <a:r>
              <a:rPr lang="en-GB" sz="1100" b="0" dirty="0"/>
              <a:t>PC to LR</a:t>
            </a:r>
          </a:p>
        </p:txBody>
      </p:sp>
      <p:sp>
        <p:nvSpPr>
          <p:cNvPr id="22608" name="TextBox 40"/>
          <p:cNvSpPr txBox="1">
            <a:spLocks noChangeArrowheads="1"/>
          </p:cNvSpPr>
          <p:nvPr/>
        </p:nvSpPr>
        <p:spPr bwMode="auto">
          <a:xfrm>
            <a:off x="1665433" y="4611689"/>
            <a:ext cx="1866171"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100" b="0" dirty="0"/>
              <a:t>2. Load PC with the starting address of the subroutine</a:t>
            </a:r>
          </a:p>
        </p:txBody>
      </p:sp>
      <p:sp>
        <p:nvSpPr>
          <p:cNvPr id="85" name="TextBox 40"/>
          <p:cNvSpPr txBox="1">
            <a:spLocks noChangeArrowheads="1"/>
          </p:cNvSpPr>
          <p:nvPr/>
        </p:nvSpPr>
        <p:spPr bwMode="auto">
          <a:xfrm>
            <a:off x="2411838" y="5803900"/>
            <a:ext cx="1274708"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defRPr/>
            </a:pPr>
            <a:r>
              <a:rPr lang="en-GB" sz="1050" dirty="0">
                <a:cs typeface="Arial" charset="0"/>
              </a:rPr>
              <a:t>Call a subroutine</a:t>
            </a:r>
          </a:p>
        </p:txBody>
      </p:sp>
      <p:sp>
        <p:nvSpPr>
          <p:cNvPr id="22610" name="TextBox 40"/>
          <p:cNvSpPr txBox="1">
            <a:spLocks noChangeArrowheads="1"/>
          </p:cNvSpPr>
          <p:nvPr/>
        </p:nvSpPr>
        <p:spPr bwMode="auto">
          <a:xfrm rot="5400000">
            <a:off x="4488032" y="4338802"/>
            <a:ext cx="95410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1100" b="0" dirty="0"/>
              <a:t>Code region</a:t>
            </a:r>
          </a:p>
        </p:txBody>
      </p:sp>
      <p:sp>
        <p:nvSpPr>
          <p:cNvPr id="22611" name="TextBox 40"/>
          <p:cNvSpPr txBox="1">
            <a:spLocks noChangeArrowheads="1"/>
          </p:cNvSpPr>
          <p:nvPr/>
        </p:nvSpPr>
        <p:spPr bwMode="auto">
          <a:xfrm rot="5400000">
            <a:off x="10297070" y="4459452"/>
            <a:ext cx="95410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1100" b="0" dirty="0"/>
              <a:t>Code region</a:t>
            </a:r>
          </a:p>
        </p:txBody>
      </p:sp>
    </p:spTree>
    <p:extLst>
      <p:ext uri="{BB962C8B-B14F-4D97-AF65-F5344CB8AC3E}">
        <p14:creationId xmlns:p14="http://schemas.microsoft.com/office/powerpoint/2010/main" val="16388071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9" name="Straight Connector 198"/>
          <p:cNvCxnSpPr>
            <a:cxnSpLocks/>
          </p:cNvCxnSpPr>
          <p:nvPr/>
        </p:nvCxnSpPr>
        <p:spPr bwMode="auto">
          <a:xfrm>
            <a:off x="2636602" y="3820689"/>
            <a:ext cx="1" cy="2279641"/>
          </a:xfrm>
          <a:prstGeom prst="line">
            <a:avLst/>
          </a:prstGeom>
          <a:noFill/>
          <a:ln w="19050" cap="flat" cmpd="sng" algn="ctr">
            <a:solidFill>
              <a:schemeClr val="bg1">
                <a:lumMod val="75000"/>
              </a:schemeClr>
            </a:solidFill>
            <a:prstDash val="sysDash"/>
            <a:round/>
            <a:headEnd type="none" w="med" len="med"/>
            <a:tailEnd type="none" w="med" len="med"/>
          </a:ln>
          <a:effectLst/>
        </p:spPr>
      </p:cxnSp>
      <p:cxnSp>
        <p:nvCxnSpPr>
          <p:cNvPr id="297" name="Straight Connector 296">
            <a:extLst>
              <a:ext uri="{FF2B5EF4-FFF2-40B4-BE49-F238E27FC236}">
                <a16:creationId xmlns:a16="http://schemas.microsoft.com/office/drawing/2014/main" id="{C0BDA467-A220-44B7-A1D3-94139460E8FF}"/>
              </a:ext>
            </a:extLst>
          </p:cNvPr>
          <p:cNvCxnSpPr>
            <a:cxnSpLocks/>
          </p:cNvCxnSpPr>
          <p:nvPr/>
        </p:nvCxnSpPr>
        <p:spPr bwMode="auto">
          <a:xfrm>
            <a:off x="11085898" y="3820689"/>
            <a:ext cx="0" cy="2279641"/>
          </a:xfrm>
          <a:prstGeom prst="line">
            <a:avLst/>
          </a:prstGeom>
          <a:noFill/>
          <a:ln w="19050" cap="flat" cmpd="sng" algn="ctr">
            <a:solidFill>
              <a:schemeClr val="bg1">
                <a:lumMod val="75000"/>
              </a:schemeClr>
            </a:solidFill>
            <a:prstDash val="sysDash"/>
            <a:round/>
            <a:headEnd type="none" w="med" len="med"/>
            <a:tailEnd type="none" w="med" len="med"/>
          </a:ln>
          <a:effectLst/>
        </p:spPr>
      </p:cxnSp>
      <p:cxnSp>
        <p:nvCxnSpPr>
          <p:cNvPr id="296" name="Straight Connector 295">
            <a:extLst>
              <a:ext uri="{FF2B5EF4-FFF2-40B4-BE49-F238E27FC236}">
                <a16:creationId xmlns:a16="http://schemas.microsoft.com/office/drawing/2014/main" id="{E1A54080-D504-40DC-B659-FF188F1557FB}"/>
              </a:ext>
            </a:extLst>
          </p:cNvPr>
          <p:cNvCxnSpPr>
            <a:cxnSpLocks/>
          </p:cNvCxnSpPr>
          <p:nvPr/>
        </p:nvCxnSpPr>
        <p:spPr bwMode="auto">
          <a:xfrm flipH="1">
            <a:off x="8978186" y="3820689"/>
            <a:ext cx="13414" cy="2316444"/>
          </a:xfrm>
          <a:prstGeom prst="line">
            <a:avLst/>
          </a:prstGeom>
          <a:noFill/>
          <a:ln w="19050" cap="flat" cmpd="sng" algn="ctr">
            <a:solidFill>
              <a:schemeClr val="bg1">
                <a:lumMod val="75000"/>
              </a:schemeClr>
            </a:solidFill>
            <a:prstDash val="sysDash"/>
            <a:round/>
            <a:headEnd type="none" w="med" len="med"/>
            <a:tailEnd type="none" w="med" len="med"/>
          </a:ln>
          <a:effectLst/>
        </p:spPr>
      </p:cxnSp>
      <p:cxnSp>
        <p:nvCxnSpPr>
          <p:cNvPr id="295" name="Straight Connector 294">
            <a:extLst>
              <a:ext uri="{FF2B5EF4-FFF2-40B4-BE49-F238E27FC236}">
                <a16:creationId xmlns:a16="http://schemas.microsoft.com/office/drawing/2014/main" id="{2A669BB1-D42F-45EE-8486-0EADC0E9E9B9}"/>
              </a:ext>
            </a:extLst>
          </p:cNvPr>
          <p:cNvCxnSpPr>
            <a:cxnSpLocks/>
          </p:cNvCxnSpPr>
          <p:nvPr/>
        </p:nvCxnSpPr>
        <p:spPr bwMode="auto">
          <a:xfrm>
            <a:off x="6858000" y="3820689"/>
            <a:ext cx="0" cy="2316444"/>
          </a:xfrm>
          <a:prstGeom prst="line">
            <a:avLst/>
          </a:prstGeom>
          <a:noFill/>
          <a:ln w="19050" cap="flat" cmpd="sng" algn="ctr">
            <a:solidFill>
              <a:schemeClr val="bg1">
                <a:lumMod val="75000"/>
              </a:schemeClr>
            </a:solidFill>
            <a:prstDash val="sysDash"/>
            <a:round/>
            <a:headEnd type="none" w="med" len="med"/>
            <a:tailEnd type="none" w="med" len="med"/>
          </a:ln>
          <a:effectLst/>
        </p:spPr>
      </p:cxnSp>
      <p:cxnSp>
        <p:nvCxnSpPr>
          <p:cNvPr id="294" name="Straight Connector 293">
            <a:extLst>
              <a:ext uri="{FF2B5EF4-FFF2-40B4-BE49-F238E27FC236}">
                <a16:creationId xmlns:a16="http://schemas.microsoft.com/office/drawing/2014/main" id="{B603225B-DA0A-4661-9172-DD215D009136}"/>
              </a:ext>
            </a:extLst>
          </p:cNvPr>
          <p:cNvCxnSpPr>
            <a:cxnSpLocks/>
          </p:cNvCxnSpPr>
          <p:nvPr/>
        </p:nvCxnSpPr>
        <p:spPr bwMode="auto">
          <a:xfrm>
            <a:off x="4756673" y="3820689"/>
            <a:ext cx="412" cy="2316444"/>
          </a:xfrm>
          <a:prstGeom prst="line">
            <a:avLst/>
          </a:prstGeom>
          <a:noFill/>
          <a:ln w="19050" cap="flat" cmpd="sng" algn="ctr">
            <a:solidFill>
              <a:schemeClr val="bg1">
                <a:lumMod val="75000"/>
              </a:schemeClr>
            </a:solidFill>
            <a:prstDash val="sysDash"/>
            <a:round/>
            <a:headEnd type="none" w="med" len="med"/>
            <a:tailEnd type="none" w="med" len="med"/>
          </a:ln>
          <a:effectLst/>
        </p:spPr>
      </p:cxnSp>
      <p:sp>
        <p:nvSpPr>
          <p:cNvPr id="23559" name="Title 1"/>
          <p:cNvSpPr>
            <a:spLocks noGrp="1"/>
          </p:cNvSpPr>
          <p:nvPr>
            <p:ph type="title"/>
          </p:nvPr>
        </p:nvSpPr>
        <p:spPr/>
        <p:txBody>
          <a:bodyPr>
            <a:normAutofit/>
          </a:bodyPr>
          <a:lstStyle/>
          <a:p>
            <a:r>
              <a:rPr lang="en-GB" dirty="0"/>
              <a:t>Cortex-M7 Registers</a:t>
            </a:r>
          </a:p>
        </p:txBody>
      </p:sp>
      <p:sp>
        <p:nvSpPr>
          <p:cNvPr id="23560" name="Content Placeholder 2"/>
          <p:cNvSpPr>
            <a:spLocks noGrp="1"/>
          </p:cNvSpPr>
          <p:nvPr>
            <p:ph idx="1"/>
          </p:nvPr>
        </p:nvSpPr>
        <p:spPr>
          <a:xfrm>
            <a:off x="492125" y="1210378"/>
            <a:ext cx="10655300" cy="2627440"/>
          </a:xfrm>
        </p:spPr>
        <p:txBody>
          <a:bodyPr/>
          <a:lstStyle/>
          <a:p>
            <a:pPr>
              <a:spcBef>
                <a:spcPct val="0"/>
              </a:spcBef>
              <a:defRPr/>
            </a:pPr>
            <a:r>
              <a:rPr lang="en-US" dirty="0">
                <a:ea typeface="ＭＳ Ｐゴシック" panose="020B0600070205080204" pitchFamily="34" charset="-128"/>
              </a:rPr>
              <a:t>Program status register (PSR)</a:t>
            </a:r>
          </a:p>
          <a:p>
            <a:pPr lvl="1">
              <a:spcBef>
                <a:spcPct val="0"/>
              </a:spcBef>
              <a:spcAft>
                <a:spcPts val="1600"/>
              </a:spcAft>
              <a:buFont typeface="Calibri" panose="020F0502020204030204" pitchFamily="34" charset="0"/>
              <a:defRPr/>
            </a:pPr>
            <a:r>
              <a:rPr lang="en-US" sz="2000" dirty="0">
                <a:solidFill>
                  <a:schemeClr val="tx2"/>
                </a:solidFill>
                <a:ea typeface="ＭＳ Ｐゴシック" panose="020B0600070205080204" pitchFamily="34" charset="-128"/>
              </a:rPr>
              <a:t>Provides information about program execution and ALU flags</a:t>
            </a:r>
          </a:p>
          <a:p>
            <a:pPr lvl="2">
              <a:spcBef>
                <a:spcPct val="0"/>
              </a:spcBef>
              <a:spcAft>
                <a:spcPts val="1600"/>
              </a:spcAft>
              <a:defRPr/>
            </a:pPr>
            <a:r>
              <a:rPr lang="en-US" sz="2000" dirty="0">
                <a:solidFill>
                  <a:schemeClr val="tx2"/>
                </a:solidFill>
                <a:ea typeface="ＭＳ Ｐゴシック" panose="020B0600070205080204" pitchFamily="34" charset="-128"/>
              </a:rPr>
              <a:t>Application PSR (APSR) – condition code flag bit Negative, Zero, Carry, </a:t>
            </a:r>
            <a:r>
              <a:rPr lang="en-US" altLang="zh-CN" sz="2000" dirty="0">
                <a:solidFill>
                  <a:schemeClr val="tx2"/>
                </a:solidFill>
                <a:ea typeface="ＭＳ Ｐゴシック" panose="020B0600070205080204" pitchFamily="34" charset="-128"/>
              </a:rPr>
              <a:t>Ov</a:t>
            </a:r>
            <a:r>
              <a:rPr lang="en-US" sz="2000" dirty="0">
                <a:solidFill>
                  <a:schemeClr val="tx2"/>
                </a:solidFill>
                <a:ea typeface="ＭＳ Ｐゴシック" panose="020B0600070205080204" pitchFamily="34" charset="-128"/>
              </a:rPr>
              <a:t>erflow</a:t>
            </a:r>
          </a:p>
          <a:p>
            <a:pPr lvl="2">
              <a:spcBef>
                <a:spcPct val="0"/>
              </a:spcBef>
              <a:spcAft>
                <a:spcPts val="1600"/>
              </a:spcAft>
              <a:defRPr/>
            </a:pPr>
            <a:r>
              <a:rPr lang="en-US" sz="2000" dirty="0">
                <a:solidFill>
                  <a:schemeClr val="tx2"/>
                </a:solidFill>
                <a:ea typeface="ＭＳ Ｐゴシック" panose="020B0600070205080204" pitchFamily="34" charset="-128"/>
              </a:rPr>
              <a:t>Interrupt PSR (IPSR) – holds exception number of currently executing ISR</a:t>
            </a:r>
          </a:p>
          <a:p>
            <a:pPr lvl="2">
              <a:spcBef>
                <a:spcPct val="0"/>
              </a:spcBef>
              <a:spcAft>
                <a:spcPts val="1600"/>
              </a:spcAft>
              <a:defRPr/>
            </a:pPr>
            <a:r>
              <a:rPr lang="en-US" sz="2000" dirty="0">
                <a:solidFill>
                  <a:schemeClr val="tx2"/>
                </a:solidFill>
                <a:ea typeface="ＭＳ Ｐゴシック" panose="020B0600070205080204" pitchFamily="34" charset="-128"/>
              </a:rPr>
              <a:t>Execution PSR (EPSR) – thumb state</a:t>
            </a:r>
          </a:p>
        </p:txBody>
      </p:sp>
      <p:sp>
        <p:nvSpPr>
          <p:cNvPr id="23699" name="TextBox 189"/>
          <p:cNvSpPr txBox="1">
            <a:spLocks noChangeArrowheads="1"/>
          </p:cNvSpPr>
          <p:nvPr/>
        </p:nvSpPr>
        <p:spPr bwMode="auto">
          <a:xfrm>
            <a:off x="1153806" y="3960919"/>
            <a:ext cx="139010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APSR</a:t>
            </a:r>
          </a:p>
        </p:txBody>
      </p:sp>
      <p:sp>
        <p:nvSpPr>
          <p:cNvPr id="23700" name="TextBox 190"/>
          <p:cNvSpPr txBox="1">
            <a:spLocks noChangeArrowheads="1"/>
          </p:cNvSpPr>
          <p:nvPr/>
        </p:nvSpPr>
        <p:spPr bwMode="auto">
          <a:xfrm>
            <a:off x="1132239" y="4612190"/>
            <a:ext cx="139010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IPSR</a:t>
            </a:r>
          </a:p>
        </p:txBody>
      </p:sp>
      <p:sp>
        <p:nvSpPr>
          <p:cNvPr id="23701" name="TextBox 191"/>
          <p:cNvSpPr txBox="1">
            <a:spLocks noChangeArrowheads="1"/>
          </p:cNvSpPr>
          <p:nvPr/>
        </p:nvSpPr>
        <p:spPr bwMode="auto">
          <a:xfrm>
            <a:off x="1132239" y="5269747"/>
            <a:ext cx="139010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EPSR</a:t>
            </a:r>
          </a:p>
        </p:txBody>
      </p:sp>
      <p:grpSp>
        <p:nvGrpSpPr>
          <p:cNvPr id="23555" name="Group 23554">
            <a:extLst>
              <a:ext uri="{FF2B5EF4-FFF2-40B4-BE49-F238E27FC236}">
                <a16:creationId xmlns:a16="http://schemas.microsoft.com/office/drawing/2014/main" id="{D20B9ECB-05E4-40E0-8AE3-6EB7C98C9195}"/>
              </a:ext>
            </a:extLst>
          </p:cNvPr>
          <p:cNvGrpSpPr/>
          <p:nvPr/>
        </p:nvGrpSpPr>
        <p:grpSpPr>
          <a:xfrm>
            <a:off x="2637014" y="3955345"/>
            <a:ext cx="8459128" cy="316789"/>
            <a:chOff x="2634222" y="3341407"/>
            <a:chExt cx="8459128" cy="316789"/>
          </a:xfrm>
        </p:grpSpPr>
        <p:sp>
          <p:nvSpPr>
            <p:cNvPr id="181" name="Rectangle 180"/>
            <p:cNvSpPr/>
            <p:nvPr/>
          </p:nvSpPr>
          <p:spPr bwMode="auto">
            <a:xfrm>
              <a:off x="3686309" y="3355431"/>
              <a:ext cx="266596" cy="293687"/>
            </a:xfrm>
            <a:prstGeom prst="rect">
              <a:avLst/>
            </a:prstGeom>
            <a:solidFill>
              <a:srgbClr val="FBD1DC"/>
            </a:solidFill>
            <a:ln w="12700" cap="flat" cmpd="sng" algn="ctr">
              <a:solidFill>
                <a:schemeClr val="tx1"/>
              </a:solidFill>
              <a:prstDash val="solid"/>
              <a:round/>
              <a:headEnd type="none" w="med" len="med"/>
              <a:tailEnd type="none" w="med" len="med"/>
            </a:ln>
            <a:effectLst/>
          </p:spPr>
          <p:txBody>
            <a:bodyPr wrap="none" anchor="ctr"/>
            <a:lstStyle/>
            <a:p>
              <a:pPr algn="ctr">
                <a:defRPr/>
              </a:pPr>
              <a:r>
                <a:rPr lang="en-GB" dirty="0">
                  <a:cs typeface="Arial" charset="0"/>
                </a:rPr>
                <a:t>Q</a:t>
              </a:r>
            </a:p>
          </p:txBody>
        </p:sp>
        <p:sp>
          <p:nvSpPr>
            <p:cNvPr id="2" name="Rectangle 1"/>
            <p:cNvSpPr/>
            <p:nvPr/>
          </p:nvSpPr>
          <p:spPr bwMode="auto">
            <a:xfrm>
              <a:off x="2634222" y="3356226"/>
              <a:ext cx="264479" cy="293687"/>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b="0" dirty="0">
                  <a:cs typeface="Arial" charset="0"/>
                </a:rPr>
                <a:t>N</a:t>
              </a:r>
            </a:p>
          </p:txBody>
        </p:sp>
        <p:sp>
          <p:nvSpPr>
            <p:cNvPr id="5" name="Rectangle 4"/>
            <p:cNvSpPr/>
            <p:nvPr/>
          </p:nvSpPr>
          <p:spPr bwMode="auto">
            <a:xfrm>
              <a:off x="2898701" y="3356226"/>
              <a:ext cx="266596" cy="293687"/>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b="0" dirty="0">
                  <a:cs typeface="Arial" charset="0"/>
                </a:rPr>
                <a:t>Z</a:t>
              </a:r>
            </a:p>
          </p:txBody>
        </p:sp>
        <p:sp>
          <p:nvSpPr>
            <p:cNvPr id="6" name="Rectangle 5"/>
            <p:cNvSpPr/>
            <p:nvPr/>
          </p:nvSpPr>
          <p:spPr bwMode="auto">
            <a:xfrm>
              <a:off x="3158950" y="3356226"/>
              <a:ext cx="266596" cy="293687"/>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b="0" dirty="0">
                  <a:cs typeface="Arial" charset="0"/>
                </a:rPr>
                <a:t>C</a:t>
              </a:r>
            </a:p>
          </p:txBody>
        </p:sp>
        <p:sp>
          <p:nvSpPr>
            <p:cNvPr id="7" name="Rectangle 6"/>
            <p:cNvSpPr/>
            <p:nvPr/>
          </p:nvSpPr>
          <p:spPr bwMode="auto">
            <a:xfrm>
              <a:off x="3425546" y="3356226"/>
              <a:ext cx="266596" cy="293687"/>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b="0" dirty="0">
                  <a:cs typeface="Arial" charset="0"/>
                </a:rPr>
                <a:t>V</a:t>
              </a:r>
            </a:p>
          </p:txBody>
        </p:sp>
        <p:sp>
          <p:nvSpPr>
            <p:cNvPr id="9" name="Rectangle 8"/>
            <p:cNvSpPr/>
            <p:nvPr/>
          </p:nvSpPr>
          <p:spPr bwMode="auto">
            <a:xfrm>
              <a:off x="3962969" y="335622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0" name="Rectangle 9"/>
            <p:cNvSpPr/>
            <p:nvPr/>
          </p:nvSpPr>
          <p:spPr bwMode="auto">
            <a:xfrm>
              <a:off x="4223217" y="335622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1" name="Rectangle 10"/>
            <p:cNvSpPr/>
            <p:nvPr/>
          </p:nvSpPr>
          <p:spPr bwMode="auto">
            <a:xfrm>
              <a:off x="4489812" y="3356226"/>
              <a:ext cx="264481"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2" name="Rectangle 11"/>
            <p:cNvSpPr/>
            <p:nvPr/>
          </p:nvSpPr>
          <p:spPr bwMode="auto">
            <a:xfrm>
              <a:off x="4747945" y="335622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3" name="Rectangle 12"/>
            <p:cNvSpPr/>
            <p:nvPr/>
          </p:nvSpPr>
          <p:spPr bwMode="auto">
            <a:xfrm>
              <a:off x="5014541" y="335622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4" name="Rectangle 13"/>
            <p:cNvSpPr/>
            <p:nvPr/>
          </p:nvSpPr>
          <p:spPr bwMode="auto">
            <a:xfrm>
              <a:off x="5274790" y="335622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5" name="Rectangle 14"/>
            <p:cNvSpPr/>
            <p:nvPr/>
          </p:nvSpPr>
          <p:spPr bwMode="auto">
            <a:xfrm>
              <a:off x="5541386" y="335622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6" name="Rectangle 15"/>
            <p:cNvSpPr/>
            <p:nvPr/>
          </p:nvSpPr>
          <p:spPr bwMode="auto">
            <a:xfrm>
              <a:off x="5807982" y="3356226"/>
              <a:ext cx="266596" cy="293687"/>
            </a:xfrm>
            <a:prstGeom prst="rect">
              <a:avLst/>
            </a:prstGeom>
            <a:solidFill>
              <a:schemeClr val="bg2">
                <a:lumMod val="40000"/>
                <a:lumOff val="6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7" name="Rectangle 16"/>
            <p:cNvSpPr/>
            <p:nvPr/>
          </p:nvSpPr>
          <p:spPr bwMode="auto">
            <a:xfrm>
              <a:off x="6074578" y="3356226"/>
              <a:ext cx="266596" cy="293687"/>
            </a:xfrm>
            <a:prstGeom prst="rect">
              <a:avLst/>
            </a:prstGeom>
            <a:solidFill>
              <a:schemeClr val="bg2">
                <a:lumMod val="40000"/>
                <a:lumOff val="6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8" name="Rectangle 17"/>
            <p:cNvSpPr/>
            <p:nvPr/>
          </p:nvSpPr>
          <p:spPr bwMode="auto">
            <a:xfrm>
              <a:off x="6334825" y="3356226"/>
              <a:ext cx="266596" cy="293687"/>
            </a:xfrm>
            <a:prstGeom prst="rect">
              <a:avLst/>
            </a:prstGeom>
            <a:solidFill>
              <a:schemeClr val="bg2">
                <a:lumMod val="40000"/>
                <a:lumOff val="6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9" name="Rectangle 18"/>
            <p:cNvSpPr/>
            <p:nvPr/>
          </p:nvSpPr>
          <p:spPr bwMode="auto">
            <a:xfrm>
              <a:off x="6601421" y="3356226"/>
              <a:ext cx="266596" cy="293687"/>
            </a:xfrm>
            <a:prstGeom prst="rect">
              <a:avLst/>
            </a:prstGeom>
            <a:solidFill>
              <a:schemeClr val="bg2">
                <a:lumMod val="40000"/>
                <a:lumOff val="6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0" name="Rectangle 19"/>
            <p:cNvSpPr/>
            <p:nvPr/>
          </p:nvSpPr>
          <p:spPr bwMode="auto">
            <a:xfrm>
              <a:off x="6861670" y="335622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1" name="Rectangle 20"/>
            <p:cNvSpPr/>
            <p:nvPr/>
          </p:nvSpPr>
          <p:spPr bwMode="auto">
            <a:xfrm>
              <a:off x="7128266" y="335622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2" name="Rectangle 21"/>
            <p:cNvSpPr/>
            <p:nvPr/>
          </p:nvSpPr>
          <p:spPr bwMode="auto">
            <a:xfrm>
              <a:off x="7388514" y="335622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3" name="Rectangle 22"/>
            <p:cNvSpPr/>
            <p:nvPr/>
          </p:nvSpPr>
          <p:spPr bwMode="auto">
            <a:xfrm>
              <a:off x="7655109" y="335622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4" name="Rectangle 23"/>
            <p:cNvSpPr/>
            <p:nvPr/>
          </p:nvSpPr>
          <p:spPr bwMode="auto">
            <a:xfrm>
              <a:off x="7921705" y="335622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5" name="Rectangle 24"/>
            <p:cNvSpPr/>
            <p:nvPr/>
          </p:nvSpPr>
          <p:spPr bwMode="auto">
            <a:xfrm>
              <a:off x="8188301" y="335622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6" name="Rectangle 25"/>
            <p:cNvSpPr/>
            <p:nvPr/>
          </p:nvSpPr>
          <p:spPr bwMode="auto">
            <a:xfrm>
              <a:off x="8448550" y="335622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7" name="Rectangle 26"/>
            <p:cNvSpPr/>
            <p:nvPr/>
          </p:nvSpPr>
          <p:spPr bwMode="auto">
            <a:xfrm>
              <a:off x="8715146" y="335622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8" name="Rectangle 27"/>
            <p:cNvSpPr/>
            <p:nvPr/>
          </p:nvSpPr>
          <p:spPr bwMode="auto">
            <a:xfrm>
              <a:off x="8975394" y="335622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9" name="Rectangle 28"/>
            <p:cNvSpPr/>
            <p:nvPr/>
          </p:nvSpPr>
          <p:spPr bwMode="auto">
            <a:xfrm>
              <a:off x="9241989" y="3356226"/>
              <a:ext cx="264481"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30" name="Rectangle 29"/>
            <p:cNvSpPr/>
            <p:nvPr/>
          </p:nvSpPr>
          <p:spPr bwMode="auto">
            <a:xfrm>
              <a:off x="9500122" y="335622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31" name="Rectangle 30"/>
            <p:cNvSpPr/>
            <p:nvPr/>
          </p:nvSpPr>
          <p:spPr bwMode="auto">
            <a:xfrm>
              <a:off x="9766718" y="335622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32" name="Rectangle 31"/>
            <p:cNvSpPr/>
            <p:nvPr/>
          </p:nvSpPr>
          <p:spPr bwMode="auto">
            <a:xfrm>
              <a:off x="10033314" y="335622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33" name="Rectangle 32"/>
            <p:cNvSpPr/>
            <p:nvPr/>
          </p:nvSpPr>
          <p:spPr bwMode="auto">
            <a:xfrm>
              <a:off x="10299909" y="335622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34" name="Rectangle 33"/>
            <p:cNvSpPr/>
            <p:nvPr/>
          </p:nvSpPr>
          <p:spPr bwMode="auto">
            <a:xfrm>
              <a:off x="10560158" y="335622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35" name="Rectangle 34"/>
            <p:cNvSpPr/>
            <p:nvPr/>
          </p:nvSpPr>
          <p:spPr bwMode="auto">
            <a:xfrm>
              <a:off x="10826754" y="335622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37" name="Rectangle 36"/>
            <p:cNvSpPr/>
            <p:nvPr/>
          </p:nvSpPr>
          <p:spPr bwMode="auto">
            <a:xfrm>
              <a:off x="2634222" y="3356226"/>
              <a:ext cx="8459128" cy="293687"/>
            </a:xfrm>
            <a:prstGeom prst="rect">
              <a:avLst/>
            </a:prstGeom>
            <a:no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3628" name="TextBox 106"/>
            <p:cNvSpPr txBox="1">
              <a:spLocks noChangeArrowheads="1"/>
            </p:cNvSpPr>
            <p:nvPr/>
          </p:nvSpPr>
          <p:spPr bwMode="auto">
            <a:xfrm>
              <a:off x="4377146" y="3349876"/>
              <a:ext cx="1390106"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Reserved</a:t>
              </a:r>
            </a:p>
          </p:txBody>
        </p:sp>
        <p:sp>
          <p:nvSpPr>
            <p:cNvPr id="192" name="TextBox 106">
              <a:extLst>
                <a:ext uri="{FF2B5EF4-FFF2-40B4-BE49-F238E27FC236}">
                  <a16:creationId xmlns:a16="http://schemas.microsoft.com/office/drawing/2014/main" id="{47C2F180-0F99-4CAF-A836-31106AA8A07D}"/>
                </a:ext>
              </a:extLst>
            </p:cNvPr>
            <p:cNvSpPr txBox="1">
              <a:spLocks noChangeArrowheads="1"/>
            </p:cNvSpPr>
            <p:nvPr/>
          </p:nvSpPr>
          <p:spPr bwMode="auto">
            <a:xfrm>
              <a:off x="5901146" y="3350221"/>
              <a:ext cx="1390106"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GE[3:0]</a:t>
              </a:r>
            </a:p>
          </p:txBody>
        </p:sp>
        <p:sp>
          <p:nvSpPr>
            <p:cNvPr id="203" name="TextBox 106">
              <a:extLst>
                <a:ext uri="{FF2B5EF4-FFF2-40B4-BE49-F238E27FC236}">
                  <a16:creationId xmlns:a16="http://schemas.microsoft.com/office/drawing/2014/main" id="{54137AEB-97AC-4134-9C10-863A92CE8935}"/>
                </a:ext>
              </a:extLst>
            </p:cNvPr>
            <p:cNvSpPr txBox="1">
              <a:spLocks noChangeArrowheads="1"/>
            </p:cNvSpPr>
            <p:nvPr/>
          </p:nvSpPr>
          <p:spPr bwMode="auto">
            <a:xfrm>
              <a:off x="8491946" y="3341407"/>
              <a:ext cx="1390106"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Reserved</a:t>
              </a:r>
            </a:p>
          </p:txBody>
        </p:sp>
      </p:grpSp>
      <p:grpSp>
        <p:nvGrpSpPr>
          <p:cNvPr id="4" name="Group 3">
            <a:extLst>
              <a:ext uri="{FF2B5EF4-FFF2-40B4-BE49-F238E27FC236}">
                <a16:creationId xmlns:a16="http://schemas.microsoft.com/office/drawing/2014/main" id="{CABDCCC5-776E-44D9-8A61-7A926722A7CF}"/>
              </a:ext>
            </a:extLst>
          </p:cNvPr>
          <p:cNvGrpSpPr/>
          <p:nvPr/>
        </p:nvGrpSpPr>
        <p:grpSpPr>
          <a:xfrm>
            <a:off x="2590801" y="4613153"/>
            <a:ext cx="8773311" cy="1258584"/>
            <a:chOff x="2021208" y="3999216"/>
            <a:chExt cx="8773311" cy="1258584"/>
          </a:xfrm>
        </p:grpSpPr>
        <p:grpSp>
          <p:nvGrpSpPr>
            <p:cNvPr id="170" name="Group 169">
              <a:extLst>
                <a:ext uri="{FF2B5EF4-FFF2-40B4-BE49-F238E27FC236}">
                  <a16:creationId xmlns:a16="http://schemas.microsoft.com/office/drawing/2014/main" id="{90A6579D-40F5-4E5E-8DCA-1D510B626759}"/>
                </a:ext>
              </a:extLst>
            </p:cNvPr>
            <p:cNvGrpSpPr/>
            <p:nvPr/>
          </p:nvGrpSpPr>
          <p:grpSpPr>
            <a:xfrm>
              <a:off x="2067010" y="3999216"/>
              <a:ext cx="8459128" cy="322263"/>
              <a:chOff x="2634222" y="3996664"/>
              <a:chExt cx="8459128" cy="322263"/>
            </a:xfrm>
          </p:grpSpPr>
          <p:sp>
            <p:nvSpPr>
              <p:cNvPr id="313" name="Rectangle 312">
                <a:extLst>
                  <a:ext uri="{FF2B5EF4-FFF2-40B4-BE49-F238E27FC236}">
                    <a16:creationId xmlns:a16="http://schemas.microsoft.com/office/drawing/2014/main" id="{5755C4FB-C002-47F0-968C-FB2E29F90D79}"/>
                  </a:ext>
                </a:extLst>
              </p:cNvPr>
              <p:cNvSpPr/>
              <p:nvPr/>
            </p:nvSpPr>
            <p:spPr bwMode="auto">
              <a:xfrm>
                <a:off x="8981950" y="4010952"/>
                <a:ext cx="266596" cy="293687"/>
              </a:xfrm>
              <a:prstGeom prst="rect">
                <a:avLst/>
              </a:prstGeom>
              <a:solidFill>
                <a:srgbClr val="C5EEF9"/>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314" name="Rectangle 313">
                <a:extLst>
                  <a:ext uri="{FF2B5EF4-FFF2-40B4-BE49-F238E27FC236}">
                    <a16:creationId xmlns:a16="http://schemas.microsoft.com/office/drawing/2014/main" id="{2B6001B9-B0E5-4687-9F7D-F898F15EEE29}"/>
                  </a:ext>
                </a:extLst>
              </p:cNvPr>
              <p:cNvSpPr/>
              <p:nvPr/>
            </p:nvSpPr>
            <p:spPr bwMode="auto">
              <a:xfrm>
                <a:off x="9248546" y="4010952"/>
                <a:ext cx="266596" cy="293687"/>
              </a:xfrm>
              <a:prstGeom prst="rect">
                <a:avLst/>
              </a:prstGeom>
              <a:solidFill>
                <a:srgbClr val="C5EEF9"/>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315" name="Rectangle 314">
                <a:extLst>
                  <a:ext uri="{FF2B5EF4-FFF2-40B4-BE49-F238E27FC236}">
                    <a16:creationId xmlns:a16="http://schemas.microsoft.com/office/drawing/2014/main" id="{93DE2958-666C-4251-99B6-96EC888E7FC9}"/>
                  </a:ext>
                </a:extLst>
              </p:cNvPr>
              <p:cNvSpPr/>
              <p:nvPr/>
            </p:nvSpPr>
            <p:spPr bwMode="auto">
              <a:xfrm>
                <a:off x="2634222" y="4010952"/>
                <a:ext cx="264479"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316" name="Rectangle 315">
                <a:extLst>
                  <a:ext uri="{FF2B5EF4-FFF2-40B4-BE49-F238E27FC236}">
                    <a16:creationId xmlns:a16="http://schemas.microsoft.com/office/drawing/2014/main" id="{2EFABECC-D874-427F-97CB-5DFB338A1ACE}"/>
                  </a:ext>
                </a:extLst>
              </p:cNvPr>
              <p:cNvSpPr/>
              <p:nvPr/>
            </p:nvSpPr>
            <p:spPr bwMode="auto">
              <a:xfrm>
                <a:off x="2898701" y="4010952"/>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317" name="Rectangle 316">
                <a:extLst>
                  <a:ext uri="{FF2B5EF4-FFF2-40B4-BE49-F238E27FC236}">
                    <a16:creationId xmlns:a16="http://schemas.microsoft.com/office/drawing/2014/main" id="{A4BBF13C-4F3A-4BDF-9A79-9D1306F29486}"/>
                  </a:ext>
                </a:extLst>
              </p:cNvPr>
              <p:cNvSpPr/>
              <p:nvPr/>
            </p:nvSpPr>
            <p:spPr bwMode="auto">
              <a:xfrm>
                <a:off x="3158950" y="4010952"/>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318" name="Rectangle 317">
                <a:extLst>
                  <a:ext uri="{FF2B5EF4-FFF2-40B4-BE49-F238E27FC236}">
                    <a16:creationId xmlns:a16="http://schemas.microsoft.com/office/drawing/2014/main" id="{81A2003D-E52D-40CF-A98A-9A8A0847CB3D}"/>
                  </a:ext>
                </a:extLst>
              </p:cNvPr>
              <p:cNvSpPr/>
              <p:nvPr/>
            </p:nvSpPr>
            <p:spPr bwMode="auto">
              <a:xfrm>
                <a:off x="3425546" y="4010952"/>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319" name="Rectangle 318">
                <a:extLst>
                  <a:ext uri="{FF2B5EF4-FFF2-40B4-BE49-F238E27FC236}">
                    <a16:creationId xmlns:a16="http://schemas.microsoft.com/office/drawing/2014/main" id="{23D0EC19-1A92-4334-850D-AE7C9BB4D74F}"/>
                  </a:ext>
                </a:extLst>
              </p:cNvPr>
              <p:cNvSpPr/>
              <p:nvPr/>
            </p:nvSpPr>
            <p:spPr bwMode="auto">
              <a:xfrm>
                <a:off x="3696374" y="4010952"/>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320" name="Rectangle 319">
                <a:extLst>
                  <a:ext uri="{FF2B5EF4-FFF2-40B4-BE49-F238E27FC236}">
                    <a16:creationId xmlns:a16="http://schemas.microsoft.com/office/drawing/2014/main" id="{0F25B618-FE8D-451C-8800-FF167AB94EEC}"/>
                  </a:ext>
                </a:extLst>
              </p:cNvPr>
              <p:cNvSpPr/>
              <p:nvPr/>
            </p:nvSpPr>
            <p:spPr bwMode="auto">
              <a:xfrm>
                <a:off x="3962969" y="4010952"/>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321" name="Rectangle 320">
                <a:extLst>
                  <a:ext uri="{FF2B5EF4-FFF2-40B4-BE49-F238E27FC236}">
                    <a16:creationId xmlns:a16="http://schemas.microsoft.com/office/drawing/2014/main" id="{9FDE5209-8FCF-4D94-9B52-4582C1B4C646}"/>
                  </a:ext>
                </a:extLst>
              </p:cNvPr>
              <p:cNvSpPr/>
              <p:nvPr/>
            </p:nvSpPr>
            <p:spPr bwMode="auto">
              <a:xfrm>
                <a:off x="4223217" y="4010952"/>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322" name="Rectangle 321">
                <a:extLst>
                  <a:ext uri="{FF2B5EF4-FFF2-40B4-BE49-F238E27FC236}">
                    <a16:creationId xmlns:a16="http://schemas.microsoft.com/office/drawing/2014/main" id="{52300B87-8CA7-4A1E-A28A-B94220EBCA17}"/>
                  </a:ext>
                </a:extLst>
              </p:cNvPr>
              <p:cNvSpPr/>
              <p:nvPr/>
            </p:nvSpPr>
            <p:spPr bwMode="auto">
              <a:xfrm>
                <a:off x="4489812" y="4010952"/>
                <a:ext cx="264481"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323" name="Rectangle 322">
                <a:extLst>
                  <a:ext uri="{FF2B5EF4-FFF2-40B4-BE49-F238E27FC236}">
                    <a16:creationId xmlns:a16="http://schemas.microsoft.com/office/drawing/2014/main" id="{CFD2AA98-8762-477A-B6C7-0798391F8575}"/>
                  </a:ext>
                </a:extLst>
              </p:cNvPr>
              <p:cNvSpPr/>
              <p:nvPr/>
            </p:nvSpPr>
            <p:spPr bwMode="auto">
              <a:xfrm>
                <a:off x="4747945" y="4010952"/>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324" name="Rectangle 323">
                <a:extLst>
                  <a:ext uri="{FF2B5EF4-FFF2-40B4-BE49-F238E27FC236}">
                    <a16:creationId xmlns:a16="http://schemas.microsoft.com/office/drawing/2014/main" id="{406EEB9A-8088-43B1-B70F-061475ED21B5}"/>
                  </a:ext>
                </a:extLst>
              </p:cNvPr>
              <p:cNvSpPr/>
              <p:nvPr/>
            </p:nvSpPr>
            <p:spPr bwMode="auto">
              <a:xfrm>
                <a:off x="5014541" y="4010952"/>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325" name="Rectangle 324">
                <a:extLst>
                  <a:ext uri="{FF2B5EF4-FFF2-40B4-BE49-F238E27FC236}">
                    <a16:creationId xmlns:a16="http://schemas.microsoft.com/office/drawing/2014/main" id="{BFEEBB47-20C0-4CC0-969F-92FB1C61EC58}"/>
                  </a:ext>
                </a:extLst>
              </p:cNvPr>
              <p:cNvSpPr/>
              <p:nvPr/>
            </p:nvSpPr>
            <p:spPr bwMode="auto">
              <a:xfrm>
                <a:off x="5274790" y="4010952"/>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326" name="Rectangle 325">
                <a:extLst>
                  <a:ext uri="{FF2B5EF4-FFF2-40B4-BE49-F238E27FC236}">
                    <a16:creationId xmlns:a16="http://schemas.microsoft.com/office/drawing/2014/main" id="{39363BD2-B5B7-4446-8893-62C5EEE81885}"/>
                  </a:ext>
                </a:extLst>
              </p:cNvPr>
              <p:cNvSpPr/>
              <p:nvPr/>
            </p:nvSpPr>
            <p:spPr bwMode="auto">
              <a:xfrm>
                <a:off x="5541386" y="4010952"/>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327" name="Rectangle 326">
                <a:extLst>
                  <a:ext uri="{FF2B5EF4-FFF2-40B4-BE49-F238E27FC236}">
                    <a16:creationId xmlns:a16="http://schemas.microsoft.com/office/drawing/2014/main" id="{D21A2E13-DA7D-401D-8C6B-9EF453CA0A69}"/>
                  </a:ext>
                </a:extLst>
              </p:cNvPr>
              <p:cNvSpPr/>
              <p:nvPr/>
            </p:nvSpPr>
            <p:spPr bwMode="auto">
              <a:xfrm>
                <a:off x="5807982" y="4010952"/>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328" name="Rectangle 327">
                <a:extLst>
                  <a:ext uri="{FF2B5EF4-FFF2-40B4-BE49-F238E27FC236}">
                    <a16:creationId xmlns:a16="http://schemas.microsoft.com/office/drawing/2014/main" id="{2BDD2833-14B9-4DC7-BD27-61822440692D}"/>
                  </a:ext>
                </a:extLst>
              </p:cNvPr>
              <p:cNvSpPr/>
              <p:nvPr/>
            </p:nvSpPr>
            <p:spPr bwMode="auto">
              <a:xfrm>
                <a:off x="6074578" y="4010952"/>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329" name="Rectangle 328">
                <a:extLst>
                  <a:ext uri="{FF2B5EF4-FFF2-40B4-BE49-F238E27FC236}">
                    <a16:creationId xmlns:a16="http://schemas.microsoft.com/office/drawing/2014/main" id="{C71E9EDC-4C52-4011-86B9-21C7D252C4A2}"/>
                  </a:ext>
                </a:extLst>
              </p:cNvPr>
              <p:cNvSpPr/>
              <p:nvPr/>
            </p:nvSpPr>
            <p:spPr bwMode="auto">
              <a:xfrm>
                <a:off x="6334825" y="4010952"/>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330" name="Rectangle 329">
                <a:extLst>
                  <a:ext uri="{FF2B5EF4-FFF2-40B4-BE49-F238E27FC236}">
                    <a16:creationId xmlns:a16="http://schemas.microsoft.com/office/drawing/2014/main" id="{D540E08B-C2FF-4D0D-A31E-AF73F9656696}"/>
                  </a:ext>
                </a:extLst>
              </p:cNvPr>
              <p:cNvSpPr/>
              <p:nvPr/>
            </p:nvSpPr>
            <p:spPr bwMode="auto">
              <a:xfrm>
                <a:off x="6601421" y="4010952"/>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331" name="Rectangle 330">
                <a:extLst>
                  <a:ext uri="{FF2B5EF4-FFF2-40B4-BE49-F238E27FC236}">
                    <a16:creationId xmlns:a16="http://schemas.microsoft.com/office/drawing/2014/main" id="{00CE6B1C-B154-4D9C-AA93-3A5A12A4CA35}"/>
                  </a:ext>
                </a:extLst>
              </p:cNvPr>
              <p:cNvSpPr/>
              <p:nvPr/>
            </p:nvSpPr>
            <p:spPr bwMode="auto">
              <a:xfrm>
                <a:off x="6861670" y="4010952"/>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332" name="Rectangle 331">
                <a:extLst>
                  <a:ext uri="{FF2B5EF4-FFF2-40B4-BE49-F238E27FC236}">
                    <a16:creationId xmlns:a16="http://schemas.microsoft.com/office/drawing/2014/main" id="{45A48A31-6DE1-4BA3-AB04-0A300A2D4FDF}"/>
                  </a:ext>
                </a:extLst>
              </p:cNvPr>
              <p:cNvSpPr/>
              <p:nvPr/>
            </p:nvSpPr>
            <p:spPr bwMode="auto">
              <a:xfrm>
                <a:off x="7128266" y="4010952"/>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333" name="Rectangle 332">
                <a:extLst>
                  <a:ext uri="{FF2B5EF4-FFF2-40B4-BE49-F238E27FC236}">
                    <a16:creationId xmlns:a16="http://schemas.microsoft.com/office/drawing/2014/main" id="{BF8ECBE8-7300-4DA5-8F38-CE8B160EDF91}"/>
                  </a:ext>
                </a:extLst>
              </p:cNvPr>
              <p:cNvSpPr/>
              <p:nvPr/>
            </p:nvSpPr>
            <p:spPr bwMode="auto">
              <a:xfrm>
                <a:off x="7388514" y="4010952"/>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334" name="Rectangle 333">
                <a:extLst>
                  <a:ext uri="{FF2B5EF4-FFF2-40B4-BE49-F238E27FC236}">
                    <a16:creationId xmlns:a16="http://schemas.microsoft.com/office/drawing/2014/main" id="{F8386338-0FB4-473C-ACBE-5F3637708896}"/>
                  </a:ext>
                </a:extLst>
              </p:cNvPr>
              <p:cNvSpPr/>
              <p:nvPr/>
            </p:nvSpPr>
            <p:spPr bwMode="auto">
              <a:xfrm>
                <a:off x="7655109" y="4010952"/>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335" name="Rectangle 334">
                <a:extLst>
                  <a:ext uri="{FF2B5EF4-FFF2-40B4-BE49-F238E27FC236}">
                    <a16:creationId xmlns:a16="http://schemas.microsoft.com/office/drawing/2014/main" id="{CC33E2DD-233F-46A9-9A1D-4F1B980205CE}"/>
                  </a:ext>
                </a:extLst>
              </p:cNvPr>
              <p:cNvSpPr/>
              <p:nvPr/>
            </p:nvSpPr>
            <p:spPr bwMode="auto">
              <a:xfrm>
                <a:off x="7921705" y="4010952"/>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336" name="Rectangle 335">
                <a:extLst>
                  <a:ext uri="{FF2B5EF4-FFF2-40B4-BE49-F238E27FC236}">
                    <a16:creationId xmlns:a16="http://schemas.microsoft.com/office/drawing/2014/main" id="{603740A8-A283-45CA-95FD-746FFF01D4AB}"/>
                  </a:ext>
                </a:extLst>
              </p:cNvPr>
              <p:cNvSpPr/>
              <p:nvPr/>
            </p:nvSpPr>
            <p:spPr bwMode="auto">
              <a:xfrm>
                <a:off x="8188301" y="4010952"/>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337" name="Rectangle 336">
                <a:extLst>
                  <a:ext uri="{FF2B5EF4-FFF2-40B4-BE49-F238E27FC236}">
                    <a16:creationId xmlns:a16="http://schemas.microsoft.com/office/drawing/2014/main" id="{A8EBC5F6-837E-46B6-9F0C-9E607705F644}"/>
                  </a:ext>
                </a:extLst>
              </p:cNvPr>
              <p:cNvSpPr/>
              <p:nvPr/>
            </p:nvSpPr>
            <p:spPr bwMode="auto">
              <a:xfrm>
                <a:off x="8448550" y="4010952"/>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338" name="Rectangle 337">
                <a:extLst>
                  <a:ext uri="{FF2B5EF4-FFF2-40B4-BE49-F238E27FC236}">
                    <a16:creationId xmlns:a16="http://schemas.microsoft.com/office/drawing/2014/main" id="{ACFB0362-FD75-43FC-A6CD-1E89BD2EC096}"/>
                  </a:ext>
                </a:extLst>
              </p:cNvPr>
              <p:cNvSpPr/>
              <p:nvPr/>
            </p:nvSpPr>
            <p:spPr bwMode="auto">
              <a:xfrm>
                <a:off x="8715146" y="4010952"/>
                <a:ext cx="266596" cy="293687"/>
              </a:xfrm>
              <a:prstGeom prst="rect">
                <a:avLst/>
              </a:prstGeom>
              <a:solidFill>
                <a:srgbClr val="C5EEF9"/>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339" name="Rectangle 338">
                <a:extLst>
                  <a:ext uri="{FF2B5EF4-FFF2-40B4-BE49-F238E27FC236}">
                    <a16:creationId xmlns:a16="http://schemas.microsoft.com/office/drawing/2014/main" id="{426E1DBC-9B67-4620-898B-C2EA62F3AC08}"/>
                  </a:ext>
                </a:extLst>
              </p:cNvPr>
              <p:cNvSpPr/>
              <p:nvPr/>
            </p:nvSpPr>
            <p:spPr bwMode="auto">
              <a:xfrm>
                <a:off x="9500122" y="4010952"/>
                <a:ext cx="266596" cy="293687"/>
              </a:xfrm>
              <a:prstGeom prst="rect">
                <a:avLst/>
              </a:prstGeom>
              <a:solidFill>
                <a:schemeClr val="accent1">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340" name="Rectangle 339">
                <a:extLst>
                  <a:ext uri="{FF2B5EF4-FFF2-40B4-BE49-F238E27FC236}">
                    <a16:creationId xmlns:a16="http://schemas.microsoft.com/office/drawing/2014/main" id="{E8D6D837-C099-4782-B302-A95657C5F9F5}"/>
                  </a:ext>
                </a:extLst>
              </p:cNvPr>
              <p:cNvSpPr/>
              <p:nvPr/>
            </p:nvSpPr>
            <p:spPr bwMode="auto">
              <a:xfrm>
                <a:off x="9766718" y="4010952"/>
                <a:ext cx="266596" cy="293687"/>
              </a:xfrm>
              <a:prstGeom prst="rect">
                <a:avLst/>
              </a:prstGeom>
              <a:solidFill>
                <a:schemeClr val="accent1">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341" name="Rectangle 340">
                <a:extLst>
                  <a:ext uri="{FF2B5EF4-FFF2-40B4-BE49-F238E27FC236}">
                    <a16:creationId xmlns:a16="http://schemas.microsoft.com/office/drawing/2014/main" id="{AB742849-32E0-412B-A224-8A485B70E331}"/>
                  </a:ext>
                </a:extLst>
              </p:cNvPr>
              <p:cNvSpPr/>
              <p:nvPr/>
            </p:nvSpPr>
            <p:spPr bwMode="auto">
              <a:xfrm>
                <a:off x="10033314" y="4010952"/>
                <a:ext cx="266596" cy="293687"/>
              </a:xfrm>
              <a:prstGeom prst="rect">
                <a:avLst/>
              </a:prstGeom>
              <a:solidFill>
                <a:schemeClr val="accent1">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342" name="Rectangle 341">
                <a:extLst>
                  <a:ext uri="{FF2B5EF4-FFF2-40B4-BE49-F238E27FC236}">
                    <a16:creationId xmlns:a16="http://schemas.microsoft.com/office/drawing/2014/main" id="{12F7DCDE-7D9A-40BA-8608-AF8673D139B4}"/>
                  </a:ext>
                </a:extLst>
              </p:cNvPr>
              <p:cNvSpPr/>
              <p:nvPr/>
            </p:nvSpPr>
            <p:spPr bwMode="auto">
              <a:xfrm>
                <a:off x="10299909" y="4010952"/>
                <a:ext cx="266596" cy="293687"/>
              </a:xfrm>
              <a:prstGeom prst="rect">
                <a:avLst/>
              </a:prstGeom>
              <a:solidFill>
                <a:schemeClr val="accent1">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343" name="Rectangle 342">
                <a:extLst>
                  <a:ext uri="{FF2B5EF4-FFF2-40B4-BE49-F238E27FC236}">
                    <a16:creationId xmlns:a16="http://schemas.microsoft.com/office/drawing/2014/main" id="{B2EFCD24-EFCB-419C-BFD6-6C93353EB740}"/>
                  </a:ext>
                </a:extLst>
              </p:cNvPr>
              <p:cNvSpPr/>
              <p:nvPr/>
            </p:nvSpPr>
            <p:spPr bwMode="auto">
              <a:xfrm>
                <a:off x="10560158" y="4010952"/>
                <a:ext cx="266596" cy="293687"/>
              </a:xfrm>
              <a:prstGeom prst="rect">
                <a:avLst/>
              </a:prstGeom>
              <a:solidFill>
                <a:schemeClr val="accent1">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344" name="Rectangle 343">
                <a:extLst>
                  <a:ext uri="{FF2B5EF4-FFF2-40B4-BE49-F238E27FC236}">
                    <a16:creationId xmlns:a16="http://schemas.microsoft.com/office/drawing/2014/main" id="{5A72535C-3802-46C9-9801-EE2B9B2F1696}"/>
                  </a:ext>
                </a:extLst>
              </p:cNvPr>
              <p:cNvSpPr/>
              <p:nvPr/>
            </p:nvSpPr>
            <p:spPr bwMode="auto">
              <a:xfrm>
                <a:off x="10826754" y="4010952"/>
                <a:ext cx="266596" cy="293687"/>
              </a:xfrm>
              <a:prstGeom prst="rect">
                <a:avLst/>
              </a:prstGeom>
              <a:solidFill>
                <a:schemeClr val="accent1">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345" name="Rectangle 344">
                <a:extLst>
                  <a:ext uri="{FF2B5EF4-FFF2-40B4-BE49-F238E27FC236}">
                    <a16:creationId xmlns:a16="http://schemas.microsoft.com/office/drawing/2014/main" id="{6BD45EF8-1229-4D38-BF14-28F4AA6F8F4F}"/>
                  </a:ext>
                </a:extLst>
              </p:cNvPr>
              <p:cNvSpPr/>
              <p:nvPr/>
            </p:nvSpPr>
            <p:spPr bwMode="auto">
              <a:xfrm>
                <a:off x="2634222" y="4010952"/>
                <a:ext cx="8459128" cy="293687"/>
              </a:xfrm>
              <a:prstGeom prst="rect">
                <a:avLst/>
              </a:prstGeom>
              <a:no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346" name="TextBox 21503">
                <a:extLst>
                  <a:ext uri="{FF2B5EF4-FFF2-40B4-BE49-F238E27FC236}">
                    <a16:creationId xmlns:a16="http://schemas.microsoft.com/office/drawing/2014/main" id="{827EB3AF-E8DD-4624-B68B-40D123BBB040}"/>
                  </a:ext>
                </a:extLst>
              </p:cNvPr>
              <p:cNvSpPr txBox="1">
                <a:spLocks noChangeArrowheads="1"/>
              </p:cNvSpPr>
              <p:nvPr/>
            </p:nvSpPr>
            <p:spPr bwMode="auto">
              <a:xfrm>
                <a:off x="9292379" y="3996664"/>
                <a:ext cx="122084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ISR number</a:t>
                </a:r>
              </a:p>
            </p:txBody>
          </p:sp>
          <p:sp>
            <p:nvSpPr>
              <p:cNvPr id="347" name="TextBox 107">
                <a:extLst>
                  <a:ext uri="{FF2B5EF4-FFF2-40B4-BE49-F238E27FC236}">
                    <a16:creationId xmlns:a16="http://schemas.microsoft.com/office/drawing/2014/main" id="{30F7074F-F9B0-43F7-A7CC-9A23C48ED6AB}"/>
                  </a:ext>
                </a:extLst>
              </p:cNvPr>
              <p:cNvSpPr txBox="1">
                <a:spLocks noChangeArrowheads="1"/>
              </p:cNvSpPr>
              <p:nvPr/>
            </p:nvSpPr>
            <p:spPr bwMode="auto">
              <a:xfrm>
                <a:off x="5450403" y="4010952"/>
                <a:ext cx="139010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Reserved</a:t>
                </a:r>
              </a:p>
            </p:txBody>
          </p:sp>
        </p:grpSp>
        <p:grpSp>
          <p:nvGrpSpPr>
            <p:cNvPr id="221" name="Group 220">
              <a:extLst>
                <a:ext uri="{FF2B5EF4-FFF2-40B4-BE49-F238E27FC236}">
                  <a16:creationId xmlns:a16="http://schemas.microsoft.com/office/drawing/2014/main" id="{09F2078D-25C0-4A91-B9AE-BEAAD5680886}"/>
                </a:ext>
              </a:extLst>
            </p:cNvPr>
            <p:cNvGrpSpPr/>
            <p:nvPr/>
          </p:nvGrpSpPr>
          <p:grpSpPr>
            <a:xfrm>
              <a:off x="2021208" y="4648200"/>
              <a:ext cx="8773311" cy="609600"/>
              <a:chOff x="2598252" y="4648200"/>
              <a:chExt cx="8773311" cy="609600"/>
            </a:xfrm>
          </p:grpSpPr>
          <p:sp>
            <p:nvSpPr>
              <p:cNvPr id="222" name="Rectangle 221">
                <a:extLst>
                  <a:ext uri="{FF2B5EF4-FFF2-40B4-BE49-F238E27FC236}">
                    <a16:creationId xmlns:a16="http://schemas.microsoft.com/office/drawing/2014/main" id="{0F57D288-DFB7-46E7-A1DD-701BD533622B}"/>
                  </a:ext>
                </a:extLst>
              </p:cNvPr>
              <p:cNvSpPr/>
              <p:nvPr/>
            </p:nvSpPr>
            <p:spPr bwMode="auto">
              <a:xfrm>
                <a:off x="3971646" y="4670095"/>
                <a:ext cx="266596" cy="293688"/>
              </a:xfrm>
              <a:prstGeom prst="rect">
                <a:avLst/>
              </a:prstGeom>
              <a:solidFill>
                <a:schemeClr val="accent6">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223" name="Rectangle 222">
                <a:extLst>
                  <a:ext uri="{FF2B5EF4-FFF2-40B4-BE49-F238E27FC236}">
                    <a16:creationId xmlns:a16="http://schemas.microsoft.com/office/drawing/2014/main" id="{FF01A79E-3C56-4429-83CA-1229E91A0085}"/>
                  </a:ext>
                </a:extLst>
              </p:cNvPr>
              <p:cNvSpPr/>
              <p:nvPr/>
            </p:nvSpPr>
            <p:spPr bwMode="auto">
              <a:xfrm>
                <a:off x="4242474" y="4670095"/>
                <a:ext cx="266596" cy="293688"/>
              </a:xfrm>
              <a:prstGeom prst="rect">
                <a:avLst/>
              </a:prstGeom>
              <a:solidFill>
                <a:schemeClr val="accent6">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224" name="Rectangle 223">
                <a:extLst>
                  <a:ext uri="{FF2B5EF4-FFF2-40B4-BE49-F238E27FC236}">
                    <a16:creationId xmlns:a16="http://schemas.microsoft.com/office/drawing/2014/main" id="{712391E3-DA44-492C-9F23-9B8D3B7C5358}"/>
                  </a:ext>
                </a:extLst>
              </p:cNvPr>
              <p:cNvSpPr/>
              <p:nvPr/>
            </p:nvSpPr>
            <p:spPr bwMode="auto">
              <a:xfrm>
                <a:off x="2634222" y="4670095"/>
                <a:ext cx="264479"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225" name="Rectangle 224">
                <a:extLst>
                  <a:ext uri="{FF2B5EF4-FFF2-40B4-BE49-F238E27FC236}">
                    <a16:creationId xmlns:a16="http://schemas.microsoft.com/office/drawing/2014/main" id="{5E705BD0-9A3C-400B-8CA1-ED8588818FA7}"/>
                  </a:ext>
                </a:extLst>
              </p:cNvPr>
              <p:cNvSpPr/>
              <p:nvPr/>
            </p:nvSpPr>
            <p:spPr bwMode="auto">
              <a:xfrm>
                <a:off x="2898701" y="4670095"/>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226" name="Rectangle 225">
                <a:extLst>
                  <a:ext uri="{FF2B5EF4-FFF2-40B4-BE49-F238E27FC236}">
                    <a16:creationId xmlns:a16="http://schemas.microsoft.com/office/drawing/2014/main" id="{DEEBD938-22BA-4840-B85C-2F5E1AC9FA9B}"/>
                  </a:ext>
                </a:extLst>
              </p:cNvPr>
              <p:cNvSpPr/>
              <p:nvPr/>
            </p:nvSpPr>
            <p:spPr bwMode="auto">
              <a:xfrm>
                <a:off x="3158950" y="4670095"/>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227" name="Rectangle 226">
                <a:extLst>
                  <a:ext uri="{FF2B5EF4-FFF2-40B4-BE49-F238E27FC236}">
                    <a16:creationId xmlns:a16="http://schemas.microsoft.com/office/drawing/2014/main" id="{8026A6FA-812C-4332-8D8F-30B5AB09B865}"/>
                  </a:ext>
                </a:extLst>
              </p:cNvPr>
              <p:cNvSpPr/>
              <p:nvPr/>
            </p:nvSpPr>
            <p:spPr bwMode="auto">
              <a:xfrm>
                <a:off x="3425546" y="4670095"/>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228" name="Rectangle 227">
                <a:extLst>
                  <a:ext uri="{FF2B5EF4-FFF2-40B4-BE49-F238E27FC236}">
                    <a16:creationId xmlns:a16="http://schemas.microsoft.com/office/drawing/2014/main" id="{0E6E9CCD-398F-453D-81DB-BF7351DFF581}"/>
                  </a:ext>
                </a:extLst>
              </p:cNvPr>
              <p:cNvSpPr/>
              <p:nvPr/>
            </p:nvSpPr>
            <p:spPr bwMode="auto">
              <a:xfrm>
                <a:off x="3696374" y="4670095"/>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229" name="Rectangle 228">
                <a:extLst>
                  <a:ext uri="{FF2B5EF4-FFF2-40B4-BE49-F238E27FC236}">
                    <a16:creationId xmlns:a16="http://schemas.microsoft.com/office/drawing/2014/main" id="{657F2C67-6EC3-4668-8E9A-EF7D52735F03}"/>
                  </a:ext>
                </a:extLst>
              </p:cNvPr>
              <p:cNvSpPr/>
              <p:nvPr/>
            </p:nvSpPr>
            <p:spPr bwMode="auto">
              <a:xfrm>
                <a:off x="4747945" y="4670095"/>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30" name="Rectangle 229">
                <a:extLst>
                  <a:ext uri="{FF2B5EF4-FFF2-40B4-BE49-F238E27FC236}">
                    <a16:creationId xmlns:a16="http://schemas.microsoft.com/office/drawing/2014/main" id="{C70EA290-9B5E-4DBE-8AD5-946973847915}"/>
                  </a:ext>
                </a:extLst>
              </p:cNvPr>
              <p:cNvSpPr/>
              <p:nvPr/>
            </p:nvSpPr>
            <p:spPr bwMode="auto">
              <a:xfrm>
                <a:off x="5014541" y="4670095"/>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31" name="Rectangle 230">
                <a:extLst>
                  <a:ext uri="{FF2B5EF4-FFF2-40B4-BE49-F238E27FC236}">
                    <a16:creationId xmlns:a16="http://schemas.microsoft.com/office/drawing/2014/main" id="{F2B1578A-070E-4AB0-8105-28808C705961}"/>
                  </a:ext>
                </a:extLst>
              </p:cNvPr>
              <p:cNvSpPr/>
              <p:nvPr/>
            </p:nvSpPr>
            <p:spPr bwMode="auto">
              <a:xfrm>
                <a:off x="5274790" y="4670095"/>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32" name="Rectangle 231">
                <a:extLst>
                  <a:ext uri="{FF2B5EF4-FFF2-40B4-BE49-F238E27FC236}">
                    <a16:creationId xmlns:a16="http://schemas.microsoft.com/office/drawing/2014/main" id="{2CA22637-169A-4818-A7DE-7684A3254D80}"/>
                  </a:ext>
                </a:extLst>
              </p:cNvPr>
              <p:cNvSpPr/>
              <p:nvPr/>
            </p:nvSpPr>
            <p:spPr bwMode="auto">
              <a:xfrm>
                <a:off x="5541386" y="4670095"/>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33" name="Rectangle 232">
                <a:extLst>
                  <a:ext uri="{FF2B5EF4-FFF2-40B4-BE49-F238E27FC236}">
                    <a16:creationId xmlns:a16="http://schemas.microsoft.com/office/drawing/2014/main" id="{AFEDCED3-FC36-4B58-9B64-3D4659C41B09}"/>
                  </a:ext>
                </a:extLst>
              </p:cNvPr>
              <p:cNvSpPr/>
              <p:nvPr/>
            </p:nvSpPr>
            <p:spPr bwMode="auto">
              <a:xfrm>
                <a:off x="5807982" y="4670095"/>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34" name="Rectangle 233">
                <a:extLst>
                  <a:ext uri="{FF2B5EF4-FFF2-40B4-BE49-F238E27FC236}">
                    <a16:creationId xmlns:a16="http://schemas.microsoft.com/office/drawing/2014/main" id="{E817F4A7-E390-48FC-B753-0B05745586B4}"/>
                  </a:ext>
                </a:extLst>
              </p:cNvPr>
              <p:cNvSpPr/>
              <p:nvPr/>
            </p:nvSpPr>
            <p:spPr bwMode="auto">
              <a:xfrm>
                <a:off x="6074578" y="4670095"/>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35" name="Rectangle 234">
                <a:extLst>
                  <a:ext uri="{FF2B5EF4-FFF2-40B4-BE49-F238E27FC236}">
                    <a16:creationId xmlns:a16="http://schemas.microsoft.com/office/drawing/2014/main" id="{39E241D2-60A1-43B1-BE7B-EF6A94F6D8ED}"/>
                  </a:ext>
                </a:extLst>
              </p:cNvPr>
              <p:cNvSpPr/>
              <p:nvPr/>
            </p:nvSpPr>
            <p:spPr bwMode="auto">
              <a:xfrm>
                <a:off x="6334825" y="4670095"/>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36" name="Rectangle 235">
                <a:extLst>
                  <a:ext uri="{FF2B5EF4-FFF2-40B4-BE49-F238E27FC236}">
                    <a16:creationId xmlns:a16="http://schemas.microsoft.com/office/drawing/2014/main" id="{C6F68A97-1367-41F4-9A21-EE4191B3527C}"/>
                  </a:ext>
                </a:extLst>
              </p:cNvPr>
              <p:cNvSpPr/>
              <p:nvPr/>
            </p:nvSpPr>
            <p:spPr bwMode="auto">
              <a:xfrm>
                <a:off x="6601421" y="4670095"/>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37" name="Rectangle 236">
                <a:extLst>
                  <a:ext uri="{FF2B5EF4-FFF2-40B4-BE49-F238E27FC236}">
                    <a16:creationId xmlns:a16="http://schemas.microsoft.com/office/drawing/2014/main" id="{EF40DBE7-48A6-4602-87F1-4C7D5D1CA859}"/>
                  </a:ext>
                </a:extLst>
              </p:cNvPr>
              <p:cNvSpPr/>
              <p:nvPr/>
            </p:nvSpPr>
            <p:spPr bwMode="auto">
              <a:xfrm>
                <a:off x="6861670" y="4670095"/>
                <a:ext cx="266596" cy="293688"/>
              </a:xfrm>
              <a:prstGeom prst="rect">
                <a:avLst/>
              </a:prstGeom>
              <a:solidFill>
                <a:srgbClr val="EFBCF4"/>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38" name="Rectangle 237">
                <a:extLst>
                  <a:ext uri="{FF2B5EF4-FFF2-40B4-BE49-F238E27FC236}">
                    <a16:creationId xmlns:a16="http://schemas.microsoft.com/office/drawing/2014/main" id="{D4A3FA7A-358B-485A-92B9-A9629A666C4C}"/>
                  </a:ext>
                </a:extLst>
              </p:cNvPr>
              <p:cNvSpPr/>
              <p:nvPr/>
            </p:nvSpPr>
            <p:spPr bwMode="auto">
              <a:xfrm>
                <a:off x="7128266" y="4670095"/>
                <a:ext cx="266596" cy="293688"/>
              </a:xfrm>
              <a:prstGeom prst="rect">
                <a:avLst/>
              </a:prstGeom>
              <a:solidFill>
                <a:srgbClr val="EFBCF4"/>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39" name="Rectangle 238">
                <a:extLst>
                  <a:ext uri="{FF2B5EF4-FFF2-40B4-BE49-F238E27FC236}">
                    <a16:creationId xmlns:a16="http://schemas.microsoft.com/office/drawing/2014/main" id="{F3BCA350-5FCA-4E81-859F-E12BCA89D13D}"/>
                  </a:ext>
                </a:extLst>
              </p:cNvPr>
              <p:cNvSpPr/>
              <p:nvPr/>
            </p:nvSpPr>
            <p:spPr bwMode="auto">
              <a:xfrm>
                <a:off x="7388514" y="4670095"/>
                <a:ext cx="266596" cy="293688"/>
              </a:xfrm>
              <a:prstGeom prst="rect">
                <a:avLst/>
              </a:prstGeom>
              <a:solidFill>
                <a:srgbClr val="EFBCF4"/>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40" name="Rectangle 239">
                <a:extLst>
                  <a:ext uri="{FF2B5EF4-FFF2-40B4-BE49-F238E27FC236}">
                    <a16:creationId xmlns:a16="http://schemas.microsoft.com/office/drawing/2014/main" id="{0D534331-9965-4522-8227-7E09796560E2}"/>
                  </a:ext>
                </a:extLst>
              </p:cNvPr>
              <p:cNvSpPr/>
              <p:nvPr/>
            </p:nvSpPr>
            <p:spPr bwMode="auto">
              <a:xfrm>
                <a:off x="7655109" y="4670095"/>
                <a:ext cx="266596" cy="293688"/>
              </a:xfrm>
              <a:prstGeom prst="rect">
                <a:avLst/>
              </a:prstGeom>
              <a:solidFill>
                <a:srgbClr val="EFBCF4"/>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41" name="Rectangle 240">
                <a:extLst>
                  <a:ext uri="{FF2B5EF4-FFF2-40B4-BE49-F238E27FC236}">
                    <a16:creationId xmlns:a16="http://schemas.microsoft.com/office/drawing/2014/main" id="{EA0A8C5F-9415-47EC-BDDD-31A11E80A5EA}"/>
                  </a:ext>
                </a:extLst>
              </p:cNvPr>
              <p:cNvSpPr/>
              <p:nvPr/>
            </p:nvSpPr>
            <p:spPr bwMode="auto">
              <a:xfrm>
                <a:off x="7921705" y="4670095"/>
                <a:ext cx="266596" cy="293688"/>
              </a:xfrm>
              <a:prstGeom prst="rect">
                <a:avLst/>
              </a:prstGeom>
              <a:solidFill>
                <a:srgbClr val="EFBCF4"/>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42" name="Rectangle 241">
                <a:extLst>
                  <a:ext uri="{FF2B5EF4-FFF2-40B4-BE49-F238E27FC236}">
                    <a16:creationId xmlns:a16="http://schemas.microsoft.com/office/drawing/2014/main" id="{46B3A6EA-9A97-4791-8643-BA7AA46F6BFE}"/>
                  </a:ext>
                </a:extLst>
              </p:cNvPr>
              <p:cNvSpPr/>
              <p:nvPr/>
            </p:nvSpPr>
            <p:spPr bwMode="auto">
              <a:xfrm>
                <a:off x="8188301" y="4670095"/>
                <a:ext cx="266596" cy="293688"/>
              </a:xfrm>
              <a:prstGeom prst="rect">
                <a:avLst/>
              </a:prstGeom>
              <a:solidFill>
                <a:srgbClr val="EFBCF4"/>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43" name="Rectangle 242">
                <a:extLst>
                  <a:ext uri="{FF2B5EF4-FFF2-40B4-BE49-F238E27FC236}">
                    <a16:creationId xmlns:a16="http://schemas.microsoft.com/office/drawing/2014/main" id="{A925B3C5-89BF-4956-A425-ECBB223F2EF0}"/>
                  </a:ext>
                </a:extLst>
              </p:cNvPr>
              <p:cNvSpPr/>
              <p:nvPr/>
            </p:nvSpPr>
            <p:spPr bwMode="auto">
              <a:xfrm>
                <a:off x="8448550" y="4670095"/>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44" name="Rectangle 243">
                <a:extLst>
                  <a:ext uri="{FF2B5EF4-FFF2-40B4-BE49-F238E27FC236}">
                    <a16:creationId xmlns:a16="http://schemas.microsoft.com/office/drawing/2014/main" id="{EA270239-6510-461D-8003-B16B1C90C883}"/>
                  </a:ext>
                </a:extLst>
              </p:cNvPr>
              <p:cNvSpPr/>
              <p:nvPr/>
            </p:nvSpPr>
            <p:spPr bwMode="auto">
              <a:xfrm>
                <a:off x="8715146" y="4670095"/>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45" name="Rectangle 244">
                <a:extLst>
                  <a:ext uri="{FF2B5EF4-FFF2-40B4-BE49-F238E27FC236}">
                    <a16:creationId xmlns:a16="http://schemas.microsoft.com/office/drawing/2014/main" id="{E2E64490-00EB-4401-BFFE-E73A5E432157}"/>
                  </a:ext>
                </a:extLst>
              </p:cNvPr>
              <p:cNvSpPr/>
              <p:nvPr/>
            </p:nvSpPr>
            <p:spPr bwMode="auto">
              <a:xfrm>
                <a:off x="8975394" y="4670095"/>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46" name="Rectangle 245">
                <a:extLst>
                  <a:ext uri="{FF2B5EF4-FFF2-40B4-BE49-F238E27FC236}">
                    <a16:creationId xmlns:a16="http://schemas.microsoft.com/office/drawing/2014/main" id="{061FBBFA-691B-4F12-A957-4988613AF920}"/>
                  </a:ext>
                </a:extLst>
              </p:cNvPr>
              <p:cNvSpPr/>
              <p:nvPr/>
            </p:nvSpPr>
            <p:spPr bwMode="auto">
              <a:xfrm>
                <a:off x="9241989" y="4670095"/>
                <a:ext cx="264481"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47" name="Rectangle 246">
                <a:extLst>
                  <a:ext uri="{FF2B5EF4-FFF2-40B4-BE49-F238E27FC236}">
                    <a16:creationId xmlns:a16="http://schemas.microsoft.com/office/drawing/2014/main" id="{AE40558D-229A-4BEF-A776-2378BD150B9E}"/>
                  </a:ext>
                </a:extLst>
              </p:cNvPr>
              <p:cNvSpPr/>
              <p:nvPr/>
            </p:nvSpPr>
            <p:spPr bwMode="auto">
              <a:xfrm>
                <a:off x="9500122" y="4670095"/>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48" name="Rectangle 247">
                <a:extLst>
                  <a:ext uri="{FF2B5EF4-FFF2-40B4-BE49-F238E27FC236}">
                    <a16:creationId xmlns:a16="http://schemas.microsoft.com/office/drawing/2014/main" id="{AF9AAD3E-6A5E-4BF7-BB96-350B7B10B98C}"/>
                  </a:ext>
                </a:extLst>
              </p:cNvPr>
              <p:cNvSpPr/>
              <p:nvPr/>
            </p:nvSpPr>
            <p:spPr bwMode="auto">
              <a:xfrm>
                <a:off x="9766718" y="4670095"/>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93" name="Rectangle 292">
                <a:extLst>
                  <a:ext uri="{FF2B5EF4-FFF2-40B4-BE49-F238E27FC236}">
                    <a16:creationId xmlns:a16="http://schemas.microsoft.com/office/drawing/2014/main" id="{1A4DEE14-5D13-4492-B989-3667DA1BDA84}"/>
                  </a:ext>
                </a:extLst>
              </p:cNvPr>
              <p:cNvSpPr/>
              <p:nvPr/>
            </p:nvSpPr>
            <p:spPr bwMode="auto">
              <a:xfrm>
                <a:off x="10033314" y="4670095"/>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98" name="Rectangle 297">
                <a:extLst>
                  <a:ext uri="{FF2B5EF4-FFF2-40B4-BE49-F238E27FC236}">
                    <a16:creationId xmlns:a16="http://schemas.microsoft.com/office/drawing/2014/main" id="{B32652F0-CC60-413B-BC78-F97E0FF29A48}"/>
                  </a:ext>
                </a:extLst>
              </p:cNvPr>
              <p:cNvSpPr/>
              <p:nvPr/>
            </p:nvSpPr>
            <p:spPr bwMode="auto">
              <a:xfrm>
                <a:off x="10299909" y="4670095"/>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99" name="Rectangle 298">
                <a:extLst>
                  <a:ext uri="{FF2B5EF4-FFF2-40B4-BE49-F238E27FC236}">
                    <a16:creationId xmlns:a16="http://schemas.microsoft.com/office/drawing/2014/main" id="{DA1F3F94-8411-4855-8C68-9087FDA871B9}"/>
                  </a:ext>
                </a:extLst>
              </p:cNvPr>
              <p:cNvSpPr/>
              <p:nvPr/>
            </p:nvSpPr>
            <p:spPr bwMode="auto">
              <a:xfrm>
                <a:off x="10560158" y="4670095"/>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300" name="Rectangle 299">
                <a:extLst>
                  <a:ext uri="{FF2B5EF4-FFF2-40B4-BE49-F238E27FC236}">
                    <a16:creationId xmlns:a16="http://schemas.microsoft.com/office/drawing/2014/main" id="{E9779DE8-C3B4-4C16-9B88-1726EFE51D90}"/>
                  </a:ext>
                </a:extLst>
              </p:cNvPr>
              <p:cNvSpPr/>
              <p:nvPr/>
            </p:nvSpPr>
            <p:spPr bwMode="auto">
              <a:xfrm>
                <a:off x="10826754" y="4670095"/>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301" name="Rectangle 300">
                <a:extLst>
                  <a:ext uri="{FF2B5EF4-FFF2-40B4-BE49-F238E27FC236}">
                    <a16:creationId xmlns:a16="http://schemas.microsoft.com/office/drawing/2014/main" id="{9B58D3DF-CCB4-4278-8186-3052F8AF27D4}"/>
                  </a:ext>
                </a:extLst>
              </p:cNvPr>
              <p:cNvSpPr/>
              <p:nvPr/>
            </p:nvSpPr>
            <p:spPr bwMode="auto">
              <a:xfrm>
                <a:off x="2634222" y="4670095"/>
                <a:ext cx="8459128" cy="293688"/>
              </a:xfrm>
              <a:prstGeom prst="rect">
                <a:avLst/>
              </a:prstGeom>
              <a:no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302" name="TextBox 142">
                <a:extLst>
                  <a:ext uri="{FF2B5EF4-FFF2-40B4-BE49-F238E27FC236}">
                    <a16:creationId xmlns:a16="http://schemas.microsoft.com/office/drawing/2014/main" id="{AEAABF89-1463-4752-BA04-3D5314DDF3DC}"/>
                  </a:ext>
                </a:extLst>
              </p:cNvPr>
              <p:cNvSpPr txBox="1">
                <a:spLocks noChangeArrowheads="1"/>
              </p:cNvSpPr>
              <p:nvPr/>
            </p:nvSpPr>
            <p:spPr bwMode="auto">
              <a:xfrm>
                <a:off x="5239028" y="4670096"/>
                <a:ext cx="1387991"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Reserved</a:t>
                </a:r>
              </a:p>
            </p:txBody>
          </p:sp>
          <p:sp>
            <p:nvSpPr>
              <p:cNvPr id="303" name="Rectangle 302">
                <a:extLst>
                  <a:ext uri="{FF2B5EF4-FFF2-40B4-BE49-F238E27FC236}">
                    <a16:creationId xmlns:a16="http://schemas.microsoft.com/office/drawing/2014/main" id="{BCE1BE2B-8CDB-4354-A706-5108B68F37BD}"/>
                  </a:ext>
                </a:extLst>
              </p:cNvPr>
              <p:cNvSpPr/>
              <p:nvPr/>
            </p:nvSpPr>
            <p:spPr bwMode="auto">
              <a:xfrm>
                <a:off x="4489812" y="4670095"/>
                <a:ext cx="264481" cy="293688"/>
              </a:xfrm>
              <a:prstGeom prst="rect">
                <a:avLst/>
              </a:prstGeom>
              <a:solidFill>
                <a:schemeClr val="accent3">
                  <a:lumMod val="40000"/>
                  <a:lumOff val="6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b="0" dirty="0">
                    <a:cs typeface="Arial" charset="0"/>
                  </a:rPr>
                  <a:t>T</a:t>
                </a:r>
              </a:p>
            </p:txBody>
          </p:sp>
          <p:sp>
            <p:nvSpPr>
              <p:cNvPr id="304" name="TextBox 200">
                <a:extLst>
                  <a:ext uri="{FF2B5EF4-FFF2-40B4-BE49-F238E27FC236}">
                    <a16:creationId xmlns:a16="http://schemas.microsoft.com/office/drawing/2014/main" id="{A043FDA9-2C67-4B39-835B-CF1D3C28CB1A}"/>
                  </a:ext>
                </a:extLst>
              </p:cNvPr>
              <p:cNvSpPr txBox="1">
                <a:spLocks noChangeArrowheads="1"/>
              </p:cNvSpPr>
              <p:nvPr/>
            </p:nvSpPr>
            <p:spPr bwMode="auto">
              <a:xfrm>
                <a:off x="10675452" y="4981575"/>
                <a:ext cx="696111"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bit0</a:t>
                </a:r>
              </a:p>
            </p:txBody>
          </p:sp>
          <p:sp>
            <p:nvSpPr>
              <p:cNvPr id="305" name="TextBox 201">
                <a:extLst>
                  <a:ext uri="{FF2B5EF4-FFF2-40B4-BE49-F238E27FC236}">
                    <a16:creationId xmlns:a16="http://schemas.microsoft.com/office/drawing/2014/main" id="{96CE025C-0830-4A89-BBA4-833C923F47DA}"/>
                  </a:ext>
                </a:extLst>
              </p:cNvPr>
              <p:cNvSpPr txBox="1">
                <a:spLocks noChangeArrowheads="1"/>
              </p:cNvSpPr>
              <p:nvPr/>
            </p:nvSpPr>
            <p:spPr bwMode="auto">
              <a:xfrm>
                <a:off x="8607741" y="4981575"/>
                <a:ext cx="696111"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bit8</a:t>
                </a:r>
              </a:p>
            </p:txBody>
          </p:sp>
          <p:sp>
            <p:nvSpPr>
              <p:cNvPr id="306" name="TextBox 202">
                <a:extLst>
                  <a:ext uri="{FF2B5EF4-FFF2-40B4-BE49-F238E27FC236}">
                    <a16:creationId xmlns:a16="http://schemas.microsoft.com/office/drawing/2014/main" id="{7F425A3E-FE02-4FE7-99B5-B7E6856529E3}"/>
                  </a:ext>
                </a:extLst>
              </p:cNvPr>
              <p:cNvSpPr txBox="1">
                <a:spLocks noChangeArrowheads="1"/>
              </p:cNvSpPr>
              <p:nvPr/>
            </p:nvSpPr>
            <p:spPr bwMode="auto">
              <a:xfrm>
                <a:off x="6408252" y="4981575"/>
                <a:ext cx="69399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bit16</a:t>
                </a:r>
              </a:p>
            </p:txBody>
          </p:sp>
          <p:sp>
            <p:nvSpPr>
              <p:cNvPr id="307" name="TextBox 203">
                <a:extLst>
                  <a:ext uri="{FF2B5EF4-FFF2-40B4-BE49-F238E27FC236}">
                    <a16:creationId xmlns:a16="http://schemas.microsoft.com/office/drawing/2014/main" id="{89DB81F4-92E7-4B7A-9354-45AB00BE94CB}"/>
                  </a:ext>
                </a:extLst>
              </p:cNvPr>
              <p:cNvSpPr txBox="1">
                <a:spLocks noChangeArrowheads="1"/>
              </p:cNvSpPr>
              <p:nvPr/>
            </p:nvSpPr>
            <p:spPr bwMode="auto">
              <a:xfrm>
                <a:off x="4274652" y="4981575"/>
                <a:ext cx="69399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bit24</a:t>
                </a:r>
              </a:p>
            </p:txBody>
          </p:sp>
          <p:sp>
            <p:nvSpPr>
              <p:cNvPr id="308" name="TextBox 204">
                <a:extLst>
                  <a:ext uri="{FF2B5EF4-FFF2-40B4-BE49-F238E27FC236}">
                    <a16:creationId xmlns:a16="http://schemas.microsoft.com/office/drawing/2014/main" id="{140B2F6B-0DB8-4890-BC96-FF96C23F7EB5}"/>
                  </a:ext>
                </a:extLst>
              </p:cNvPr>
              <p:cNvSpPr txBox="1">
                <a:spLocks noChangeArrowheads="1"/>
              </p:cNvSpPr>
              <p:nvPr/>
            </p:nvSpPr>
            <p:spPr bwMode="auto">
              <a:xfrm>
                <a:off x="2598252" y="4981575"/>
                <a:ext cx="69399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bit31</a:t>
                </a:r>
              </a:p>
            </p:txBody>
          </p:sp>
          <p:sp>
            <p:nvSpPr>
              <p:cNvPr id="309" name="TextBox 142">
                <a:extLst>
                  <a:ext uri="{FF2B5EF4-FFF2-40B4-BE49-F238E27FC236}">
                    <a16:creationId xmlns:a16="http://schemas.microsoft.com/office/drawing/2014/main" id="{1B53AF46-7D35-4837-9929-1D45D354427A}"/>
                  </a:ext>
                </a:extLst>
              </p:cNvPr>
              <p:cNvSpPr txBox="1">
                <a:spLocks noChangeArrowheads="1"/>
              </p:cNvSpPr>
              <p:nvPr/>
            </p:nvSpPr>
            <p:spPr bwMode="auto">
              <a:xfrm>
                <a:off x="2829092" y="4665678"/>
                <a:ext cx="1387991"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Reserved</a:t>
                </a:r>
              </a:p>
            </p:txBody>
          </p:sp>
          <p:sp>
            <p:nvSpPr>
              <p:cNvPr id="310" name="TextBox 142">
                <a:extLst>
                  <a:ext uri="{FF2B5EF4-FFF2-40B4-BE49-F238E27FC236}">
                    <a16:creationId xmlns:a16="http://schemas.microsoft.com/office/drawing/2014/main" id="{90CEE587-52A4-4EBC-9120-A4845B09442D}"/>
                  </a:ext>
                </a:extLst>
              </p:cNvPr>
              <p:cNvSpPr txBox="1">
                <a:spLocks noChangeArrowheads="1"/>
              </p:cNvSpPr>
              <p:nvPr/>
            </p:nvSpPr>
            <p:spPr bwMode="auto">
              <a:xfrm>
                <a:off x="3916830" y="4648200"/>
                <a:ext cx="1387991"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ICI/IT</a:t>
                </a:r>
              </a:p>
            </p:txBody>
          </p:sp>
          <p:sp>
            <p:nvSpPr>
              <p:cNvPr id="311" name="TextBox 142">
                <a:extLst>
                  <a:ext uri="{FF2B5EF4-FFF2-40B4-BE49-F238E27FC236}">
                    <a16:creationId xmlns:a16="http://schemas.microsoft.com/office/drawing/2014/main" id="{EC4D0F13-1F5A-4849-9266-A286A4B6D09B}"/>
                  </a:ext>
                </a:extLst>
              </p:cNvPr>
              <p:cNvSpPr txBox="1">
                <a:spLocks noChangeArrowheads="1"/>
              </p:cNvSpPr>
              <p:nvPr/>
            </p:nvSpPr>
            <p:spPr bwMode="auto">
              <a:xfrm>
                <a:off x="7317341" y="4648200"/>
                <a:ext cx="1387991"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ICI/IT</a:t>
                </a:r>
              </a:p>
            </p:txBody>
          </p:sp>
          <p:sp>
            <p:nvSpPr>
              <p:cNvPr id="312" name="TextBox 142">
                <a:extLst>
                  <a:ext uri="{FF2B5EF4-FFF2-40B4-BE49-F238E27FC236}">
                    <a16:creationId xmlns:a16="http://schemas.microsoft.com/office/drawing/2014/main" id="{D0DAD379-6363-4F36-A64A-A58E427B6C45}"/>
                  </a:ext>
                </a:extLst>
              </p:cNvPr>
              <p:cNvSpPr txBox="1">
                <a:spLocks noChangeArrowheads="1"/>
              </p:cNvSpPr>
              <p:nvPr/>
            </p:nvSpPr>
            <p:spPr bwMode="auto">
              <a:xfrm>
                <a:off x="9277628" y="4665678"/>
                <a:ext cx="1387991"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Reserved</a:t>
                </a:r>
              </a:p>
            </p:txBody>
          </p:sp>
        </p:grpSp>
      </p:grpSp>
    </p:spTree>
    <p:extLst>
      <p:ext uri="{BB962C8B-B14F-4D97-AF65-F5344CB8AC3E}">
        <p14:creationId xmlns:p14="http://schemas.microsoft.com/office/powerpoint/2010/main" val="7139255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normAutofit/>
          </a:bodyPr>
          <a:lstStyle/>
          <a:p>
            <a:r>
              <a:rPr lang="en-GB" dirty="0"/>
              <a:t>Cortex-M7 Registers</a:t>
            </a:r>
          </a:p>
        </p:txBody>
      </p:sp>
      <p:sp>
        <p:nvSpPr>
          <p:cNvPr id="24579" name="Content Placeholder 2"/>
          <p:cNvSpPr>
            <a:spLocks noGrp="1"/>
          </p:cNvSpPr>
          <p:nvPr>
            <p:ph idx="1"/>
          </p:nvPr>
        </p:nvSpPr>
        <p:spPr>
          <a:xfrm>
            <a:off x="492125" y="1104625"/>
            <a:ext cx="10795000" cy="4648750"/>
          </a:xfrm>
        </p:spPr>
        <p:txBody>
          <a:bodyPr/>
          <a:lstStyle/>
          <a:p>
            <a:pPr>
              <a:spcBef>
                <a:spcPct val="0"/>
              </a:spcBef>
              <a:defRPr/>
            </a:pPr>
            <a:r>
              <a:rPr lang="en-US" dirty="0">
                <a:ea typeface="ＭＳ Ｐゴシック" panose="020B0600070205080204" pitchFamily="34" charset="-128"/>
              </a:rPr>
              <a:t>APSR</a:t>
            </a:r>
          </a:p>
          <a:p>
            <a:pPr lvl="1">
              <a:spcBef>
                <a:spcPct val="0"/>
              </a:spcBef>
              <a:spcAft>
                <a:spcPts val="1600"/>
              </a:spcAft>
              <a:buFont typeface="Calibri" panose="020F0502020204030204" pitchFamily="34" charset="0"/>
              <a:defRPr/>
            </a:pPr>
            <a:r>
              <a:rPr lang="en-US" sz="2000" dirty="0">
                <a:solidFill>
                  <a:schemeClr val="tx2"/>
                </a:solidFill>
                <a:ea typeface="ＭＳ Ｐゴシック" panose="020B0600070205080204" pitchFamily="34" charset="-128"/>
              </a:rPr>
              <a:t>N: Negative flag – set to one if the result from ALU is negative</a:t>
            </a:r>
          </a:p>
          <a:p>
            <a:pPr lvl="1">
              <a:spcBef>
                <a:spcPct val="0"/>
              </a:spcBef>
              <a:spcAft>
                <a:spcPts val="1600"/>
              </a:spcAft>
              <a:buFont typeface="Calibri" panose="020F0502020204030204" pitchFamily="34" charset="0"/>
              <a:defRPr/>
            </a:pPr>
            <a:r>
              <a:rPr lang="en-US" sz="2000" dirty="0">
                <a:solidFill>
                  <a:schemeClr val="tx2"/>
                </a:solidFill>
                <a:ea typeface="ＭＳ Ｐゴシック" panose="020B0600070205080204" pitchFamily="34" charset="-128"/>
              </a:rPr>
              <a:t>Z: Zero flag – set to one if the result from ALU is zero</a:t>
            </a:r>
          </a:p>
          <a:p>
            <a:pPr lvl="1">
              <a:spcBef>
                <a:spcPct val="0"/>
              </a:spcBef>
              <a:spcAft>
                <a:spcPts val="1600"/>
              </a:spcAft>
              <a:buFont typeface="Calibri" panose="020F0502020204030204" pitchFamily="34" charset="0"/>
              <a:defRPr/>
            </a:pPr>
            <a:r>
              <a:rPr lang="en-US" sz="2000" dirty="0">
                <a:solidFill>
                  <a:schemeClr val="tx2"/>
                </a:solidFill>
                <a:ea typeface="ＭＳ Ｐゴシック" panose="020B0600070205080204" pitchFamily="34" charset="-128"/>
              </a:rPr>
              <a:t>C: Carry flag – set to one if an unsigned overflow occurs</a:t>
            </a:r>
          </a:p>
          <a:p>
            <a:pPr lvl="1">
              <a:spcBef>
                <a:spcPct val="0"/>
              </a:spcBef>
              <a:spcAft>
                <a:spcPts val="1600"/>
              </a:spcAft>
              <a:buFont typeface="Calibri" panose="020F0502020204030204" pitchFamily="34" charset="0"/>
              <a:defRPr/>
            </a:pPr>
            <a:r>
              <a:rPr lang="en-US" sz="2000" dirty="0">
                <a:solidFill>
                  <a:schemeClr val="tx2"/>
                </a:solidFill>
                <a:ea typeface="ＭＳ Ｐゴシック" panose="020B0600070205080204" pitchFamily="34" charset="-128"/>
              </a:rPr>
              <a:t>V: Overflow flag – set to one if a signed overflow occurs</a:t>
            </a:r>
          </a:p>
          <a:p>
            <a:pPr lvl="1">
              <a:spcBef>
                <a:spcPct val="0"/>
              </a:spcBef>
              <a:spcAft>
                <a:spcPts val="1600"/>
              </a:spcAft>
              <a:buFont typeface="Calibri" panose="020F0502020204030204" pitchFamily="34" charset="0"/>
              <a:defRPr/>
            </a:pPr>
            <a:r>
              <a:rPr lang="en-US" sz="2000" dirty="0">
                <a:solidFill>
                  <a:schemeClr val="tx2"/>
                </a:solidFill>
                <a:ea typeface="ＭＳ Ｐゴシック" panose="020B0600070205080204" pitchFamily="34" charset="-128"/>
              </a:rPr>
              <a:t>Q:</a:t>
            </a:r>
            <a:r>
              <a:rPr lang="en-US" altLang="zh-CN" sz="2000" dirty="0">
                <a:solidFill>
                  <a:schemeClr val="tx2"/>
                </a:solidFill>
                <a:ea typeface="ＭＳ Ｐゴシック" panose="020B0600070205080204" pitchFamily="34" charset="-128"/>
              </a:rPr>
              <a:t>DSP </a:t>
            </a:r>
            <a:r>
              <a:rPr lang="en-US" sz="2000" dirty="0">
                <a:solidFill>
                  <a:schemeClr val="tx2"/>
                </a:solidFill>
                <a:ea typeface="ＭＳ Ｐゴシック" panose="020B0600070205080204" pitchFamily="34" charset="-128"/>
              </a:rPr>
              <a:t>overflow and saturation flag</a:t>
            </a:r>
          </a:p>
          <a:p>
            <a:pPr lvl="1">
              <a:spcBef>
                <a:spcPct val="0"/>
              </a:spcBef>
              <a:spcAft>
                <a:spcPts val="1600"/>
              </a:spcAft>
              <a:buFont typeface="Calibri" panose="020F0502020204030204" pitchFamily="34" charset="0"/>
              <a:defRPr/>
            </a:pPr>
            <a:r>
              <a:rPr lang="en-US" sz="2000" dirty="0">
                <a:solidFill>
                  <a:schemeClr val="tx2"/>
                </a:solidFill>
                <a:ea typeface="ＭＳ Ｐゴシック" panose="020B0600070205080204" pitchFamily="34" charset="-128"/>
              </a:rPr>
              <a:t>GE: Greater than or Equal flags – assign the destination register the value of either the first or second operand register</a:t>
            </a:r>
          </a:p>
          <a:p>
            <a:pPr>
              <a:spcBef>
                <a:spcPct val="0"/>
              </a:spcBef>
              <a:defRPr/>
            </a:pPr>
            <a:r>
              <a:rPr lang="en-US" dirty="0">
                <a:ea typeface="ＭＳ Ｐゴシック" panose="020B0600070205080204" pitchFamily="34" charset="-128"/>
              </a:rPr>
              <a:t>IPSR</a:t>
            </a:r>
          </a:p>
          <a:p>
            <a:pPr lvl="1">
              <a:spcBef>
                <a:spcPct val="0"/>
              </a:spcBef>
              <a:spcAft>
                <a:spcPts val="1600"/>
              </a:spcAft>
              <a:buFont typeface="Calibri" panose="020F0502020204030204" pitchFamily="34" charset="0"/>
              <a:defRPr/>
            </a:pPr>
            <a:r>
              <a:rPr lang="en-GB" sz="2000" dirty="0">
                <a:solidFill>
                  <a:schemeClr val="tx2"/>
                </a:solidFill>
                <a:ea typeface="ＭＳ Ｐゴシック" panose="020B0600070205080204" pitchFamily="34" charset="-128"/>
              </a:rPr>
              <a:t>ISR number</a:t>
            </a:r>
            <a:r>
              <a:rPr lang="en-US" sz="2000" dirty="0">
                <a:solidFill>
                  <a:schemeClr val="tx2"/>
                </a:solidFill>
                <a:ea typeface="ＭＳ Ｐゴシック" panose="020B0600070205080204" pitchFamily="34" charset="-128"/>
              </a:rPr>
              <a:t>– the exception type number of the current interrupt service routine</a:t>
            </a:r>
          </a:p>
        </p:txBody>
      </p:sp>
    </p:spTree>
    <p:extLst>
      <p:ext uri="{BB962C8B-B14F-4D97-AF65-F5344CB8AC3E}">
        <p14:creationId xmlns:p14="http://schemas.microsoft.com/office/powerpoint/2010/main" val="14659166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normAutofit/>
          </a:bodyPr>
          <a:lstStyle/>
          <a:p>
            <a:r>
              <a:rPr lang="en-GB" dirty="0"/>
              <a:t>Cortex-M7 Registers</a:t>
            </a:r>
          </a:p>
        </p:txBody>
      </p:sp>
      <p:sp>
        <p:nvSpPr>
          <p:cNvPr id="24579" name="Content Placeholder 2"/>
          <p:cNvSpPr>
            <a:spLocks noGrp="1"/>
          </p:cNvSpPr>
          <p:nvPr>
            <p:ph idx="1"/>
          </p:nvPr>
        </p:nvSpPr>
        <p:spPr>
          <a:xfrm>
            <a:off x="492125" y="1142450"/>
            <a:ext cx="10795000" cy="3191425"/>
          </a:xfrm>
        </p:spPr>
        <p:txBody>
          <a:bodyPr/>
          <a:lstStyle/>
          <a:p>
            <a:pPr>
              <a:spcBef>
                <a:spcPct val="0"/>
              </a:spcBef>
              <a:defRPr/>
            </a:pPr>
            <a:r>
              <a:rPr lang="en-US" dirty="0">
                <a:ea typeface="ＭＳ Ｐゴシック" panose="020B0600070205080204" pitchFamily="34" charset="-128"/>
              </a:rPr>
              <a:t>EPSR</a:t>
            </a:r>
          </a:p>
          <a:p>
            <a:pPr lvl="1">
              <a:spcBef>
                <a:spcPct val="0"/>
              </a:spcBef>
              <a:spcAft>
                <a:spcPts val="1600"/>
              </a:spcAft>
              <a:buFont typeface="Calibri" panose="020F0502020204030204" pitchFamily="34" charset="0"/>
              <a:defRPr/>
            </a:pPr>
            <a:r>
              <a:rPr lang="en-US" sz="2000" dirty="0">
                <a:solidFill>
                  <a:schemeClr val="tx2"/>
                </a:solidFill>
                <a:ea typeface="ＭＳ Ｐゴシック" panose="020B0600070205080204" pitchFamily="34" charset="-128"/>
              </a:rPr>
              <a:t>T:  Thumb state – always one, since Cortex-M7 processor only supports execution of instructions in Thumb state</a:t>
            </a:r>
          </a:p>
          <a:p>
            <a:pPr lvl="1">
              <a:spcBef>
                <a:spcPct val="0"/>
              </a:spcBef>
              <a:spcAft>
                <a:spcPts val="1600"/>
              </a:spcAft>
              <a:buFont typeface="Calibri" panose="020F0502020204030204" pitchFamily="34" charset="0"/>
              <a:defRPr/>
            </a:pPr>
            <a:r>
              <a:rPr lang="en-US" sz="2000" dirty="0">
                <a:solidFill>
                  <a:schemeClr val="tx2"/>
                </a:solidFill>
                <a:ea typeface="ＭＳ Ｐゴシック" panose="020B0600070205080204" pitchFamily="34" charset="-128"/>
              </a:rPr>
              <a:t>IT: If-Then instruction – contain up to four </a:t>
            </a:r>
            <a:r>
              <a:rPr lang="en-US" altLang="zh-CN" sz="2000" dirty="0">
                <a:solidFill>
                  <a:schemeClr val="tx2"/>
                </a:solidFill>
                <a:ea typeface="ＭＳ Ｐゴシック" panose="020B0600070205080204" pitchFamily="34" charset="-128"/>
              </a:rPr>
              <a:t>conditional </a:t>
            </a:r>
            <a:r>
              <a:rPr lang="en-US" sz="2000" dirty="0">
                <a:solidFill>
                  <a:schemeClr val="tx2"/>
                </a:solidFill>
                <a:ea typeface="ＭＳ Ｐゴシック" panose="020B0600070205080204" pitchFamily="34" charset="-128"/>
              </a:rPr>
              <a:t>instructions </a:t>
            </a:r>
          </a:p>
          <a:p>
            <a:pPr lvl="1">
              <a:spcBef>
                <a:spcPct val="0"/>
              </a:spcBef>
              <a:spcAft>
                <a:spcPts val="1600"/>
              </a:spcAft>
              <a:buFont typeface="Calibri" panose="020F0502020204030204" pitchFamily="34" charset="0"/>
              <a:defRPr/>
            </a:pPr>
            <a:r>
              <a:rPr lang="en-US" sz="2000" dirty="0">
                <a:solidFill>
                  <a:schemeClr val="tx2"/>
                </a:solidFill>
                <a:ea typeface="ＭＳ Ｐゴシック" panose="020B0600070205080204" pitchFamily="34" charset="-128"/>
              </a:rPr>
              <a:t>ICI: Interruptible-Continuable Instruction – </a:t>
            </a:r>
            <a:r>
              <a:rPr lang="en-GB" sz="2000" dirty="0">
                <a:solidFill>
                  <a:schemeClr val="tx2"/>
                </a:solidFill>
                <a:ea typeface="ＭＳ Ｐゴシック" panose="020B0600070205080204" pitchFamily="34" charset="-128"/>
              </a:rPr>
              <a:t>field for an interrupted load multiple or store multiple instruction</a:t>
            </a:r>
            <a:endParaRPr lang="en-US" sz="2000" dirty="0">
              <a:solidFill>
                <a:schemeClr val="tx2"/>
              </a:solidFill>
              <a:ea typeface="ＭＳ Ｐゴシック" panose="020B0600070205080204" pitchFamily="34" charset="-128"/>
            </a:endParaRPr>
          </a:p>
        </p:txBody>
      </p:sp>
    </p:spTree>
    <p:extLst>
      <p:ext uri="{BB962C8B-B14F-4D97-AF65-F5344CB8AC3E}">
        <p14:creationId xmlns:p14="http://schemas.microsoft.com/office/powerpoint/2010/main" val="21127750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4" name="Straight Connector 123">
            <a:extLst>
              <a:ext uri="{FF2B5EF4-FFF2-40B4-BE49-F238E27FC236}">
                <a16:creationId xmlns:a16="http://schemas.microsoft.com/office/drawing/2014/main" id="{3461B910-2835-45E3-B8BF-A4579D713638}"/>
              </a:ext>
            </a:extLst>
          </p:cNvPr>
          <p:cNvCxnSpPr>
            <a:cxnSpLocks/>
          </p:cNvCxnSpPr>
          <p:nvPr/>
        </p:nvCxnSpPr>
        <p:spPr bwMode="auto">
          <a:xfrm>
            <a:off x="8620477" y="3737078"/>
            <a:ext cx="0" cy="2716707"/>
          </a:xfrm>
          <a:prstGeom prst="line">
            <a:avLst/>
          </a:prstGeom>
          <a:noFill/>
          <a:ln w="19050" cap="flat" cmpd="sng" algn="ctr">
            <a:solidFill>
              <a:schemeClr val="bg1">
                <a:lumMod val="75000"/>
              </a:schemeClr>
            </a:solidFill>
            <a:prstDash val="sysDash"/>
            <a:round/>
            <a:headEnd type="none" w="med" len="med"/>
            <a:tailEnd type="none" w="med" len="med"/>
          </a:ln>
          <a:effectLst/>
        </p:spPr>
      </p:cxnSp>
      <p:cxnSp>
        <p:nvCxnSpPr>
          <p:cNvPr id="125" name="Straight Connector 124">
            <a:extLst>
              <a:ext uri="{FF2B5EF4-FFF2-40B4-BE49-F238E27FC236}">
                <a16:creationId xmlns:a16="http://schemas.microsoft.com/office/drawing/2014/main" id="{5BC26B76-FB4F-41F5-972F-C35D839F3755}"/>
              </a:ext>
            </a:extLst>
          </p:cNvPr>
          <p:cNvCxnSpPr>
            <a:cxnSpLocks/>
          </p:cNvCxnSpPr>
          <p:nvPr/>
        </p:nvCxnSpPr>
        <p:spPr bwMode="auto">
          <a:xfrm>
            <a:off x="6495272" y="3737078"/>
            <a:ext cx="0" cy="2704007"/>
          </a:xfrm>
          <a:prstGeom prst="line">
            <a:avLst/>
          </a:prstGeom>
          <a:noFill/>
          <a:ln w="19050" cap="flat" cmpd="sng" algn="ctr">
            <a:solidFill>
              <a:schemeClr val="bg1">
                <a:lumMod val="75000"/>
              </a:schemeClr>
            </a:solidFill>
            <a:prstDash val="sysDash"/>
            <a:round/>
            <a:headEnd type="none" w="med" len="med"/>
            <a:tailEnd type="none" w="med" len="med"/>
          </a:ln>
          <a:effectLst/>
        </p:spPr>
      </p:cxnSp>
      <p:cxnSp>
        <p:nvCxnSpPr>
          <p:cNvPr id="126" name="Straight Connector 125">
            <a:extLst>
              <a:ext uri="{FF2B5EF4-FFF2-40B4-BE49-F238E27FC236}">
                <a16:creationId xmlns:a16="http://schemas.microsoft.com/office/drawing/2014/main" id="{B62305F8-7152-4AF4-A7D2-3CDD38CB4AEC}"/>
              </a:ext>
            </a:extLst>
          </p:cNvPr>
          <p:cNvCxnSpPr>
            <a:cxnSpLocks/>
          </p:cNvCxnSpPr>
          <p:nvPr/>
        </p:nvCxnSpPr>
        <p:spPr bwMode="auto">
          <a:xfrm>
            <a:off x="4383664" y="3794228"/>
            <a:ext cx="0" cy="2659557"/>
          </a:xfrm>
          <a:prstGeom prst="line">
            <a:avLst/>
          </a:prstGeom>
          <a:noFill/>
          <a:ln w="19050" cap="flat" cmpd="sng" algn="ctr">
            <a:solidFill>
              <a:schemeClr val="bg1">
                <a:lumMod val="75000"/>
              </a:schemeClr>
            </a:solidFill>
            <a:prstDash val="sysDash"/>
            <a:round/>
            <a:headEnd type="none" w="med" len="med"/>
            <a:tailEnd type="none" w="med" len="med"/>
          </a:ln>
          <a:effectLst/>
        </p:spPr>
      </p:cxnSp>
      <p:sp>
        <p:nvSpPr>
          <p:cNvPr id="25611" name="Title 1"/>
          <p:cNvSpPr>
            <a:spLocks noGrp="1"/>
          </p:cNvSpPr>
          <p:nvPr>
            <p:ph type="title"/>
          </p:nvPr>
        </p:nvSpPr>
        <p:spPr/>
        <p:txBody>
          <a:bodyPr>
            <a:normAutofit/>
          </a:bodyPr>
          <a:lstStyle/>
          <a:p>
            <a:r>
              <a:rPr lang="en-GB" dirty="0"/>
              <a:t>Cortex-M7 Registers</a:t>
            </a:r>
          </a:p>
        </p:txBody>
      </p:sp>
      <p:sp>
        <p:nvSpPr>
          <p:cNvPr id="25612" name="Content Placeholder 2"/>
          <p:cNvSpPr>
            <a:spLocks noGrp="1"/>
          </p:cNvSpPr>
          <p:nvPr>
            <p:ph idx="1"/>
          </p:nvPr>
        </p:nvSpPr>
        <p:spPr>
          <a:xfrm>
            <a:off x="510534" y="1111371"/>
            <a:ext cx="10515600" cy="2374900"/>
          </a:xfrm>
        </p:spPr>
        <p:txBody>
          <a:bodyPr/>
          <a:lstStyle/>
          <a:p>
            <a:pPr>
              <a:spcBef>
                <a:spcPct val="0"/>
              </a:spcBef>
              <a:defRPr/>
            </a:pPr>
            <a:r>
              <a:rPr lang="en-US" dirty="0">
                <a:ea typeface="ＭＳ Ｐゴシック" panose="020B0600070205080204" pitchFamily="34" charset="-128"/>
              </a:rPr>
              <a:t>Exception</a:t>
            </a:r>
            <a:r>
              <a:rPr lang="en-GB" dirty="0">
                <a:ea typeface="ＭＳ Ｐゴシック" panose="020B0600070205080204" pitchFamily="34" charset="-128"/>
              </a:rPr>
              <a:t> mask registers</a:t>
            </a:r>
          </a:p>
          <a:p>
            <a:pPr lvl="1">
              <a:spcBef>
                <a:spcPct val="0"/>
              </a:spcBef>
              <a:spcAft>
                <a:spcPts val="1600"/>
              </a:spcAft>
              <a:buFont typeface="Calibri" panose="020F0502020204030204" pitchFamily="34" charset="0"/>
              <a:defRPr/>
            </a:pPr>
            <a:r>
              <a:rPr lang="en-US" sz="2000" dirty="0">
                <a:solidFill>
                  <a:schemeClr val="tx2"/>
                </a:solidFill>
                <a:ea typeface="ＭＳ Ｐゴシック" panose="020B0600070205080204" pitchFamily="34" charset="-128"/>
              </a:rPr>
              <a:t>Priority Mask Register</a:t>
            </a:r>
            <a:br>
              <a:rPr lang="en-US" sz="2000" dirty="0">
                <a:solidFill>
                  <a:schemeClr val="tx2"/>
                </a:solidFill>
                <a:ea typeface="ＭＳ Ｐゴシック" panose="020B0600070205080204" pitchFamily="34" charset="-128"/>
              </a:rPr>
            </a:br>
            <a:r>
              <a:rPr lang="en-US" sz="2000" dirty="0">
                <a:solidFill>
                  <a:schemeClr val="tx2"/>
                </a:solidFill>
                <a:ea typeface="ＭＳ Ｐゴシック" panose="020B0600070205080204" pitchFamily="34" charset="-128"/>
              </a:rPr>
              <a:t>The PRIMASK register prevents activation of all exceptions with configurable priority (1)</a:t>
            </a:r>
            <a:endParaRPr lang="en-GB" sz="2000" dirty="0">
              <a:solidFill>
                <a:schemeClr val="tx2"/>
              </a:solidFill>
              <a:ea typeface="ＭＳ Ｐゴシック" panose="020B0600070205080204" pitchFamily="34" charset="-128"/>
            </a:endParaRPr>
          </a:p>
          <a:p>
            <a:pPr lvl="1">
              <a:spcBef>
                <a:spcPct val="0"/>
              </a:spcBef>
              <a:spcAft>
                <a:spcPts val="1600"/>
              </a:spcAft>
              <a:buFont typeface="Calibri" panose="020F0502020204030204" pitchFamily="34" charset="0"/>
              <a:defRPr/>
            </a:pPr>
            <a:r>
              <a:rPr lang="en-US" sz="2000" dirty="0">
                <a:solidFill>
                  <a:schemeClr val="tx2"/>
                </a:solidFill>
                <a:ea typeface="ＭＳ Ｐゴシック" panose="020B0600070205080204" pitchFamily="34" charset="-128"/>
              </a:rPr>
              <a:t>Fault Mask Register</a:t>
            </a:r>
            <a:br>
              <a:rPr lang="en-US" sz="2000" dirty="0">
                <a:solidFill>
                  <a:schemeClr val="tx2"/>
                </a:solidFill>
                <a:ea typeface="ＭＳ Ｐゴシック" panose="020B0600070205080204" pitchFamily="34" charset="-128"/>
              </a:rPr>
            </a:br>
            <a:r>
              <a:rPr lang="en-US" sz="2000" dirty="0">
                <a:solidFill>
                  <a:schemeClr val="tx2"/>
                </a:solidFill>
                <a:ea typeface="ＭＳ Ｐゴシック" panose="020B0600070205080204" pitchFamily="34" charset="-128"/>
              </a:rPr>
              <a:t>The FAULTMASK register prevents activation of all exceptions except for Non-Maskable (1)</a:t>
            </a:r>
          </a:p>
          <a:p>
            <a:pPr lvl="1">
              <a:spcBef>
                <a:spcPct val="0"/>
              </a:spcBef>
              <a:spcAft>
                <a:spcPts val="1600"/>
              </a:spcAft>
              <a:buFont typeface="Calibri" panose="020F0502020204030204" pitchFamily="34" charset="0"/>
              <a:defRPr/>
            </a:pPr>
            <a:r>
              <a:rPr lang="en-US" sz="2000" dirty="0">
                <a:solidFill>
                  <a:schemeClr val="tx2"/>
                </a:solidFill>
                <a:ea typeface="ＭＳ Ｐゴシック" panose="020B0600070205080204" pitchFamily="34" charset="-128"/>
              </a:rPr>
              <a:t>Base Priority Mask Register</a:t>
            </a:r>
            <a:br>
              <a:rPr lang="en-US" sz="2000" dirty="0">
                <a:solidFill>
                  <a:schemeClr val="tx2"/>
                </a:solidFill>
                <a:ea typeface="ＭＳ Ｐゴシック" panose="020B0600070205080204" pitchFamily="34" charset="-128"/>
              </a:rPr>
            </a:br>
            <a:r>
              <a:rPr lang="en-US" sz="2000" dirty="0">
                <a:solidFill>
                  <a:schemeClr val="tx2"/>
                </a:solidFill>
                <a:ea typeface="ＭＳ Ｐゴシック" panose="020B0600070205080204" pitchFamily="34" charset="-128"/>
              </a:rPr>
              <a:t>The BASEPRI register defines the minimum priority for exception processing </a:t>
            </a:r>
          </a:p>
        </p:txBody>
      </p:sp>
      <p:sp>
        <p:nvSpPr>
          <p:cNvPr id="4" name="TextBox 148">
            <a:extLst>
              <a:ext uri="{FF2B5EF4-FFF2-40B4-BE49-F238E27FC236}">
                <a16:creationId xmlns:a16="http://schemas.microsoft.com/office/drawing/2014/main" id="{E36D6C88-991E-406B-80CA-0A426F479372}"/>
              </a:ext>
            </a:extLst>
          </p:cNvPr>
          <p:cNvSpPr txBox="1">
            <a:spLocks noChangeArrowheads="1"/>
          </p:cNvSpPr>
          <p:nvPr/>
        </p:nvSpPr>
        <p:spPr bwMode="auto">
          <a:xfrm>
            <a:off x="739140" y="4107460"/>
            <a:ext cx="1390106"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PRIMASK</a:t>
            </a:r>
          </a:p>
        </p:txBody>
      </p:sp>
      <p:grpSp>
        <p:nvGrpSpPr>
          <p:cNvPr id="5" name="Group 4">
            <a:extLst>
              <a:ext uri="{FF2B5EF4-FFF2-40B4-BE49-F238E27FC236}">
                <a16:creationId xmlns:a16="http://schemas.microsoft.com/office/drawing/2014/main" id="{DB0514DC-1A58-4945-8433-075C3CC661D6}"/>
              </a:ext>
            </a:extLst>
          </p:cNvPr>
          <p:cNvGrpSpPr/>
          <p:nvPr/>
        </p:nvGrpSpPr>
        <p:grpSpPr>
          <a:xfrm>
            <a:off x="2259993" y="3574060"/>
            <a:ext cx="8558611" cy="860425"/>
            <a:chOff x="2376089" y="2206625"/>
            <a:chExt cx="8558611" cy="860425"/>
          </a:xfrm>
        </p:grpSpPr>
        <p:grpSp>
          <p:nvGrpSpPr>
            <p:cNvPr id="6" name="Group 5">
              <a:extLst>
                <a:ext uri="{FF2B5EF4-FFF2-40B4-BE49-F238E27FC236}">
                  <a16:creationId xmlns:a16="http://schemas.microsoft.com/office/drawing/2014/main" id="{C1C46C7C-B0EB-4F48-85DC-C0ED72F7D69D}"/>
                </a:ext>
              </a:extLst>
            </p:cNvPr>
            <p:cNvGrpSpPr/>
            <p:nvPr/>
          </p:nvGrpSpPr>
          <p:grpSpPr>
            <a:xfrm>
              <a:off x="2376089" y="2759074"/>
              <a:ext cx="8461244" cy="307976"/>
              <a:chOff x="2376089" y="2759074"/>
              <a:chExt cx="8461244" cy="307976"/>
            </a:xfrm>
          </p:grpSpPr>
          <p:sp>
            <p:nvSpPr>
              <p:cNvPr id="10" name="Rectangle 9">
                <a:extLst>
                  <a:ext uri="{FF2B5EF4-FFF2-40B4-BE49-F238E27FC236}">
                    <a16:creationId xmlns:a16="http://schemas.microsoft.com/office/drawing/2014/main" id="{82774895-DEC0-4292-9896-16041ED6757C}"/>
                  </a:ext>
                </a:extLst>
              </p:cNvPr>
              <p:cNvSpPr/>
              <p:nvPr/>
            </p:nvSpPr>
            <p:spPr bwMode="auto">
              <a:xfrm>
                <a:off x="4231680" y="2759074"/>
                <a:ext cx="266596" cy="293688"/>
              </a:xfrm>
              <a:prstGeom prst="rect">
                <a:avLst/>
              </a:prstGeom>
              <a:solidFill>
                <a:schemeClr val="bg1">
                  <a:lumMod val="95000"/>
                </a:schemeClr>
              </a:solidFill>
              <a:ln w="12700" cap="flat" cmpd="sng" algn="ctr">
                <a:solidFill>
                  <a:schemeClr val="bg1">
                    <a:lumMod val="9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11" name="Rectangle 10">
                <a:extLst>
                  <a:ext uri="{FF2B5EF4-FFF2-40B4-BE49-F238E27FC236}">
                    <a16:creationId xmlns:a16="http://schemas.microsoft.com/office/drawing/2014/main" id="{FA1B0F72-F2C8-42B1-AEF1-E5D7A4BBED88}"/>
                  </a:ext>
                </a:extLst>
              </p:cNvPr>
              <p:cNvSpPr/>
              <p:nvPr/>
            </p:nvSpPr>
            <p:spPr bwMode="auto">
              <a:xfrm>
                <a:off x="2376089" y="2759074"/>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12" name="Rectangle 11">
                <a:extLst>
                  <a:ext uri="{FF2B5EF4-FFF2-40B4-BE49-F238E27FC236}">
                    <a16:creationId xmlns:a16="http://schemas.microsoft.com/office/drawing/2014/main" id="{8220F104-4F96-4052-8AE9-EC29E36E4D7F}"/>
                  </a:ext>
                </a:extLst>
              </p:cNvPr>
              <p:cNvSpPr/>
              <p:nvPr/>
            </p:nvSpPr>
            <p:spPr bwMode="auto">
              <a:xfrm>
                <a:off x="2642685" y="2759074"/>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13" name="Rectangle 12">
                <a:extLst>
                  <a:ext uri="{FF2B5EF4-FFF2-40B4-BE49-F238E27FC236}">
                    <a16:creationId xmlns:a16="http://schemas.microsoft.com/office/drawing/2014/main" id="{2ECEA690-17F1-46AE-8A5E-CBDD91AB442C}"/>
                  </a:ext>
                </a:extLst>
              </p:cNvPr>
              <p:cNvSpPr/>
              <p:nvPr/>
            </p:nvSpPr>
            <p:spPr bwMode="auto">
              <a:xfrm>
                <a:off x="2902933" y="2759074"/>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14" name="Rectangle 13">
                <a:extLst>
                  <a:ext uri="{FF2B5EF4-FFF2-40B4-BE49-F238E27FC236}">
                    <a16:creationId xmlns:a16="http://schemas.microsoft.com/office/drawing/2014/main" id="{45B8FF88-B647-4608-ACF5-6A89A0E27E86}"/>
                  </a:ext>
                </a:extLst>
              </p:cNvPr>
              <p:cNvSpPr/>
              <p:nvPr/>
            </p:nvSpPr>
            <p:spPr bwMode="auto">
              <a:xfrm>
                <a:off x="3169529" y="2759074"/>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15" name="Rectangle 14">
                <a:extLst>
                  <a:ext uri="{FF2B5EF4-FFF2-40B4-BE49-F238E27FC236}">
                    <a16:creationId xmlns:a16="http://schemas.microsoft.com/office/drawing/2014/main" id="{F2CE6D31-D183-4A63-8816-D67757E80369}"/>
                  </a:ext>
                </a:extLst>
              </p:cNvPr>
              <p:cNvSpPr/>
              <p:nvPr/>
            </p:nvSpPr>
            <p:spPr bwMode="auto">
              <a:xfrm>
                <a:off x="3438241" y="2759074"/>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16" name="Rectangle 15">
                <a:extLst>
                  <a:ext uri="{FF2B5EF4-FFF2-40B4-BE49-F238E27FC236}">
                    <a16:creationId xmlns:a16="http://schemas.microsoft.com/office/drawing/2014/main" id="{3B199201-F1CF-4669-87C4-9CBAB1F94D4D}"/>
                  </a:ext>
                </a:extLst>
              </p:cNvPr>
              <p:cNvSpPr/>
              <p:nvPr/>
            </p:nvSpPr>
            <p:spPr bwMode="auto">
              <a:xfrm>
                <a:off x="3704837" y="2759074"/>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7" name="Rectangle 16">
                <a:extLst>
                  <a:ext uri="{FF2B5EF4-FFF2-40B4-BE49-F238E27FC236}">
                    <a16:creationId xmlns:a16="http://schemas.microsoft.com/office/drawing/2014/main" id="{CC7D5E44-5696-4476-ABFD-FFE84D63D5D4}"/>
                  </a:ext>
                </a:extLst>
              </p:cNvPr>
              <p:cNvSpPr/>
              <p:nvPr/>
            </p:nvSpPr>
            <p:spPr bwMode="auto">
              <a:xfrm>
                <a:off x="3965085" y="2759074"/>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8" name="Rectangle 17">
                <a:extLst>
                  <a:ext uri="{FF2B5EF4-FFF2-40B4-BE49-F238E27FC236}">
                    <a16:creationId xmlns:a16="http://schemas.microsoft.com/office/drawing/2014/main" id="{2A2BAE92-22A2-4F75-8D79-4E1309090E28}"/>
                  </a:ext>
                </a:extLst>
              </p:cNvPr>
              <p:cNvSpPr/>
              <p:nvPr/>
            </p:nvSpPr>
            <p:spPr bwMode="auto">
              <a:xfrm>
                <a:off x="4491929" y="2759074"/>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9" name="Rectangle 18">
                <a:extLst>
                  <a:ext uri="{FF2B5EF4-FFF2-40B4-BE49-F238E27FC236}">
                    <a16:creationId xmlns:a16="http://schemas.microsoft.com/office/drawing/2014/main" id="{63567D00-0487-456D-B2A0-CF554D92F5CD}"/>
                  </a:ext>
                </a:extLst>
              </p:cNvPr>
              <p:cNvSpPr/>
              <p:nvPr/>
            </p:nvSpPr>
            <p:spPr bwMode="auto">
              <a:xfrm>
                <a:off x="4758525" y="2759074"/>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0" name="Rectangle 19">
                <a:extLst>
                  <a:ext uri="{FF2B5EF4-FFF2-40B4-BE49-F238E27FC236}">
                    <a16:creationId xmlns:a16="http://schemas.microsoft.com/office/drawing/2014/main" id="{E864CB80-648F-4F76-BE97-24B6102DA771}"/>
                  </a:ext>
                </a:extLst>
              </p:cNvPr>
              <p:cNvSpPr/>
              <p:nvPr/>
            </p:nvSpPr>
            <p:spPr bwMode="auto">
              <a:xfrm>
                <a:off x="5018773" y="2759074"/>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1" name="Rectangle 20">
                <a:extLst>
                  <a:ext uri="{FF2B5EF4-FFF2-40B4-BE49-F238E27FC236}">
                    <a16:creationId xmlns:a16="http://schemas.microsoft.com/office/drawing/2014/main" id="{E54277F7-CF3D-4A39-BD19-7AF1052374B6}"/>
                  </a:ext>
                </a:extLst>
              </p:cNvPr>
              <p:cNvSpPr/>
              <p:nvPr/>
            </p:nvSpPr>
            <p:spPr bwMode="auto">
              <a:xfrm>
                <a:off x="5285369" y="2759074"/>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2" name="Rectangle 21">
                <a:extLst>
                  <a:ext uri="{FF2B5EF4-FFF2-40B4-BE49-F238E27FC236}">
                    <a16:creationId xmlns:a16="http://schemas.microsoft.com/office/drawing/2014/main" id="{6C9B218A-B2A9-4A73-8B7A-DCB6BF14C527}"/>
                  </a:ext>
                </a:extLst>
              </p:cNvPr>
              <p:cNvSpPr/>
              <p:nvPr/>
            </p:nvSpPr>
            <p:spPr bwMode="auto">
              <a:xfrm>
                <a:off x="5551965" y="2759074"/>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3" name="Rectangle 22">
                <a:extLst>
                  <a:ext uri="{FF2B5EF4-FFF2-40B4-BE49-F238E27FC236}">
                    <a16:creationId xmlns:a16="http://schemas.microsoft.com/office/drawing/2014/main" id="{52AB8975-C3BC-487C-AE65-3BEEA332EF15}"/>
                  </a:ext>
                </a:extLst>
              </p:cNvPr>
              <p:cNvSpPr/>
              <p:nvPr/>
            </p:nvSpPr>
            <p:spPr bwMode="auto">
              <a:xfrm>
                <a:off x="5818560" y="2759074"/>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4" name="Rectangle 23">
                <a:extLst>
                  <a:ext uri="{FF2B5EF4-FFF2-40B4-BE49-F238E27FC236}">
                    <a16:creationId xmlns:a16="http://schemas.microsoft.com/office/drawing/2014/main" id="{36D2FCCD-7605-421C-9816-851C14BFE7AD}"/>
                  </a:ext>
                </a:extLst>
              </p:cNvPr>
              <p:cNvSpPr/>
              <p:nvPr/>
            </p:nvSpPr>
            <p:spPr bwMode="auto">
              <a:xfrm>
                <a:off x="6078809" y="2759074"/>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5" name="Rectangle 24">
                <a:extLst>
                  <a:ext uri="{FF2B5EF4-FFF2-40B4-BE49-F238E27FC236}">
                    <a16:creationId xmlns:a16="http://schemas.microsoft.com/office/drawing/2014/main" id="{353102C6-D2E2-4DF5-8EF6-2D6DF8E6C604}"/>
                  </a:ext>
                </a:extLst>
              </p:cNvPr>
              <p:cNvSpPr/>
              <p:nvPr/>
            </p:nvSpPr>
            <p:spPr bwMode="auto">
              <a:xfrm>
                <a:off x="6345405" y="2759074"/>
                <a:ext cx="264479"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6" name="Rectangle 25">
                <a:extLst>
                  <a:ext uri="{FF2B5EF4-FFF2-40B4-BE49-F238E27FC236}">
                    <a16:creationId xmlns:a16="http://schemas.microsoft.com/office/drawing/2014/main" id="{CC1E3449-322B-4677-B1B4-3912DF1AEDB3}"/>
                  </a:ext>
                </a:extLst>
              </p:cNvPr>
              <p:cNvSpPr/>
              <p:nvPr/>
            </p:nvSpPr>
            <p:spPr bwMode="auto">
              <a:xfrm>
                <a:off x="6603538" y="2759074"/>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7" name="Rectangle 26">
                <a:extLst>
                  <a:ext uri="{FF2B5EF4-FFF2-40B4-BE49-F238E27FC236}">
                    <a16:creationId xmlns:a16="http://schemas.microsoft.com/office/drawing/2014/main" id="{1C3C2B3C-1D21-4C77-8384-F54803DE714F}"/>
                  </a:ext>
                </a:extLst>
              </p:cNvPr>
              <p:cNvSpPr/>
              <p:nvPr/>
            </p:nvSpPr>
            <p:spPr bwMode="auto">
              <a:xfrm>
                <a:off x="6870134" y="2759074"/>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8" name="Rectangle 27">
                <a:extLst>
                  <a:ext uri="{FF2B5EF4-FFF2-40B4-BE49-F238E27FC236}">
                    <a16:creationId xmlns:a16="http://schemas.microsoft.com/office/drawing/2014/main" id="{C2DEF1D9-CBDC-4655-ABB7-B3BF889159C5}"/>
                  </a:ext>
                </a:extLst>
              </p:cNvPr>
              <p:cNvSpPr/>
              <p:nvPr/>
            </p:nvSpPr>
            <p:spPr bwMode="auto">
              <a:xfrm>
                <a:off x="7130381" y="2759074"/>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9" name="Rectangle 28">
                <a:extLst>
                  <a:ext uri="{FF2B5EF4-FFF2-40B4-BE49-F238E27FC236}">
                    <a16:creationId xmlns:a16="http://schemas.microsoft.com/office/drawing/2014/main" id="{D22D95F0-5ED7-4751-B9BA-7BFA0CCD7E8C}"/>
                  </a:ext>
                </a:extLst>
              </p:cNvPr>
              <p:cNvSpPr/>
              <p:nvPr/>
            </p:nvSpPr>
            <p:spPr bwMode="auto">
              <a:xfrm>
                <a:off x="7396977" y="2759074"/>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30" name="Rectangle 29">
                <a:extLst>
                  <a:ext uri="{FF2B5EF4-FFF2-40B4-BE49-F238E27FC236}">
                    <a16:creationId xmlns:a16="http://schemas.microsoft.com/office/drawing/2014/main" id="{C2F675C2-504D-4CB2-A903-C8EAE23D21A9}"/>
                  </a:ext>
                </a:extLst>
              </p:cNvPr>
              <p:cNvSpPr/>
              <p:nvPr/>
            </p:nvSpPr>
            <p:spPr bwMode="auto">
              <a:xfrm>
                <a:off x="7663573" y="2759074"/>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31" name="Rectangle 30">
                <a:extLst>
                  <a:ext uri="{FF2B5EF4-FFF2-40B4-BE49-F238E27FC236}">
                    <a16:creationId xmlns:a16="http://schemas.microsoft.com/office/drawing/2014/main" id="{B23AFE8F-AAED-44AA-83D2-32A011C1897A}"/>
                  </a:ext>
                </a:extLst>
              </p:cNvPr>
              <p:cNvSpPr/>
              <p:nvPr/>
            </p:nvSpPr>
            <p:spPr bwMode="auto">
              <a:xfrm>
                <a:off x="7930169" y="2759074"/>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32" name="Rectangle 31">
                <a:extLst>
                  <a:ext uri="{FF2B5EF4-FFF2-40B4-BE49-F238E27FC236}">
                    <a16:creationId xmlns:a16="http://schemas.microsoft.com/office/drawing/2014/main" id="{EB04E63D-D567-476F-B6F2-C51229E3FEA2}"/>
                  </a:ext>
                </a:extLst>
              </p:cNvPr>
              <p:cNvSpPr/>
              <p:nvPr/>
            </p:nvSpPr>
            <p:spPr bwMode="auto">
              <a:xfrm>
                <a:off x="8190418" y="2759074"/>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33" name="Rectangle 32">
                <a:extLst>
                  <a:ext uri="{FF2B5EF4-FFF2-40B4-BE49-F238E27FC236}">
                    <a16:creationId xmlns:a16="http://schemas.microsoft.com/office/drawing/2014/main" id="{4E32EC4D-4A57-4738-BAA9-0A0D88FF4F0B}"/>
                  </a:ext>
                </a:extLst>
              </p:cNvPr>
              <p:cNvSpPr/>
              <p:nvPr/>
            </p:nvSpPr>
            <p:spPr bwMode="auto">
              <a:xfrm>
                <a:off x="8457013" y="2759074"/>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34" name="Rectangle 33">
                <a:extLst>
                  <a:ext uri="{FF2B5EF4-FFF2-40B4-BE49-F238E27FC236}">
                    <a16:creationId xmlns:a16="http://schemas.microsoft.com/office/drawing/2014/main" id="{2FBFA0CC-0B78-4C88-8927-D0AB8E10C942}"/>
                  </a:ext>
                </a:extLst>
              </p:cNvPr>
              <p:cNvSpPr/>
              <p:nvPr/>
            </p:nvSpPr>
            <p:spPr bwMode="auto">
              <a:xfrm>
                <a:off x="8717261" y="2759074"/>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35" name="Rectangle 34">
                <a:extLst>
                  <a:ext uri="{FF2B5EF4-FFF2-40B4-BE49-F238E27FC236}">
                    <a16:creationId xmlns:a16="http://schemas.microsoft.com/office/drawing/2014/main" id="{E267CC7C-9B78-476C-9A1C-4FCC84A2A0F3}"/>
                  </a:ext>
                </a:extLst>
              </p:cNvPr>
              <p:cNvSpPr/>
              <p:nvPr/>
            </p:nvSpPr>
            <p:spPr bwMode="auto">
              <a:xfrm>
                <a:off x="8983857" y="2759074"/>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36" name="Rectangle 35">
                <a:extLst>
                  <a:ext uri="{FF2B5EF4-FFF2-40B4-BE49-F238E27FC236}">
                    <a16:creationId xmlns:a16="http://schemas.microsoft.com/office/drawing/2014/main" id="{28ABE348-2694-4EF8-9502-E608CB60E777}"/>
                  </a:ext>
                </a:extLst>
              </p:cNvPr>
              <p:cNvSpPr/>
              <p:nvPr/>
            </p:nvSpPr>
            <p:spPr bwMode="auto">
              <a:xfrm>
                <a:off x="9244106" y="2759074"/>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37" name="Rectangle 36">
                <a:extLst>
                  <a:ext uri="{FF2B5EF4-FFF2-40B4-BE49-F238E27FC236}">
                    <a16:creationId xmlns:a16="http://schemas.microsoft.com/office/drawing/2014/main" id="{F2D8810E-7DC8-4228-9C38-7A78B5065A75}"/>
                  </a:ext>
                </a:extLst>
              </p:cNvPr>
              <p:cNvSpPr/>
              <p:nvPr/>
            </p:nvSpPr>
            <p:spPr bwMode="auto">
              <a:xfrm>
                <a:off x="9510702" y="2759074"/>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38" name="Rectangle 37">
                <a:extLst>
                  <a:ext uri="{FF2B5EF4-FFF2-40B4-BE49-F238E27FC236}">
                    <a16:creationId xmlns:a16="http://schemas.microsoft.com/office/drawing/2014/main" id="{79877FB2-EB17-4469-BC81-073CB2642E1A}"/>
                  </a:ext>
                </a:extLst>
              </p:cNvPr>
              <p:cNvSpPr/>
              <p:nvPr/>
            </p:nvSpPr>
            <p:spPr bwMode="auto">
              <a:xfrm>
                <a:off x="9777298" y="2759074"/>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39" name="Rectangle 38">
                <a:extLst>
                  <a:ext uri="{FF2B5EF4-FFF2-40B4-BE49-F238E27FC236}">
                    <a16:creationId xmlns:a16="http://schemas.microsoft.com/office/drawing/2014/main" id="{92F06F9B-E8A8-4CAB-8229-A4E5533DFE4B}"/>
                  </a:ext>
                </a:extLst>
              </p:cNvPr>
              <p:cNvSpPr/>
              <p:nvPr/>
            </p:nvSpPr>
            <p:spPr bwMode="auto">
              <a:xfrm>
                <a:off x="10043893" y="2759074"/>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40" name="Rectangle 39">
                <a:extLst>
                  <a:ext uri="{FF2B5EF4-FFF2-40B4-BE49-F238E27FC236}">
                    <a16:creationId xmlns:a16="http://schemas.microsoft.com/office/drawing/2014/main" id="{FDA76D98-C899-4BC8-AC64-2DA55A715BBC}"/>
                  </a:ext>
                </a:extLst>
              </p:cNvPr>
              <p:cNvSpPr/>
              <p:nvPr/>
            </p:nvSpPr>
            <p:spPr bwMode="auto">
              <a:xfrm>
                <a:off x="10304141" y="2759074"/>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41" name="Rectangle 40">
                <a:extLst>
                  <a:ext uri="{FF2B5EF4-FFF2-40B4-BE49-F238E27FC236}">
                    <a16:creationId xmlns:a16="http://schemas.microsoft.com/office/drawing/2014/main" id="{B3C17AF4-7D4F-4445-ABF8-3CA1FC6D68ED}"/>
                  </a:ext>
                </a:extLst>
              </p:cNvPr>
              <p:cNvSpPr/>
              <p:nvPr/>
            </p:nvSpPr>
            <p:spPr bwMode="auto">
              <a:xfrm>
                <a:off x="10570737" y="2759074"/>
                <a:ext cx="266596" cy="293688"/>
              </a:xfrm>
              <a:prstGeom prst="rect">
                <a:avLst/>
              </a:prstGeom>
              <a:solidFill>
                <a:schemeClr val="accent2">
                  <a:lumMod val="40000"/>
                  <a:lumOff val="6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42" name="Rectangle 41">
                <a:extLst>
                  <a:ext uri="{FF2B5EF4-FFF2-40B4-BE49-F238E27FC236}">
                    <a16:creationId xmlns:a16="http://schemas.microsoft.com/office/drawing/2014/main" id="{930A8642-2659-4B5A-813E-398C5FFB84EA}"/>
                  </a:ext>
                </a:extLst>
              </p:cNvPr>
              <p:cNvSpPr/>
              <p:nvPr/>
            </p:nvSpPr>
            <p:spPr bwMode="auto">
              <a:xfrm>
                <a:off x="2376089" y="2759074"/>
                <a:ext cx="8461243" cy="293688"/>
              </a:xfrm>
              <a:prstGeom prst="rect">
                <a:avLst/>
              </a:prstGeom>
              <a:no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43" name="TextBox 109">
                <a:extLst>
                  <a:ext uri="{FF2B5EF4-FFF2-40B4-BE49-F238E27FC236}">
                    <a16:creationId xmlns:a16="http://schemas.microsoft.com/office/drawing/2014/main" id="{62F79693-2C31-4F32-904C-C82B00E2A069}"/>
                  </a:ext>
                </a:extLst>
              </p:cNvPr>
              <p:cNvSpPr txBox="1">
                <a:spLocks noChangeArrowheads="1"/>
              </p:cNvSpPr>
              <p:nvPr/>
            </p:nvSpPr>
            <p:spPr bwMode="auto">
              <a:xfrm>
                <a:off x="5915888" y="2759075"/>
                <a:ext cx="139010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Reserved</a:t>
                </a:r>
              </a:p>
            </p:txBody>
          </p:sp>
        </p:grpSp>
        <p:grpSp>
          <p:nvGrpSpPr>
            <p:cNvPr id="7" name="Group 6">
              <a:extLst>
                <a:ext uri="{FF2B5EF4-FFF2-40B4-BE49-F238E27FC236}">
                  <a16:creationId xmlns:a16="http://schemas.microsoft.com/office/drawing/2014/main" id="{F68250F3-B2B3-4F16-BE94-938F2F621EBD}"/>
                </a:ext>
              </a:extLst>
            </p:cNvPr>
            <p:cNvGrpSpPr/>
            <p:nvPr/>
          </p:nvGrpSpPr>
          <p:grpSpPr>
            <a:xfrm>
              <a:off x="9938101" y="2206625"/>
              <a:ext cx="996599" cy="536575"/>
              <a:chOff x="9938101" y="2208213"/>
              <a:chExt cx="996599" cy="536575"/>
            </a:xfrm>
          </p:grpSpPr>
          <p:sp>
            <p:nvSpPr>
              <p:cNvPr id="8" name="TextBox 144">
                <a:extLst>
                  <a:ext uri="{FF2B5EF4-FFF2-40B4-BE49-F238E27FC236}">
                    <a16:creationId xmlns:a16="http://schemas.microsoft.com/office/drawing/2014/main" id="{25BB68BE-B956-45B0-A805-38AAD685CD8B}"/>
                  </a:ext>
                </a:extLst>
              </p:cNvPr>
              <p:cNvSpPr txBox="1">
                <a:spLocks noChangeArrowheads="1"/>
              </p:cNvSpPr>
              <p:nvPr/>
            </p:nvSpPr>
            <p:spPr bwMode="auto">
              <a:xfrm>
                <a:off x="9938101" y="2208213"/>
                <a:ext cx="996599"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PRIMASK</a:t>
                </a:r>
              </a:p>
            </p:txBody>
          </p:sp>
          <p:cxnSp>
            <p:nvCxnSpPr>
              <p:cNvPr id="9" name="Straight Arrow Connector 8">
                <a:extLst>
                  <a:ext uri="{FF2B5EF4-FFF2-40B4-BE49-F238E27FC236}">
                    <a16:creationId xmlns:a16="http://schemas.microsoft.com/office/drawing/2014/main" id="{56204224-7877-4FB5-9A2C-2CF3031D49C3}"/>
                  </a:ext>
                </a:extLst>
              </p:cNvPr>
              <p:cNvCxnSpPr/>
              <p:nvPr/>
            </p:nvCxnSpPr>
            <p:spPr bwMode="auto">
              <a:xfrm flipH="1">
                <a:off x="10695572" y="2500313"/>
                <a:ext cx="8463" cy="244475"/>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grpSp>
      </p:grpSp>
      <p:grpSp>
        <p:nvGrpSpPr>
          <p:cNvPr id="44" name="Group 43">
            <a:extLst>
              <a:ext uri="{FF2B5EF4-FFF2-40B4-BE49-F238E27FC236}">
                <a16:creationId xmlns:a16="http://schemas.microsoft.com/office/drawing/2014/main" id="{7625C2A1-F3B3-414C-8CC6-B1663C7D9632}"/>
              </a:ext>
            </a:extLst>
          </p:cNvPr>
          <p:cNvGrpSpPr/>
          <p:nvPr/>
        </p:nvGrpSpPr>
        <p:grpSpPr>
          <a:xfrm>
            <a:off x="2261477" y="4488460"/>
            <a:ext cx="8576544" cy="844551"/>
            <a:chOff x="2358156" y="3502025"/>
            <a:chExt cx="8576544" cy="844551"/>
          </a:xfrm>
        </p:grpSpPr>
        <p:grpSp>
          <p:nvGrpSpPr>
            <p:cNvPr id="45" name="Group 44">
              <a:extLst>
                <a:ext uri="{FF2B5EF4-FFF2-40B4-BE49-F238E27FC236}">
                  <a16:creationId xmlns:a16="http://schemas.microsoft.com/office/drawing/2014/main" id="{8FA62DDC-EFE5-497F-A086-D85033BF552D}"/>
                </a:ext>
              </a:extLst>
            </p:cNvPr>
            <p:cNvGrpSpPr/>
            <p:nvPr/>
          </p:nvGrpSpPr>
          <p:grpSpPr>
            <a:xfrm>
              <a:off x="2358156" y="4038600"/>
              <a:ext cx="8461244" cy="307976"/>
              <a:chOff x="2376089" y="2759074"/>
              <a:chExt cx="8461244" cy="307976"/>
            </a:xfrm>
          </p:grpSpPr>
          <p:sp>
            <p:nvSpPr>
              <p:cNvPr id="49" name="Rectangle 48">
                <a:extLst>
                  <a:ext uri="{FF2B5EF4-FFF2-40B4-BE49-F238E27FC236}">
                    <a16:creationId xmlns:a16="http://schemas.microsoft.com/office/drawing/2014/main" id="{A8B00069-F919-4465-B86A-4E7ADA1AA85A}"/>
                  </a:ext>
                </a:extLst>
              </p:cNvPr>
              <p:cNvSpPr/>
              <p:nvPr/>
            </p:nvSpPr>
            <p:spPr bwMode="auto">
              <a:xfrm>
                <a:off x="4231680" y="2759074"/>
                <a:ext cx="266596" cy="293688"/>
              </a:xfrm>
              <a:prstGeom prst="rect">
                <a:avLst/>
              </a:prstGeom>
              <a:solidFill>
                <a:schemeClr val="bg1">
                  <a:lumMod val="95000"/>
                </a:schemeClr>
              </a:solidFill>
              <a:ln w="12700" cap="flat" cmpd="sng" algn="ctr">
                <a:solidFill>
                  <a:schemeClr val="bg1">
                    <a:lumMod val="9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50" name="Rectangle 49">
                <a:extLst>
                  <a:ext uri="{FF2B5EF4-FFF2-40B4-BE49-F238E27FC236}">
                    <a16:creationId xmlns:a16="http://schemas.microsoft.com/office/drawing/2014/main" id="{99A00B2E-5CD8-474A-A06F-3FCDD9855000}"/>
                  </a:ext>
                </a:extLst>
              </p:cNvPr>
              <p:cNvSpPr/>
              <p:nvPr/>
            </p:nvSpPr>
            <p:spPr bwMode="auto">
              <a:xfrm>
                <a:off x="2376089" y="2759074"/>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51" name="Rectangle 50">
                <a:extLst>
                  <a:ext uri="{FF2B5EF4-FFF2-40B4-BE49-F238E27FC236}">
                    <a16:creationId xmlns:a16="http://schemas.microsoft.com/office/drawing/2014/main" id="{EFF8C61D-406D-4DB7-8600-597AE1739CF8}"/>
                  </a:ext>
                </a:extLst>
              </p:cNvPr>
              <p:cNvSpPr/>
              <p:nvPr/>
            </p:nvSpPr>
            <p:spPr bwMode="auto">
              <a:xfrm>
                <a:off x="2642685" y="2759074"/>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52" name="Rectangle 51">
                <a:extLst>
                  <a:ext uri="{FF2B5EF4-FFF2-40B4-BE49-F238E27FC236}">
                    <a16:creationId xmlns:a16="http://schemas.microsoft.com/office/drawing/2014/main" id="{F91E71D3-C424-4169-B276-E12DC8E4BEB9}"/>
                  </a:ext>
                </a:extLst>
              </p:cNvPr>
              <p:cNvSpPr/>
              <p:nvPr/>
            </p:nvSpPr>
            <p:spPr bwMode="auto">
              <a:xfrm>
                <a:off x="2902933" y="2759074"/>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53" name="Rectangle 52">
                <a:extLst>
                  <a:ext uri="{FF2B5EF4-FFF2-40B4-BE49-F238E27FC236}">
                    <a16:creationId xmlns:a16="http://schemas.microsoft.com/office/drawing/2014/main" id="{94889A69-148E-44C5-A900-5749081EF28E}"/>
                  </a:ext>
                </a:extLst>
              </p:cNvPr>
              <p:cNvSpPr/>
              <p:nvPr/>
            </p:nvSpPr>
            <p:spPr bwMode="auto">
              <a:xfrm>
                <a:off x="3169529" y="2759074"/>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54" name="Rectangle 53">
                <a:extLst>
                  <a:ext uri="{FF2B5EF4-FFF2-40B4-BE49-F238E27FC236}">
                    <a16:creationId xmlns:a16="http://schemas.microsoft.com/office/drawing/2014/main" id="{7398F7E3-1F9D-40BE-A5A9-6C8CC6A52BD5}"/>
                  </a:ext>
                </a:extLst>
              </p:cNvPr>
              <p:cNvSpPr/>
              <p:nvPr/>
            </p:nvSpPr>
            <p:spPr bwMode="auto">
              <a:xfrm>
                <a:off x="3438241" y="2759074"/>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55" name="Rectangle 54">
                <a:extLst>
                  <a:ext uri="{FF2B5EF4-FFF2-40B4-BE49-F238E27FC236}">
                    <a16:creationId xmlns:a16="http://schemas.microsoft.com/office/drawing/2014/main" id="{D11C2BB1-E952-494D-9B27-5A70FB5413F8}"/>
                  </a:ext>
                </a:extLst>
              </p:cNvPr>
              <p:cNvSpPr/>
              <p:nvPr/>
            </p:nvSpPr>
            <p:spPr bwMode="auto">
              <a:xfrm>
                <a:off x="3704837" y="2759074"/>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56" name="Rectangle 55">
                <a:extLst>
                  <a:ext uri="{FF2B5EF4-FFF2-40B4-BE49-F238E27FC236}">
                    <a16:creationId xmlns:a16="http://schemas.microsoft.com/office/drawing/2014/main" id="{9D0DA4C6-47DD-40AF-A84E-901422E4EE5F}"/>
                  </a:ext>
                </a:extLst>
              </p:cNvPr>
              <p:cNvSpPr/>
              <p:nvPr/>
            </p:nvSpPr>
            <p:spPr bwMode="auto">
              <a:xfrm>
                <a:off x="3965085" y="2759074"/>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57" name="Rectangle 56">
                <a:extLst>
                  <a:ext uri="{FF2B5EF4-FFF2-40B4-BE49-F238E27FC236}">
                    <a16:creationId xmlns:a16="http://schemas.microsoft.com/office/drawing/2014/main" id="{A08BA90C-3596-4668-AD8E-3FC321196ECD}"/>
                  </a:ext>
                </a:extLst>
              </p:cNvPr>
              <p:cNvSpPr/>
              <p:nvPr/>
            </p:nvSpPr>
            <p:spPr bwMode="auto">
              <a:xfrm>
                <a:off x="4491929" y="2759074"/>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58" name="Rectangle 57">
                <a:extLst>
                  <a:ext uri="{FF2B5EF4-FFF2-40B4-BE49-F238E27FC236}">
                    <a16:creationId xmlns:a16="http://schemas.microsoft.com/office/drawing/2014/main" id="{7F7D57E7-5C35-41AE-A23C-E19A214B7855}"/>
                  </a:ext>
                </a:extLst>
              </p:cNvPr>
              <p:cNvSpPr/>
              <p:nvPr/>
            </p:nvSpPr>
            <p:spPr bwMode="auto">
              <a:xfrm>
                <a:off x="4758525" y="2759074"/>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59" name="Rectangle 58">
                <a:extLst>
                  <a:ext uri="{FF2B5EF4-FFF2-40B4-BE49-F238E27FC236}">
                    <a16:creationId xmlns:a16="http://schemas.microsoft.com/office/drawing/2014/main" id="{BE6D5CE7-E3D5-4119-B035-36A62210A412}"/>
                  </a:ext>
                </a:extLst>
              </p:cNvPr>
              <p:cNvSpPr/>
              <p:nvPr/>
            </p:nvSpPr>
            <p:spPr bwMode="auto">
              <a:xfrm>
                <a:off x="5018773" y="2759074"/>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60" name="Rectangle 59">
                <a:extLst>
                  <a:ext uri="{FF2B5EF4-FFF2-40B4-BE49-F238E27FC236}">
                    <a16:creationId xmlns:a16="http://schemas.microsoft.com/office/drawing/2014/main" id="{07F82094-4439-46B2-A813-DD45DA6F06B5}"/>
                  </a:ext>
                </a:extLst>
              </p:cNvPr>
              <p:cNvSpPr/>
              <p:nvPr/>
            </p:nvSpPr>
            <p:spPr bwMode="auto">
              <a:xfrm>
                <a:off x="5285369" y="2759074"/>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61" name="Rectangle 60">
                <a:extLst>
                  <a:ext uri="{FF2B5EF4-FFF2-40B4-BE49-F238E27FC236}">
                    <a16:creationId xmlns:a16="http://schemas.microsoft.com/office/drawing/2014/main" id="{3FC8C477-5D85-4D66-A62D-231DEF03636C}"/>
                  </a:ext>
                </a:extLst>
              </p:cNvPr>
              <p:cNvSpPr/>
              <p:nvPr/>
            </p:nvSpPr>
            <p:spPr bwMode="auto">
              <a:xfrm>
                <a:off x="5551965" y="2759074"/>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62" name="Rectangle 61">
                <a:extLst>
                  <a:ext uri="{FF2B5EF4-FFF2-40B4-BE49-F238E27FC236}">
                    <a16:creationId xmlns:a16="http://schemas.microsoft.com/office/drawing/2014/main" id="{BE233DC8-B13F-44F7-B7E0-81AC5A7F8881}"/>
                  </a:ext>
                </a:extLst>
              </p:cNvPr>
              <p:cNvSpPr/>
              <p:nvPr/>
            </p:nvSpPr>
            <p:spPr bwMode="auto">
              <a:xfrm>
                <a:off x="5818560" y="2759074"/>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63" name="Rectangle 62">
                <a:extLst>
                  <a:ext uri="{FF2B5EF4-FFF2-40B4-BE49-F238E27FC236}">
                    <a16:creationId xmlns:a16="http://schemas.microsoft.com/office/drawing/2014/main" id="{6D951E6B-62BF-4CCB-81EF-CC20E0B7C677}"/>
                  </a:ext>
                </a:extLst>
              </p:cNvPr>
              <p:cNvSpPr/>
              <p:nvPr/>
            </p:nvSpPr>
            <p:spPr bwMode="auto">
              <a:xfrm>
                <a:off x="6078809" y="2759074"/>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64" name="Rectangle 63">
                <a:extLst>
                  <a:ext uri="{FF2B5EF4-FFF2-40B4-BE49-F238E27FC236}">
                    <a16:creationId xmlns:a16="http://schemas.microsoft.com/office/drawing/2014/main" id="{56E1D300-B24A-4D33-915E-8464F40CA204}"/>
                  </a:ext>
                </a:extLst>
              </p:cNvPr>
              <p:cNvSpPr/>
              <p:nvPr/>
            </p:nvSpPr>
            <p:spPr bwMode="auto">
              <a:xfrm>
                <a:off x="6345405" y="2759074"/>
                <a:ext cx="264479"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65" name="Rectangle 64">
                <a:extLst>
                  <a:ext uri="{FF2B5EF4-FFF2-40B4-BE49-F238E27FC236}">
                    <a16:creationId xmlns:a16="http://schemas.microsoft.com/office/drawing/2014/main" id="{736DBA3A-32F6-42A7-80A7-610181FD8637}"/>
                  </a:ext>
                </a:extLst>
              </p:cNvPr>
              <p:cNvSpPr/>
              <p:nvPr/>
            </p:nvSpPr>
            <p:spPr bwMode="auto">
              <a:xfrm>
                <a:off x="6603538" y="2759074"/>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66" name="Rectangle 65">
                <a:extLst>
                  <a:ext uri="{FF2B5EF4-FFF2-40B4-BE49-F238E27FC236}">
                    <a16:creationId xmlns:a16="http://schemas.microsoft.com/office/drawing/2014/main" id="{ED6D4FA5-01E4-45D6-87C9-6EC9ABAB3E32}"/>
                  </a:ext>
                </a:extLst>
              </p:cNvPr>
              <p:cNvSpPr/>
              <p:nvPr/>
            </p:nvSpPr>
            <p:spPr bwMode="auto">
              <a:xfrm>
                <a:off x="6870134" y="2759074"/>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67" name="Rectangle 66">
                <a:extLst>
                  <a:ext uri="{FF2B5EF4-FFF2-40B4-BE49-F238E27FC236}">
                    <a16:creationId xmlns:a16="http://schemas.microsoft.com/office/drawing/2014/main" id="{39B5F72F-9F83-4D06-8F98-F57127203F17}"/>
                  </a:ext>
                </a:extLst>
              </p:cNvPr>
              <p:cNvSpPr/>
              <p:nvPr/>
            </p:nvSpPr>
            <p:spPr bwMode="auto">
              <a:xfrm>
                <a:off x="7130381" y="2759074"/>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68" name="Rectangle 67">
                <a:extLst>
                  <a:ext uri="{FF2B5EF4-FFF2-40B4-BE49-F238E27FC236}">
                    <a16:creationId xmlns:a16="http://schemas.microsoft.com/office/drawing/2014/main" id="{9D87DEB9-9B3C-4B89-A02C-02F3884A693E}"/>
                  </a:ext>
                </a:extLst>
              </p:cNvPr>
              <p:cNvSpPr/>
              <p:nvPr/>
            </p:nvSpPr>
            <p:spPr bwMode="auto">
              <a:xfrm>
                <a:off x="7396977" y="2759074"/>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69" name="Rectangle 68">
                <a:extLst>
                  <a:ext uri="{FF2B5EF4-FFF2-40B4-BE49-F238E27FC236}">
                    <a16:creationId xmlns:a16="http://schemas.microsoft.com/office/drawing/2014/main" id="{0510E32F-D641-4019-B70C-E5E2BE50A6A9}"/>
                  </a:ext>
                </a:extLst>
              </p:cNvPr>
              <p:cNvSpPr/>
              <p:nvPr/>
            </p:nvSpPr>
            <p:spPr bwMode="auto">
              <a:xfrm>
                <a:off x="7663573" y="2759074"/>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70" name="Rectangle 69">
                <a:extLst>
                  <a:ext uri="{FF2B5EF4-FFF2-40B4-BE49-F238E27FC236}">
                    <a16:creationId xmlns:a16="http://schemas.microsoft.com/office/drawing/2014/main" id="{3A3D62FE-449F-46F1-8AAE-2B4618AA7799}"/>
                  </a:ext>
                </a:extLst>
              </p:cNvPr>
              <p:cNvSpPr/>
              <p:nvPr/>
            </p:nvSpPr>
            <p:spPr bwMode="auto">
              <a:xfrm>
                <a:off x="7930169" y="2759074"/>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71" name="Rectangle 70">
                <a:extLst>
                  <a:ext uri="{FF2B5EF4-FFF2-40B4-BE49-F238E27FC236}">
                    <a16:creationId xmlns:a16="http://schemas.microsoft.com/office/drawing/2014/main" id="{56CDD0D9-2A1D-4CBA-B919-02FACDF21974}"/>
                  </a:ext>
                </a:extLst>
              </p:cNvPr>
              <p:cNvSpPr/>
              <p:nvPr/>
            </p:nvSpPr>
            <p:spPr bwMode="auto">
              <a:xfrm>
                <a:off x="8190418" y="2759074"/>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72" name="Rectangle 71">
                <a:extLst>
                  <a:ext uri="{FF2B5EF4-FFF2-40B4-BE49-F238E27FC236}">
                    <a16:creationId xmlns:a16="http://schemas.microsoft.com/office/drawing/2014/main" id="{3BA3C3D0-11A2-4D65-BF31-789A8DD5423A}"/>
                  </a:ext>
                </a:extLst>
              </p:cNvPr>
              <p:cNvSpPr/>
              <p:nvPr/>
            </p:nvSpPr>
            <p:spPr bwMode="auto">
              <a:xfrm>
                <a:off x="8457013" y="2759074"/>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73" name="Rectangle 72">
                <a:extLst>
                  <a:ext uri="{FF2B5EF4-FFF2-40B4-BE49-F238E27FC236}">
                    <a16:creationId xmlns:a16="http://schemas.microsoft.com/office/drawing/2014/main" id="{9BF4D30B-E3CE-4FCA-AEEB-7F4CF9945452}"/>
                  </a:ext>
                </a:extLst>
              </p:cNvPr>
              <p:cNvSpPr/>
              <p:nvPr/>
            </p:nvSpPr>
            <p:spPr bwMode="auto">
              <a:xfrm>
                <a:off x="8717261" y="2759074"/>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74" name="Rectangle 73">
                <a:extLst>
                  <a:ext uri="{FF2B5EF4-FFF2-40B4-BE49-F238E27FC236}">
                    <a16:creationId xmlns:a16="http://schemas.microsoft.com/office/drawing/2014/main" id="{F1AAB3B4-4411-46D6-B01C-2F1E9E913582}"/>
                  </a:ext>
                </a:extLst>
              </p:cNvPr>
              <p:cNvSpPr/>
              <p:nvPr/>
            </p:nvSpPr>
            <p:spPr bwMode="auto">
              <a:xfrm>
                <a:off x="8983857" y="2759074"/>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75" name="Rectangle 74">
                <a:extLst>
                  <a:ext uri="{FF2B5EF4-FFF2-40B4-BE49-F238E27FC236}">
                    <a16:creationId xmlns:a16="http://schemas.microsoft.com/office/drawing/2014/main" id="{5091B9D0-02D8-46D8-B054-D37717C2D5EF}"/>
                  </a:ext>
                </a:extLst>
              </p:cNvPr>
              <p:cNvSpPr/>
              <p:nvPr/>
            </p:nvSpPr>
            <p:spPr bwMode="auto">
              <a:xfrm>
                <a:off x="9244106" y="2759074"/>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76" name="Rectangle 75">
                <a:extLst>
                  <a:ext uri="{FF2B5EF4-FFF2-40B4-BE49-F238E27FC236}">
                    <a16:creationId xmlns:a16="http://schemas.microsoft.com/office/drawing/2014/main" id="{7F84F8FB-558E-4D9B-BA5A-7B89026D2336}"/>
                  </a:ext>
                </a:extLst>
              </p:cNvPr>
              <p:cNvSpPr/>
              <p:nvPr/>
            </p:nvSpPr>
            <p:spPr bwMode="auto">
              <a:xfrm>
                <a:off x="9510702" y="2759074"/>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77" name="Rectangle 76">
                <a:extLst>
                  <a:ext uri="{FF2B5EF4-FFF2-40B4-BE49-F238E27FC236}">
                    <a16:creationId xmlns:a16="http://schemas.microsoft.com/office/drawing/2014/main" id="{D1C718E0-FB66-4AB6-8D60-42E089BB76D0}"/>
                  </a:ext>
                </a:extLst>
              </p:cNvPr>
              <p:cNvSpPr/>
              <p:nvPr/>
            </p:nvSpPr>
            <p:spPr bwMode="auto">
              <a:xfrm>
                <a:off x="9777298" y="2759074"/>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78" name="Rectangle 77">
                <a:extLst>
                  <a:ext uri="{FF2B5EF4-FFF2-40B4-BE49-F238E27FC236}">
                    <a16:creationId xmlns:a16="http://schemas.microsoft.com/office/drawing/2014/main" id="{090463DA-E342-4C95-8148-F868D129A171}"/>
                  </a:ext>
                </a:extLst>
              </p:cNvPr>
              <p:cNvSpPr/>
              <p:nvPr/>
            </p:nvSpPr>
            <p:spPr bwMode="auto">
              <a:xfrm>
                <a:off x="10043893" y="2759074"/>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79" name="Rectangle 78">
                <a:extLst>
                  <a:ext uri="{FF2B5EF4-FFF2-40B4-BE49-F238E27FC236}">
                    <a16:creationId xmlns:a16="http://schemas.microsoft.com/office/drawing/2014/main" id="{3D123A65-C841-44EF-858A-CCAE88ECA248}"/>
                  </a:ext>
                </a:extLst>
              </p:cNvPr>
              <p:cNvSpPr/>
              <p:nvPr/>
            </p:nvSpPr>
            <p:spPr bwMode="auto">
              <a:xfrm>
                <a:off x="10304141" y="2759074"/>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80" name="Rectangle 79">
                <a:extLst>
                  <a:ext uri="{FF2B5EF4-FFF2-40B4-BE49-F238E27FC236}">
                    <a16:creationId xmlns:a16="http://schemas.microsoft.com/office/drawing/2014/main" id="{56D8C741-0F60-42D1-B150-5C180C02FF30}"/>
                  </a:ext>
                </a:extLst>
              </p:cNvPr>
              <p:cNvSpPr/>
              <p:nvPr/>
            </p:nvSpPr>
            <p:spPr bwMode="auto">
              <a:xfrm>
                <a:off x="10570737" y="2759074"/>
                <a:ext cx="266596" cy="293688"/>
              </a:xfrm>
              <a:prstGeom prst="rect">
                <a:avLst/>
              </a:prstGeom>
              <a:solidFill>
                <a:schemeClr val="accent2">
                  <a:lumMod val="40000"/>
                  <a:lumOff val="6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81" name="Rectangle 80">
                <a:extLst>
                  <a:ext uri="{FF2B5EF4-FFF2-40B4-BE49-F238E27FC236}">
                    <a16:creationId xmlns:a16="http://schemas.microsoft.com/office/drawing/2014/main" id="{262C5BDF-C687-431A-9403-CDF45BCBC8A3}"/>
                  </a:ext>
                </a:extLst>
              </p:cNvPr>
              <p:cNvSpPr/>
              <p:nvPr/>
            </p:nvSpPr>
            <p:spPr bwMode="auto">
              <a:xfrm>
                <a:off x="2376089" y="2759074"/>
                <a:ext cx="8461243" cy="293688"/>
              </a:xfrm>
              <a:prstGeom prst="rect">
                <a:avLst/>
              </a:prstGeom>
              <a:no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82" name="TextBox 109">
                <a:extLst>
                  <a:ext uri="{FF2B5EF4-FFF2-40B4-BE49-F238E27FC236}">
                    <a16:creationId xmlns:a16="http://schemas.microsoft.com/office/drawing/2014/main" id="{03166E61-CE4C-45D2-B0DE-8500D5F4AE88}"/>
                  </a:ext>
                </a:extLst>
              </p:cNvPr>
              <p:cNvSpPr txBox="1">
                <a:spLocks noChangeArrowheads="1"/>
              </p:cNvSpPr>
              <p:nvPr/>
            </p:nvSpPr>
            <p:spPr bwMode="auto">
              <a:xfrm>
                <a:off x="5915888" y="2759075"/>
                <a:ext cx="139010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Reserved</a:t>
                </a:r>
              </a:p>
            </p:txBody>
          </p:sp>
        </p:grpSp>
        <p:grpSp>
          <p:nvGrpSpPr>
            <p:cNvPr id="46" name="Group 45">
              <a:extLst>
                <a:ext uri="{FF2B5EF4-FFF2-40B4-BE49-F238E27FC236}">
                  <a16:creationId xmlns:a16="http://schemas.microsoft.com/office/drawing/2014/main" id="{21BE506E-2712-450C-B461-A92EE9603763}"/>
                </a:ext>
              </a:extLst>
            </p:cNvPr>
            <p:cNvGrpSpPr/>
            <p:nvPr/>
          </p:nvGrpSpPr>
          <p:grpSpPr>
            <a:xfrm>
              <a:off x="9675028" y="3502025"/>
              <a:ext cx="1259672" cy="536575"/>
              <a:chOff x="9675029" y="2208213"/>
              <a:chExt cx="1259672" cy="536575"/>
            </a:xfrm>
          </p:grpSpPr>
          <p:sp>
            <p:nvSpPr>
              <p:cNvPr id="47" name="TextBox 144">
                <a:extLst>
                  <a:ext uri="{FF2B5EF4-FFF2-40B4-BE49-F238E27FC236}">
                    <a16:creationId xmlns:a16="http://schemas.microsoft.com/office/drawing/2014/main" id="{DF544472-2E0C-427E-AEF6-9892364AE414}"/>
                  </a:ext>
                </a:extLst>
              </p:cNvPr>
              <p:cNvSpPr txBox="1">
                <a:spLocks noChangeArrowheads="1"/>
              </p:cNvSpPr>
              <p:nvPr/>
            </p:nvSpPr>
            <p:spPr bwMode="auto">
              <a:xfrm>
                <a:off x="9675029" y="2208213"/>
                <a:ext cx="125967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FAULTMASK</a:t>
                </a:r>
              </a:p>
            </p:txBody>
          </p:sp>
          <p:cxnSp>
            <p:nvCxnSpPr>
              <p:cNvPr id="48" name="Straight Arrow Connector 47">
                <a:extLst>
                  <a:ext uri="{FF2B5EF4-FFF2-40B4-BE49-F238E27FC236}">
                    <a16:creationId xmlns:a16="http://schemas.microsoft.com/office/drawing/2014/main" id="{AADCED75-904B-484F-BCBA-DFE7ED57A50E}"/>
                  </a:ext>
                </a:extLst>
              </p:cNvPr>
              <p:cNvCxnSpPr/>
              <p:nvPr/>
            </p:nvCxnSpPr>
            <p:spPr bwMode="auto">
              <a:xfrm flipH="1">
                <a:off x="10695572" y="2500313"/>
                <a:ext cx="8463" cy="244475"/>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grpSp>
      </p:grpSp>
      <p:sp>
        <p:nvSpPr>
          <p:cNvPr id="83" name="TextBox 148">
            <a:extLst>
              <a:ext uri="{FF2B5EF4-FFF2-40B4-BE49-F238E27FC236}">
                <a16:creationId xmlns:a16="http://schemas.microsoft.com/office/drawing/2014/main" id="{6EE1DB65-6B53-4F9D-AF03-DC6C7EF2ECC0}"/>
              </a:ext>
            </a:extLst>
          </p:cNvPr>
          <p:cNvSpPr txBox="1">
            <a:spLocks noChangeArrowheads="1"/>
          </p:cNvSpPr>
          <p:nvPr/>
        </p:nvSpPr>
        <p:spPr bwMode="auto">
          <a:xfrm>
            <a:off x="739140" y="5018685"/>
            <a:ext cx="1390106"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FAULTMASK</a:t>
            </a:r>
          </a:p>
        </p:txBody>
      </p:sp>
      <p:grpSp>
        <p:nvGrpSpPr>
          <p:cNvPr id="84" name="Group 83">
            <a:extLst>
              <a:ext uri="{FF2B5EF4-FFF2-40B4-BE49-F238E27FC236}">
                <a16:creationId xmlns:a16="http://schemas.microsoft.com/office/drawing/2014/main" id="{8A4724EE-DF3A-4D9F-AEE6-9E6B456EC922}"/>
              </a:ext>
            </a:extLst>
          </p:cNvPr>
          <p:cNvGrpSpPr/>
          <p:nvPr/>
        </p:nvGrpSpPr>
        <p:grpSpPr>
          <a:xfrm>
            <a:off x="2259993" y="5326659"/>
            <a:ext cx="8563563" cy="845346"/>
            <a:chOff x="2358156" y="4034630"/>
            <a:chExt cx="8563563" cy="845346"/>
          </a:xfrm>
        </p:grpSpPr>
        <p:grpSp>
          <p:nvGrpSpPr>
            <p:cNvPr id="85" name="Group 84">
              <a:extLst>
                <a:ext uri="{FF2B5EF4-FFF2-40B4-BE49-F238E27FC236}">
                  <a16:creationId xmlns:a16="http://schemas.microsoft.com/office/drawing/2014/main" id="{982CC15F-F8AA-40C2-A304-A9AC9971D50A}"/>
                </a:ext>
              </a:extLst>
            </p:cNvPr>
            <p:cNvGrpSpPr/>
            <p:nvPr/>
          </p:nvGrpSpPr>
          <p:grpSpPr>
            <a:xfrm>
              <a:off x="2358156" y="4572000"/>
              <a:ext cx="8461244" cy="307976"/>
              <a:chOff x="2358156" y="4572000"/>
              <a:chExt cx="8461244" cy="307976"/>
            </a:xfrm>
          </p:grpSpPr>
          <p:sp>
            <p:nvSpPr>
              <p:cNvPr id="89" name="Rectangle 88">
                <a:extLst>
                  <a:ext uri="{FF2B5EF4-FFF2-40B4-BE49-F238E27FC236}">
                    <a16:creationId xmlns:a16="http://schemas.microsoft.com/office/drawing/2014/main" id="{29918915-9460-4378-9F4D-641946BF446D}"/>
                  </a:ext>
                </a:extLst>
              </p:cNvPr>
              <p:cNvSpPr/>
              <p:nvPr/>
            </p:nvSpPr>
            <p:spPr bwMode="auto">
              <a:xfrm>
                <a:off x="4213747" y="4572000"/>
                <a:ext cx="266596" cy="293688"/>
              </a:xfrm>
              <a:prstGeom prst="rect">
                <a:avLst/>
              </a:prstGeom>
              <a:solidFill>
                <a:schemeClr val="bg1">
                  <a:lumMod val="95000"/>
                </a:schemeClr>
              </a:solidFill>
              <a:ln w="12700" cap="flat" cmpd="sng" algn="ctr">
                <a:solidFill>
                  <a:schemeClr val="bg1">
                    <a:lumMod val="9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90" name="Rectangle 89">
                <a:extLst>
                  <a:ext uri="{FF2B5EF4-FFF2-40B4-BE49-F238E27FC236}">
                    <a16:creationId xmlns:a16="http://schemas.microsoft.com/office/drawing/2014/main" id="{83A7E4A5-08B3-4408-B18E-D25D6242FABB}"/>
                  </a:ext>
                </a:extLst>
              </p:cNvPr>
              <p:cNvSpPr/>
              <p:nvPr/>
            </p:nvSpPr>
            <p:spPr bwMode="auto">
              <a:xfrm>
                <a:off x="2358156" y="457200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91" name="Rectangle 90">
                <a:extLst>
                  <a:ext uri="{FF2B5EF4-FFF2-40B4-BE49-F238E27FC236}">
                    <a16:creationId xmlns:a16="http://schemas.microsoft.com/office/drawing/2014/main" id="{BED5882B-EFD1-4817-9D35-1E4CE137B214}"/>
                  </a:ext>
                </a:extLst>
              </p:cNvPr>
              <p:cNvSpPr/>
              <p:nvPr/>
            </p:nvSpPr>
            <p:spPr bwMode="auto">
              <a:xfrm>
                <a:off x="2624752" y="457200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92" name="Rectangle 91">
                <a:extLst>
                  <a:ext uri="{FF2B5EF4-FFF2-40B4-BE49-F238E27FC236}">
                    <a16:creationId xmlns:a16="http://schemas.microsoft.com/office/drawing/2014/main" id="{B12D5086-B738-40D6-A697-8FC05BBD0188}"/>
                  </a:ext>
                </a:extLst>
              </p:cNvPr>
              <p:cNvSpPr/>
              <p:nvPr/>
            </p:nvSpPr>
            <p:spPr bwMode="auto">
              <a:xfrm>
                <a:off x="2885000" y="457200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93" name="Rectangle 92">
                <a:extLst>
                  <a:ext uri="{FF2B5EF4-FFF2-40B4-BE49-F238E27FC236}">
                    <a16:creationId xmlns:a16="http://schemas.microsoft.com/office/drawing/2014/main" id="{22DB7F56-3579-4958-95E6-F7D25FD739C4}"/>
                  </a:ext>
                </a:extLst>
              </p:cNvPr>
              <p:cNvSpPr/>
              <p:nvPr/>
            </p:nvSpPr>
            <p:spPr bwMode="auto">
              <a:xfrm>
                <a:off x="3151596" y="457200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94" name="Rectangle 93">
                <a:extLst>
                  <a:ext uri="{FF2B5EF4-FFF2-40B4-BE49-F238E27FC236}">
                    <a16:creationId xmlns:a16="http://schemas.microsoft.com/office/drawing/2014/main" id="{AEF2FA55-2518-41AE-819A-A37CB2E0E6AA}"/>
                  </a:ext>
                </a:extLst>
              </p:cNvPr>
              <p:cNvSpPr/>
              <p:nvPr/>
            </p:nvSpPr>
            <p:spPr bwMode="auto">
              <a:xfrm>
                <a:off x="3420308" y="457200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95" name="Rectangle 94">
                <a:extLst>
                  <a:ext uri="{FF2B5EF4-FFF2-40B4-BE49-F238E27FC236}">
                    <a16:creationId xmlns:a16="http://schemas.microsoft.com/office/drawing/2014/main" id="{998C30B2-C5EE-4B72-9EA1-37FF829622E7}"/>
                  </a:ext>
                </a:extLst>
              </p:cNvPr>
              <p:cNvSpPr/>
              <p:nvPr/>
            </p:nvSpPr>
            <p:spPr bwMode="auto">
              <a:xfrm>
                <a:off x="3686904" y="457200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96" name="Rectangle 95">
                <a:extLst>
                  <a:ext uri="{FF2B5EF4-FFF2-40B4-BE49-F238E27FC236}">
                    <a16:creationId xmlns:a16="http://schemas.microsoft.com/office/drawing/2014/main" id="{8FBDB255-ED96-4F31-90BD-D2EB6D5D2821}"/>
                  </a:ext>
                </a:extLst>
              </p:cNvPr>
              <p:cNvSpPr/>
              <p:nvPr/>
            </p:nvSpPr>
            <p:spPr bwMode="auto">
              <a:xfrm>
                <a:off x="3947152" y="457200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97" name="Rectangle 96">
                <a:extLst>
                  <a:ext uri="{FF2B5EF4-FFF2-40B4-BE49-F238E27FC236}">
                    <a16:creationId xmlns:a16="http://schemas.microsoft.com/office/drawing/2014/main" id="{B1D7C073-499E-4657-B0DA-0BD43022C281}"/>
                  </a:ext>
                </a:extLst>
              </p:cNvPr>
              <p:cNvSpPr/>
              <p:nvPr/>
            </p:nvSpPr>
            <p:spPr bwMode="auto">
              <a:xfrm>
                <a:off x="4473996" y="457200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98" name="Rectangle 97">
                <a:extLst>
                  <a:ext uri="{FF2B5EF4-FFF2-40B4-BE49-F238E27FC236}">
                    <a16:creationId xmlns:a16="http://schemas.microsoft.com/office/drawing/2014/main" id="{57729211-ED76-4215-904D-547E19D1CCAA}"/>
                  </a:ext>
                </a:extLst>
              </p:cNvPr>
              <p:cNvSpPr/>
              <p:nvPr/>
            </p:nvSpPr>
            <p:spPr bwMode="auto">
              <a:xfrm>
                <a:off x="4740592" y="457200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99" name="Rectangle 98">
                <a:extLst>
                  <a:ext uri="{FF2B5EF4-FFF2-40B4-BE49-F238E27FC236}">
                    <a16:creationId xmlns:a16="http://schemas.microsoft.com/office/drawing/2014/main" id="{97082D5B-46FD-4360-8672-F23DB9303F0A}"/>
                  </a:ext>
                </a:extLst>
              </p:cNvPr>
              <p:cNvSpPr/>
              <p:nvPr/>
            </p:nvSpPr>
            <p:spPr bwMode="auto">
              <a:xfrm>
                <a:off x="5000840" y="457200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00" name="Rectangle 99">
                <a:extLst>
                  <a:ext uri="{FF2B5EF4-FFF2-40B4-BE49-F238E27FC236}">
                    <a16:creationId xmlns:a16="http://schemas.microsoft.com/office/drawing/2014/main" id="{B7DA6D1B-EBA5-4A9B-9DC5-CE1E7354E664}"/>
                  </a:ext>
                </a:extLst>
              </p:cNvPr>
              <p:cNvSpPr/>
              <p:nvPr/>
            </p:nvSpPr>
            <p:spPr bwMode="auto">
              <a:xfrm>
                <a:off x="5267436" y="457200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01" name="Rectangle 100">
                <a:extLst>
                  <a:ext uri="{FF2B5EF4-FFF2-40B4-BE49-F238E27FC236}">
                    <a16:creationId xmlns:a16="http://schemas.microsoft.com/office/drawing/2014/main" id="{3C7A8FFE-ADEB-4FAC-9CC5-14CB0238351C}"/>
                  </a:ext>
                </a:extLst>
              </p:cNvPr>
              <p:cNvSpPr/>
              <p:nvPr/>
            </p:nvSpPr>
            <p:spPr bwMode="auto">
              <a:xfrm>
                <a:off x="5534032" y="457200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02" name="Rectangle 101">
                <a:extLst>
                  <a:ext uri="{FF2B5EF4-FFF2-40B4-BE49-F238E27FC236}">
                    <a16:creationId xmlns:a16="http://schemas.microsoft.com/office/drawing/2014/main" id="{6A001333-27E8-4E01-9FBD-5C43B32F0462}"/>
                  </a:ext>
                </a:extLst>
              </p:cNvPr>
              <p:cNvSpPr/>
              <p:nvPr/>
            </p:nvSpPr>
            <p:spPr bwMode="auto">
              <a:xfrm>
                <a:off x="5800627" y="457200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03" name="Rectangle 102">
                <a:extLst>
                  <a:ext uri="{FF2B5EF4-FFF2-40B4-BE49-F238E27FC236}">
                    <a16:creationId xmlns:a16="http://schemas.microsoft.com/office/drawing/2014/main" id="{FB01A21A-4D20-48AC-BD06-DCF170CFDC0B}"/>
                  </a:ext>
                </a:extLst>
              </p:cNvPr>
              <p:cNvSpPr/>
              <p:nvPr/>
            </p:nvSpPr>
            <p:spPr bwMode="auto">
              <a:xfrm>
                <a:off x="6060876" y="457200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04" name="Rectangle 103">
                <a:extLst>
                  <a:ext uri="{FF2B5EF4-FFF2-40B4-BE49-F238E27FC236}">
                    <a16:creationId xmlns:a16="http://schemas.microsoft.com/office/drawing/2014/main" id="{EF3756BC-FA72-4CA9-8BD5-9CDB609750A2}"/>
                  </a:ext>
                </a:extLst>
              </p:cNvPr>
              <p:cNvSpPr/>
              <p:nvPr/>
            </p:nvSpPr>
            <p:spPr bwMode="auto">
              <a:xfrm>
                <a:off x="6327472" y="4572000"/>
                <a:ext cx="264479"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05" name="Rectangle 104">
                <a:extLst>
                  <a:ext uri="{FF2B5EF4-FFF2-40B4-BE49-F238E27FC236}">
                    <a16:creationId xmlns:a16="http://schemas.microsoft.com/office/drawing/2014/main" id="{33E067B2-114C-4F9B-98AF-A157E8E64358}"/>
                  </a:ext>
                </a:extLst>
              </p:cNvPr>
              <p:cNvSpPr/>
              <p:nvPr/>
            </p:nvSpPr>
            <p:spPr bwMode="auto">
              <a:xfrm>
                <a:off x="6585605" y="457200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06" name="Rectangle 105">
                <a:extLst>
                  <a:ext uri="{FF2B5EF4-FFF2-40B4-BE49-F238E27FC236}">
                    <a16:creationId xmlns:a16="http://schemas.microsoft.com/office/drawing/2014/main" id="{BAF4E13B-7C73-4598-B4AE-0EDD9086172D}"/>
                  </a:ext>
                </a:extLst>
              </p:cNvPr>
              <p:cNvSpPr/>
              <p:nvPr/>
            </p:nvSpPr>
            <p:spPr bwMode="auto">
              <a:xfrm>
                <a:off x="6852201" y="457200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07" name="Rectangle 106">
                <a:extLst>
                  <a:ext uri="{FF2B5EF4-FFF2-40B4-BE49-F238E27FC236}">
                    <a16:creationId xmlns:a16="http://schemas.microsoft.com/office/drawing/2014/main" id="{EA7DD66B-0AF0-4A99-9AA6-9433C1664493}"/>
                  </a:ext>
                </a:extLst>
              </p:cNvPr>
              <p:cNvSpPr/>
              <p:nvPr/>
            </p:nvSpPr>
            <p:spPr bwMode="auto">
              <a:xfrm>
                <a:off x="7112448" y="457200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08" name="Rectangle 107">
                <a:extLst>
                  <a:ext uri="{FF2B5EF4-FFF2-40B4-BE49-F238E27FC236}">
                    <a16:creationId xmlns:a16="http://schemas.microsoft.com/office/drawing/2014/main" id="{CB8739EB-2AA0-4C51-B350-C3A39794560D}"/>
                  </a:ext>
                </a:extLst>
              </p:cNvPr>
              <p:cNvSpPr/>
              <p:nvPr/>
            </p:nvSpPr>
            <p:spPr bwMode="auto">
              <a:xfrm>
                <a:off x="7379044" y="457200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09" name="Rectangle 108">
                <a:extLst>
                  <a:ext uri="{FF2B5EF4-FFF2-40B4-BE49-F238E27FC236}">
                    <a16:creationId xmlns:a16="http://schemas.microsoft.com/office/drawing/2014/main" id="{BBD9C47B-9806-4A41-9D21-844E57D7BAB0}"/>
                  </a:ext>
                </a:extLst>
              </p:cNvPr>
              <p:cNvSpPr/>
              <p:nvPr/>
            </p:nvSpPr>
            <p:spPr bwMode="auto">
              <a:xfrm>
                <a:off x="7645640" y="457200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10" name="Rectangle 109">
                <a:extLst>
                  <a:ext uri="{FF2B5EF4-FFF2-40B4-BE49-F238E27FC236}">
                    <a16:creationId xmlns:a16="http://schemas.microsoft.com/office/drawing/2014/main" id="{9B88933B-F182-4B72-92A2-47A0889A2C4F}"/>
                  </a:ext>
                </a:extLst>
              </p:cNvPr>
              <p:cNvSpPr/>
              <p:nvPr/>
            </p:nvSpPr>
            <p:spPr bwMode="auto">
              <a:xfrm>
                <a:off x="7912236" y="457200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11" name="Rectangle 110">
                <a:extLst>
                  <a:ext uri="{FF2B5EF4-FFF2-40B4-BE49-F238E27FC236}">
                    <a16:creationId xmlns:a16="http://schemas.microsoft.com/office/drawing/2014/main" id="{D7E29280-B0D9-4762-B428-956FEC8182BB}"/>
                  </a:ext>
                </a:extLst>
              </p:cNvPr>
              <p:cNvSpPr/>
              <p:nvPr/>
            </p:nvSpPr>
            <p:spPr bwMode="auto">
              <a:xfrm>
                <a:off x="8172485" y="457200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12" name="Rectangle 111">
                <a:extLst>
                  <a:ext uri="{FF2B5EF4-FFF2-40B4-BE49-F238E27FC236}">
                    <a16:creationId xmlns:a16="http://schemas.microsoft.com/office/drawing/2014/main" id="{665ED0C4-4946-43BE-BBEA-3D87E05042F7}"/>
                  </a:ext>
                </a:extLst>
              </p:cNvPr>
              <p:cNvSpPr/>
              <p:nvPr/>
            </p:nvSpPr>
            <p:spPr bwMode="auto">
              <a:xfrm>
                <a:off x="8439080" y="457200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13" name="Rectangle 112">
                <a:extLst>
                  <a:ext uri="{FF2B5EF4-FFF2-40B4-BE49-F238E27FC236}">
                    <a16:creationId xmlns:a16="http://schemas.microsoft.com/office/drawing/2014/main" id="{19DC7E5F-4C09-4867-86A5-F6A8606AFF40}"/>
                  </a:ext>
                </a:extLst>
              </p:cNvPr>
              <p:cNvSpPr/>
              <p:nvPr/>
            </p:nvSpPr>
            <p:spPr bwMode="auto">
              <a:xfrm>
                <a:off x="8699328" y="4572000"/>
                <a:ext cx="266596" cy="293688"/>
              </a:xfrm>
              <a:prstGeom prst="rect">
                <a:avLst/>
              </a:prstGeom>
              <a:solidFill>
                <a:srgbClr val="F8A2B9"/>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14" name="Rectangle 113">
                <a:extLst>
                  <a:ext uri="{FF2B5EF4-FFF2-40B4-BE49-F238E27FC236}">
                    <a16:creationId xmlns:a16="http://schemas.microsoft.com/office/drawing/2014/main" id="{192B8E88-58AA-408A-B033-FA6A65544A59}"/>
                  </a:ext>
                </a:extLst>
              </p:cNvPr>
              <p:cNvSpPr/>
              <p:nvPr/>
            </p:nvSpPr>
            <p:spPr bwMode="auto">
              <a:xfrm>
                <a:off x="8965924" y="4572000"/>
                <a:ext cx="266596" cy="293688"/>
              </a:xfrm>
              <a:prstGeom prst="rect">
                <a:avLst/>
              </a:prstGeom>
              <a:solidFill>
                <a:srgbClr val="F8A2B9"/>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15" name="Rectangle 114">
                <a:extLst>
                  <a:ext uri="{FF2B5EF4-FFF2-40B4-BE49-F238E27FC236}">
                    <a16:creationId xmlns:a16="http://schemas.microsoft.com/office/drawing/2014/main" id="{82C91727-1783-43E5-B34F-204FC0E0760C}"/>
                  </a:ext>
                </a:extLst>
              </p:cNvPr>
              <p:cNvSpPr/>
              <p:nvPr/>
            </p:nvSpPr>
            <p:spPr bwMode="auto">
              <a:xfrm>
                <a:off x="9226173" y="4572000"/>
                <a:ext cx="266596" cy="293688"/>
              </a:xfrm>
              <a:prstGeom prst="rect">
                <a:avLst/>
              </a:prstGeom>
              <a:solidFill>
                <a:srgbClr val="F8A2B9"/>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16" name="Rectangle 115">
                <a:extLst>
                  <a:ext uri="{FF2B5EF4-FFF2-40B4-BE49-F238E27FC236}">
                    <a16:creationId xmlns:a16="http://schemas.microsoft.com/office/drawing/2014/main" id="{7CEA420D-8D64-404B-85E7-47B26F573C7F}"/>
                  </a:ext>
                </a:extLst>
              </p:cNvPr>
              <p:cNvSpPr/>
              <p:nvPr/>
            </p:nvSpPr>
            <p:spPr bwMode="auto">
              <a:xfrm>
                <a:off x="9492769" y="4572000"/>
                <a:ext cx="266596" cy="293688"/>
              </a:xfrm>
              <a:prstGeom prst="rect">
                <a:avLst/>
              </a:prstGeom>
              <a:solidFill>
                <a:srgbClr val="F8A2B9"/>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17" name="Rectangle 116">
                <a:extLst>
                  <a:ext uri="{FF2B5EF4-FFF2-40B4-BE49-F238E27FC236}">
                    <a16:creationId xmlns:a16="http://schemas.microsoft.com/office/drawing/2014/main" id="{50EAE357-5670-49BA-8237-FD01B72A8E08}"/>
                  </a:ext>
                </a:extLst>
              </p:cNvPr>
              <p:cNvSpPr/>
              <p:nvPr/>
            </p:nvSpPr>
            <p:spPr bwMode="auto">
              <a:xfrm>
                <a:off x="9759365" y="4572000"/>
                <a:ext cx="266596" cy="293688"/>
              </a:xfrm>
              <a:prstGeom prst="rect">
                <a:avLst/>
              </a:prstGeom>
              <a:solidFill>
                <a:srgbClr val="F8A2B9"/>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18" name="Rectangle 117">
                <a:extLst>
                  <a:ext uri="{FF2B5EF4-FFF2-40B4-BE49-F238E27FC236}">
                    <a16:creationId xmlns:a16="http://schemas.microsoft.com/office/drawing/2014/main" id="{A7FE192E-2823-4F90-8279-3F0A19E6D683}"/>
                  </a:ext>
                </a:extLst>
              </p:cNvPr>
              <p:cNvSpPr/>
              <p:nvPr/>
            </p:nvSpPr>
            <p:spPr bwMode="auto">
              <a:xfrm>
                <a:off x="10025960" y="4572000"/>
                <a:ext cx="266596" cy="293688"/>
              </a:xfrm>
              <a:prstGeom prst="rect">
                <a:avLst/>
              </a:prstGeom>
              <a:solidFill>
                <a:srgbClr val="F8A2B9"/>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19" name="Rectangle 118">
                <a:extLst>
                  <a:ext uri="{FF2B5EF4-FFF2-40B4-BE49-F238E27FC236}">
                    <a16:creationId xmlns:a16="http://schemas.microsoft.com/office/drawing/2014/main" id="{A11A01B3-D47E-4051-AEF9-AEEE0C1EB2C9}"/>
                  </a:ext>
                </a:extLst>
              </p:cNvPr>
              <p:cNvSpPr/>
              <p:nvPr/>
            </p:nvSpPr>
            <p:spPr bwMode="auto">
              <a:xfrm>
                <a:off x="10286208" y="4572000"/>
                <a:ext cx="266596" cy="293688"/>
              </a:xfrm>
              <a:prstGeom prst="rect">
                <a:avLst/>
              </a:prstGeom>
              <a:solidFill>
                <a:srgbClr val="F8A2B9"/>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20" name="Rectangle 119">
                <a:extLst>
                  <a:ext uri="{FF2B5EF4-FFF2-40B4-BE49-F238E27FC236}">
                    <a16:creationId xmlns:a16="http://schemas.microsoft.com/office/drawing/2014/main" id="{05CB7AFC-B086-45C2-8F1D-933043A41188}"/>
                  </a:ext>
                </a:extLst>
              </p:cNvPr>
              <p:cNvSpPr/>
              <p:nvPr/>
            </p:nvSpPr>
            <p:spPr bwMode="auto">
              <a:xfrm>
                <a:off x="10552804" y="4572000"/>
                <a:ext cx="266596" cy="293688"/>
              </a:xfrm>
              <a:prstGeom prst="rect">
                <a:avLst/>
              </a:prstGeom>
              <a:solidFill>
                <a:srgbClr val="F8A2B9"/>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21" name="Rectangle 120">
                <a:extLst>
                  <a:ext uri="{FF2B5EF4-FFF2-40B4-BE49-F238E27FC236}">
                    <a16:creationId xmlns:a16="http://schemas.microsoft.com/office/drawing/2014/main" id="{C9456C17-9898-4886-A9E0-E65C262C0AC3}"/>
                  </a:ext>
                </a:extLst>
              </p:cNvPr>
              <p:cNvSpPr/>
              <p:nvPr/>
            </p:nvSpPr>
            <p:spPr bwMode="auto">
              <a:xfrm>
                <a:off x="2358156" y="4572000"/>
                <a:ext cx="8461243" cy="293688"/>
              </a:xfrm>
              <a:prstGeom prst="rect">
                <a:avLst/>
              </a:prstGeom>
              <a:no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22" name="TextBox 109">
                <a:extLst>
                  <a:ext uri="{FF2B5EF4-FFF2-40B4-BE49-F238E27FC236}">
                    <a16:creationId xmlns:a16="http://schemas.microsoft.com/office/drawing/2014/main" id="{9BCA61FF-B69A-46AB-9C3D-480F00D18784}"/>
                  </a:ext>
                </a:extLst>
              </p:cNvPr>
              <p:cNvSpPr txBox="1">
                <a:spLocks noChangeArrowheads="1"/>
              </p:cNvSpPr>
              <p:nvPr/>
            </p:nvSpPr>
            <p:spPr bwMode="auto">
              <a:xfrm>
                <a:off x="5897955" y="4572001"/>
                <a:ext cx="139010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Reserved</a:t>
                </a:r>
              </a:p>
            </p:txBody>
          </p:sp>
        </p:grpSp>
        <p:grpSp>
          <p:nvGrpSpPr>
            <p:cNvPr id="86" name="Group 85">
              <a:extLst>
                <a:ext uri="{FF2B5EF4-FFF2-40B4-BE49-F238E27FC236}">
                  <a16:creationId xmlns:a16="http://schemas.microsoft.com/office/drawing/2014/main" id="{5C9513C0-0EC3-4675-84C3-E96344B7EB15}"/>
                </a:ext>
              </a:extLst>
            </p:cNvPr>
            <p:cNvGrpSpPr/>
            <p:nvPr/>
          </p:nvGrpSpPr>
          <p:grpSpPr>
            <a:xfrm>
              <a:off x="9925120" y="4034630"/>
              <a:ext cx="996599" cy="536575"/>
              <a:chOff x="9938101" y="2208213"/>
              <a:chExt cx="996599" cy="536575"/>
            </a:xfrm>
          </p:grpSpPr>
          <p:sp>
            <p:nvSpPr>
              <p:cNvPr id="87" name="TextBox 144">
                <a:extLst>
                  <a:ext uri="{FF2B5EF4-FFF2-40B4-BE49-F238E27FC236}">
                    <a16:creationId xmlns:a16="http://schemas.microsoft.com/office/drawing/2014/main" id="{2E487FBF-0CD4-4928-8292-FFE12F4B865E}"/>
                  </a:ext>
                </a:extLst>
              </p:cNvPr>
              <p:cNvSpPr txBox="1">
                <a:spLocks noChangeArrowheads="1"/>
              </p:cNvSpPr>
              <p:nvPr/>
            </p:nvSpPr>
            <p:spPr bwMode="auto">
              <a:xfrm>
                <a:off x="9938101" y="2208213"/>
                <a:ext cx="99659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BASEPRI</a:t>
                </a:r>
              </a:p>
            </p:txBody>
          </p:sp>
          <p:cxnSp>
            <p:nvCxnSpPr>
              <p:cNvPr id="88" name="Straight Arrow Connector 87">
                <a:extLst>
                  <a:ext uri="{FF2B5EF4-FFF2-40B4-BE49-F238E27FC236}">
                    <a16:creationId xmlns:a16="http://schemas.microsoft.com/office/drawing/2014/main" id="{B647D8CB-0ADB-4983-B6AA-FC1FE70C8912}"/>
                  </a:ext>
                </a:extLst>
              </p:cNvPr>
              <p:cNvCxnSpPr/>
              <p:nvPr/>
            </p:nvCxnSpPr>
            <p:spPr bwMode="auto">
              <a:xfrm flipH="1">
                <a:off x="10695572" y="2500313"/>
                <a:ext cx="8463" cy="244475"/>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grpSp>
      </p:grpSp>
      <p:sp>
        <p:nvSpPr>
          <p:cNvPr id="123" name="TextBox 148">
            <a:extLst>
              <a:ext uri="{FF2B5EF4-FFF2-40B4-BE49-F238E27FC236}">
                <a16:creationId xmlns:a16="http://schemas.microsoft.com/office/drawing/2014/main" id="{5B80478B-E8B6-4EC1-BA73-92FEFE651DB3}"/>
              </a:ext>
            </a:extLst>
          </p:cNvPr>
          <p:cNvSpPr txBox="1">
            <a:spLocks noChangeArrowheads="1"/>
          </p:cNvSpPr>
          <p:nvPr/>
        </p:nvSpPr>
        <p:spPr bwMode="auto">
          <a:xfrm>
            <a:off x="737655" y="5856885"/>
            <a:ext cx="1390106"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BASE[RI</a:t>
            </a:r>
          </a:p>
        </p:txBody>
      </p:sp>
      <p:cxnSp>
        <p:nvCxnSpPr>
          <p:cNvPr id="127" name="Straight Connector 126">
            <a:extLst>
              <a:ext uri="{FF2B5EF4-FFF2-40B4-BE49-F238E27FC236}">
                <a16:creationId xmlns:a16="http://schemas.microsoft.com/office/drawing/2014/main" id="{F838E7D1-A836-42E9-A434-28D153A6D350}"/>
              </a:ext>
            </a:extLst>
          </p:cNvPr>
          <p:cNvCxnSpPr>
            <a:cxnSpLocks/>
          </p:cNvCxnSpPr>
          <p:nvPr/>
        </p:nvCxnSpPr>
        <p:spPr bwMode="auto">
          <a:xfrm>
            <a:off x="2259992" y="3794228"/>
            <a:ext cx="0" cy="2659557"/>
          </a:xfrm>
          <a:prstGeom prst="line">
            <a:avLst/>
          </a:prstGeom>
          <a:noFill/>
          <a:ln w="19050" cap="flat" cmpd="sng" algn="ctr">
            <a:solidFill>
              <a:schemeClr val="bg1">
                <a:lumMod val="75000"/>
              </a:schemeClr>
            </a:solidFill>
            <a:prstDash val="sysDash"/>
            <a:round/>
            <a:headEnd type="none" w="med" len="med"/>
            <a:tailEnd type="none" w="med" len="med"/>
          </a:ln>
          <a:effectLst/>
        </p:spPr>
      </p:cxnSp>
      <p:cxnSp>
        <p:nvCxnSpPr>
          <p:cNvPr id="128" name="Straight Connector 127">
            <a:extLst>
              <a:ext uri="{FF2B5EF4-FFF2-40B4-BE49-F238E27FC236}">
                <a16:creationId xmlns:a16="http://schemas.microsoft.com/office/drawing/2014/main" id="{E18921FF-C7B2-4A03-A92C-C0E860C23C70}"/>
              </a:ext>
            </a:extLst>
          </p:cNvPr>
          <p:cNvCxnSpPr>
            <a:cxnSpLocks/>
          </p:cNvCxnSpPr>
          <p:nvPr/>
        </p:nvCxnSpPr>
        <p:spPr bwMode="auto">
          <a:xfrm>
            <a:off x="10721235" y="3737078"/>
            <a:ext cx="0" cy="2704007"/>
          </a:xfrm>
          <a:prstGeom prst="line">
            <a:avLst/>
          </a:prstGeom>
          <a:noFill/>
          <a:ln w="19050" cap="flat" cmpd="sng" algn="ctr">
            <a:solidFill>
              <a:schemeClr val="bg1">
                <a:lumMod val="75000"/>
              </a:schemeClr>
            </a:solidFill>
            <a:prstDash val="sysDash"/>
            <a:round/>
            <a:headEnd type="none" w="med" len="med"/>
            <a:tailEnd type="none" w="med" len="med"/>
          </a:ln>
          <a:effectLst/>
        </p:spPr>
      </p:cxnSp>
      <p:sp>
        <p:nvSpPr>
          <p:cNvPr id="154" name="TextBox 151">
            <a:extLst>
              <a:ext uri="{FF2B5EF4-FFF2-40B4-BE49-F238E27FC236}">
                <a16:creationId xmlns:a16="http://schemas.microsoft.com/office/drawing/2014/main" id="{83221DDB-4870-4B56-ACA3-5B917BF5204D}"/>
              </a:ext>
            </a:extLst>
          </p:cNvPr>
          <p:cNvSpPr txBox="1">
            <a:spLocks noChangeArrowheads="1"/>
          </p:cNvSpPr>
          <p:nvPr/>
        </p:nvSpPr>
        <p:spPr bwMode="auto">
          <a:xfrm>
            <a:off x="8229601" y="6177560"/>
            <a:ext cx="69399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bit8</a:t>
            </a:r>
          </a:p>
        </p:txBody>
      </p:sp>
      <p:sp>
        <p:nvSpPr>
          <p:cNvPr id="155" name="TextBox 152">
            <a:extLst>
              <a:ext uri="{FF2B5EF4-FFF2-40B4-BE49-F238E27FC236}">
                <a16:creationId xmlns:a16="http://schemas.microsoft.com/office/drawing/2014/main" id="{5F909B83-6131-4BA1-B68B-777BE102DBC5}"/>
              </a:ext>
            </a:extLst>
          </p:cNvPr>
          <p:cNvSpPr txBox="1">
            <a:spLocks noChangeArrowheads="1"/>
          </p:cNvSpPr>
          <p:nvPr/>
        </p:nvSpPr>
        <p:spPr bwMode="auto">
          <a:xfrm>
            <a:off x="6019801" y="6177560"/>
            <a:ext cx="69399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bit16</a:t>
            </a:r>
          </a:p>
        </p:txBody>
      </p:sp>
      <p:sp>
        <p:nvSpPr>
          <p:cNvPr id="156" name="TextBox 153">
            <a:extLst>
              <a:ext uri="{FF2B5EF4-FFF2-40B4-BE49-F238E27FC236}">
                <a16:creationId xmlns:a16="http://schemas.microsoft.com/office/drawing/2014/main" id="{430E34DB-74A2-4D83-AAF3-4A798640B3D3}"/>
              </a:ext>
            </a:extLst>
          </p:cNvPr>
          <p:cNvSpPr txBox="1">
            <a:spLocks noChangeArrowheads="1"/>
          </p:cNvSpPr>
          <p:nvPr/>
        </p:nvSpPr>
        <p:spPr bwMode="auto">
          <a:xfrm>
            <a:off x="3886201" y="6177560"/>
            <a:ext cx="69399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bit24</a:t>
            </a:r>
          </a:p>
        </p:txBody>
      </p:sp>
      <p:sp>
        <p:nvSpPr>
          <p:cNvPr id="157" name="TextBox 154">
            <a:extLst>
              <a:ext uri="{FF2B5EF4-FFF2-40B4-BE49-F238E27FC236}">
                <a16:creationId xmlns:a16="http://schemas.microsoft.com/office/drawing/2014/main" id="{FA7E9524-562C-4630-94E9-A8D24B8F8676}"/>
              </a:ext>
            </a:extLst>
          </p:cNvPr>
          <p:cNvSpPr txBox="1">
            <a:spLocks noChangeArrowheads="1"/>
          </p:cNvSpPr>
          <p:nvPr/>
        </p:nvSpPr>
        <p:spPr bwMode="auto">
          <a:xfrm>
            <a:off x="2209800" y="6164860"/>
            <a:ext cx="6961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bit31</a:t>
            </a:r>
          </a:p>
        </p:txBody>
      </p:sp>
      <p:sp>
        <p:nvSpPr>
          <p:cNvPr id="163" name="TextBox 151">
            <a:extLst>
              <a:ext uri="{FF2B5EF4-FFF2-40B4-BE49-F238E27FC236}">
                <a16:creationId xmlns:a16="http://schemas.microsoft.com/office/drawing/2014/main" id="{94F5220F-FD6A-431D-BF2A-AF105D21CB56}"/>
              </a:ext>
            </a:extLst>
          </p:cNvPr>
          <p:cNvSpPr txBox="1">
            <a:spLocks noChangeArrowheads="1"/>
          </p:cNvSpPr>
          <p:nvPr/>
        </p:nvSpPr>
        <p:spPr bwMode="auto">
          <a:xfrm>
            <a:off x="10332139" y="6151008"/>
            <a:ext cx="69399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bit0</a:t>
            </a:r>
          </a:p>
        </p:txBody>
      </p:sp>
    </p:spTree>
    <p:extLst>
      <p:ext uri="{BB962C8B-B14F-4D97-AF65-F5344CB8AC3E}">
        <p14:creationId xmlns:p14="http://schemas.microsoft.com/office/powerpoint/2010/main" val="3278797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11" name="Title 1"/>
          <p:cNvSpPr>
            <a:spLocks noGrp="1"/>
          </p:cNvSpPr>
          <p:nvPr>
            <p:ph type="title"/>
          </p:nvPr>
        </p:nvSpPr>
        <p:spPr/>
        <p:txBody>
          <a:bodyPr>
            <a:normAutofit/>
          </a:bodyPr>
          <a:lstStyle/>
          <a:p>
            <a:r>
              <a:rPr lang="en-GB" dirty="0"/>
              <a:t>Cortex-M7 Registers</a:t>
            </a:r>
          </a:p>
        </p:txBody>
      </p:sp>
      <p:sp>
        <p:nvSpPr>
          <p:cNvPr id="25612" name="Content Placeholder 2"/>
          <p:cNvSpPr>
            <a:spLocks noGrp="1"/>
          </p:cNvSpPr>
          <p:nvPr>
            <p:ph idx="1"/>
          </p:nvPr>
        </p:nvSpPr>
        <p:spPr>
          <a:xfrm>
            <a:off x="492125" y="1206784"/>
            <a:ext cx="10515600" cy="2832747"/>
          </a:xfrm>
        </p:spPr>
        <p:txBody>
          <a:bodyPr/>
          <a:lstStyle/>
          <a:p>
            <a:pPr>
              <a:spcBef>
                <a:spcPct val="0"/>
              </a:spcBef>
              <a:defRPr/>
            </a:pPr>
            <a:r>
              <a:rPr lang="en-GB" dirty="0">
                <a:ea typeface="ＭＳ Ｐゴシック" panose="020B0600070205080204" pitchFamily="34" charset="-128"/>
              </a:rPr>
              <a:t>CONTROL register</a:t>
            </a:r>
          </a:p>
          <a:p>
            <a:pPr lvl="1">
              <a:spcBef>
                <a:spcPct val="0"/>
              </a:spcBef>
              <a:spcAft>
                <a:spcPts val="1600"/>
              </a:spcAft>
              <a:buFont typeface="Calibri" panose="020F0502020204030204" pitchFamily="34" charset="0"/>
              <a:defRPr/>
            </a:pPr>
            <a:r>
              <a:rPr lang="en-GB" sz="2000" dirty="0">
                <a:solidFill>
                  <a:schemeClr val="tx2"/>
                </a:solidFill>
                <a:ea typeface="ＭＳ Ｐゴシック" panose="020B0600070205080204" pitchFamily="34" charset="-128"/>
              </a:rPr>
              <a:t>Bit 2: FPCA flag</a:t>
            </a:r>
            <a:br>
              <a:rPr lang="en-GB" sz="2000" dirty="0">
                <a:solidFill>
                  <a:schemeClr val="tx2"/>
                </a:solidFill>
                <a:ea typeface="ＭＳ Ｐゴシック" panose="020B0600070205080204" pitchFamily="34" charset="-128"/>
              </a:rPr>
            </a:br>
            <a:r>
              <a:rPr lang="en-GB" sz="2000" dirty="0">
                <a:solidFill>
                  <a:schemeClr val="tx2"/>
                </a:solidFill>
                <a:ea typeface="ＭＳ Ｐゴシック" panose="020B0600070205080204" pitchFamily="34" charset="-128"/>
              </a:rPr>
              <a:t>Determine whether no floating-point context active (0) or floating-point context active (1)</a:t>
            </a:r>
          </a:p>
          <a:p>
            <a:pPr lvl="1">
              <a:spcBef>
                <a:spcPct val="0"/>
              </a:spcBef>
              <a:spcAft>
                <a:spcPts val="1600"/>
              </a:spcAft>
              <a:buFont typeface="Calibri" panose="020F0502020204030204" pitchFamily="34" charset="0"/>
              <a:defRPr/>
            </a:pPr>
            <a:r>
              <a:rPr lang="en-GB" sz="2000" dirty="0">
                <a:solidFill>
                  <a:schemeClr val="tx2"/>
                </a:solidFill>
                <a:ea typeface="ＭＳ Ｐゴシック" panose="020B0600070205080204" pitchFamily="34" charset="-128"/>
              </a:rPr>
              <a:t>Bit 1: SPSEL flag</a:t>
            </a:r>
            <a:br>
              <a:rPr lang="en-GB" sz="2000" dirty="0">
                <a:solidFill>
                  <a:schemeClr val="tx2"/>
                </a:solidFill>
                <a:ea typeface="ＭＳ Ｐゴシック" panose="020B0600070205080204" pitchFamily="34" charset="-128"/>
              </a:rPr>
            </a:br>
            <a:r>
              <a:rPr lang="en-GB" sz="2000" dirty="0">
                <a:solidFill>
                  <a:schemeClr val="tx2"/>
                </a:solidFill>
                <a:ea typeface="ＭＳ Ｐゴシック" panose="020B0600070205080204" pitchFamily="34" charset="-128"/>
              </a:rPr>
              <a:t>Selects SP when in thread mode: MSP (0) or PSP (1)</a:t>
            </a:r>
          </a:p>
          <a:p>
            <a:pPr lvl="2">
              <a:spcBef>
                <a:spcPct val="0"/>
              </a:spcBef>
              <a:spcAft>
                <a:spcPts val="1600"/>
              </a:spcAft>
              <a:defRPr/>
            </a:pPr>
            <a:r>
              <a:rPr lang="en-GB" sz="2000" dirty="0">
                <a:solidFill>
                  <a:schemeClr val="tx2"/>
                </a:solidFill>
                <a:ea typeface="ＭＳ Ｐゴシック" panose="020B0600070205080204" pitchFamily="34" charset="-128"/>
              </a:rPr>
              <a:t>Bit 0: nPRIV flag</a:t>
            </a:r>
            <a:br>
              <a:rPr lang="en-GB" sz="2000" dirty="0">
                <a:solidFill>
                  <a:schemeClr val="tx2"/>
                </a:solidFill>
                <a:ea typeface="ＭＳ Ｐゴシック" panose="020B0600070205080204" pitchFamily="34" charset="-128"/>
              </a:rPr>
            </a:br>
            <a:r>
              <a:rPr lang="en-GB" sz="2000" dirty="0">
                <a:solidFill>
                  <a:schemeClr val="tx2"/>
                </a:solidFill>
                <a:ea typeface="ＭＳ Ｐゴシック" panose="020B0600070205080204" pitchFamily="34" charset="-128"/>
              </a:rPr>
              <a:t>Defines whether thread mode is privileged (0) or unprivileged (1)</a:t>
            </a:r>
          </a:p>
        </p:txBody>
      </p:sp>
      <p:sp>
        <p:nvSpPr>
          <p:cNvPr id="4" name="TextBox 149">
            <a:extLst>
              <a:ext uri="{FF2B5EF4-FFF2-40B4-BE49-F238E27FC236}">
                <a16:creationId xmlns:a16="http://schemas.microsoft.com/office/drawing/2014/main" id="{020B3B97-B655-4EF6-8F95-B176BF4BD9EF}"/>
              </a:ext>
            </a:extLst>
          </p:cNvPr>
          <p:cNvSpPr txBox="1">
            <a:spLocks noChangeArrowheads="1"/>
          </p:cNvSpPr>
          <p:nvPr/>
        </p:nvSpPr>
        <p:spPr bwMode="auto">
          <a:xfrm>
            <a:off x="838200" y="4367515"/>
            <a:ext cx="1466276"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CONTROL</a:t>
            </a:r>
          </a:p>
        </p:txBody>
      </p:sp>
      <p:grpSp>
        <p:nvGrpSpPr>
          <p:cNvPr id="5" name="Group 4">
            <a:extLst>
              <a:ext uri="{FF2B5EF4-FFF2-40B4-BE49-F238E27FC236}">
                <a16:creationId xmlns:a16="http://schemas.microsoft.com/office/drawing/2014/main" id="{B8E62A8A-5B6F-480E-A549-65AE9786D2E9}"/>
              </a:ext>
            </a:extLst>
          </p:cNvPr>
          <p:cNvGrpSpPr/>
          <p:nvPr/>
        </p:nvGrpSpPr>
        <p:grpSpPr>
          <a:xfrm>
            <a:off x="2323082" y="4377433"/>
            <a:ext cx="8497318" cy="1363268"/>
            <a:chOff x="2340119" y="5116709"/>
            <a:chExt cx="8497318" cy="1363268"/>
          </a:xfrm>
        </p:grpSpPr>
        <p:sp>
          <p:nvSpPr>
            <p:cNvPr id="6" name="Rectangle 5">
              <a:extLst>
                <a:ext uri="{FF2B5EF4-FFF2-40B4-BE49-F238E27FC236}">
                  <a16:creationId xmlns:a16="http://schemas.microsoft.com/office/drawing/2014/main" id="{6ACCBCB9-1929-4209-990E-08C00D7FDD89}"/>
                </a:ext>
              </a:extLst>
            </p:cNvPr>
            <p:cNvSpPr/>
            <p:nvPr/>
          </p:nvSpPr>
          <p:spPr bwMode="auto">
            <a:xfrm>
              <a:off x="3438241" y="5118298"/>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7" name="Rectangle 6">
              <a:extLst>
                <a:ext uri="{FF2B5EF4-FFF2-40B4-BE49-F238E27FC236}">
                  <a16:creationId xmlns:a16="http://schemas.microsoft.com/office/drawing/2014/main" id="{91053DEE-FE70-411C-A122-A938C313A3B2}"/>
                </a:ext>
              </a:extLst>
            </p:cNvPr>
            <p:cNvSpPr/>
            <p:nvPr/>
          </p:nvSpPr>
          <p:spPr bwMode="auto">
            <a:xfrm>
              <a:off x="3704837" y="5118298"/>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8" name="Rectangle 7">
              <a:extLst>
                <a:ext uri="{FF2B5EF4-FFF2-40B4-BE49-F238E27FC236}">
                  <a16:creationId xmlns:a16="http://schemas.microsoft.com/office/drawing/2014/main" id="{8B873555-72A4-4C8C-B937-CE6767B9F460}"/>
                </a:ext>
              </a:extLst>
            </p:cNvPr>
            <p:cNvSpPr/>
            <p:nvPr/>
          </p:nvSpPr>
          <p:spPr bwMode="auto">
            <a:xfrm>
              <a:off x="3965085" y="5118298"/>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9" name="Rectangle 8">
              <a:extLst>
                <a:ext uri="{FF2B5EF4-FFF2-40B4-BE49-F238E27FC236}">
                  <a16:creationId xmlns:a16="http://schemas.microsoft.com/office/drawing/2014/main" id="{771035ED-BD16-4EA9-85D4-181DE1F38F46}"/>
                </a:ext>
              </a:extLst>
            </p:cNvPr>
            <p:cNvSpPr/>
            <p:nvPr/>
          </p:nvSpPr>
          <p:spPr bwMode="auto">
            <a:xfrm>
              <a:off x="4231680" y="5118298"/>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10" name="Rectangle 9">
              <a:extLst>
                <a:ext uri="{FF2B5EF4-FFF2-40B4-BE49-F238E27FC236}">
                  <a16:creationId xmlns:a16="http://schemas.microsoft.com/office/drawing/2014/main" id="{32486349-8BCC-4E6C-AADF-96C461620A2A}"/>
                </a:ext>
              </a:extLst>
            </p:cNvPr>
            <p:cNvSpPr/>
            <p:nvPr/>
          </p:nvSpPr>
          <p:spPr bwMode="auto">
            <a:xfrm>
              <a:off x="2376089" y="5116709"/>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11" name="Rectangle 10">
              <a:extLst>
                <a:ext uri="{FF2B5EF4-FFF2-40B4-BE49-F238E27FC236}">
                  <a16:creationId xmlns:a16="http://schemas.microsoft.com/office/drawing/2014/main" id="{152F4117-4950-4AD7-B0E8-6A530E0C9A0A}"/>
                </a:ext>
              </a:extLst>
            </p:cNvPr>
            <p:cNvSpPr/>
            <p:nvPr/>
          </p:nvSpPr>
          <p:spPr bwMode="auto">
            <a:xfrm>
              <a:off x="2642685" y="5116709"/>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12" name="Rectangle 11">
              <a:extLst>
                <a:ext uri="{FF2B5EF4-FFF2-40B4-BE49-F238E27FC236}">
                  <a16:creationId xmlns:a16="http://schemas.microsoft.com/office/drawing/2014/main" id="{64581AFF-21A9-419E-8CE8-0B34142BA507}"/>
                </a:ext>
              </a:extLst>
            </p:cNvPr>
            <p:cNvSpPr/>
            <p:nvPr/>
          </p:nvSpPr>
          <p:spPr bwMode="auto">
            <a:xfrm>
              <a:off x="2902933" y="5116709"/>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13" name="Rectangle 12">
              <a:extLst>
                <a:ext uri="{FF2B5EF4-FFF2-40B4-BE49-F238E27FC236}">
                  <a16:creationId xmlns:a16="http://schemas.microsoft.com/office/drawing/2014/main" id="{C670D3C4-056E-4AEB-AB24-B634F1D51B69}"/>
                </a:ext>
              </a:extLst>
            </p:cNvPr>
            <p:cNvSpPr/>
            <p:nvPr/>
          </p:nvSpPr>
          <p:spPr bwMode="auto">
            <a:xfrm>
              <a:off x="3169529" y="5116709"/>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14" name="Rectangle 13">
              <a:extLst>
                <a:ext uri="{FF2B5EF4-FFF2-40B4-BE49-F238E27FC236}">
                  <a16:creationId xmlns:a16="http://schemas.microsoft.com/office/drawing/2014/main" id="{1F348CAF-7A35-48DF-B45F-FB96DD1EA5B2}"/>
                </a:ext>
              </a:extLst>
            </p:cNvPr>
            <p:cNvSpPr/>
            <p:nvPr/>
          </p:nvSpPr>
          <p:spPr bwMode="auto">
            <a:xfrm>
              <a:off x="4491929" y="5118298"/>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5" name="Rectangle 14">
              <a:extLst>
                <a:ext uri="{FF2B5EF4-FFF2-40B4-BE49-F238E27FC236}">
                  <a16:creationId xmlns:a16="http://schemas.microsoft.com/office/drawing/2014/main" id="{E123E063-BD16-4281-83AE-ACB37AED8FAF}"/>
                </a:ext>
              </a:extLst>
            </p:cNvPr>
            <p:cNvSpPr/>
            <p:nvPr/>
          </p:nvSpPr>
          <p:spPr bwMode="auto">
            <a:xfrm>
              <a:off x="4758525" y="5118298"/>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6" name="Rectangle 15">
              <a:extLst>
                <a:ext uri="{FF2B5EF4-FFF2-40B4-BE49-F238E27FC236}">
                  <a16:creationId xmlns:a16="http://schemas.microsoft.com/office/drawing/2014/main" id="{DA368C05-C1BD-4FE8-8B65-F381E7F1F2EA}"/>
                </a:ext>
              </a:extLst>
            </p:cNvPr>
            <p:cNvSpPr/>
            <p:nvPr/>
          </p:nvSpPr>
          <p:spPr bwMode="auto">
            <a:xfrm>
              <a:off x="5018773" y="5118298"/>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7" name="Rectangle 16">
              <a:extLst>
                <a:ext uri="{FF2B5EF4-FFF2-40B4-BE49-F238E27FC236}">
                  <a16:creationId xmlns:a16="http://schemas.microsoft.com/office/drawing/2014/main" id="{7AB962F7-8E21-4273-BCCA-E008A145739D}"/>
                </a:ext>
              </a:extLst>
            </p:cNvPr>
            <p:cNvSpPr/>
            <p:nvPr/>
          </p:nvSpPr>
          <p:spPr bwMode="auto">
            <a:xfrm>
              <a:off x="5285369" y="5118298"/>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8" name="Rectangle 17">
              <a:extLst>
                <a:ext uri="{FF2B5EF4-FFF2-40B4-BE49-F238E27FC236}">
                  <a16:creationId xmlns:a16="http://schemas.microsoft.com/office/drawing/2014/main" id="{9C5D64AD-7BF1-4026-B610-B75EEE125F8D}"/>
                </a:ext>
              </a:extLst>
            </p:cNvPr>
            <p:cNvSpPr/>
            <p:nvPr/>
          </p:nvSpPr>
          <p:spPr bwMode="auto">
            <a:xfrm>
              <a:off x="5551965" y="5118298"/>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9" name="Rectangle 18">
              <a:extLst>
                <a:ext uri="{FF2B5EF4-FFF2-40B4-BE49-F238E27FC236}">
                  <a16:creationId xmlns:a16="http://schemas.microsoft.com/office/drawing/2014/main" id="{E7FC0979-939E-4092-8E0E-96B2729F9EED}"/>
                </a:ext>
              </a:extLst>
            </p:cNvPr>
            <p:cNvSpPr/>
            <p:nvPr/>
          </p:nvSpPr>
          <p:spPr bwMode="auto">
            <a:xfrm>
              <a:off x="5818560" y="5118298"/>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0" name="Rectangle 19">
              <a:extLst>
                <a:ext uri="{FF2B5EF4-FFF2-40B4-BE49-F238E27FC236}">
                  <a16:creationId xmlns:a16="http://schemas.microsoft.com/office/drawing/2014/main" id="{6AB475DA-F3F3-430F-A8DB-22B046F35CAA}"/>
                </a:ext>
              </a:extLst>
            </p:cNvPr>
            <p:cNvSpPr/>
            <p:nvPr/>
          </p:nvSpPr>
          <p:spPr bwMode="auto">
            <a:xfrm>
              <a:off x="6078809" y="5118298"/>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1" name="Rectangle 20">
              <a:extLst>
                <a:ext uri="{FF2B5EF4-FFF2-40B4-BE49-F238E27FC236}">
                  <a16:creationId xmlns:a16="http://schemas.microsoft.com/office/drawing/2014/main" id="{66B023CD-6393-469D-B4A6-5E22E0803652}"/>
                </a:ext>
              </a:extLst>
            </p:cNvPr>
            <p:cNvSpPr/>
            <p:nvPr/>
          </p:nvSpPr>
          <p:spPr bwMode="auto">
            <a:xfrm>
              <a:off x="6345405" y="5118298"/>
              <a:ext cx="264479"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2" name="Rectangle 21">
              <a:extLst>
                <a:ext uri="{FF2B5EF4-FFF2-40B4-BE49-F238E27FC236}">
                  <a16:creationId xmlns:a16="http://schemas.microsoft.com/office/drawing/2014/main" id="{E2DAC32E-71EA-41FF-9914-3918FF3A54B2}"/>
                </a:ext>
              </a:extLst>
            </p:cNvPr>
            <p:cNvSpPr/>
            <p:nvPr/>
          </p:nvSpPr>
          <p:spPr bwMode="auto">
            <a:xfrm>
              <a:off x="6603538" y="5118298"/>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3" name="Rectangle 22">
              <a:extLst>
                <a:ext uri="{FF2B5EF4-FFF2-40B4-BE49-F238E27FC236}">
                  <a16:creationId xmlns:a16="http://schemas.microsoft.com/office/drawing/2014/main" id="{9388C184-DCC0-47D5-8BAB-48D89ED9B17A}"/>
                </a:ext>
              </a:extLst>
            </p:cNvPr>
            <p:cNvSpPr/>
            <p:nvPr/>
          </p:nvSpPr>
          <p:spPr bwMode="auto">
            <a:xfrm>
              <a:off x="6870134" y="5118298"/>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4" name="Rectangle 23">
              <a:extLst>
                <a:ext uri="{FF2B5EF4-FFF2-40B4-BE49-F238E27FC236}">
                  <a16:creationId xmlns:a16="http://schemas.microsoft.com/office/drawing/2014/main" id="{E8105548-71F6-45BD-9AD9-C42942B8ED97}"/>
                </a:ext>
              </a:extLst>
            </p:cNvPr>
            <p:cNvSpPr/>
            <p:nvPr/>
          </p:nvSpPr>
          <p:spPr bwMode="auto">
            <a:xfrm>
              <a:off x="7130381" y="5118298"/>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5" name="Rectangle 24">
              <a:extLst>
                <a:ext uri="{FF2B5EF4-FFF2-40B4-BE49-F238E27FC236}">
                  <a16:creationId xmlns:a16="http://schemas.microsoft.com/office/drawing/2014/main" id="{7C64AE34-5635-4E39-8134-F893224EBEF6}"/>
                </a:ext>
              </a:extLst>
            </p:cNvPr>
            <p:cNvSpPr/>
            <p:nvPr/>
          </p:nvSpPr>
          <p:spPr bwMode="auto">
            <a:xfrm>
              <a:off x="7396977" y="5118298"/>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6" name="Rectangle 25">
              <a:extLst>
                <a:ext uri="{FF2B5EF4-FFF2-40B4-BE49-F238E27FC236}">
                  <a16:creationId xmlns:a16="http://schemas.microsoft.com/office/drawing/2014/main" id="{FA1632F7-A65D-4757-B557-66353D43E80E}"/>
                </a:ext>
              </a:extLst>
            </p:cNvPr>
            <p:cNvSpPr/>
            <p:nvPr/>
          </p:nvSpPr>
          <p:spPr bwMode="auto">
            <a:xfrm>
              <a:off x="7663573" y="5118298"/>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7" name="Rectangle 26">
              <a:extLst>
                <a:ext uri="{FF2B5EF4-FFF2-40B4-BE49-F238E27FC236}">
                  <a16:creationId xmlns:a16="http://schemas.microsoft.com/office/drawing/2014/main" id="{196457A9-5AAE-46A8-86A9-ACEA751E26C2}"/>
                </a:ext>
              </a:extLst>
            </p:cNvPr>
            <p:cNvSpPr/>
            <p:nvPr/>
          </p:nvSpPr>
          <p:spPr bwMode="auto">
            <a:xfrm>
              <a:off x="7930169" y="5118298"/>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8" name="Rectangle 27">
              <a:extLst>
                <a:ext uri="{FF2B5EF4-FFF2-40B4-BE49-F238E27FC236}">
                  <a16:creationId xmlns:a16="http://schemas.microsoft.com/office/drawing/2014/main" id="{38921E73-1F91-4876-AA8D-31FCBDE8F071}"/>
                </a:ext>
              </a:extLst>
            </p:cNvPr>
            <p:cNvSpPr/>
            <p:nvPr/>
          </p:nvSpPr>
          <p:spPr bwMode="auto">
            <a:xfrm>
              <a:off x="8190418" y="5118298"/>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9" name="Rectangle 28">
              <a:extLst>
                <a:ext uri="{FF2B5EF4-FFF2-40B4-BE49-F238E27FC236}">
                  <a16:creationId xmlns:a16="http://schemas.microsoft.com/office/drawing/2014/main" id="{43EFB318-BF82-46CC-B202-28CDA3592BDB}"/>
                </a:ext>
              </a:extLst>
            </p:cNvPr>
            <p:cNvSpPr/>
            <p:nvPr/>
          </p:nvSpPr>
          <p:spPr bwMode="auto">
            <a:xfrm>
              <a:off x="8457013" y="5118298"/>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30" name="Rectangle 29">
              <a:extLst>
                <a:ext uri="{FF2B5EF4-FFF2-40B4-BE49-F238E27FC236}">
                  <a16:creationId xmlns:a16="http://schemas.microsoft.com/office/drawing/2014/main" id="{F7D29ADC-413E-497B-BF68-4735A0B0A295}"/>
                </a:ext>
              </a:extLst>
            </p:cNvPr>
            <p:cNvSpPr/>
            <p:nvPr/>
          </p:nvSpPr>
          <p:spPr bwMode="auto">
            <a:xfrm>
              <a:off x="8717261" y="5118298"/>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31" name="Rectangle 30">
              <a:extLst>
                <a:ext uri="{FF2B5EF4-FFF2-40B4-BE49-F238E27FC236}">
                  <a16:creationId xmlns:a16="http://schemas.microsoft.com/office/drawing/2014/main" id="{810918DF-1A17-456E-AF95-5775EF815381}"/>
                </a:ext>
              </a:extLst>
            </p:cNvPr>
            <p:cNvSpPr/>
            <p:nvPr/>
          </p:nvSpPr>
          <p:spPr bwMode="auto">
            <a:xfrm>
              <a:off x="8983857" y="5118298"/>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32" name="TextBox 132">
              <a:extLst>
                <a:ext uri="{FF2B5EF4-FFF2-40B4-BE49-F238E27FC236}">
                  <a16:creationId xmlns:a16="http://schemas.microsoft.com/office/drawing/2014/main" id="{49C5C2BD-BF58-4723-96D2-66B872B43C72}"/>
                </a:ext>
              </a:extLst>
            </p:cNvPr>
            <p:cNvSpPr txBox="1">
              <a:spLocks noChangeArrowheads="1"/>
            </p:cNvSpPr>
            <p:nvPr/>
          </p:nvSpPr>
          <p:spPr bwMode="auto">
            <a:xfrm>
              <a:off x="5915888" y="5118298"/>
              <a:ext cx="139010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Reserved</a:t>
              </a:r>
            </a:p>
          </p:txBody>
        </p:sp>
        <p:sp>
          <p:nvSpPr>
            <p:cNvPr id="33" name="Rectangle 32">
              <a:extLst>
                <a:ext uri="{FF2B5EF4-FFF2-40B4-BE49-F238E27FC236}">
                  <a16:creationId xmlns:a16="http://schemas.microsoft.com/office/drawing/2014/main" id="{08A4E92C-0756-40BE-849B-A236A8D271B4}"/>
                </a:ext>
              </a:extLst>
            </p:cNvPr>
            <p:cNvSpPr/>
            <p:nvPr/>
          </p:nvSpPr>
          <p:spPr bwMode="auto">
            <a:xfrm>
              <a:off x="9244106" y="5119884"/>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34" name="Rectangle 33">
              <a:extLst>
                <a:ext uri="{FF2B5EF4-FFF2-40B4-BE49-F238E27FC236}">
                  <a16:creationId xmlns:a16="http://schemas.microsoft.com/office/drawing/2014/main" id="{9C46E2ED-0216-4192-AEE3-8C3108307049}"/>
                </a:ext>
              </a:extLst>
            </p:cNvPr>
            <p:cNvSpPr/>
            <p:nvPr/>
          </p:nvSpPr>
          <p:spPr bwMode="auto">
            <a:xfrm>
              <a:off x="9510702" y="5119884"/>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35" name="Rectangle 34">
              <a:extLst>
                <a:ext uri="{FF2B5EF4-FFF2-40B4-BE49-F238E27FC236}">
                  <a16:creationId xmlns:a16="http://schemas.microsoft.com/office/drawing/2014/main" id="{0357E04C-5321-41F4-9BF9-F916218E5612}"/>
                </a:ext>
              </a:extLst>
            </p:cNvPr>
            <p:cNvSpPr/>
            <p:nvPr/>
          </p:nvSpPr>
          <p:spPr bwMode="auto">
            <a:xfrm>
              <a:off x="9777298" y="5119884"/>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36" name="Rectangle 35">
              <a:extLst>
                <a:ext uri="{FF2B5EF4-FFF2-40B4-BE49-F238E27FC236}">
                  <a16:creationId xmlns:a16="http://schemas.microsoft.com/office/drawing/2014/main" id="{ACA52B3D-191C-4593-ACCD-C976D7ABD4F6}"/>
                </a:ext>
              </a:extLst>
            </p:cNvPr>
            <p:cNvSpPr/>
            <p:nvPr/>
          </p:nvSpPr>
          <p:spPr bwMode="auto">
            <a:xfrm>
              <a:off x="10043893" y="5119884"/>
              <a:ext cx="266596" cy="293688"/>
            </a:xfrm>
            <a:prstGeom prst="rect">
              <a:avLst/>
            </a:prstGeom>
            <a:solidFill>
              <a:srgbClr val="C5EEF9"/>
            </a:solidFill>
            <a:ln w="12700" cap="flat" cmpd="sng" algn="ctr">
              <a:solidFill>
                <a:schemeClr val="tx1"/>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37" name="Rectangle 36">
              <a:extLst>
                <a:ext uri="{FF2B5EF4-FFF2-40B4-BE49-F238E27FC236}">
                  <a16:creationId xmlns:a16="http://schemas.microsoft.com/office/drawing/2014/main" id="{A7F19D85-379E-430D-BBC2-B43FE38C438E}"/>
                </a:ext>
              </a:extLst>
            </p:cNvPr>
            <p:cNvSpPr/>
            <p:nvPr/>
          </p:nvSpPr>
          <p:spPr bwMode="auto">
            <a:xfrm>
              <a:off x="10304141" y="5119884"/>
              <a:ext cx="266596" cy="293688"/>
            </a:xfrm>
            <a:prstGeom prst="rect">
              <a:avLst/>
            </a:prstGeom>
            <a:solidFill>
              <a:schemeClr val="accent1">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38" name="Rectangle 37">
              <a:extLst>
                <a:ext uri="{FF2B5EF4-FFF2-40B4-BE49-F238E27FC236}">
                  <a16:creationId xmlns:a16="http://schemas.microsoft.com/office/drawing/2014/main" id="{9C06FC5C-78AF-452B-8B02-B32828356BDB}"/>
                </a:ext>
              </a:extLst>
            </p:cNvPr>
            <p:cNvSpPr/>
            <p:nvPr/>
          </p:nvSpPr>
          <p:spPr bwMode="auto">
            <a:xfrm>
              <a:off x="10570737" y="5119884"/>
              <a:ext cx="266596" cy="293688"/>
            </a:xfrm>
            <a:prstGeom prst="rect">
              <a:avLst/>
            </a:prstGeom>
            <a:solidFill>
              <a:schemeClr val="bg1">
                <a:lumMod val="95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39" name="Rectangle 38">
              <a:extLst>
                <a:ext uri="{FF2B5EF4-FFF2-40B4-BE49-F238E27FC236}">
                  <a16:creationId xmlns:a16="http://schemas.microsoft.com/office/drawing/2014/main" id="{BB17359B-2151-41C6-8D41-F55C61AA4AD8}"/>
                </a:ext>
              </a:extLst>
            </p:cNvPr>
            <p:cNvSpPr/>
            <p:nvPr/>
          </p:nvSpPr>
          <p:spPr bwMode="auto">
            <a:xfrm>
              <a:off x="2376089" y="5118298"/>
              <a:ext cx="8461243" cy="293687"/>
            </a:xfrm>
            <a:prstGeom prst="rect">
              <a:avLst/>
            </a:prstGeom>
            <a:no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40" name="TextBox 151">
              <a:extLst>
                <a:ext uri="{FF2B5EF4-FFF2-40B4-BE49-F238E27FC236}">
                  <a16:creationId xmlns:a16="http://schemas.microsoft.com/office/drawing/2014/main" id="{BFB92EEE-DB91-4126-98CB-60E426E3EBCA}"/>
                </a:ext>
              </a:extLst>
            </p:cNvPr>
            <p:cNvSpPr txBox="1">
              <a:spLocks noChangeArrowheads="1"/>
            </p:cNvSpPr>
            <p:nvPr/>
          </p:nvSpPr>
          <p:spPr bwMode="auto">
            <a:xfrm>
              <a:off x="8243313" y="5572323"/>
              <a:ext cx="69399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bit8</a:t>
              </a:r>
            </a:p>
          </p:txBody>
        </p:sp>
        <p:sp>
          <p:nvSpPr>
            <p:cNvPr id="41" name="TextBox 152">
              <a:extLst>
                <a:ext uri="{FF2B5EF4-FFF2-40B4-BE49-F238E27FC236}">
                  <a16:creationId xmlns:a16="http://schemas.microsoft.com/office/drawing/2014/main" id="{90EA3870-2189-48DB-8DB1-02AFCEB84F15}"/>
                </a:ext>
              </a:extLst>
            </p:cNvPr>
            <p:cNvSpPr txBox="1">
              <a:spLocks noChangeArrowheads="1"/>
            </p:cNvSpPr>
            <p:nvPr/>
          </p:nvSpPr>
          <p:spPr bwMode="auto">
            <a:xfrm>
              <a:off x="6042839" y="5572323"/>
              <a:ext cx="69399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bit16</a:t>
              </a:r>
            </a:p>
          </p:txBody>
        </p:sp>
        <p:sp>
          <p:nvSpPr>
            <p:cNvPr id="42" name="TextBox 153">
              <a:extLst>
                <a:ext uri="{FF2B5EF4-FFF2-40B4-BE49-F238E27FC236}">
                  <a16:creationId xmlns:a16="http://schemas.microsoft.com/office/drawing/2014/main" id="{22AFA872-10BE-4CC3-99EA-5FEBEF0C84DA}"/>
                </a:ext>
              </a:extLst>
            </p:cNvPr>
            <p:cNvSpPr txBox="1">
              <a:spLocks noChangeArrowheads="1"/>
            </p:cNvSpPr>
            <p:nvPr/>
          </p:nvSpPr>
          <p:spPr bwMode="auto">
            <a:xfrm>
              <a:off x="3982066" y="5572323"/>
              <a:ext cx="69399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bit24</a:t>
              </a:r>
            </a:p>
          </p:txBody>
        </p:sp>
        <p:sp>
          <p:nvSpPr>
            <p:cNvPr id="43" name="TextBox 154">
              <a:extLst>
                <a:ext uri="{FF2B5EF4-FFF2-40B4-BE49-F238E27FC236}">
                  <a16:creationId xmlns:a16="http://schemas.microsoft.com/office/drawing/2014/main" id="{3102F2A2-2882-4B9B-A1FB-42F6E254CB5D}"/>
                </a:ext>
              </a:extLst>
            </p:cNvPr>
            <p:cNvSpPr txBox="1">
              <a:spLocks noChangeArrowheads="1"/>
            </p:cNvSpPr>
            <p:nvPr/>
          </p:nvSpPr>
          <p:spPr bwMode="auto">
            <a:xfrm>
              <a:off x="2340119" y="5559623"/>
              <a:ext cx="6961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bit31</a:t>
              </a:r>
            </a:p>
          </p:txBody>
        </p:sp>
        <p:sp>
          <p:nvSpPr>
            <p:cNvPr id="44" name="Rectangle 43">
              <a:extLst>
                <a:ext uri="{FF2B5EF4-FFF2-40B4-BE49-F238E27FC236}">
                  <a16:creationId xmlns:a16="http://schemas.microsoft.com/office/drawing/2014/main" id="{8F11786C-2DC9-4C1B-BEB7-30AE1C9B752C}"/>
                </a:ext>
              </a:extLst>
            </p:cNvPr>
            <p:cNvSpPr/>
            <p:nvPr/>
          </p:nvSpPr>
          <p:spPr bwMode="auto">
            <a:xfrm>
              <a:off x="10570841" y="5119884"/>
              <a:ext cx="266596" cy="293688"/>
            </a:xfrm>
            <a:prstGeom prst="rect">
              <a:avLst/>
            </a:prstGeom>
            <a:solidFill>
              <a:schemeClr val="accent1">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grpSp>
          <p:nvGrpSpPr>
            <p:cNvPr id="45" name="Group 44">
              <a:extLst>
                <a:ext uri="{FF2B5EF4-FFF2-40B4-BE49-F238E27FC236}">
                  <a16:creationId xmlns:a16="http://schemas.microsoft.com/office/drawing/2014/main" id="{BC4D534A-B27A-4742-9C60-D0D25C923DCE}"/>
                </a:ext>
              </a:extLst>
            </p:cNvPr>
            <p:cNvGrpSpPr/>
            <p:nvPr/>
          </p:nvGrpSpPr>
          <p:grpSpPr>
            <a:xfrm>
              <a:off x="8996500" y="5413572"/>
              <a:ext cx="1211919" cy="422276"/>
              <a:chOff x="9225521" y="5413572"/>
              <a:chExt cx="1211919" cy="422276"/>
            </a:xfrm>
          </p:grpSpPr>
          <p:sp>
            <p:nvSpPr>
              <p:cNvPr id="50" name="TextBox 144">
                <a:extLst>
                  <a:ext uri="{FF2B5EF4-FFF2-40B4-BE49-F238E27FC236}">
                    <a16:creationId xmlns:a16="http://schemas.microsoft.com/office/drawing/2014/main" id="{11B8EDCB-98EB-4DD0-9278-53332261AAC6}"/>
                  </a:ext>
                </a:extLst>
              </p:cNvPr>
              <p:cNvSpPr txBox="1">
                <a:spLocks noChangeArrowheads="1"/>
              </p:cNvSpPr>
              <p:nvPr/>
            </p:nvSpPr>
            <p:spPr bwMode="auto">
              <a:xfrm>
                <a:off x="9225521" y="5528071"/>
                <a:ext cx="87625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FPCA</a:t>
                </a:r>
              </a:p>
            </p:txBody>
          </p:sp>
          <p:cxnSp>
            <p:nvCxnSpPr>
              <p:cNvPr id="51" name="Elbow Connector 2">
                <a:extLst>
                  <a:ext uri="{FF2B5EF4-FFF2-40B4-BE49-F238E27FC236}">
                    <a16:creationId xmlns:a16="http://schemas.microsoft.com/office/drawing/2014/main" id="{0BFEED8B-E4C5-486F-A26F-32EA10595CE6}"/>
                  </a:ext>
                </a:extLst>
              </p:cNvPr>
              <p:cNvCxnSpPr>
                <a:stCxn id="37" idx="2"/>
              </p:cNvCxnSpPr>
              <p:nvPr/>
            </p:nvCxnSpPr>
            <p:spPr>
              <a:xfrm rot="5400000">
                <a:off x="10032333" y="5291836"/>
                <a:ext cx="283371" cy="526843"/>
              </a:xfrm>
              <a:prstGeom prst="bentConnector2">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46" name="TextBox 144">
              <a:extLst>
                <a:ext uri="{FF2B5EF4-FFF2-40B4-BE49-F238E27FC236}">
                  <a16:creationId xmlns:a16="http://schemas.microsoft.com/office/drawing/2014/main" id="{81BA5178-D3B5-4966-B36A-8E9D305013B3}"/>
                </a:ext>
              </a:extLst>
            </p:cNvPr>
            <p:cNvSpPr txBox="1">
              <a:spLocks noChangeArrowheads="1"/>
            </p:cNvSpPr>
            <p:nvPr/>
          </p:nvSpPr>
          <p:spPr bwMode="auto">
            <a:xfrm>
              <a:off x="8990206" y="5826422"/>
              <a:ext cx="78709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SPEEL</a:t>
              </a:r>
            </a:p>
          </p:txBody>
        </p:sp>
        <p:cxnSp>
          <p:nvCxnSpPr>
            <p:cNvPr id="47" name="Elbow Connector 9">
              <a:extLst>
                <a:ext uri="{FF2B5EF4-FFF2-40B4-BE49-F238E27FC236}">
                  <a16:creationId xmlns:a16="http://schemas.microsoft.com/office/drawing/2014/main" id="{72D9AACD-D6A6-4017-B821-7FAA3CACCA91}"/>
                </a:ext>
              </a:extLst>
            </p:cNvPr>
            <p:cNvCxnSpPr>
              <a:stCxn id="44" idx="2"/>
            </p:cNvCxnSpPr>
            <p:nvPr/>
          </p:nvCxnSpPr>
          <p:spPr>
            <a:xfrm rot="5400000">
              <a:off x="9787906" y="5300170"/>
              <a:ext cx="566738" cy="793543"/>
            </a:xfrm>
            <a:prstGeom prst="bentConnector2">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8" name="Elbow Connector 9">
              <a:extLst>
                <a:ext uri="{FF2B5EF4-FFF2-40B4-BE49-F238E27FC236}">
                  <a16:creationId xmlns:a16="http://schemas.microsoft.com/office/drawing/2014/main" id="{48F3B061-2FCE-44AA-837D-FBF6622C3624}"/>
                </a:ext>
              </a:extLst>
            </p:cNvPr>
            <p:cNvCxnSpPr>
              <a:cxnSpLocks/>
            </p:cNvCxnSpPr>
            <p:nvPr/>
          </p:nvCxnSpPr>
          <p:spPr>
            <a:xfrm rot="10800000" flipV="1">
              <a:off x="9694483" y="5424146"/>
              <a:ext cx="999193" cy="900454"/>
            </a:xfrm>
            <a:prstGeom prst="bentConnector3">
              <a:avLst>
                <a:gd name="adj1" fmla="val 941"/>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9" name="TextBox 144">
              <a:extLst>
                <a:ext uri="{FF2B5EF4-FFF2-40B4-BE49-F238E27FC236}">
                  <a16:creationId xmlns:a16="http://schemas.microsoft.com/office/drawing/2014/main" id="{68EE3DC7-530A-429C-881E-FA5D73C3C4B4}"/>
                </a:ext>
              </a:extLst>
            </p:cNvPr>
            <p:cNvSpPr txBox="1">
              <a:spLocks noChangeArrowheads="1"/>
            </p:cNvSpPr>
            <p:nvPr/>
          </p:nvSpPr>
          <p:spPr bwMode="auto">
            <a:xfrm>
              <a:off x="8989219" y="6172200"/>
              <a:ext cx="78709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US" altLang="zh-CN" b="0" dirty="0"/>
                <a:t>nPRIV</a:t>
              </a:r>
              <a:endParaRPr lang="en-GB" b="0" dirty="0"/>
            </a:p>
          </p:txBody>
        </p:sp>
      </p:grpSp>
    </p:spTree>
    <p:extLst>
      <p:ext uri="{BB962C8B-B14F-4D97-AF65-F5344CB8AC3E}">
        <p14:creationId xmlns:p14="http://schemas.microsoft.com/office/powerpoint/2010/main" val="37373663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title"/>
          </p:nvPr>
        </p:nvSpPr>
        <p:spPr/>
        <p:txBody>
          <a:bodyPr>
            <a:normAutofit/>
          </a:bodyPr>
          <a:lstStyle/>
          <a:p>
            <a:r>
              <a:rPr lang="en-GB" dirty="0"/>
              <a:t>Useful Resources</a:t>
            </a:r>
          </a:p>
        </p:txBody>
      </p:sp>
      <p:sp>
        <p:nvSpPr>
          <p:cNvPr id="61443" name="Content Placeholder 2"/>
          <p:cNvSpPr>
            <a:spLocks noGrp="1"/>
          </p:cNvSpPr>
          <p:nvPr>
            <p:ph idx="1"/>
          </p:nvPr>
        </p:nvSpPr>
        <p:spPr>
          <a:xfrm>
            <a:off x="662781" y="1143000"/>
            <a:ext cx="10795000" cy="4977000"/>
          </a:xfrm>
        </p:spPr>
        <p:txBody>
          <a:bodyPr/>
          <a:lstStyle/>
          <a:p>
            <a:pPr lvl="1">
              <a:defRPr/>
            </a:pPr>
            <a:r>
              <a:rPr lang="en-GB" sz="1600" dirty="0"/>
              <a:t>Cortex-M7 Technical Reference Manual:</a:t>
            </a:r>
          </a:p>
          <a:p>
            <a:pPr marL="444500" lvl="1" indent="0">
              <a:buNone/>
              <a:defRPr/>
            </a:pPr>
            <a:r>
              <a:rPr lang="en-GB" sz="1600" dirty="0">
                <a:hlinkClick r:id="rId3"/>
              </a:rPr>
              <a:t>http://infocenter.arm.com/help/topic/com.arm.doc.ddi0489c/DDI0489C_cortex_m7_trm.pdf</a:t>
            </a:r>
            <a:r>
              <a:rPr lang="en-GB" sz="1600" dirty="0"/>
              <a:t> </a:t>
            </a:r>
          </a:p>
          <a:p>
            <a:pPr lvl="1">
              <a:defRPr/>
            </a:pPr>
            <a:r>
              <a:rPr lang="en-GB" sz="1600" dirty="0"/>
              <a:t>Cortex-M7 Devices Generic User Guide:</a:t>
            </a:r>
          </a:p>
          <a:p>
            <a:pPr marL="444500" lvl="1" indent="0">
              <a:buNone/>
              <a:defRPr/>
            </a:pPr>
            <a:r>
              <a:rPr lang="en-GB" sz="1600" dirty="0">
                <a:hlinkClick r:id="rId4"/>
              </a:rPr>
              <a:t>http://infocenter.arm.com/help/topic/com.arm.doc.dui0646a/DUI0646A_cortex_m7_dgug.pdf</a:t>
            </a:r>
            <a:endParaRPr lang="en-GB" sz="1600" dirty="0"/>
          </a:p>
          <a:p>
            <a:pPr lvl="1">
              <a:defRPr/>
            </a:pPr>
            <a:r>
              <a:rPr lang="en-GB" sz="1600" dirty="0"/>
              <a:t>Cortex-M7 Processor Overview:</a:t>
            </a:r>
          </a:p>
          <a:p>
            <a:pPr marL="444500" lvl="1" indent="0">
              <a:buNone/>
              <a:defRPr/>
            </a:pPr>
            <a:r>
              <a:rPr lang="en-GB" sz="1600" dirty="0">
                <a:hlinkClick r:id="rId5"/>
              </a:rPr>
              <a:t>https://developer.arm.com/products/processors/cortex-m/cortex-m7</a:t>
            </a:r>
            <a:r>
              <a:rPr lang="en-GB" sz="1600" dirty="0"/>
              <a:t> </a:t>
            </a:r>
          </a:p>
        </p:txBody>
      </p:sp>
    </p:spTree>
    <p:extLst>
      <p:ext uri="{BB962C8B-B14F-4D97-AF65-F5344CB8AC3E}">
        <p14:creationId xmlns:p14="http://schemas.microsoft.com/office/powerpoint/2010/main" val="1431841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14" descr="\\mars\groups\ir\2011\Analyst Day\Images\Internet_Connected_Screens_v2(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3891" y="5340927"/>
            <a:ext cx="5631873" cy="1054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6" name="Title 1"/>
          <p:cNvSpPr>
            <a:spLocks noGrp="1"/>
          </p:cNvSpPr>
          <p:nvPr>
            <p:ph type="title"/>
          </p:nvPr>
        </p:nvSpPr>
        <p:spPr/>
        <p:txBody>
          <a:bodyPr>
            <a:normAutofit/>
          </a:bodyPr>
          <a:lstStyle/>
          <a:p>
            <a:r>
              <a:rPr lang="en-GB" sz="3200" dirty="0"/>
              <a:t>Arm Architectures and Processors</a:t>
            </a:r>
          </a:p>
        </p:txBody>
      </p:sp>
      <p:sp>
        <p:nvSpPr>
          <p:cNvPr id="6147" name="Content Placeholder 2"/>
          <p:cNvSpPr>
            <a:spLocks noGrp="1"/>
          </p:cNvSpPr>
          <p:nvPr>
            <p:ph idx="1"/>
          </p:nvPr>
        </p:nvSpPr>
        <p:spPr>
          <a:xfrm>
            <a:off x="492125" y="1320750"/>
            <a:ext cx="10795406" cy="4020177"/>
          </a:xfrm>
        </p:spPr>
        <p:txBody>
          <a:bodyPr/>
          <a:lstStyle/>
          <a:p>
            <a:pPr>
              <a:spcBef>
                <a:spcPct val="0"/>
              </a:spcBef>
            </a:pPr>
            <a:r>
              <a:rPr lang="en-GB" dirty="0">
                <a:ea typeface="ＭＳ Ｐゴシック" panose="020B0600070205080204" pitchFamily="34" charset="-128"/>
              </a:rPr>
              <a:t>Arm Architecture is a family of RISC-based processor architectures</a:t>
            </a:r>
          </a:p>
          <a:p>
            <a:pPr lvl="1">
              <a:spcBef>
                <a:spcPct val="0"/>
              </a:spcBef>
            </a:pPr>
            <a:r>
              <a:rPr lang="en-GB" sz="2000" dirty="0">
                <a:solidFill>
                  <a:schemeClr val="tx2"/>
                </a:solidFill>
                <a:ea typeface="ＭＳ Ｐゴシック" panose="020B0600070205080204" pitchFamily="34" charset="-128"/>
              </a:rPr>
              <a:t>Well-known for its power efficiency</a:t>
            </a:r>
          </a:p>
          <a:p>
            <a:pPr lvl="1">
              <a:spcBef>
                <a:spcPct val="0"/>
              </a:spcBef>
            </a:pPr>
            <a:r>
              <a:rPr lang="en-GB" sz="2000" dirty="0">
                <a:solidFill>
                  <a:schemeClr val="tx2"/>
                </a:solidFill>
                <a:ea typeface="ＭＳ Ｐゴシック" panose="020B0600070205080204" pitchFamily="34" charset="-128"/>
              </a:rPr>
              <a:t>Hence widely used in mobile devices, e.g., smartphones and tablets</a:t>
            </a:r>
          </a:p>
          <a:p>
            <a:pPr lvl="1">
              <a:spcBef>
                <a:spcPct val="0"/>
              </a:spcBef>
            </a:pPr>
            <a:r>
              <a:rPr lang="en-GB" sz="2000" dirty="0">
                <a:solidFill>
                  <a:schemeClr val="tx2"/>
                </a:solidFill>
                <a:ea typeface="ＭＳ Ｐゴシック" panose="020B0600070205080204" pitchFamily="34" charset="-128"/>
              </a:rPr>
              <a:t>Designed and licensed by Arm to a wide eco-system of partners</a:t>
            </a:r>
          </a:p>
          <a:p>
            <a:pPr>
              <a:spcBef>
                <a:spcPct val="0"/>
              </a:spcBef>
            </a:pPr>
            <a:r>
              <a:rPr lang="en-GB" dirty="0">
                <a:ea typeface="ＭＳ Ｐゴシック" panose="020B0600070205080204" pitchFamily="34" charset="-128"/>
              </a:rPr>
              <a:t>Arm Holdings</a:t>
            </a:r>
          </a:p>
          <a:p>
            <a:pPr lvl="1">
              <a:spcBef>
                <a:spcPct val="0"/>
              </a:spcBef>
            </a:pPr>
            <a:r>
              <a:rPr lang="en-GB" sz="2000" dirty="0">
                <a:solidFill>
                  <a:schemeClr val="tx2"/>
                </a:solidFill>
                <a:ea typeface="ＭＳ Ｐゴシック" panose="020B0600070205080204" pitchFamily="34" charset="-128"/>
              </a:rPr>
              <a:t>The company that designs ARM-based processors</a:t>
            </a:r>
          </a:p>
          <a:p>
            <a:pPr lvl="1">
              <a:spcBef>
                <a:spcPct val="0"/>
              </a:spcBef>
            </a:pPr>
            <a:r>
              <a:rPr lang="en-GB" sz="2000" dirty="0">
                <a:solidFill>
                  <a:schemeClr val="tx2"/>
                </a:solidFill>
                <a:ea typeface="ＭＳ Ｐゴシック" panose="020B0600070205080204" pitchFamily="34" charset="-128"/>
              </a:rPr>
              <a:t>Arm does not manufacture, but it licenses designs to semiconductor partners who add their own intellectual property (IP) on top of ARM’s IP, which they then fabricate and sell to customers</a:t>
            </a:r>
          </a:p>
          <a:p>
            <a:pPr lvl="1">
              <a:spcBef>
                <a:spcPct val="0"/>
              </a:spcBef>
            </a:pPr>
            <a:r>
              <a:rPr lang="en-GB" sz="2000" dirty="0">
                <a:solidFill>
                  <a:schemeClr val="tx2"/>
                </a:solidFill>
                <a:ea typeface="ＭＳ Ｐゴシック" panose="020B0600070205080204" pitchFamily="34" charset="-128"/>
              </a:rPr>
              <a:t>Arm also offers IP other than processors, such as physical IPs, interconnect IPs, graphics cores and development tools</a:t>
            </a:r>
            <a:endParaRPr lang="en-GB" dirty="0"/>
          </a:p>
          <a:p>
            <a:pPr lvl="1"/>
            <a:endParaRPr lang="en-GB" dirty="0"/>
          </a:p>
        </p:txBody>
      </p:sp>
    </p:spTree>
    <p:extLst>
      <p:ext uri="{BB962C8B-B14F-4D97-AF65-F5344CB8AC3E}">
        <p14:creationId xmlns:p14="http://schemas.microsoft.com/office/powerpoint/2010/main" val="3563587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normAutofit/>
          </a:bodyPr>
          <a:lstStyle/>
          <a:p>
            <a:r>
              <a:rPr lang="en-GB" sz="3200" dirty="0"/>
              <a:t>How to Design an ARM-based SoC</a:t>
            </a:r>
          </a:p>
        </p:txBody>
      </p:sp>
      <p:sp>
        <p:nvSpPr>
          <p:cNvPr id="8195" name="Content Placeholder 2"/>
          <p:cNvSpPr>
            <a:spLocks noGrp="1"/>
          </p:cNvSpPr>
          <p:nvPr>
            <p:ph idx="1"/>
          </p:nvPr>
        </p:nvSpPr>
        <p:spPr>
          <a:xfrm>
            <a:off x="471039" y="1419162"/>
            <a:ext cx="10799218" cy="1477291"/>
          </a:xfrm>
        </p:spPr>
        <p:txBody>
          <a:bodyPr/>
          <a:lstStyle/>
          <a:p>
            <a:pPr marL="342900" indent="-342900">
              <a:spcBef>
                <a:spcPct val="0"/>
              </a:spcBef>
              <a:buFont typeface="Arial" panose="020B0604020202020204" pitchFamily="34" charset="0"/>
              <a:buChar char="•"/>
            </a:pPr>
            <a:r>
              <a:rPr lang="en-GB" dirty="0">
                <a:ea typeface="ＭＳ Ｐゴシック" panose="020B0600070205080204" pitchFamily="34" charset="-128"/>
              </a:rPr>
              <a:t>Select a set of IP cores from Arm and/or other third-party IP vendors</a:t>
            </a:r>
          </a:p>
          <a:p>
            <a:pPr marL="342900" indent="-342900">
              <a:spcBef>
                <a:spcPct val="0"/>
              </a:spcBef>
              <a:buFont typeface="Arial" panose="020B0604020202020204" pitchFamily="34" charset="0"/>
              <a:buChar char="•"/>
            </a:pPr>
            <a:r>
              <a:rPr lang="en-GB" dirty="0">
                <a:ea typeface="ＭＳ Ｐゴシック" panose="020B0600070205080204" pitchFamily="34" charset="-128"/>
              </a:rPr>
              <a:t>Integrate IP cores into a single chip design</a:t>
            </a:r>
          </a:p>
          <a:p>
            <a:pPr marL="342900" indent="-342900">
              <a:spcBef>
                <a:spcPct val="0"/>
              </a:spcBef>
              <a:buFont typeface="Arial" panose="020B0604020202020204" pitchFamily="34" charset="0"/>
              <a:buChar char="•"/>
            </a:pPr>
            <a:r>
              <a:rPr lang="en-GB" dirty="0">
                <a:ea typeface="ＭＳ Ｐゴシック" panose="020B0600070205080204" pitchFamily="34" charset="-128"/>
              </a:rPr>
              <a:t>Give design to semiconductor foundries for chip fabrication</a:t>
            </a:r>
          </a:p>
          <a:p>
            <a:endParaRPr lang="en-GB" dirty="0"/>
          </a:p>
        </p:txBody>
      </p:sp>
      <p:sp>
        <p:nvSpPr>
          <p:cNvPr id="6" name="Rectangle 5"/>
          <p:cNvSpPr/>
          <p:nvPr/>
        </p:nvSpPr>
        <p:spPr bwMode="auto">
          <a:xfrm>
            <a:off x="4892089" y="3348040"/>
            <a:ext cx="3156833" cy="2224087"/>
          </a:xfrm>
          <a:prstGeom prst="rect">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grpSp>
        <p:nvGrpSpPr>
          <p:cNvPr id="8197" name="Group 6"/>
          <p:cNvGrpSpPr>
            <a:grpSpLocks/>
          </p:cNvGrpSpPr>
          <p:nvPr/>
        </p:nvGrpSpPr>
        <p:grpSpPr bwMode="auto">
          <a:xfrm>
            <a:off x="9470766" y="3852865"/>
            <a:ext cx="1637660" cy="1227137"/>
            <a:chOff x="6790786" y="4391025"/>
            <a:chExt cx="1227904" cy="1227904"/>
          </a:xfrm>
        </p:grpSpPr>
        <p:grpSp>
          <p:nvGrpSpPr>
            <p:cNvPr id="8232" name="Group 7"/>
            <p:cNvGrpSpPr>
              <a:grpSpLocks/>
            </p:cNvGrpSpPr>
            <p:nvPr/>
          </p:nvGrpSpPr>
          <p:grpSpPr bwMode="auto">
            <a:xfrm>
              <a:off x="6996116" y="4391025"/>
              <a:ext cx="817243" cy="1227904"/>
              <a:chOff x="6767513" y="4391025"/>
              <a:chExt cx="817243" cy="1227904"/>
            </a:xfrm>
          </p:grpSpPr>
          <p:sp>
            <p:nvSpPr>
              <p:cNvPr id="19" name="Rectangle 18"/>
              <p:cNvSpPr/>
              <p:nvPr/>
            </p:nvSpPr>
            <p:spPr bwMode="auto">
              <a:xfrm>
                <a:off x="6766833" y="4391025"/>
                <a:ext cx="46007"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0" name="Rectangle 19"/>
              <p:cNvSpPr/>
              <p:nvPr/>
            </p:nvSpPr>
            <p:spPr bwMode="auto">
              <a:xfrm>
                <a:off x="6881057" y="4391025"/>
                <a:ext cx="46007"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1" name="Rectangle 20"/>
              <p:cNvSpPr/>
              <p:nvPr/>
            </p:nvSpPr>
            <p:spPr bwMode="auto">
              <a:xfrm>
                <a:off x="6985762" y="4391025"/>
                <a:ext cx="46007"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2" name="Rectangle 21"/>
              <p:cNvSpPr/>
              <p:nvPr/>
            </p:nvSpPr>
            <p:spPr bwMode="auto">
              <a:xfrm>
                <a:off x="7099986" y="4391025"/>
                <a:ext cx="46007"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3" name="Rectangle 22"/>
              <p:cNvSpPr/>
              <p:nvPr/>
            </p:nvSpPr>
            <p:spPr bwMode="auto">
              <a:xfrm>
                <a:off x="7206278" y="4391025"/>
                <a:ext cx="4600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4" name="Rectangle 23"/>
              <p:cNvSpPr/>
              <p:nvPr/>
            </p:nvSpPr>
            <p:spPr bwMode="auto">
              <a:xfrm>
                <a:off x="7320502" y="4391025"/>
                <a:ext cx="4600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5" name="Rectangle 24"/>
              <p:cNvSpPr/>
              <p:nvPr/>
            </p:nvSpPr>
            <p:spPr bwMode="auto">
              <a:xfrm>
                <a:off x="7425207" y="4391025"/>
                <a:ext cx="4600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6" name="Rectangle 25"/>
              <p:cNvSpPr/>
              <p:nvPr/>
            </p:nvSpPr>
            <p:spPr bwMode="auto">
              <a:xfrm>
                <a:off x="7539430" y="4391025"/>
                <a:ext cx="4600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grpSp>
        <p:grpSp>
          <p:nvGrpSpPr>
            <p:cNvPr id="8233" name="Group 8"/>
            <p:cNvGrpSpPr>
              <a:grpSpLocks/>
            </p:cNvGrpSpPr>
            <p:nvPr/>
          </p:nvGrpSpPr>
          <p:grpSpPr bwMode="auto">
            <a:xfrm rot="5400000">
              <a:off x="6996116" y="4386262"/>
              <a:ext cx="817243" cy="1227904"/>
              <a:chOff x="6767513" y="4391025"/>
              <a:chExt cx="817243" cy="1227904"/>
            </a:xfrm>
          </p:grpSpPr>
          <p:sp>
            <p:nvSpPr>
              <p:cNvPr id="11" name="Rectangle 10"/>
              <p:cNvSpPr/>
              <p:nvPr/>
            </p:nvSpPr>
            <p:spPr bwMode="auto">
              <a:xfrm>
                <a:off x="6767096" y="4391025"/>
                <a:ext cx="4606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2" name="Rectangle 11"/>
              <p:cNvSpPr/>
              <p:nvPr/>
            </p:nvSpPr>
            <p:spPr bwMode="auto">
              <a:xfrm>
                <a:off x="6881467" y="4391025"/>
                <a:ext cx="4606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3" name="Rectangle 12"/>
              <p:cNvSpPr/>
              <p:nvPr/>
            </p:nvSpPr>
            <p:spPr bwMode="auto">
              <a:xfrm>
                <a:off x="6986308" y="4391025"/>
                <a:ext cx="4606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4" name="Rectangle 13"/>
              <p:cNvSpPr/>
              <p:nvPr/>
            </p:nvSpPr>
            <p:spPr bwMode="auto">
              <a:xfrm>
                <a:off x="7100679" y="4391025"/>
                <a:ext cx="4606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5" name="Rectangle 14"/>
              <p:cNvSpPr/>
              <p:nvPr/>
            </p:nvSpPr>
            <p:spPr bwMode="auto">
              <a:xfrm>
                <a:off x="7205519" y="4391025"/>
                <a:ext cx="4606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6" name="Rectangle 15"/>
              <p:cNvSpPr/>
              <p:nvPr/>
            </p:nvSpPr>
            <p:spPr bwMode="auto">
              <a:xfrm>
                <a:off x="7319891" y="4391025"/>
                <a:ext cx="4606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7" name="Rectangle 16"/>
              <p:cNvSpPr/>
              <p:nvPr/>
            </p:nvSpPr>
            <p:spPr bwMode="auto">
              <a:xfrm>
                <a:off x="7424731" y="4391025"/>
                <a:ext cx="4606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8" name="Rectangle 17"/>
              <p:cNvSpPr/>
              <p:nvPr/>
            </p:nvSpPr>
            <p:spPr bwMode="auto">
              <a:xfrm>
                <a:off x="7539103" y="4391025"/>
                <a:ext cx="4606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grpSp>
        <p:sp>
          <p:nvSpPr>
            <p:cNvPr id="10" name="Rectangle 9"/>
            <p:cNvSpPr/>
            <p:nvPr/>
          </p:nvSpPr>
          <p:spPr bwMode="auto">
            <a:xfrm>
              <a:off x="6881213" y="4472038"/>
              <a:ext cx="1058155" cy="1056348"/>
            </a:xfrm>
            <a:prstGeom prst="rect">
              <a:avLst/>
            </a:prstGeom>
            <a:solidFill>
              <a:schemeClr val="accent5">
                <a:lumMod val="40000"/>
                <a:lumOff val="6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100" dirty="0">
                  <a:cs typeface="Arial" charset="0"/>
                </a:rPr>
                <a:t>ARM-based</a:t>
              </a:r>
            </a:p>
            <a:p>
              <a:pPr algn="ctr">
                <a:defRPr/>
              </a:pPr>
              <a:r>
                <a:rPr lang="en-GB" sz="1100" dirty="0">
                  <a:cs typeface="Arial" charset="0"/>
                </a:rPr>
                <a:t>SoC</a:t>
              </a:r>
            </a:p>
          </p:txBody>
        </p:sp>
      </p:grpSp>
      <p:sp>
        <p:nvSpPr>
          <p:cNvPr id="37" name="Rectangle 36"/>
          <p:cNvSpPr/>
          <p:nvPr/>
        </p:nvSpPr>
        <p:spPr bwMode="auto">
          <a:xfrm>
            <a:off x="5025387" y="3652840"/>
            <a:ext cx="782861" cy="346075"/>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25400" dist="12700" dir="2700000" sx="105000" sy="105000" algn="tl" rotWithShape="0">
              <a:schemeClr val="tx1">
                <a:lumMod val="75000"/>
                <a:lumOff val="25000"/>
                <a:alpha val="54000"/>
              </a:schemeClr>
            </a:outerShdw>
          </a:effectLst>
        </p:spPr>
        <p:txBody>
          <a:bodyPr wrap="none" anchor="ctr"/>
          <a:lstStyle/>
          <a:p>
            <a:pPr algn="ctr">
              <a:defRPr/>
            </a:pPr>
            <a:r>
              <a:rPr lang="en-GB" sz="1100" dirty="0">
                <a:cs typeface="Arial" charset="0"/>
              </a:rPr>
              <a:t>ROM</a:t>
            </a:r>
          </a:p>
        </p:txBody>
      </p:sp>
      <p:sp>
        <p:nvSpPr>
          <p:cNvPr id="38" name="Rectangle 37"/>
          <p:cNvSpPr/>
          <p:nvPr/>
        </p:nvSpPr>
        <p:spPr bwMode="auto">
          <a:xfrm>
            <a:off x="5882303" y="3652840"/>
            <a:ext cx="1070615" cy="346075"/>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25400" dist="12700" dir="2700000" sx="105000" sy="105000" algn="tl" rotWithShape="0">
              <a:schemeClr val="tx1">
                <a:lumMod val="75000"/>
                <a:lumOff val="25000"/>
                <a:alpha val="54000"/>
              </a:schemeClr>
            </a:outerShdw>
          </a:effectLst>
        </p:spPr>
        <p:txBody>
          <a:bodyPr wrap="none" anchor="ctr"/>
          <a:lstStyle/>
          <a:p>
            <a:pPr algn="ctr">
              <a:defRPr/>
            </a:pPr>
            <a:r>
              <a:rPr lang="en-GB" sz="1100" dirty="0">
                <a:cs typeface="Arial" charset="0"/>
              </a:rPr>
              <a:t>Arm</a:t>
            </a:r>
          </a:p>
          <a:p>
            <a:pPr algn="ctr">
              <a:defRPr/>
            </a:pPr>
            <a:r>
              <a:rPr lang="en-GB" sz="1100" dirty="0">
                <a:cs typeface="Arial" charset="0"/>
              </a:rPr>
              <a:t>processor</a:t>
            </a:r>
          </a:p>
        </p:txBody>
      </p:sp>
      <p:sp>
        <p:nvSpPr>
          <p:cNvPr id="39" name="Rectangle 38"/>
          <p:cNvSpPr/>
          <p:nvPr/>
        </p:nvSpPr>
        <p:spPr bwMode="auto">
          <a:xfrm>
            <a:off x="7077750" y="3652840"/>
            <a:ext cx="780746" cy="346075"/>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25400" dist="12700" dir="2700000" sx="105000" sy="105000" algn="tl" rotWithShape="0">
              <a:schemeClr val="tx1">
                <a:lumMod val="75000"/>
                <a:lumOff val="25000"/>
                <a:alpha val="54000"/>
              </a:schemeClr>
            </a:outerShdw>
          </a:effectLst>
        </p:spPr>
        <p:txBody>
          <a:bodyPr wrap="none" anchor="ctr"/>
          <a:lstStyle/>
          <a:p>
            <a:pPr algn="ctr">
              <a:defRPr/>
            </a:pPr>
            <a:r>
              <a:rPr lang="en-GB" sz="1100" dirty="0">
                <a:cs typeface="Arial" charset="0"/>
              </a:rPr>
              <a:t>RAM</a:t>
            </a:r>
          </a:p>
        </p:txBody>
      </p:sp>
      <p:sp>
        <p:nvSpPr>
          <p:cNvPr id="40" name="Rectangle 39"/>
          <p:cNvSpPr/>
          <p:nvPr/>
        </p:nvSpPr>
        <p:spPr bwMode="auto">
          <a:xfrm>
            <a:off x="5025386" y="4198940"/>
            <a:ext cx="2833110" cy="219075"/>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25400" dist="12700" dir="2700000" sx="105000" sy="105000" algn="tl" rotWithShape="0">
              <a:schemeClr val="tx1">
                <a:lumMod val="75000"/>
                <a:lumOff val="25000"/>
                <a:alpha val="54000"/>
              </a:schemeClr>
            </a:outerShdw>
          </a:effectLst>
        </p:spPr>
        <p:txBody>
          <a:bodyPr wrap="none" anchor="ctr"/>
          <a:lstStyle/>
          <a:p>
            <a:pPr algn="ctr">
              <a:defRPr/>
            </a:pPr>
            <a:r>
              <a:rPr lang="en-GB" sz="1100" dirty="0">
                <a:cs typeface="Arial" charset="0"/>
              </a:rPr>
              <a:t>System bus</a:t>
            </a:r>
          </a:p>
        </p:txBody>
      </p:sp>
      <p:sp>
        <p:nvSpPr>
          <p:cNvPr id="42" name="Rectangle 41"/>
          <p:cNvSpPr/>
          <p:nvPr/>
        </p:nvSpPr>
        <p:spPr bwMode="auto">
          <a:xfrm>
            <a:off x="5025386" y="4614865"/>
            <a:ext cx="2833110" cy="346075"/>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25400" dist="12700" dir="2700000" sx="105000" sy="105000" algn="tl" rotWithShape="0">
              <a:schemeClr val="tx1">
                <a:lumMod val="75000"/>
                <a:lumOff val="25000"/>
                <a:alpha val="54000"/>
              </a:schemeClr>
            </a:outerShdw>
          </a:effectLst>
        </p:spPr>
        <p:txBody>
          <a:bodyPr wrap="none" anchor="ctr"/>
          <a:lstStyle/>
          <a:p>
            <a:pPr algn="ctr">
              <a:defRPr/>
            </a:pPr>
            <a:r>
              <a:rPr lang="en-GB" sz="1100" dirty="0">
                <a:cs typeface="Arial" charset="0"/>
              </a:rPr>
              <a:t>Peripherals</a:t>
            </a:r>
          </a:p>
        </p:txBody>
      </p:sp>
      <p:sp>
        <p:nvSpPr>
          <p:cNvPr id="44" name="Rectangle 43"/>
          <p:cNvSpPr/>
          <p:nvPr/>
        </p:nvSpPr>
        <p:spPr bwMode="auto">
          <a:xfrm>
            <a:off x="5025386" y="5154615"/>
            <a:ext cx="2833110" cy="219075"/>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25400" dist="12700" dir="2700000" sx="105000" sy="105000" algn="tl" rotWithShape="0">
              <a:schemeClr val="tx1">
                <a:lumMod val="75000"/>
                <a:lumOff val="25000"/>
                <a:alpha val="54000"/>
              </a:schemeClr>
            </a:outerShdw>
          </a:effectLst>
        </p:spPr>
        <p:txBody>
          <a:bodyPr wrap="none" anchor="ctr"/>
          <a:lstStyle/>
          <a:p>
            <a:pPr algn="ctr">
              <a:defRPr/>
            </a:pPr>
            <a:r>
              <a:rPr lang="en-GB" sz="1100" dirty="0">
                <a:cs typeface="Arial" charset="0"/>
              </a:rPr>
              <a:t>External interface</a:t>
            </a:r>
          </a:p>
        </p:txBody>
      </p:sp>
      <p:sp>
        <p:nvSpPr>
          <p:cNvPr id="8204" name="TextBox 62"/>
          <p:cNvSpPr txBox="1">
            <a:spLocks noChangeArrowheads="1"/>
          </p:cNvSpPr>
          <p:nvPr/>
        </p:nvSpPr>
        <p:spPr bwMode="auto">
          <a:xfrm>
            <a:off x="5412585" y="3317877"/>
            <a:ext cx="205024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1200" dirty="0"/>
              <a:t>SoC</a:t>
            </a:r>
          </a:p>
        </p:txBody>
      </p:sp>
      <p:sp>
        <p:nvSpPr>
          <p:cNvPr id="8205" name="TextBox 63"/>
          <p:cNvSpPr txBox="1">
            <a:spLocks noChangeArrowheads="1"/>
          </p:cNvSpPr>
          <p:nvPr/>
        </p:nvSpPr>
        <p:spPr bwMode="auto">
          <a:xfrm>
            <a:off x="5436776" y="5790348"/>
            <a:ext cx="205024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2000" b="0" dirty="0">
                <a:latin typeface="+mj-lt"/>
              </a:rPr>
              <a:t>SoC Design</a:t>
            </a:r>
          </a:p>
        </p:txBody>
      </p:sp>
      <p:sp>
        <p:nvSpPr>
          <p:cNvPr id="8206" name="TextBox 64"/>
          <p:cNvSpPr txBox="1">
            <a:spLocks noChangeArrowheads="1"/>
          </p:cNvSpPr>
          <p:nvPr/>
        </p:nvSpPr>
        <p:spPr bwMode="auto">
          <a:xfrm>
            <a:off x="9335352" y="5790348"/>
            <a:ext cx="205024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2000" b="0" dirty="0">
                <a:latin typeface="+mj-lt"/>
              </a:rPr>
              <a:t>Chip Manufacture</a:t>
            </a:r>
          </a:p>
        </p:txBody>
      </p:sp>
      <p:sp>
        <p:nvSpPr>
          <p:cNvPr id="8207" name="TextBox 65"/>
          <p:cNvSpPr txBox="1">
            <a:spLocks noChangeArrowheads="1"/>
          </p:cNvSpPr>
          <p:nvPr/>
        </p:nvSpPr>
        <p:spPr bwMode="auto">
          <a:xfrm>
            <a:off x="471039" y="5773680"/>
            <a:ext cx="39756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2000" b="0" dirty="0">
                <a:latin typeface="+mj-lt"/>
              </a:rPr>
              <a:t>Licensable IPs</a:t>
            </a:r>
          </a:p>
        </p:txBody>
      </p:sp>
      <p:sp>
        <p:nvSpPr>
          <p:cNvPr id="121" name="Right Arrow 120"/>
          <p:cNvSpPr/>
          <p:nvPr/>
        </p:nvSpPr>
        <p:spPr bwMode="auto">
          <a:xfrm>
            <a:off x="8431889" y="4308477"/>
            <a:ext cx="571277" cy="195263"/>
          </a:xfrm>
          <a:prstGeom prst="rightArrow">
            <a:avLst/>
          </a:prstGeom>
          <a:solidFill>
            <a:schemeClr val="accent6">
              <a:lumMod val="9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62" name="Rectangle 61"/>
          <p:cNvSpPr/>
          <p:nvPr/>
        </p:nvSpPr>
        <p:spPr bwMode="auto">
          <a:xfrm>
            <a:off x="929120" y="3348040"/>
            <a:ext cx="3156833" cy="2224087"/>
          </a:xfrm>
          <a:prstGeom prst="rect">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8210" name="TextBox 60"/>
          <p:cNvSpPr txBox="1">
            <a:spLocks noChangeArrowheads="1"/>
          </p:cNvSpPr>
          <p:nvPr/>
        </p:nvSpPr>
        <p:spPr bwMode="auto">
          <a:xfrm>
            <a:off x="1758529" y="3303590"/>
            <a:ext cx="1540331"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dirty="0"/>
              <a:t>IP libraries</a:t>
            </a:r>
          </a:p>
        </p:txBody>
      </p:sp>
      <p:sp>
        <p:nvSpPr>
          <p:cNvPr id="64" name="Rectangle 63"/>
          <p:cNvSpPr/>
          <p:nvPr/>
        </p:nvSpPr>
        <p:spPr bwMode="auto">
          <a:xfrm>
            <a:off x="1037029" y="3606802"/>
            <a:ext cx="899231" cy="290513"/>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25400" dist="12700" dir="2700000" sx="105000" sy="105000" algn="tl" rotWithShape="0">
              <a:schemeClr val="tx1">
                <a:lumMod val="75000"/>
                <a:lumOff val="25000"/>
                <a:alpha val="54000"/>
              </a:schemeClr>
            </a:outerShdw>
          </a:effectLst>
        </p:spPr>
        <p:txBody>
          <a:bodyPr wrap="none" anchor="ctr"/>
          <a:lstStyle/>
          <a:p>
            <a:pPr algn="ctr">
              <a:defRPr/>
            </a:pPr>
            <a:r>
              <a:rPr lang="en-GB" sz="1000" dirty="0">
                <a:cs typeface="Arial" charset="0"/>
              </a:rPr>
              <a:t>Cortex-A9</a:t>
            </a:r>
          </a:p>
        </p:txBody>
      </p:sp>
      <p:sp>
        <p:nvSpPr>
          <p:cNvPr id="65" name="Rectangle 64"/>
          <p:cNvSpPr/>
          <p:nvPr/>
        </p:nvSpPr>
        <p:spPr bwMode="auto">
          <a:xfrm>
            <a:off x="2003966" y="3606802"/>
            <a:ext cx="899233" cy="290513"/>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25400" dist="12700" dir="2700000" sx="105000" sy="105000" algn="tl" rotWithShape="0">
              <a:schemeClr val="tx1">
                <a:lumMod val="75000"/>
                <a:lumOff val="25000"/>
                <a:alpha val="54000"/>
              </a:schemeClr>
            </a:outerShdw>
          </a:effectLst>
        </p:spPr>
        <p:txBody>
          <a:bodyPr wrap="none" anchor="ctr"/>
          <a:lstStyle/>
          <a:p>
            <a:pPr algn="ctr">
              <a:defRPr/>
            </a:pPr>
            <a:r>
              <a:rPr lang="en-GB" sz="1000" dirty="0">
                <a:cs typeface="Arial" charset="0"/>
              </a:rPr>
              <a:t>Cortex-R5</a:t>
            </a:r>
          </a:p>
        </p:txBody>
      </p:sp>
      <p:sp>
        <p:nvSpPr>
          <p:cNvPr id="66" name="Rectangle 65"/>
          <p:cNvSpPr/>
          <p:nvPr/>
        </p:nvSpPr>
        <p:spPr bwMode="auto">
          <a:xfrm>
            <a:off x="3015338" y="3606802"/>
            <a:ext cx="899233" cy="290513"/>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25400" dist="12700" dir="2700000" sx="105000" sy="105000" algn="tl" rotWithShape="0">
              <a:schemeClr val="tx1">
                <a:lumMod val="75000"/>
                <a:lumOff val="25000"/>
                <a:alpha val="54000"/>
              </a:schemeClr>
            </a:outerShdw>
          </a:effectLst>
        </p:spPr>
        <p:txBody>
          <a:bodyPr wrap="none" anchor="ctr"/>
          <a:lstStyle/>
          <a:p>
            <a:pPr algn="ctr">
              <a:defRPr/>
            </a:pPr>
            <a:r>
              <a:rPr lang="en-GB" sz="1000" dirty="0">
                <a:cs typeface="Arial" charset="0"/>
              </a:rPr>
              <a:t>Cortex-M4</a:t>
            </a:r>
          </a:p>
        </p:txBody>
      </p:sp>
      <p:sp>
        <p:nvSpPr>
          <p:cNvPr id="67" name="Rectangle 66"/>
          <p:cNvSpPr/>
          <p:nvPr/>
        </p:nvSpPr>
        <p:spPr bwMode="auto">
          <a:xfrm>
            <a:off x="1037029" y="4013202"/>
            <a:ext cx="899231" cy="290513"/>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25400" dist="12700" dir="2700000" sx="105000" sy="105000" algn="tl" rotWithShape="0">
              <a:schemeClr val="tx1">
                <a:lumMod val="75000"/>
                <a:lumOff val="25000"/>
                <a:alpha val="54000"/>
              </a:schemeClr>
            </a:outerShdw>
          </a:effectLst>
        </p:spPr>
        <p:txBody>
          <a:bodyPr wrap="none" anchor="ctr"/>
          <a:lstStyle/>
          <a:p>
            <a:pPr algn="ctr">
              <a:defRPr/>
            </a:pPr>
            <a:r>
              <a:rPr lang="en-GB" sz="1000" dirty="0">
                <a:cs typeface="Arial" charset="0"/>
              </a:rPr>
              <a:t>ARM7</a:t>
            </a:r>
          </a:p>
        </p:txBody>
      </p:sp>
      <p:sp>
        <p:nvSpPr>
          <p:cNvPr id="68" name="Rectangle 67"/>
          <p:cNvSpPr/>
          <p:nvPr/>
        </p:nvSpPr>
        <p:spPr bwMode="auto">
          <a:xfrm>
            <a:off x="2003966" y="4013202"/>
            <a:ext cx="899233" cy="290513"/>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25400" dist="12700" dir="2700000" sx="105000" sy="105000" algn="tl" rotWithShape="0">
              <a:schemeClr val="tx1">
                <a:lumMod val="75000"/>
                <a:lumOff val="25000"/>
                <a:alpha val="54000"/>
              </a:schemeClr>
            </a:outerShdw>
          </a:effectLst>
        </p:spPr>
        <p:txBody>
          <a:bodyPr wrap="none" anchor="ctr"/>
          <a:lstStyle/>
          <a:p>
            <a:pPr algn="ctr">
              <a:defRPr/>
            </a:pPr>
            <a:r>
              <a:rPr lang="en-GB" sz="1000" dirty="0">
                <a:cs typeface="Arial" charset="0"/>
              </a:rPr>
              <a:t>ARM9</a:t>
            </a:r>
          </a:p>
        </p:txBody>
      </p:sp>
      <p:sp>
        <p:nvSpPr>
          <p:cNvPr id="69" name="Rectangle 68"/>
          <p:cNvSpPr/>
          <p:nvPr/>
        </p:nvSpPr>
        <p:spPr bwMode="auto">
          <a:xfrm>
            <a:off x="3015338" y="4013202"/>
            <a:ext cx="899233" cy="290513"/>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25400" dist="12700" dir="2700000" sx="105000" sy="105000" algn="tl" rotWithShape="0">
              <a:schemeClr val="tx1">
                <a:lumMod val="75000"/>
                <a:lumOff val="25000"/>
                <a:alpha val="54000"/>
              </a:schemeClr>
            </a:outerShdw>
          </a:effectLst>
        </p:spPr>
        <p:txBody>
          <a:bodyPr wrap="none" anchor="ctr"/>
          <a:lstStyle/>
          <a:p>
            <a:pPr algn="ctr">
              <a:defRPr/>
            </a:pPr>
            <a:r>
              <a:rPr lang="en-GB" sz="1000" dirty="0">
                <a:cs typeface="Arial" charset="0"/>
              </a:rPr>
              <a:t>ARM11</a:t>
            </a:r>
          </a:p>
        </p:txBody>
      </p:sp>
      <p:sp>
        <p:nvSpPr>
          <p:cNvPr id="70" name="Rectangle 69"/>
          <p:cNvSpPr/>
          <p:nvPr/>
        </p:nvSpPr>
        <p:spPr bwMode="auto">
          <a:xfrm>
            <a:off x="1037029" y="4789488"/>
            <a:ext cx="899231" cy="290512"/>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25400" dist="12700" dir="2700000" sx="105000" sy="105000" algn="tl" rotWithShape="0">
              <a:schemeClr val="tx1">
                <a:lumMod val="75000"/>
                <a:lumOff val="25000"/>
                <a:alpha val="54000"/>
              </a:schemeClr>
            </a:outerShdw>
          </a:effectLst>
        </p:spPr>
        <p:txBody>
          <a:bodyPr wrap="none" anchor="ctr"/>
          <a:lstStyle/>
          <a:p>
            <a:pPr algn="ctr">
              <a:defRPr/>
            </a:pPr>
            <a:r>
              <a:rPr lang="en-GB" sz="1000" dirty="0">
                <a:cs typeface="Arial" charset="0"/>
              </a:rPr>
              <a:t>AXI bus</a:t>
            </a:r>
          </a:p>
        </p:txBody>
      </p:sp>
      <p:sp>
        <p:nvSpPr>
          <p:cNvPr id="71" name="Rectangle 70"/>
          <p:cNvSpPr/>
          <p:nvPr/>
        </p:nvSpPr>
        <p:spPr bwMode="auto">
          <a:xfrm>
            <a:off x="2003966" y="4789488"/>
            <a:ext cx="899233" cy="290512"/>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25400" dist="12700" dir="2700000" sx="105000" sy="105000" algn="tl" rotWithShape="0">
              <a:schemeClr val="tx1">
                <a:lumMod val="75000"/>
                <a:lumOff val="25000"/>
                <a:alpha val="54000"/>
              </a:schemeClr>
            </a:outerShdw>
          </a:effectLst>
        </p:spPr>
        <p:txBody>
          <a:bodyPr wrap="none" anchor="ctr"/>
          <a:lstStyle/>
          <a:p>
            <a:pPr algn="ctr">
              <a:defRPr/>
            </a:pPr>
            <a:r>
              <a:rPr lang="en-GB" sz="1000" dirty="0">
                <a:cs typeface="Arial" charset="0"/>
              </a:rPr>
              <a:t>AHB bus</a:t>
            </a:r>
          </a:p>
        </p:txBody>
      </p:sp>
      <p:sp>
        <p:nvSpPr>
          <p:cNvPr id="72" name="Rectangle 71"/>
          <p:cNvSpPr/>
          <p:nvPr/>
        </p:nvSpPr>
        <p:spPr bwMode="auto">
          <a:xfrm>
            <a:off x="3015338" y="4789488"/>
            <a:ext cx="899233" cy="290512"/>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25400" dist="12700" dir="2700000" sx="105000" sy="105000" algn="tl" rotWithShape="0">
              <a:schemeClr val="tx1">
                <a:lumMod val="75000"/>
                <a:lumOff val="25000"/>
                <a:alpha val="54000"/>
              </a:schemeClr>
            </a:outerShdw>
          </a:effectLst>
        </p:spPr>
        <p:txBody>
          <a:bodyPr wrap="none" anchor="ctr"/>
          <a:lstStyle/>
          <a:p>
            <a:pPr algn="ctr">
              <a:defRPr/>
            </a:pPr>
            <a:r>
              <a:rPr lang="en-GB" sz="1000" dirty="0">
                <a:cs typeface="Arial" charset="0"/>
              </a:rPr>
              <a:t>APB bus</a:t>
            </a:r>
          </a:p>
        </p:txBody>
      </p:sp>
      <p:sp>
        <p:nvSpPr>
          <p:cNvPr id="74" name="Rectangle 73"/>
          <p:cNvSpPr/>
          <p:nvPr/>
        </p:nvSpPr>
        <p:spPr bwMode="auto">
          <a:xfrm>
            <a:off x="1037029" y="5189538"/>
            <a:ext cx="899231" cy="290512"/>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25400" dist="12700" dir="2700000" sx="105000" sy="105000" algn="tl" rotWithShape="0">
              <a:schemeClr val="tx1">
                <a:lumMod val="75000"/>
                <a:lumOff val="25000"/>
                <a:alpha val="54000"/>
              </a:schemeClr>
            </a:outerShdw>
          </a:effectLst>
        </p:spPr>
        <p:txBody>
          <a:bodyPr wrap="none" anchor="ctr"/>
          <a:lstStyle/>
          <a:p>
            <a:pPr algn="ctr">
              <a:defRPr/>
            </a:pPr>
            <a:r>
              <a:rPr lang="en-GB" sz="1000" dirty="0">
                <a:cs typeface="Arial" charset="0"/>
              </a:rPr>
              <a:t>GPIO</a:t>
            </a:r>
          </a:p>
        </p:txBody>
      </p:sp>
      <p:sp>
        <p:nvSpPr>
          <p:cNvPr id="75" name="Rectangle 74"/>
          <p:cNvSpPr/>
          <p:nvPr/>
        </p:nvSpPr>
        <p:spPr bwMode="auto">
          <a:xfrm>
            <a:off x="2003966" y="5189538"/>
            <a:ext cx="899233" cy="290512"/>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25400" dist="12700" dir="2700000" sx="105000" sy="105000" algn="tl" rotWithShape="0">
              <a:schemeClr val="tx1">
                <a:lumMod val="75000"/>
                <a:lumOff val="25000"/>
                <a:alpha val="54000"/>
              </a:schemeClr>
            </a:outerShdw>
          </a:effectLst>
        </p:spPr>
        <p:txBody>
          <a:bodyPr wrap="none" anchor="ctr"/>
          <a:lstStyle/>
          <a:p>
            <a:pPr algn="ctr">
              <a:defRPr/>
            </a:pPr>
            <a:r>
              <a:rPr lang="en-GB" sz="1000" dirty="0">
                <a:cs typeface="Arial" charset="0"/>
              </a:rPr>
              <a:t>I/O blocks</a:t>
            </a:r>
          </a:p>
        </p:txBody>
      </p:sp>
      <p:sp>
        <p:nvSpPr>
          <p:cNvPr id="76" name="Rectangle 75"/>
          <p:cNvSpPr/>
          <p:nvPr/>
        </p:nvSpPr>
        <p:spPr bwMode="auto">
          <a:xfrm>
            <a:off x="3015338" y="5189538"/>
            <a:ext cx="899233" cy="290512"/>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25400" dist="12700" dir="2700000" sx="105000" sy="105000" algn="tl" rotWithShape="0">
              <a:schemeClr val="tx1">
                <a:lumMod val="75000"/>
                <a:lumOff val="25000"/>
                <a:alpha val="54000"/>
              </a:schemeClr>
            </a:outerShdw>
          </a:effectLst>
        </p:spPr>
        <p:txBody>
          <a:bodyPr wrap="none" anchor="ctr"/>
          <a:lstStyle/>
          <a:p>
            <a:pPr algn="ctr">
              <a:defRPr/>
            </a:pPr>
            <a:r>
              <a:rPr lang="en-GB" sz="1000" dirty="0">
                <a:cs typeface="Arial" charset="0"/>
              </a:rPr>
              <a:t>Timer</a:t>
            </a:r>
          </a:p>
        </p:txBody>
      </p:sp>
      <p:sp>
        <p:nvSpPr>
          <p:cNvPr id="77" name="Rectangle 76"/>
          <p:cNvSpPr/>
          <p:nvPr/>
        </p:nvSpPr>
        <p:spPr bwMode="auto">
          <a:xfrm>
            <a:off x="1037029" y="4405313"/>
            <a:ext cx="899231" cy="292100"/>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25400" dist="12700" dir="2700000" sx="105000" sy="105000" algn="tl" rotWithShape="0">
              <a:schemeClr val="tx1">
                <a:lumMod val="75000"/>
                <a:lumOff val="25000"/>
                <a:alpha val="54000"/>
              </a:schemeClr>
            </a:outerShdw>
          </a:effectLst>
        </p:spPr>
        <p:txBody>
          <a:bodyPr wrap="none" anchor="ctr"/>
          <a:lstStyle/>
          <a:p>
            <a:pPr algn="ctr">
              <a:defRPr/>
            </a:pPr>
            <a:r>
              <a:rPr lang="en-GB" sz="1000" dirty="0">
                <a:cs typeface="Arial" charset="0"/>
              </a:rPr>
              <a:t>DRAM ctrl</a:t>
            </a:r>
          </a:p>
        </p:txBody>
      </p:sp>
      <p:sp>
        <p:nvSpPr>
          <p:cNvPr id="78" name="Rectangle 77"/>
          <p:cNvSpPr/>
          <p:nvPr/>
        </p:nvSpPr>
        <p:spPr bwMode="auto">
          <a:xfrm>
            <a:off x="2003966" y="4405313"/>
            <a:ext cx="899233" cy="292100"/>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25400" dist="12700" dir="2700000" sx="105000" sy="105000" algn="tl" rotWithShape="0">
              <a:schemeClr val="tx1">
                <a:lumMod val="75000"/>
                <a:lumOff val="25000"/>
                <a:alpha val="54000"/>
              </a:schemeClr>
            </a:outerShdw>
          </a:effectLst>
        </p:spPr>
        <p:txBody>
          <a:bodyPr wrap="none" anchor="ctr"/>
          <a:lstStyle/>
          <a:p>
            <a:pPr algn="ctr">
              <a:defRPr/>
            </a:pPr>
            <a:r>
              <a:rPr lang="en-GB" sz="1000" dirty="0">
                <a:cs typeface="Arial" charset="0"/>
              </a:rPr>
              <a:t>FLASH ctrl</a:t>
            </a:r>
          </a:p>
        </p:txBody>
      </p:sp>
      <p:sp>
        <p:nvSpPr>
          <p:cNvPr id="79" name="Rectangle 78"/>
          <p:cNvSpPr/>
          <p:nvPr/>
        </p:nvSpPr>
        <p:spPr bwMode="auto">
          <a:xfrm>
            <a:off x="3015338" y="4405313"/>
            <a:ext cx="899233" cy="292100"/>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25400" dist="12700" dir="2700000" sx="105000" sy="105000" algn="tl" rotWithShape="0">
              <a:schemeClr val="tx1">
                <a:lumMod val="75000"/>
                <a:lumOff val="25000"/>
                <a:alpha val="54000"/>
              </a:schemeClr>
            </a:outerShdw>
          </a:effectLst>
        </p:spPr>
        <p:txBody>
          <a:bodyPr wrap="none" anchor="ctr"/>
          <a:lstStyle/>
          <a:p>
            <a:pPr algn="ctr">
              <a:defRPr/>
            </a:pPr>
            <a:r>
              <a:rPr lang="en-GB" sz="1000" dirty="0">
                <a:cs typeface="Arial" charset="0"/>
              </a:rPr>
              <a:t>SRAM ctrl</a:t>
            </a:r>
          </a:p>
        </p:txBody>
      </p:sp>
      <p:cxnSp>
        <p:nvCxnSpPr>
          <p:cNvPr id="73" name="Curved Connector 72"/>
          <p:cNvCxnSpPr>
            <a:stCxn id="66" idx="0"/>
            <a:endCxn id="38" idx="0"/>
          </p:cNvCxnSpPr>
          <p:nvPr/>
        </p:nvCxnSpPr>
        <p:spPr bwMode="auto">
          <a:xfrm rot="16200000" flipH="1">
            <a:off x="4918791" y="2154021"/>
            <a:ext cx="46038" cy="2951596"/>
          </a:xfrm>
          <a:prstGeom prst="curvedConnector3">
            <a:avLst>
              <a:gd name="adj1" fmla="val -502771"/>
            </a:avLst>
          </a:prstGeom>
          <a:noFill/>
          <a:ln w="19050" cap="flat" cmpd="sng" algn="ctr">
            <a:solidFill>
              <a:schemeClr val="accent2">
                <a:lumMod val="75000"/>
              </a:schemeClr>
            </a:solidFill>
            <a:prstDash val="solid"/>
            <a:round/>
            <a:headEnd type="none" w="med" len="med"/>
            <a:tailEnd type="triangle" w="med" len="lg"/>
          </a:ln>
          <a:effectLst/>
        </p:spPr>
      </p:cxnSp>
      <p:cxnSp>
        <p:nvCxnSpPr>
          <p:cNvPr id="81" name="Curved Connector 80"/>
          <p:cNvCxnSpPr>
            <a:stCxn id="78" idx="0"/>
            <a:endCxn id="37" idx="2"/>
          </p:cNvCxnSpPr>
          <p:nvPr/>
        </p:nvCxnSpPr>
        <p:spPr bwMode="auto">
          <a:xfrm rot="5400000" flipH="1" flipV="1">
            <a:off x="3730677" y="2720761"/>
            <a:ext cx="407987" cy="2964292"/>
          </a:xfrm>
          <a:prstGeom prst="curvedConnector3">
            <a:avLst>
              <a:gd name="adj1" fmla="val 50000"/>
            </a:avLst>
          </a:prstGeom>
          <a:noFill/>
          <a:ln w="19050" cap="flat" cmpd="sng" algn="ctr">
            <a:solidFill>
              <a:schemeClr val="accent2">
                <a:lumMod val="75000"/>
              </a:schemeClr>
            </a:solidFill>
            <a:prstDash val="solid"/>
            <a:round/>
            <a:headEnd type="none" w="med" len="med"/>
            <a:tailEnd type="triangle" w="med" len="lg"/>
          </a:ln>
          <a:effectLst/>
        </p:spPr>
      </p:cxnSp>
      <p:cxnSp>
        <p:nvCxnSpPr>
          <p:cNvPr id="92" name="Curved Connector 91"/>
          <p:cNvCxnSpPr>
            <a:stCxn id="71" idx="0"/>
            <a:endCxn id="40" idx="1"/>
          </p:cNvCxnSpPr>
          <p:nvPr/>
        </p:nvCxnSpPr>
        <p:spPr bwMode="auto">
          <a:xfrm rot="5400000" flipH="1" flipV="1">
            <a:off x="3498449" y="3262553"/>
            <a:ext cx="481013" cy="2572861"/>
          </a:xfrm>
          <a:prstGeom prst="curvedConnector2">
            <a:avLst/>
          </a:prstGeom>
          <a:noFill/>
          <a:ln w="19050" cap="flat" cmpd="sng" algn="ctr">
            <a:solidFill>
              <a:schemeClr val="accent2">
                <a:lumMod val="75000"/>
              </a:schemeClr>
            </a:solidFill>
            <a:prstDash val="solid"/>
            <a:round/>
            <a:headEnd type="none" w="med" len="med"/>
            <a:tailEnd type="triangle" w="med" len="lg"/>
          </a:ln>
          <a:effectLst/>
        </p:spPr>
      </p:cxnSp>
      <p:cxnSp>
        <p:nvCxnSpPr>
          <p:cNvPr id="95" name="Curved Connector 94"/>
          <p:cNvCxnSpPr>
            <a:stCxn id="76" idx="0"/>
            <a:endCxn id="42" idx="2"/>
          </p:cNvCxnSpPr>
          <p:nvPr/>
        </p:nvCxnSpPr>
        <p:spPr bwMode="auto">
          <a:xfrm rot="5400000" flipH="1" flipV="1">
            <a:off x="4840205" y="3586745"/>
            <a:ext cx="228600" cy="2976986"/>
          </a:xfrm>
          <a:prstGeom prst="curvedConnector3">
            <a:avLst>
              <a:gd name="adj1" fmla="val 50000"/>
            </a:avLst>
          </a:prstGeom>
          <a:noFill/>
          <a:ln w="19050" cap="flat" cmpd="sng" algn="ctr">
            <a:solidFill>
              <a:schemeClr val="accent2">
                <a:lumMod val="75000"/>
              </a:schemeClr>
            </a:solidFill>
            <a:prstDash val="solid"/>
            <a:round/>
            <a:headEnd type="none" w="med" len="med"/>
            <a:tailEnd type="triangle" w="med" len="lg"/>
          </a:ln>
          <a:effectLst/>
        </p:spPr>
      </p:cxnSp>
      <p:cxnSp>
        <p:nvCxnSpPr>
          <p:cNvPr id="98" name="Curved Connector 97"/>
          <p:cNvCxnSpPr>
            <a:stCxn id="75" idx="2"/>
            <a:endCxn id="44" idx="2"/>
          </p:cNvCxnSpPr>
          <p:nvPr/>
        </p:nvCxnSpPr>
        <p:spPr bwMode="auto">
          <a:xfrm rot="5400000" flipH="1" flipV="1">
            <a:off x="4393522" y="3432690"/>
            <a:ext cx="106362" cy="3988359"/>
          </a:xfrm>
          <a:prstGeom prst="curvedConnector3">
            <a:avLst>
              <a:gd name="adj1" fmla="val -216307"/>
            </a:avLst>
          </a:prstGeom>
          <a:noFill/>
          <a:ln w="19050" cap="flat" cmpd="sng" algn="ctr">
            <a:solidFill>
              <a:schemeClr val="accent2">
                <a:lumMod val="75000"/>
              </a:schemeClr>
            </a:solidFill>
            <a:prstDash val="solid"/>
            <a:round/>
            <a:headEnd type="none" w="med" len="med"/>
            <a:tailEnd type="triangle" w="med" len="lg"/>
          </a:ln>
          <a:effectLst/>
        </p:spPr>
      </p:cxnSp>
      <p:cxnSp>
        <p:nvCxnSpPr>
          <p:cNvPr id="107" name="Curved Connector 106"/>
          <p:cNvCxnSpPr>
            <a:stCxn id="79" idx="3"/>
            <a:endCxn id="39" idx="2"/>
          </p:cNvCxnSpPr>
          <p:nvPr/>
        </p:nvCxnSpPr>
        <p:spPr bwMode="auto">
          <a:xfrm flipV="1">
            <a:off x="3914571" y="3998913"/>
            <a:ext cx="3554611" cy="552450"/>
          </a:xfrm>
          <a:prstGeom prst="curvedConnector2">
            <a:avLst/>
          </a:prstGeom>
          <a:noFill/>
          <a:ln w="19050" cap="flat" cmpd="sng" algn="ctr">
            <a:solidFill>
              <a:schemeClr val="accent2">
                <a:lumMod val="75000"/>
              </a:schemeClr>
            </a:solidFill>
            <a:prstDash val="solid"/>
            <a:round/>
            <a:headEnd type="none" w="med" len="med"/>
            <a:tailEnd type="triangle" w="med" len="lg"/>
          </a:ln>
          <a:effectLst/>
        </p:spPr>
      </p:cxnSp>
    </p:spTree>
    <p:extLst>
      <p:ext uri="{BB962C8B-B14F-4D97-AF65-F5344CB8AC3E}">
        <p14:creationId xmlns:p14="http://schemas.microsoft.com/office/powerpoint/2010/main" val="2369380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normAutofit/>
          </a:bodyPr>
          <a:lstStyle/>
          <a:p>
            <a:r>
              <a:rPr lang="en-GB" sz="3200" dirty="0"/>
              <a:t>Arm Processor Families</a:t>
            </a:r>
          </a:p>
        </p:txBody>
      </p:sp>
      <p:sp>
        <p:nvSpPr>
          <p:cNvPr id="7171" name="Content Placeholder 2"/>
          <p:cNvSpPr>
            <a:spLocks noGrp="1"/>
          </p:cNvSpPr>
          <p:nvPr>
            <p:ph idx="1"/>
          </p:nvPr>
        </p:nvSpPr>
        <p:spPr>
          <a:xfrm>
            <a:off x="492125" y="1166515"/>
            <a:ext cx="7290206" cy="5563200"/>
          </a:xfrm>
        </p:spPr>
        <p:txBody>
          <a:bodyPr/>
          <a:lstStyle/>
          <a:p>
            <a:pPr>
              <a:spcBef>
                <a:spcPct val="0"/>
              </a:spcBef>
            </a:pPr>
            <a:r>
              <a:rPr lang="en-GB" dirty="0">
                <a:ea typeface="ＭＳ Ｐゴシック" panose="020B0600070205080204" pitchFamily="34" charset="-128"/>
              </a:rPr>
              <a:t>Cortex-A series (application)</a:t>
            </a:r>
          </a:p>
          <a:p>
            <a:pPr lvl="1">
              <a:spcBef>
                <a:spcPct val="0"/>
              </a:spcBef>
            </a:pPr>
            <a:r>
              <a:rPr lang="en-GB" sz="2000" dirty="0">
                <a:solidFill>
                  <a:schemeClr val="tx2"/>
                </a:solidFill>
                <a:ea typeface="ＭＳ Ｐゴシック" panose="020B0600070205080204" pitchFamily="34" charset="-128"/>
              </a:rPr>
              <a:t>High performance processors capable of full Operating System (OS) support. Applications: smartphones, digital TV, smart books</a:t>
            </a:r>
          </a:p>
          <a:p>
            <a:pPr indent="-166688">
              <a:spcBef>
                <a:spcPct val="0"/>
              </a:spcBef>
            </a:pPr>
            <a:r>
              <a:rPr lang="en-GB" dirty="0">
                <a:ea typeface="ＭＳ Ｐゴシック" panose="020B0600070205080204" pitchFamily="34" charset="-128"/>
              </a:rPr>
              <a:t>Cortex-R series (real-time)</a:t>
            </a:r>
          </a:p>
          <a:p>
            <a:pPr lvl="1">
              <a:spcBef>
                <a:spcPct val="0"/>
              </a:spcBef>
            </a:pPr>
            <a:r>
              <a:rPr lang="en-GB" sz="2000" dirty="0">
                <a:solidFill>
                  <a:schemeClr val="tx2"/>
                </a:solidFill>
                <a:ea typeface="ＭＳ Ｐゴシック" panose="020B0600070205080204" pitchFamily="34" charset="-128"/>
              </a:rPr>
              <a:t>High performance and reliability for real-time applications. Applications: Automotive braking system, powertrains</a:t>
            </a:r>
          </a:p>
          <a:p>
            <a:pPr indent="-166688">
              <a:spcBef>
                <a:spcPct val="0"/>
              </a:spcBef>
            </a:pPr>
            <a:r>
              <a:rPr lang="en-GB" dirty="0">
                <a:ea typeface="ＭＳ Ｐゴシック" panose="020B0600070205080204" pitchFamily="34" charset="-128"/>
              </a:rPr>
              <a:t>Cortex-M series (microcontroller)</a:t>
            </a:r>
          </a:p>
          <a:p>
            <a:pPr lvl="1">
              <a:spcBef>
                <a:spcPct val="0"/>
              </a:spcBef>
            </a:pPr>
            <a:r>
              <a:rPr lang="en-GB" sz="2000" dirty="0">
                <a:solidFill>
                  <a:schemeClr val="tx2"/>
                </a:solidFill>
                <a:ea typeface="ＭＳ Ｐゴシック" panose="020B0600070205080204" pitchFamily="34" charset="-128"/>
              </a:rPr>
              <a:t>Cost-sensitive solutions for deterministic microcontroller applications. Applications: Microcontrollers, smart sensors</a:t>
            </a:r>
          </a:p>
          <a:p>
            <a:pPr indent="-166688">
              <a:spcBef>
                <a:spcPct val="0"/>
              </a:spcBef>
            </a:pPr>
            <a:r>
              <a:rPr lang="en-US" dirty="0">
                <a:ea typeface="ＭＳ Ｐゴシック" panose="020B0600070205080204" pitchFamily="34" charset="-128"/>
              </a:rPr>
              <a:t>SecurCore</a:t>
            </a:r>
            <a:r>
              <a:rPr lang="en-GB" dirty="0">
                <a:ea typeface="ＭＳ Ｐゴシック" panose="020B0600070205080204" pitchFamily="34" charset="-128"/>
              </a:rPr>
              <a:t> series for high security applications</a:t>
            </a:r>
          </a:p>
          <a:p>
            <a:pPr indent="-166688">
              <a:spcBef>
                <a:spcPct val="0"/>
              </a:spcBef>
            </a:pPr>
            <a:r>
              <a:rPr lang="en-GB" dirty="0">
                <a:ea typeface="ＭＳ Ｐゴシック" panose="020B0600070205080204" pitchFamily="34" charset="-128"/>
              </a:rPr>
              <a:t>Earlier classic processors including ARM7,  ARM9,  ARM11 families</a:t>
            </a:r>
          </a:p>
        </p:txBody>
      </p:sp>
      <p:sp>
        <p:nvSpPr>
          <p:cNvPr id="96" name="Rectangle 2">
            <a:extLst>
              <a:ext uri="{FF2B5EF4-FFF2-40B4-BE49-F238E27FC236}">
                <a16:creationId xmlns:a16="http://schemas.microsoft.com/office/drawing/2014/main" id="{433AD299-7B62-421B-A305-212FDE1B76FC}"/>
              </a:ext>
            </a:extLst>
          </p:cNvPr>
          <p:cNvSpPr>
            <a:spLocks noChangeArrowheads="1"/>
          </p:cNvSpPr>
          <p:nvPr/>
        </p:nvSpPr>
        <p:spPr bwMode="auto">
          <a:xfrm>
            <a:off x="7886164" y="4481513"/>
            <a:ext cx="4117212" cy="685800"/>
          </a:xfrm>
          <a:prstGeom prst="rect">
            <a:avLst/>
          </a:prstGeom>
          <a:solidFill>
            <a:srgbClr val="0096BB"/>
          </a:soli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a:endParaRPr lang="en-US" dirty="0"/>
          </a:p>
        </p:txBody>
      </p:sp>
      <p:sp>
        <p:nvSpPr>
          <p:cNvPr id="97" name="Rectangle 28">
            <a:extLst>
              <a:ext uri="{FF2B5EF4-FFF2-40B4-BE49-F238E27FC236}">
                <a16:creationId xmlns:a16="http://schemas.microsoft.com/office/drawing/2014/main" id="{E7888B62-C031-4BD0-AEFF-65C538BA2FA6}"/>
              </a:ext>
            </a:extLst>
          </p:cNvPr>
          <p:cNvSpPr>
            <a:spLocks noChangeArrowheads="1"/>
          </p:cNvSpPr>
          <p:nvPr/>
        </p:nvSpPr>
        <p:spPr bwMode="auto">
          <a:xfrm>
            <a:off x="7886164" y="3230565"/>
            <a:ext cx="4117212" cy="1243013"/>
          </a:xfrm>
          <a:prstGeom prst="rect">
            <a:avLst/>
          </a:prstGeom>
          <a:solidFill>
            <a:srgbClr val="6CBB68"/>
          </a:soli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a:endParaRPr lang="en-US" dirty="0"/>
          </a:p>
        </p:txBody>
      </p:sp>
      <p:sp>
        <p:nvSpPr>
          <p:cNvPr id="98" name="Rectangle 29">
            <a:extLst>
              <a:ext uri="{FF2B5EF4-FFF2-40B4-BE49-F238E27FC236}">
                <a16:creationId xmlns:a16="http://schemas.microsoft.com/office/drawing/2014/main" id="{AFA6D8B6-6AD0-429F-9CDD-CF0CBEAA03BC}"/>
              </a:ext>
            </a:extLst>
          </p:cNvPr>
          <p:cNvSpPr>
            <a:spLocks noChangeArrowheads="1"/>
          </p:cNvSpPr>
          <p:nvPr/>
        </p:nvSpPr>
        <p:spPr bwMode="auto">
          <a:xfrm>
            <a:off x="7886164" y="2501902"/>
            <a:ext cx="4117212" cy="733425"/>
          </a:xfrm>
          <a:prstGeom prst="rect">
            <a:avLst/>
          </a:prstGeom>
          <a:solidFill>
            <a:srgbClr val="F8A15C"/>
          </a:soli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a:endParaRPr lang="en-US" dirty="0"/>
          </a:p>
        </p:txBody>
      </p:sp>
      <p:sp>
        <p:nvSpPr>
          <p:cNvPr id="99" name="Rectangle 30">
            <a:extLst>
              <a:ext uri="{FF2B5EF4-FFF2-40B4-BE49-F238E27FC236}">
                <a16:creationId xmlns:a16="http://schemas.microsoft.com/office/drawing/2014/main" id="{A5FD0AA8-C303-4867-82BD-7B3AADB6B793}"/>
              </a:ext>
            </a:extLst>
          </p:cNvPr>
          <p:cNvSpPr>
            <a:spLocks noChangeArrowheads="1"/>
          </p:cNvSpPr>
          <p:nvPr/>
        </p:nvSpPr>
        <p:spPr bwMode="auto">
          <a:xfrm>
            <a:off x="7886164" y="695325"/>
            <a:ext cx="4117212" cy="1806576"/>
          </a:xfrm>
          <a:prstGeom prst="rect">
            <a:avLst/>
          </a:prstGeom>
          <a:solidFill>
            <a:srgbClr val="F786A4"/>
          </a:soli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a:endParaRPr lang="en-US" dirty="0"/>
          </a:p>
        </p:txBody>
      </p:sp>
      <p:sp>
        <p:nvSpPr>
          <p:cNvPr id="100" name="Rectangle 99">
            <a:extLst>
              <a:ext uri="{FF2B5EF4-FFF2-40B4-BE49-F238E27FC236}">
                <a16:creationId xmlns:a16="http://schemas.microsoft.com/office/drawing/2014/main" id="{F17F4CEC-50AF-4771-AF01-6E6539F9080E}"/>
              </a:ext>
            </a:extLst>
          </p:cNvPr>
          <p:cNvSpPr/>
          <p:nvPr/>
        </p:nvSpPr>
        <p:spPr bwMode="auto">
          <a:xfrm>
            <a:off x="7886164" y="5159377"/>
            <a:ext cx="4117212" cy="722313"/>
          </a:xfrm>
          <a:prstGeom prst="rect">
            <a:avLst/>
          </a:prstGeom>
          <a:solidFill>
            <a:schemeClr val="accent5">
              <a:lumMod val="75000"/>
            </a:schemeClr>
          </a:solidFill>
          <a:ln w="19050" cap="flat" cmpd="sng" algn="ctr">
            <a:no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01" name="TextBox 5">
            <a:extLst>
              <a:ext uri="{FF2B5EF4-FFF2-40B4-BE49-F238E27FC236}">
                <a16:creationId xmlns:a16="http://schemas.microsoft.com/office/drawing/2014/main" id="{B5B3F82D-D8B7-46E7-A897-B2DF5D4C5F90}"/>
              </a:ext>
            </a:extLst>
          </p:cNvPr>
          <p:cNvSpPr txBox="1">
            <a:spLocks noChangeArrowheads="1"/>
          </p:cNvSpPr>
          <p:nvPr/>
        </p:nvSpPr>
        <p:spPr bwMode="auto">
          <a:xfrm>
            <a:off x="10160035" y="1433515"/>
            <a:ext cx="2251254"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2400" dirty="0">
                <a:solidFill>
                  <a:schemeClr val="bg1"/>
                </a:solidFill>
              </a:rPr>
              <a:t>Cortex-A</a:t>
            </a:r>
          </a:p>
        </p:txBody>
      </p:sp>
      <p:sp>
        <p:nvSpPr>
          <p:cNvPr id="102" name="TextBox 3">
            <a:extLst>
              <a:ext uri="{FF2B5EF4-FFF2-40B4-BE49-F238E27FC236}">
                <a16:creationId xmlns:a16="http://schemas.microsoft.com/office/drawing/2014/main" id="{FEC85AA0-23A9-43A4-BEF5-9B5F3E9FDD4E}"/>
              </a:ext>
            </a:extLst>
          </p:cNvPr>
          <p:cNvSpPr txBox="1">
            <a:spLocks noChangeArrowheads="1"/>
          </p:cNvSpPr>
          <p:nvPr/>
        </p:nvSpPr>
        <p:spPr bwMode="auto">
          <a:xfrm>
            <a:off x="8221928" y="4504063"/>
            <a:ext cx="1804811" cy="137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spcBef>
                <a:spcPts val="300"/>
              </a:spcBef>
            </a:pPr>
            <a:r>
              <a:rPr lang="en-GB" sz="1100" b="0" dirty="0"/>
              <a:t>SC000</a:t>
            </a:r>
          </a:p>
          <a:p>
            <a:pPr eaLnBrk="1" hangingPunct="1">
              <a:spcBef>
                <a:spcPts val="300"/>
              </a:spcBef>
            </a:pPr>
            <a:r>
              <a:rPr lang="en-GB" sz="1100" b="0" dirty="0"/>
              <a:t>SC100</a:t>
            </a:r>
          </a:p>
          <a:p>
            <a:pPr eaLnBrk="1" hangingPunct="1">
              <a:spcBef>
                <a:spcPts val="300"/>
              </a:spcBef>
              <a:spcAft>
                <a:spcPts val="600"/>
              </a:spcAft>
            </a:pPr>
            <a:r>
              <a:rPr lang="en-GB" sz="1100" b="0" dirty="0"/>
              <a:t>SC300</a:t>
            </a:r>
          </a:p>
          <a:p>
            <a:pPr eaLnBrk="1" hangingPunct="1">
              <a:spcBef>
                <a:spcPts val="300"/>
              </a:spcBef>
            </a:pPr>
            <a:r>
              <a:rPr lang="en-GB" sz="1100" b="0" dirty="0"/>
              <a:t>Arm11</a:t>
            </a:r>
          </a:p>
          <a:p>
            <a:pPr eaLnBrk="1" hangingPunct="1">
              <a:spcBef>
                <a:spcPts val="300"/>
              </a:spcBef>
            </a:pPr>
            <a:r>
              <a:rPr lang="en-GB" sz="1100" b="0" dirty="0"/>
              <a:t>Arm9</a:t>
            </a:r>
          </a:p>
          <a:p>
            <a:pPr eaLnBrk="1" hangingPunct="1">
              <a:spcBef>
                <a:spcPts val="300"/>
              </a:spcBef>
            </a:pPr>
            <a:r>
              <a:rPr lang="en-GB" sz="1100" b="0" dirty="0"/>
              <a:t>Arm7</a:t>
            </a:r>
          </a:p>
        </p:txBody>
      </p:sp>
      <p:sp>
        <p:nvSpPr>
          <p:cNvPr id="103" name="TextBox 33">
            <a:extLst>
              <a:ext uri="{FF2B5EF4-FFF2-40B4-BE49-F238E27FC236}">
                <a16:creationId xmlns:a16="http://schemas.microsoft.com/office/drawing/2014/main" id="{4936F49E-9133-4AD4-A8FE-7B8F1D700533}"/>
              </a:ext>
            </a:extLst>
          </p:cNvPr>
          <p:cNvSpPr txBox="1">
            <a:spLocks noChangeArrowheads="1"/>
          </p:cNvSpPr>
          <p:nvPr/>
        </p:nvSpPr>
        <p:spPr bwMode="auto">
          <a:xfrm>
            <a:off x="10160035" y="2597152"/>
            <a:ext cx="2251254"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2400" dirty="0">
                <a:solidFill>
                  <a:schemeClr val="bg1"/>
                </a:solidFill>
              </a:rPr>
              <a:t>Cortex-R</a:t>
            </a:r>
          </a:p>
        </p:txBody>
      </p:sp>
      <p:sp>
        <p:nvSpPr>
          <p:cNvPr id="104" name="TextBox 34">
            <a:extLst>
              <a:ext uri="{FF2B5EF4-FFF2-40B4-BE49-F238E27FC236}">
                <a16:creationId xmlns:a16="http://schemas.microsoft.com/office/drawing/2014/main" id="{57854B72-2D75-4A63-9411-4FFCC7C7BEA8}"/>
              </a:ext>
            </a:extLst>
          </p:cNvPr>
          <p:cNvSpPr txBox="1">
            <a:spLocks noChangeArrowheads="1"/>
          </p:cNvSpPr>
          <p:nvPr/>
        </p:nvSpPr>
        <p:spPr bwMode="auto">
          <a:xfrm>
            <a:off x="10160035" y="3487740"/>
            <a:ext cx="2251254"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2400" dirty="0">
                <a:solidFill>
                  <a:schemeClr val="bg1"/>
                </a:solidFill>
              </a:rPr>
              <a:t>Cortex-M</a:t>
            </a:r>
          </a:p>
        </p:txBody>
      </p:sp>
      <p:sp>
        <p:nvSpPr>
          <p:cNvPr id="105" name="TextBox 35">
            <a:extLst>
              <a:ext uri="{FF2B5EF4-FFF2-40B4-BE49-F238E27FC236}">
                <a16:creationId xmlns:a16="http://schemas.microsoft.com/office/drawing/2014/main" id="{BC4CD3F9-7D5D-4C6F-8332-AEA6D4468E7F}"/>
              </a:ext>
            </a:extLst>
          </p:cNvPr>
          <p:cNvSpPr txBox="1">
            <a:spLocks noChangeArrowheads="1"/>
          </p:cNvSpPr>
          <p:nvPr/>
        </p:nvSpPr>
        <p:spPr bwMode="auto">
          <a:xfrm>
            <a:off x="10083866" y="4518027"/>
            <a:ext cx="2382436"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2400" dirty="0">
                <a:solidFill>
                  <a:schemeClr val="bg1"/>
                </a:solidFill>
              </a:rPr>
              <a:t>SecurCore</a:t>
            </a:r>
          </a:p>
        </p:txBody>
      </p:sp>
      <p:sp>
        <p:nvSpPr>
          <p:cNvPr id="106" name="TextBox 36">
            <a:extLst>
              <a:ext uri="{FF2B5EF4-FFF2-40B4-BE49-F238E27FC236}">
                <a16:creationId xmlns:a16="http://schemas.microsoft.com/office/drawing/2014/main" id="{5F39ABCC-4A28-4066-9388-9F99BDE96C53}"/>
              </a:ext>
            </a:extLst>
          </p:cNvPr>
          <p:cNvSpPr txBox="1">
            <a:spLocks noChangeArrowheads="1"/>
          </p:cNvSpPr>
          <p:nvPr/>
        </p:nvSpPr>
        <p:spPr bwMode="auto">
          <a:xfrm>
            <a:off x="10354693" y="5213352"/>
            <a:ext cx="1991006"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2400" dirty="0">
                <a:solidFill>
                  <a:schemeClr val="bg1"/>
                </a:solidFill>
              </a:rPr>
              <a:t>Classic</a:t>
            </a:r>
          </a:p>
        </p:txBody>
      </p:sp>
      <p:sp>
        <p:nvSpPr>
          <p:cNvPr id="107" name="Rectangle 6">
            <a:extLst>
              <a:ext uri="{FF2B5EF4-FFF2-40B4-BE49-F238E27FC236}">
                <a16:creationId xmlns:a16="http://schemas.microsoft.com/office/drawing/2014/main" id="{163D8F66-E283-4BB3-A940-95E8685B6AE8}"/>
              </a:ext>
            </a:extLst>
          </p:cNvPr>
          <p:cNvSpPr>
            <a:spLocks noChangeArrowheads="1"/>
          </p:cNvSpPr>
          <p:nvPr/>
        </p:nvSpPr>
        <p:spPr bwMode="auto">
          <a:xfrm>
            <a:off x="8042575" y="790577"/>
            <a:ext cx="150225" cy="112713"/>
          </a:xfrm>
          <a:prstGeom prst="rect">
            <a:avLst/>
          </a:prstGeom>
          <a:solidFill>
            <a:srgbClr val="FF0000"/>
          </a:solidFill>
          <a:ln w="12700" algn="ctr">
            <a:solidFill>
              <a:schemeClr val="bg1"/>
            </a:solidFill>
            <a:round/>
            <a:headEnd/>
            <a:tailEnd/>
          </a:ln>
        </p:spPr>
        <p:txBody>
          <a:bodyPr wrap="none" anchor="ctr"/>
          <a:lstStyle/>
          <a:p>
            <a:pPr algn="ctr"/>
            <a:endParaRPr lang="en-US" dirty="0"/>
          </a:p>
        </p:txBody>
      </p:sp>
      <p:sp>
        <p:nvSpPr>
          <p:cNvPr id="108" name="Rectangle 37">
            <a:extLst>
              <a:ext uri="{FF2B5EF4-FFF2-40B4-BE49-F238E27FC236}">
                <a16:creationId xmlns:a16="http://schemas.microsoft.com/office/drawing/2014/main" id="{52FAB21F-240F-43CD-8FEB-032D8EBC4F51}"/>
              </a:ext>
            </a:extLst>
          </p:cNvPr>
          <p:cNvSpPr>
            <a:spLocks noChangeArrowheads="1"/>
          </p:cNvSpPr>
          <p:nvPr/>
        </p:nvSpPr>
        <p:spPr bwMode="auto">
          <a:xfrm>
            <a:off x="8042575" y="1021822"/>
            <a:ext cx="150225" cy="112712"/>
          </a:xfrm>
          <a:prstGeom prst="rect">
            <a:avLst/>
          </a:prstGeom>
          <a:solidFill>
            <a:srgbClr val="FF0000"/>
          </a:solidFill>
          <a:ln w="12700" algn="ctr">
            <a:solidFill>
              <a:schemeClr val="bg1"/>
            </a:solidFill>
            <a:round/>
            <a:headEnd/>
            <a:tailEnd/>
          </a:ln>
        </p:spPr>
        <p:txBody>
          <a:bodyPr wrap="none" anchor="ctr"/>
          <a:lstStyle/>
          <a:p>
            <a:pPr algn="ctr"/>
            <a:endParaRPr lang="en-US" dirty="0"/>
          </a:p>
        </p:txBody>
      </p:sp>
      <p:sp>
        <p:nvSpPr>
          <p:cNvPr id="109" name="Rectangle 38">
            <a:extLst>
              <a:ext uri="{FF2B5EF4-FFF2-40B4-BE49-F238E27FC236}">
                <a16:creationId xmlns:a16="http://schemas.microsoft.com/office/drawing/2014/main" id="{0BCE9202-4B1D-4A5C-A95C-0C090CFDEFFA}"/>
              </a:ext>
            </a:extLst>
          </p:cNvPr>
          <p:cNvSpPr>
            <a:spLocks noChangeArrowheads="1"/>
          </p:cNvSpPr>
          <p:nvPr/>
        </p:nvSpPr>
        <p:spPr bwMode="auto">
          <a:xfrm>
            <a:off x="8042575" y="1253067"/>
            <a:ext cx="150225" cy="112712"/>
          </a:xfrm>
          <a:prstGeom prst="rect">
            <a:avLst/>
          </a:prstGeom>
          <a:solidFill>
            <a:srgbClr val="FF0000"/>
          </a:solidFill>
          <a:ln w="12700" algn="ctr">
            <a:solidFill>
              <a:schemeClr val="bg1"/>
            </a:solidFill>
            <a:round/>
            <a:headEnd/>
            <a:tailEnd/>
          </a:ln>
        </p:spPr>
        <p:txBody>
          <a:bodyPr wrap="none" anchor="ctr"/>
          <a:lstStyle/>
          <a:p>
            <a:pPr algn="ctr"/>
            <a:endParaRPr lang="en-US" dirty="0"/>
          </a:p>
        </p:txBody>
      </p:sp>
      <p:sp>
        <p:nvSpPr>
          <p:cNvPr id="110" name="Rectangle 39">
            <a:extLst>
              <a:ext uri="{FF2B5EF4-FFF2-40B4-BE49-F238E27FC236}">
                <a16:creationId xmlns:a16="http://schemas.microsoft.com/office/drawing/2014/main" id="{948131B0-BC95-4B3E-BB21-9655BC2EC847}"/>
              </a:ext>
            </a:extLst>
          </p:cNvPr>
          <p:cNvSpPr>
            <a:spLocks noChangeArrowheads="1"/>
          </p:cNvSpPr>
          <p:nvPr/>
        </p:nvSpPr>
        <p:spPr bwMode="auto">
          <a:xfrm>
            <a:off x="8042575" y="1484313"/>
            <a:ext cx="150225" cy="112712"/>
          </a:xfrm>
          <a:prstGeom prst="rect">
            <a:avLst/>
          </a:prstGeom>
          <a:solidFill>
            <a:srgbClr val="FF0000"/>
          </a:solidFill>
          <a:ln w="12700" algn="ctr">
            <a:solidFill>
              <a:schemeClr val="bg1"/>
            </a:solidFill>
            <a:round/>
            <a:headEnd/>
            <a:tailEnd/>
          </a:ln>
        </p:spPr>
        <p:txBody>
          <a:bodyPr wrap="none" anchor="ctr"/>
          <a:lstStyle/>
          <a:p>
            <a:pPr algn="ctr"/>
            <a:endParaRPr lang="en-US" dirty="0"/>
          </a:p>
        </p:txBody>
      </p:sp>
      <p:sp>
        <p:nvSpPr>
          <p:cNvPr id="111" name="Rectangle 40">
            <a:extLst>
              <a:ext uri="{FF2B5EF4-FFF2-40B4-BE49-F238E27FC236}">
                <a16:creationId xmlns:a16="http://schemas.microsoft.com/office/drawing/2014/main" id="{CCEABBB2-60C8-4245-8C1A-3DC4871AA7A0}"/>
              </a:ext>
            </a:extLst>
          </p:cNvPr>
          <p:cNvSpPr>
            <a:spLocks noChangeArrowheads="1"/>
          </p:cNvSpPr>
          <p:nvPr/>
        </p:nvSpPr>
        <p:spPr bwMode="auto">
          <a:xfrm>
            <a:off x="8042575" y="1725613"/>
            <a:ext cx="150225" cy="112712"/>
          </a:xfrm>
          <a:prstGeom prst="rect">
            <a:avLst/>
          </a:prstGeom>
          <a:solidFill>
            <a:srgbClr val="FF0000"/>
          </a:solidFill>
          <a:ln w="12700" algn="ctr">
            <a:solidFill>
              <a:schemeClr val="bg1"/>
            </a:solidFill>
            <a:round/>
            <a:headEnd/>
            <a:tailEnd/>
          </a:ln>
        </p:spPr>
        <p:txBody>
          <a:bodyPr wrap="none" anchor="ctr"/>
          <a:lstStyle/>
          <a:p>
            <a:pPr algn="ctr"/>
            <a:endParaRPr lang="en-US" dirty="0"/>
          </a:p>
        </p:txBody>
      </p:sp>
      <p:sp>
        <p:nvSpPr>
          <p:cNvPr id="112" name="Rectangle 41">
            <a:extLst>
              <a:ext uri="{FF2B5EF4-FFF2-40B4-BE49-F238E27FC236}">
                <a16:creationId xmlns:a16="http://schemas.microsoft.com/office/drawing/2014/main" id="{F13758C8-E2AC-4D93-B11C-D3CE1D3B352D}"/>
              </a:ext>
            </a:extLst>
          </p:cNvPr>
          <p:cNvSpPr>
            <a:spLocks noChangeArrowheads="1"/>
          </p:cNvSpPr>
          <p:nvPr/>
        </p:nvSpPr>
        <p:spPr bwMode="auto">
          <a:xfrm>
            <a:off x="8042575" y="1938338"/>
            <a:ext cx="150225" cy="112712"/>
          </a:xfrm>
          <a:prstGeom prst="rect">
            <a:avLst/>
          </a:prstGeom>
          <a:solidFill>
            <a:srgbClr val="FF0000"/>
          </a:solidFill>
          <a:ln w="12700" algn="ctr">
            <a:solidFill>
              <a:schemeClr val="bg1"/>
            </a:solidFill>
            <a:round/>
            <a:headEnd/>
            <a:tailEnd/>
          </a:ln>
        </p:spPr>
        <p:txBody>
          <a:bodyPr wrap="none" anchor="ctr"/>
          <a:lstStyle/>
          <a:p>
            <a:pPr algn="ctr"/>
            <a:endParaRPr lang="en-US" dirty="0"/>
          </a:p>
        </p:txBody>
      </p:sp>
      <p:sp>
        <p:nvSpPr>
          <p:cNvPr id="113" name="Rectangle 42">
            <a:extLst>
              <a:ext uri="{FF2B5EF4-FFF2-40B4-BE49-F238E27FC236}">
                <a16:creationId xmlns:a16="http://schemas.microsoft.com/office/drawing/2014/main" id="{E2F53400-AF3B-4AF5-88BD-6BF4F0504D27}"/>
              </a:ext>
            </a:extLst>
          </p:cNvPr>
          <p:cNvSpPr>
            <a:spLocks noChangeArrowheads="1"/>
          </p:cNvSpPr>
          <p:nvPr/>
        </p:nvSpPr>
        <p:spPr bwMode="auto">
          <a:xfrm>
            <a:off x="8042575" y="2141538"/>
            <a:ext cx="150225" cy="112712"/>
          </a:xfrm>
          <a:prstGeom prst="rect">
            <a:avLst/>
          </a:prstGeom>
          <a:solidFill>
            <a:srgbClr val="FF0000"/>
          </a:solidFill>
          <a:ln w="12700" algn="ctr">
            <a:solidFill>
              <a:schemeClr val="bg1"/>
            </a:solidFill>
            <a:round/>
            <a:headEnd/>
            <a:tailEnd/>
          </a:ln>
        </p:spPr>
        <p:txBody>
          <a:bodyPr wrap="none" anchor="ctr"/>
          <a:lstStyle/>
          <a:p>
            <a:pPr algn="ctr"/>
            <a:endParaRPr lang="en-US" dirty="0"/>
          </a:p>
        </p:txBody>
      </p:sp>
      <p:sp>
        <p:nvSpPr>
          <p:cNvPr id="114" name="Rectangle 43">
            <a:extLst>
              <a:ext uri="{FF2B5EF4-FFF2-40B4-BE49-F238E27FC236}">
                <a16:creationId xmlns:a16="http://schemas.microsoft.com/office/drawing/2014/main" id="{EEB8E534-8398-4903-9AE1-087F3C322005}"/>
              </a:ext>
            </a:extLst>
          </p:cNvPr>
          <p:cNvSpPr>
            <a:spLocks noChangeArrowheads="1"/>
          </p:cNvSpPr>
          <p:nvPr/>
        </p:nvSpPr>
        <p:spPr bwMode="auto">
          <a:xfrm>
            <a:off x="8042575" y="3343277"/>
            <a:ext cx="150225" cy="112713"/>
          </a:xfrm>
          <a:prstGeom prst="rect">
            <a:avLst/>
          </a:prstGeom>
          <a:solidFill>
            <a:srgbClr val="92D050"/>
          </a:solidFill>
          <a:ln w="12700" algn="ctr">
            <a:solidFill>
              <a:schemeClr val="bg1"/>
            </a:solidFill>
            <a:round/>
            <a:headEnd/>
            <a:tailEnd/>
          </a:ln>
        </p:spPr>
        <p:txBody>
          <a:bodyPr wrap="none" anchor="ctr"/>
          <a:lstStyle/>
          <a:p>
            <a:pPr algn="ctr"/>
            <a:endParaRPr lang="en-US" dirty="0"/>
          </a:p>
        </p:txBody>
      </p:sp>
      <p:sp>
        <p:nvSpPr>
          <p:cNvPr id="115" name="Rectangle 44">
            <a:extLst>
              <a:ext uri="{FF2B5EF4-FFF2-40B4-BE49-F238E27FC236}">
                <a16:creationId xmlns:a16="http://schemas.microsoft.com/office/drawing/2014/main" id="{87C706A7-2B2C-4871-A28A-AB34C9F0D568}"/>
              </a:ext>
            </a:extLst>
          </p:cNvPr>
          <p:cNvSpPr>
            <a:spLocks noChangeArrowheads="1"/>
          </p:cNvSpPr>
          <p:nvPr/>
        </p:nvSpPr>
        <p:spPr bwMode="auto">
          <a:xfrm>
            <a:off x="8042575" y="3559177"/>
            <a:ext cx="150225" cy="112713"/>
          </a:xfrm>
          <a:prstGeom prst="rect">
            <a:avLst/>
          </a:prstGeom>
          <a:solidFill>
            <a:srgbClr val="92D050"/>
          </a:solidFill>
          <a:ln w="12700" algn="ctr">
            <a:solidFill>
              <a:schemeClr val="bg1"/>
            </a:solidFill>
            <a:round/>
            <a:headEnd/>
            <a:tailEnd/>
          </a:ln>
        </p:spPr>
        <p:txBody>
          <a:bodyPr wrap="none" anchor="ctr"/>
          <a:lstStyle/>
          <a:p>
            <a:pPr algn="ctr"/>
            <a:endParaRPr lang="en-US" dirty="0"/>
          </a:p>
        </p:txBody>
      </p:sp>
      <p:sp>
        <p:nvSpPr>
          <p:cNvPr id="116" name="Rectangle 45">
            <a:extLst>
              <a:ext uri="{FF2B5EF4-FFF2-40B4-BE49-F238E27FC236}">
                <a16:creationId xmlns:a16="http://schemas.microsoft.com/office/drawing/2014/main" id="{6E9170BD-7DCE-4711-9600-652F815C5FBE}"/>
              </a:ext>
            </a:extLst>
          </p:cNvPr>
          <p:cNvSpPr>
            <a:spLocks noChangeArrowheads="1"/>
          </p:cNvSpPr>
          <p:nvPr/>
        </p:nvSpPr>
        <p:spPr bwMode="auto">
          <a:xfrm>
            <a:off x="8042575" y="3762377"/>
            <a:ext cx="150225" cy="112713"/>
          </a:xfrm>
          <a:prstGeom prst="rect">
            <a:avLst/>
          </a:prstGeom>
          <a:solidFill>
            <a:srgbClr val="92D050"/>
          </a:solidFill>
          <a:ln w="12700" algn="ctr">
            <a:solidFill>
              <a:schemeClr val="bg1"/>
            </a:solidFill>
            <a:round/>
            <a:headEnd/>
            <a:tailEnd/>
          </a:ln>
        </p:spPr>
        <p:txBody>
          <a:bodyPr wrap="none" anchor="ctr"/>
          <a:lstStyle/>
          <a:p>
            <a:pPr algn="ctr"/>
            <a:endParaRPr lang="en-US" dirty="0"/>
          </a:p>
        </p:txBody>
      </p:sp>
      <p:sp>
        <p:nvSpPr>
          <p:cNvPr id="117" name="Rectangle 46">
            <a:extLst>
              <a:ext uri="{FF2B5EF4-FFF2-40B4-BE49-F238E27FC236}">
                <a16:creationId xmlns:a16="http://schemas.microsoft.com/office/drawing/2014/main" id="{B72C7573-43F3-4D52-9032-3DA34E170603}"/>
              </a:ext>
            </a:extLst>
          </p:cNvPr>
          <p:cNvSpPr>
            <a:spLocks noChangeArrowheads="1"/>
          </p:cNvSpPr>
          <p:nvPr/>
        </p:nvSpPr>
        <p:spPr bwMode="auto">
          <a:xfrm>
            <a:off x="8042575" y="3975101"/>
            <a:ext cx="150225" cy="112713"/>
          </a:xfrm>
          <a:prstGeom prst="rect">
            <a:avLst/>
          </a:prstGeom>
          <a:solidFill>
            <a:srgbClr val="92D050"/>
          </a:solidFill>
          <a:ln w="12700" algn="ctr">
            <a:solidFill>
              <a:schemeClr val="bg1"/>
            </a:solidFill>
            <a:round/>
            <a:headEnd/>
            <a:tailEnd/>
          </a:ln>
        </p:spPr>
        <p:txBody>
          <a:bodyPr wrap="none" anchor="ctr"/>
          <a:lstStyle/>
          <a:p>
            <a:pPr algn="ctr"/>
            <a:endParaRPr lang="en-US" dirty="0"/>
          </a:p>
        </p:txBody>
      </p:sp>
      <p:sp>
        <p:nvSpPr>
          <p:cNvPr id="118" name="Rectangle 47">
            <a:extLst>
              <a:ext uri="{FF2B5EF4-FFF2-40B4-BE49-F238E27FC236}">
                <a16:creationId xmlns:a16="http://schemas.microsoft.com/office/drawing/2014/main" id="{61DCEB3F-FDEC-4467-AD12-FFBFA31F7E2E}"/>
              </a:ext>
            </a:extLst>
          </p:cNvPr>
          <p:cNvSpPr>
            <a:spLocks noChangeArrowheads="1"/>
          </p:cNvSpPr>
          <p:nvPr/>
        </p:nvSpPr>
        <p:spPr bwMode="auto">
          <a:xfrm>
            <a:off x="8042575" y="4178302"/>
            <a:ext cx="150225" cy="112713"/>
          </a:xfrm>
          <a:prstGeom prst="rect">
            <a:avLst/>
          </a:prstGeom>
          <a:solidFill>
            <a:srgbClr val="92D050"/>
          </a:solidFill>
          <a:ln w="12700" algn="ctr">
            <a:solidFill>
              <a:schemeClr val="bg1"/>
            </a:solidFill>
            <a:round/>
            <a:headEnd/>
            <a:tailEnd/>
          </a:ln>
        </p:spPr>
        <p:txBody>
          <a:bodyPr wrap="none" anchor="ctr"/>
          <a:lstStyle/>
          <a:p>
            <a:pPr algn="ctr"/>
            <a:endParaRPr lang="en-US" dirty="0"/>
          </a:p>
        </p:txBody>
      </p:sp>
      <p:sp>
        <p:nvSpPr>
          <p:cNvPr id="119" name="Rectangle 48">
            <a:extLst>
              <a:ext uri="{FF2B5EF4-FFF2-40B4-BE49-F238E27FC236}">
                <a16:creationId xmlns:a16="http://schemas.microsoft.com/office/drawing/2014/main" id="{3BC6BFC5-3D66-44D3-A584-F90FD3D3FD1B}"/>
              </a:ext>
            </a:extLst>
          </p:cNvPr>
          <p:cNvSpPr>
            <a:spLocks noChangeArrowheads="1"/>
          </p:cNvSpPr>
          <p:nvPr/>
        </p:nvSpPr>
        <p:spPr bwMode="auto">
          <a:xfrm>
            <a:off x="8042575" y="4578352"/>
            <a:ext cx="150225" cy="112713"/>
          </a:xfrm>
          <a:prstGeom prst="rect">
            <a:avLst/>
          </a:prstGeom>
          <a:solidFill>
            <a:srgbClr val="00B0F0"/>
          </a:solidFill>
          <a:ln w="12700" algn="ctr">
            <a:solidFill>
              <a:schemeClr val="bg1"/>
            </a:solidFill>
            <a:round/>
            <a:headEnd/>
            <a:tailEnd/>
          </a:ln>
        </p:spPr>
        <p:txBody>
          <a:bodyPr wrap="none" anchor="ctr"/>
          <a:lstStyle/>
          <a:p>
            <a:pPr algn="ctr"/>
            <a:endParaRPr lang="en-US" dirty="0"/>
          </a:p>
        </p:txBody>
      </p:sp>
      <p:sp>
        <p:nvSpPr>
          <p:cNvPr id="120" name="Rectangle 49">
            <a:extLst>
              <a:ext uri="{FF2B5EF4-FFF2-40B4-BE49-F238E27FC236}">
                <a16:creationId xmlns:a16="http://schemas.microsoft.com/office/drawing/2014/main" id="{C66083B4-33D8-4B81-A841-756EFECA94BC}"/>
              </a:ext>
            </a:extLst>
          </p:cNvPr>
          <p:cNvSpPr>
            <a:spLocks noChangeArrowheads="1"/>
          </p:cNvSpPr>
          <p:nvPr/>
        </p:nvSpPr>
        <p:spPr bwMode="auto">
          <a:xfrm>
            <a:off x="8042575" y="4775202"/>
            <a:ext cx="150225" cy="112713"/>
          </a:xfrm>
          <a:prstGeom prst="rect">
            <a:avLst/>
          </a:prstGeom>
          <a:solidFill>
            <a:srgbClr val="00B0F0"/>
          </a:solidFill>
          <a:ln w="12700" algn="ctr">
            <a:solidFill>
              <a:schemeClr val="bg1"/>
            </a:solidFill>
            <a:round/>
            <a:headEnd/>
            <a:tailEnd/>
          </a:ln>
        </p:spPr>
        <p:txBody>
          <a:bodyPr wrap="none" anchor="ctr"/>
          <a:lstStyle/>
          <a:p>
            <a:pPr algn="ctr"/>
            <a:endParaRPr lang="en-US" dirty="0"/>
          </a:p>
        </p:txBody>
      </p:sp>
      <p:sp>
        <p:nvSpPr>
          <p:cNvPr id="121" name="Rectangle 50">
            <a:extLst>
              <a:ext uri="{FF2B5EF4-FFF2-40B4-BE49-F238E27FC236}">
                <a16:creationId xmlns:a16="http://schemas.microsoft.com/office/drawing/2014/main" id="{7F7E2885-50BA-42F3-80C9-4579B9CB99E5}"/>
              </a:ext>
            </a:extLst>
          </p:cNvPr>
          <p:cNvSpPr>
            <a:spLocks noChangeArrowheads="1"/>
          </p:cNvSpPr>
          <p:nvPr/>
        </p:nvSpPr>
        <p:spPr bwMode="auto">
          <a:xfrm>
            <a:off x="8042575" y="4978402"/>
            <a:ext cx="150225" cy="112713"/>
          </a:xfrm>
          <a:prstGeom prst="rect">
            <a:avLst/>
          </a:prstGeom>
          <a:solidFill>
            <a:srgbClr val="00B0F0"/>
          </a:solidFill>
          <a:ln w="12700" algn="ctr">
            <a:solidFill>
              <a:schemeClr val="bg1"/>
            </a:solidFill>
            <a:round/>
            <a:headEnd/>
            <a:tailEnd/>
          </a:ln>
        </p:spPr>
        <p:txBody>
          <a:bodyPr wrap="none" anchor="ctr"/>
          <a:lstStyle/>
          <a:p>
            <a:pPr algn="ctr"/>
            <a:endParaRPr lang="en-US" dirty="0"/>
          </a:p>
        </p:txBody>
      </p:sp>
      <p:sp>
        <p:nvSpPr>
          <p:cNvPr id="122" name="Rectangle 121">
            <a:extLst>
              <a:ext uri="{FF2B5EF4-FFF2-40B4-BE49-F238E27FC236}">
                <a16:creationId xmlns:a16="http://schemas.microsoft.com/office/drawing/2014/main" id="{BF33730C-6DA4-40EB-A7D5-7B9E3F3433FF}"/>
              </a:ext>
            </a:extLst>
          </p:cNvPr>
          <p:cNvSpPr/>
          <p:nvPr/>
        </p:nvSpPr>
        <p:spPr bwMode="auto">
          <a:xfrm>
            <a:off x="8042575" y="5256213"/>
            <a:ext cx="150225" cy="112712"/>
          </a:xfrm>
          <a:prstGeom prst="rect">
            <a:avLst/>
          </a:prstGeom>
          <a:solidFill>
            <a:schemeClr val="accent5">
              <a:lumMod val="50000"/>
            </a:schemeClr>
          </a:solidFill>
          <a:ln w="12700" cap="flat" cmpd="sng" algn="ctr">
            <a:solidFill>
              <a:schemeClr val="bg1"/>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23" name="Rectangle 122">
            <a:extLst>
              <a:ext uri="{FF2B5EF4-FFF2-40B4-BE49-F238E27FC236}">
                <a16:creationId xmlns:a16="http://schemas.microsoft.com/office/drawing/2014/main" id="{25312286-A8E3-489B-82CB-4506B9DC6E79}"/>
              </a:ext>
            </a:extLst>
          </p:cNvPr>
          <p:cNvSpPr/>
          <p:nvPr/>
        </p:nvSpPr>
        <p:spPr bwMode="auto">
          <a:xfrm>
            <a:off x="8042575" y="5459413"/>
            <a:ext cx="150225" cy="112712"/>
          </a:xfrm>
          <a:prstGeom prst="rect">
            <a:avLst/>
          </a:prstGeom>
          <a:solidFill>
            <a:schemeClr val="accent5">
              <a:lumMod val="50000"/>
            </a:schemeClr>
          </a:solidFill>
          <a:ln w="12700" cap="flat" cmpd="sng" algn="ctr">
            <a:solidFill>
              <a:schemeClr val="bg1"/>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24" name="Rectangle 123">
            <a:extLst>
              <a:ext uri="{FF2B5EF4-FFF2-40B4-BE49-F238E27FC236}">
                <a16:creationId xmlns:a16="http://schemas.microsoft.com/office/drawing/2014/main" id="{728CEAFB-8C1A-4251-A27C-C8DA48B879C1}"/>
              </a:ext>
            </a:extLst>
          </p:cNvPr>
          <p:cNvSpPr/>
          <p:nvPr/>
        </p:nvSpPr>
        <p:spPr bwMode="auto">
          <a:xfrm>
            <a:off x="8042575" y="5662613"/>
            <a:ext cx="150225" cy="112712"/>
          </a:xfrm>
          <a:prstGeom prst="rect">
            <a:avLst/>
          </a:prstGeom>
          <a:solidFill>
            <a:schemeClr val="accent5">
              <a:lumMod val="50000"/>
            </a:schemeClr>
          </a:solidFill>
          <a:ln w="12700" cap="flat" cmpd="sng" algn="ctr">
            <a:solidFill>
              <a:schemeClr val="bg1"/>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25" name="Rectangle 54">
            <a:extLst>
              <a:ext uri="{FF2B5EF4-FFF2-40B4-BE49-F238E27FC236}">
                <a16:creationId xmlns:a16="http://schemas.microsoft.com/office/drawing/2014/main" id="{3EBEB1B4-F9D2-4A89-978C-9B2EEEB95F85}"/>
              </a:ext>
            </a:extLst>
          </p:cNvPr>
          <p:cNvSpPr>
            <a:spLocks noChangeArrowheads="1"/>
          </p:cNvSpPr>
          <p:nvPr/>
        </p:nvSpPr>
        <p:spPr bwMode="auto">
          <a:xfrm>
            <a:off x="8042575" y="2584452"/>
            <a:ext cx="150225" cy="112713"/>
          </a:xfrm>
          <a:prstGeom prst="rect">
            <a:avLst/>
          </a:prstGeom>
          <a:solidFill>
            <a:srgbClr val="FFC000"/>
          </a:solidFill>
          <a:ln w="12700" algn="ctr">
            <a:solidFill>
              <a:schemeClr val="bg1"/>
            </a:solidFill>
            <a:round/>
            <a:headEnd/>
            <a:tailEnd/>
          </a:ln>
        </p:spPr>
        <p:txBody>
          <a:bodyPr wrap="none" anchor="ctr"/>
          <a:lstStyle/>
          <a:p>
            <a:pPr algn="ctr"/>
            <a:endParaRPr lang="en-US" dirty="0"/>
          </a:p>
        </p:txBody>
      </p:sp>
      <p:sp>
        <p:nvSpPr>
          <p:cNvPr id="126" name="Rectangle 55">
            <a:extLst>
              <a:ext uri="{FF2B5EF4-FFF2-40B4-BE49-F238E27FC236}">
                <a16:creationId xmlns:a16="http://schemas.microsoft.com/office/drawing/2014/main" id="{51B34502-32D3-4128-B08A-02D6D08FB6F1}"/>
              </a:ext>
            </a:extLst>
          </p:cNvPr>
          <p:cNvSpPr>
            <a:spLocks noChangeArrowheads="1"/>
          </p:cNvSpPr>
          <p:nvPr/>
        </p:nvSpPr>
        <p:spPr bwMode="auto">
          <a:xfrm>
            <a:off x="8042575" y="2797177"/>
            <a:ext cx="150225" cy="112713"/>
          </a:xfrm>
          <a:prstGeom prst="rect">
            <a:avLst/>
          </a:prstGeom>
          <a:solidFill>
            <a:srgbClr val="FFC000"/>
          </a:solidFill>
          <a:ln w="12700" algn="ctr">
            <a:solidFill>
              <a:schemeClr val="bg1"/>
            </a:solidFill>
            <a:round/>
            <a:headEnd/>
            <a:tailEnd/>
          </a:ln>
        </p:spPr>
        <p:txBody>
          <a:bodyPr wrap="none" anchor="ctr"/>
          <a:lstStyle/>
          <a:p>
            <a:pPr algn="ctr"/>
            <a:endParaRPr lang="en-US" dirty="0"/>
          </a:p>
        </p:txBody>
      </p:sp>
      <p:sp>
        <p:nvSpPr>
          <p:cNvPr id="127" name="Rectangle 56">
            <a:extLst>
              <a:ext uri="{FF2B5EF4-FFF2-40B4-BE49-F238E27FC236}">
                <a16:creationId xmlns:a16="http://schemas.microsoft.com/office/drawing/2014/main" id="{326FAA16-C7B0-43CE-BFFE-9B964A902BAF}"/>
              </a:ext>
            </a:extLst>
          </p:cNvPr>
          <p:cNvSpPr>
            <a:spLocks noChangeArrowheads="1"/>
          </p:cNvSpPr>
          <p:nvPr/>
        </p:nvSpPr>
        <p:spPr bwMode="auto">
          <a:xfrm>
            <a:off x="8042575" y="3000377"/>
            <a:ext cx="150225" cy="112713"/>
          </a:xfrm>
          <a:prstGeom prst="rect">
            <a:avLst/>
          </a:prstGeom>
          <a:solidFill>
            <a:srgbClr val="FFC000"/>
          </a:solidFill>
          <a:ln w="12700" algn="ctr">
            <a:solidFill>
              <a:schemeClr val="bg1"/>
            </a:solidFill>
            <a:round/>
            <a:headEnd/>
            <a:tailEnd/>
          </a:ln>
        </p:spPr>
        <p:txBody>
          <a:bodyPr wrap="none" anchor="ctr"/>
          <a:lstStyle/>
          <a:p>
            <a:pPr algn="ctr"/>
            <a:endParaRPr lang="en-US" dirty="0"/>
          </a:p>
        </p:txBody>
      </p:sp>
      <p:sp>
        <p:nvSpPr>
          <p:cNvPr id="128" name="TextBox 1">
            <a:extLst>
              <a:ext uri="{FF2B5EF4-FFF2-40B4-BE49-F238E27FC236}">
                <a16:creationId xmlns:a16="http://schemas.microsoft.com/office/drawing/2014/main" id="{4AA2915D-6653-4EBA-85C9-ED6AC83D1962}"/>
              </a:ext>
            </a:extLst>
          </p:cNvPr>
          <p:cNvSpPr txBox="1">
            <a:spLocks noChangeArrowheads="1"/>
          </p:cNvSpPr>
          <p:nvPr/>
        </p:nvSpPr>
        <p:spPr bwMode="auto">
          <a:xfrm>
            <a:off x="9927789" y="6062663"/>
            <a:ext cx="174556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As of Nov 2017</a:t>
            </a:r>
          </a:p>
        </p:txBody>
      </p:sp>
      <p:sp>
        <p:nvSpPr>
          <p:cNvPr id="129" name="TextBox 3">
            <a:extLst>
              <a:ext uri="{FF2B5EF4-FFF2-40B4-BE49-F238E27FC236}">
                <a16:creationId xmlns:a16="http://schemas.microsoft.com/office/drawing/2014/main" id="{869EF2BE-0FB7-451D-BAA7-33AA7708E3A5}"/>
              </a:ext>
            </a:extLst>
          </p:cNvPr>
          <p:cNvSpPr txBox="1">
            <a:spLocks noChangeArrowheads="1"/>
          </p:cNvSpPr>
          <p:nvPr/>
        </p:nvSpPr>
        <p:spPr bwMode="auto">
          <a:xfrm>
            <a:off x="8192800" y="3238324"/>
            <a:ext cx="196798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2">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spcBef>
                <a:spcPts val="0"/>
              </a:spcBef>
            </a:pPr>
            <a:r>
              <a:rPr lang="en-GB" sz="1200" b="0" dirty="0"/>
              <a:t>Cortex-M7</a:t>
            </a:r>
          </a:p>
          <a:p>
            <a:pPr eaLnBrk="1" hangingPunct="1">
              <a:spcBef>
                <a:spcPts val="0"/>
              </a:spcBef>
            </a:pPr>
            <a:r>
              <a:rPr lang="en-GB" sz="1200" b="0" dirty="0"/>
              <a:t>Cortex-M4</a:t>
            </a:r>
          </a:p>
          <a:p>
            <a:pPr eaLnBrk="1" hangingPunct="1">
              <a:spcBef>
                <a:spcPts val="0"/>
              </a:spcBef>
            </a:pPr>
            <a:r>
              <a:rPr lang="en-GB" sz="1200" b="0" dirty="0"/>
              <a:t>Cortex-M3</a:t>
            </a:r>
          </a:p>
          <a:p>
            <a:pPr eaLnBrk="1" hangingPunct="1">
              <a:spcBef>
                <a:spcPts val="0"/>
              </a:spcBef>
            </a:pPr>
            <a:r>
              <a:rPr lang="en-GB" sz="1200" b="0" dirty="0"/>
              <a:t>Cortex-M1</a:t>
            </a:r>
          </a:p>
          <a:p>
            <a:pPr eaLnBrk="1" hangingPunct="1">
              <a:spcBef>
                <a:spcPts val="0"/>
              </a:spcBef>
            </a:pPr>
            <a:r>
              <a:rPr lang="en-GB" sz="1200" b="0" dirty="0"/>
              <a:t>Cortex-M0+</a:t>
            </a:r>
          </a:p>
          <a:p>
            <a:pPr eaLnBrk="1" hangingPunct="1">
              <a:spcBef>
                <a:spcPts val="0"/>
              </a:spcBef>
            </a:pPr>
            <a:r>
              <a:rPr lang="en-GB" sz="1200" b="0" dirty="0"/>
              <a:t>Cortex-M0</a:t>
            </a:r>
          </a:p>
          <a:p>
            <a:pPr eaLnBrk="1" hangingPunct="1">
              <a:spcBef>
                <a:spcPts val="0"/>
              </a:spcBef>
            </a:pPr>
            <a:r>
              <a:rPr lang="en-GB" sz="1200" b="0" dirty="0"/>
              <a:t>Cortex-M23</a:t>
            </a:r>
          </a:p>
          <a:p>
            <a:pPr eaLnBrk="1" hangingPunct="1">
              <a:spcBef>
                <a:spcPts val="0"/>
              </a:spcBef>
            </a:pPr>
            <a:r>
              <a:rPr lang="en-GB" sz="1200" b="0" dirty="0"/>
              <a:t>Cortex-M33</a:t>
            </a:r>
          </a:p>
        </p:txBody>
      </p:sp>
      <p:sp>
        <p:nvSpPr>
          <p:cNvPr id="130" name="TextBox 3">
            <a:extLst>
              <a:ext uri="{FF2B5EF4-FFF2-40B4-BE49-F238E27FC236}">
                <a16:creationId xmlns:a16="http://schemas.microsoft.com/office/drawing/2014/main" id="{A86DA20F-2248-492D-B5CE-4487F0E8D329}"/>
              </a:ext>
            </a:extLst>
          </p:cNvPr>
          <p:cNvSpPr txBox="1">
            <a:spLocks noChangeArrowheads="1"/>
          </p:cNvSpPr>
          <p:nvPr/>
        </p:nvSpPr>
        <p:spPr bwMode="auto">
          <a:xfrm>
            <a:off x="8188257" y="2540880"/>
            <a:ext cx="197177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2">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spcBef>
                <a:spcPts val="0"/>
              </a:spcBef>
            </a:pPr>
            <a:r>
              <a:rPr lang="en-GB" sz="1200" b="0" dirty="0"/>
              <a:t>Cortex-R8</a:t>
            </a:r>
          </a:p>
          <a:p>
            <a:pPr eaLnBrk="1" hangingPunct="1">
              <a:spcBef>
                <a:spcPts val="0"/>
              </a:spcBef>
            </a:pPr>
            <a:r>
              <a:rPr lang="en-GB" sz="1200" b="0" dirty="0"/>
              <a:t>Cortex-R7</a:t>
            </a:r>
          </a:p>
          <a:p>
            <a:pPr eaLnBrk="1" hangingPunct="1">
              <a:spcBef>
                <a:spcPts val="0"/>
              </a:spcBef>
            </a:pPr>
            <a:endParaRPr lang="en-GB" sz="1200" b="0" dirty="0"/>
          </a:p>
          <a:p>
            <a:pPr eaLnBrk="1" hangingPunct="1">
              <a:spcBef>
                <a:spcPts val="0"/>
              </a:spcBef>
            </a:pPr>
            <a:endParaRPr lang="en-GB" sz="1200" b="0" dirty="0"/>
          </a:p>
          <a:p>
            <a:pPr eaLnBrk="1" hangingPunct="1">
              <a:spcBef>
                <a:spcPts val="0"/>
              </a:spcBef>
            </a:pPr>
            <a:r>
              <a:rPr lang="en-GB" sz="1200" b="0" dirty="0"/>
              <a:t>Cortex-R52</a:t>
            </a:r>
          </a:p>
          <a:p>
            <a:pPr eaLnBrk="1" hangingPunct="1">
              <a:spcBef>
                <a:spcPts val="0"/>
              </a:spcBef>
            </a:pPr>
            <a:r>
              <a:rPr lang="en-GB" sz="1200" b="0" dirty="0"/>
              <a:t>Cortex-R5</a:t>
            </a:r>
          </a:p>
          <a:p>
            <a:pPr eaLnBrk="1" hangingPunct="1">
              <a:spcBef>
                <a:spcPts val="0"/>
              </a:spcBef>
            </a:pPr>
            <a:r>
              <a:rPr lang="en-GB" sz="1200" b="0" dirty="0"/>
              <a:t>Cortex-R4</a:t>
            </a:r>
          </a:p>
        </p:txBody>
      </p:sp>
      <p:sp>
        <p:nvSpPr>
          <p:cNvPr id="131" name="TextBox 130">
            <a:extLst>
              <a:ext uri="{FF2B5EF4-FFF2-40B4-BE49-F238E27FC236}">
                <a16:creationId xmlns:a16="http://schemas.microsoft.com/office/drawing/2014/main" id="{E56777E7-2F0F-44E5-B8EF-8C3903771F4E}"/>
              </a:ext>
            </a:extLst>
          </p:cNvPr>
          <p:cNvSpPr txBox="1"/>
          <p:nvPr/>
        </p:nvSpPr>
        <p:spPr>
          <a:xfrm>
            <a:off x="8275319" y="1690639"/>
            <a:ext cx="1808548" cy="1077218"/>
          </a:xfrm>
          <a:prstGeom prst="rect">
            <a:avLst/>
          </a:prstGeom>
          <a:noFill/>
        </p:spPr>
        <p:txBody>
          <a:bodyPr wrap="square" lIns="0" tIns="0" rIns="0" bIns="0" numCol="2" rtlCol="0">
            <a:spAutoFit/>
          </a:bodyPr>
          <a:lstStyle/>
          <a:p>
            <a:pPr eaLnBrk="1" hangingPunct="1">
              <a:spcBef>
                <a:spcPts val="300"/>
              </a:spcBef>
            </a:pPr>
            <a:r>
              <a:rPr lang="en-GB" sz="1200" dirty="0">
                <a:solidFill>
                  <a:srgbClr val="000000"/>
                </a:solidFill>
                <a:latin typeface="Arial" charset="0"/>
                <a:ea typeface="MS PGothic" pitchFamily="34" charset="-128"/>
              </a:rPr>
              <a:t>Cortex-A17</a:t>
            </a:r>
          </a:p>
          <a:p>
            <a:pPr eaLnBrk="1" hangingPunct="1">
              <a:spcBef>
                <a:spcPts val="300"/>
              </a:spcBef>
            </a:pPr>
            <a:r>
              <a:rPr lang="en-GB" sz="1200" dirty="0">
                <a:solidFill>
                  <a:srgbClr val="000000"/>
                </a:solidFill>
                <a:latin typeface="Arial" charset="0"/>
                <a:ea typeface="MS PGothic" pitchFamily="34" charset="-128"/>
              </a:rPr>
              <a:t>Cortex-A15</a:t>
            </a:r>
          </a:p>
          <a:p>
            <a:pPr eaLnBrk="1" hangingPunct="1">
              <a:spcBef>
                <a:spcPts val="300"/>
              </a:spcBef>
            </a:pPr>
            <a:r>
              <a:rPr lang="en-GB" sz="1200" dirty="0">
                <a:solidFill>
                  <a:srgbClr val="000000"/>
                </a:solidFill>
                <a:latin typeface="Arial" charset="0"/>
                <a:ea typeface="MS PGothic" pitchFamily="34" charset="-128"/>
              </a:rPr>
              <a:t>Cortex-A9</a:t>
            </a:r>
          </a:p>
          <a:p>
            <a:pPr eaLnBrk="1" hangingPunct="1">
              <a:spcBef>
                <a:spcPts val="300"/>
              </a:spcBef>
            </a:pPr>
            <a:endParaRPr lang="en-GB" sz="1200" dirty="0">
              <a:solidFill>
                <a:srgbClr val="000000"/>
              </a:solidFill>
              <a:latin typeface="Arial" charset="0"/>
              <a:ea typeface="MS PGothic" pitchFamily="34" charset="-128"/>
            </a:endParaRPr>
          </a:p>
          <a:p>
            <a:pPr eaLnBrk="1" hangingPunct="1">
              <a:spcBef>
                <a:spcPts val="300"/>
              </a:spcBef>
            </a:pPr>
            <a:endParaRPr lang="en-GB" sz="1200" dirty="0">
              <a:solidFill>
                <a:srgbClr val="000000"/>
              </a:solidFill>
              <a:latin typeface="Arial" charset="0"/>
              <a:ea typeface="MS PGothic" pitchFamily="34" charset="-128"/>
            </a:endParaRPr>
          </a:p>
          <a:p>
            <a:pPr eaLnBrk="1" hangingPunct="1">
              <a:spcBef>
                <a:spcPts val="300"/>
              </a:spcBef>
            </a:pPr>
            <a:r>
              <a:rPr lang="en-GB" sz="1200" dirty="0">
                <a:solidFill>
                  <a:srgbClr val="000000"/>
                </a:solidFill>
                <a:latin typeface="Arial" charset="0"/>
                <a:ea typeface="MS PGothic" pitchFamily="34" charset="-128"/>
              </a:rPr>
              <a:t>Cortex-A8</a:t>
            </a:r>
          </a:p>
          <a:p>
            <a:pPr eaLnBrk="1" hangingPunct="1">
              <a:spcBef>
                <a:spcPts val="300"/>
              </a:spcBef>
            </a:pPr>
            <a:r>
              <a:rPr lang="en-GB" sz="1200" dirty="0">
                <a:solidFill>
                  <a:srgbClr val="000000"/>
                </a:solidFill>
                <a:latin typeface="Arial" charset="0"/>
                <a:ea typeface="MS PGothic" pitchFamily="34" charset="-128"/>
              </a:rPr>
              <a:t>Cortex-A7</a:t>
            </a:r>
          </a:p>
          <a:p>
            <a:pPr eaLnBrk="1" hangingPunct="1">
              <a:spcBef>
                <a:spcPts val="300"/>
              </a:spcBef>
              <a:spcAft>
                <a:spcPts val="600"/>
              </a:spcAft>
            </a:pPr>
            <a:r>
              <a:rPr lang="en-GB" sz="1200" dirty="0">
                <a:solidFill>
                  <a:srgbClr val="000000"/>
                </a:solidFill>
                <a:latin typeface="Arial" charset="0"/>
                <a:ea typeface="MS PGothic" pitchFamily="34" charset="-128"/>
              </a:rPr>
              <a:t>Cortex-A5</a:t>
            </a:r>
          </a:p>
          <a:p>
            <a:pPr eaLnBrk="1" hangingPunct="1">
              <a:lnSpc>
                <a:spcPct val="90000"/>
              </a:lnSpc>
              <a:spcBef>
                <a:spcPts val="0"/>
              </a:spcBef>
              <a:spcAft>
                <a:spcPts val="600"/>
              </a:spcAft>
            </a:pPr>
            <a:endParaRPr lang="en-GB" sz="1200" dirty="0">
              <a:solidFill>
                <a:schemeClr val="tx2"/>
              </a:solidFill>
              <a:latin typeface="+mn-lt"/>
              <a:ea typeface="+mn-ea"/>
            </a:endParaRPr>
          </a:p>
        </p:txBody>
      </p:sp>
      <p:sp>
        <p:nvSpPr>
          <p:cNvPr id="132" name="TextBox 131">
            <a:extLst>
              <a:ext uri="{FF2B5EF4-FFF2-40B4-BE49-F238E27FC236}">
                <a16:creationId xmlns:a16="http://schemas.microsoft.com/office/drawing/2014/main" id="{5366DB01-1BD0-46DA-9A24-29FEDF119D57}"/>
              </a:ext>
            </a:extLst>
          </p:cNvPr>
          <p:cNvSpPr txBox="1"/>
          <p:nvPr/>
        </p:nvSpPr>
        <p:spPr>
          <a:xfrm>
            <a:off x="8273904" y="815081"/>
            <a:ext cx="1809963" cy="854080"/>
          </a:xfrm>
          <a:prstGeom prst="rect">
            <a:avLst/>
          </a:prstGeom>
          <a:noFill/>
        </p:spPr>
        <p:txBody>
          <a:bodyPr wrap="square" lIns="0" tIns="0" rIns="0" bIns="0" numCol="2" rtlCol="0">
            <a:spAutoFit/>
          </a:bodyPr>
          <a:lstStyle/>
          <a:p>
            <a:pPr eaLnBrk="1" hangingPunct="1">
              <a:spcBef>
                <a:spcPts val="300"/>
              </a:spcBef>
            </a:pPr>
            <a:r>
              <a:rPr lang="en-GB" sz="1200" dirty="0">
                <a:solidFill>
                  <a:srgbClr val="000000"/>
                </a:solidFill>
                <a:latin typeface="Arial" charset="0"/>
                <a:ea typeface="MS PGothic" pitchFamily="34" charset="-128"/>
              </a:rPr>
              <a:t>Cortex-A75</a:t>
            </a:r>
          </a:p>
          <a:p>
            <a:pPr eaLnBrk="1" hangingPunct="1">
              <a:spcBef>
                <a:spcPts val="300"/>
              </a:spcBef>
            </a:pPr>
            <a:r>
              <a:rPr lang="en-GB" sz="1200" dirty="0">
                <a:solidFill>
                  <a:srgbClr val="000000"/>
                </a:solidFill>
                <a:latin typeface="Arial" charset="0"/>
                <a:ea typeface="MS PGothic" pitchFamily="34" charset="-128"/>
              </a:rPr>
              <a:t>Cortex-A73</a:t>
            </a:r>
          </a:p>
          <a:p>
            <a:pPr eaLnBrk="1" hangingPunct="1">
              <a:spcBef>
                <a:spcPts val="300"/>
              </a:spcBef>
            </a:pPr>
            <a:r>
              <a:rPr lang="en-GB" sz="1200" dirty="0">
                <a:solidFill>
                  <a:srgbClr val="000000"/>
                </a:solidFill>
                <a:latin typeface="Arial" charset="0"/>
                <a:ea typeface="MS PGothic" pitchFamily="34" charset="-128"/>
              </a:rPr>
              <a:t>Cortex-A72</a:t>
            </a:r>
          </a:p>
          <a:p>
            <a:pPr eaLnBrk="1" hangingPunct="1">
              <a:spcBef>
                <a:spcPts val="300"/>
              </a:spcBef>
            </a:pPr>
            <a:r>
              <a:rPr lang="en-GB" sz="1200" dirty="0">
                <a:solidFill>
                  <a:srgbClr val="000000"/>
                </a:solidFill>
                <a:latin typeface="Arial" charset="0"/>
                <a:ea typeface="MS PGothic" pitchFamily="34" charset="-128"/>
              </a:rPr>
              <a:t>Cortex-A57</a:t>
            </a:r>
          </a:p>
          <a:p>
            <a:pPr eaLnBrk="1" hangingPunct="1">
              <a:spcBef>
                <a:spcPts val="300"/>
              </a:spcBef>
            </a:pPr>
            <a:r>
              <a:rPr lang="en-GB" sz="1200" dirty="0">
                <a:solidFill>
                  <a:srgbClr val="000000"/>
                </a:solidFill>
                <a:latin typeface="Arial" charset="0"/>
                <a:ea typeface="MS PGothic" pitchFamily="34" charset="-128"/>
              </a:rPr>
              <a:t>Cortex-A55</a:t>
            </a:r>
          </a:p>
          <a:p>
            <a:pPr eaLnBrk="1" hangingPunct="1">
              <a:spcBef>
                <a:spcPts val="300"/>
              </a:spcBef>
            </a:pPr>
            <a:r>
              <a:rPr lang="en-GB" sz="1200" dirty="0">
                <a:solidFill>
                  <a:srgbClr val="000000"/>
                </a:solidFill>
                <a:latin typeface="Arial" charset="0"/>
                <a:ea typeface="MS PGothic" pitchFamily="34" charset="-128"/>
              </a:rPr>
              <a:t>Cortex-A53</a:t>
            </a:r>
          </a:p>
          <a:p>
            <a:pPr eaLnBrk="1" hangingPunct="1">
              <a:spcBef>
                <a:spcPts val="300"/>
              </a:spcBef>
            </a:pPr>
            <a:r>
              <a:rPr lang="en-GB" sz="1200" dirty="0">
                <a:solidFill>
                  <a:srgbClr val="000000"/>
                </a:solidFill>
                <a:latin typeface="Arial" charset="0"/>
                <a:ea typeface="MS PGothic" pitchFamily="34" charset="-128"/>
              </a:rPr>
              <a:t>Cortex-A35</a:t>
            </a:r>
          </a:p>
          <a:p>
            <a:pPr eaLnBrk="1" hangingPunct="1">
              <a:spcBef>
                <a:spcPts val="300"/>
              </a:spcBef>
            </a:pPr>
            <a:r>
              <a:rPr lang="en-GB" sz="1200" dirty="0">
                <a:solidFill>
                  <a:srgbClr val="000000"/>
                </a:solidFill>
                <a:latin typeface="Arial" charset="0"/>
                <a:ea typeface="MS PGothic" pitchFamily="34" charset="-128"/>
              </a:rPr>
              <a:t>Cortex-A32</a:t>
            </a:r>
          </a:p>
        </p:txBody>
      </p:sp>
    </p:spTree>
    <p:extLst>
      <p:ext uri="{BB962C8B-B14F-4D97-AF65-F5344CB8AC3E}">
        <p14:creationId xmlns:p14="http://schemas.microsoft.com/office/powerpoint/2010/main" val="137562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Title 1"/>
          <p:cNvSpPr>
            <a:spLocks noGrp="1"/>
          </p:cNvSpPr>
          <p:nvPr>
            <p:ph type="title"/>
          </p:nvPr>
        </p:nvSpPr>
        <p:spPr/>
        <p:txBody>
          <a:bodyPr>
            <a:normAutofit/>
          </a:bodyPr>
          <a:lstStyle/>
          <a:p>
            <a:r>
              <a:rPr lang="en-GB" sz="3200" dirty="0"/>
              <a:t>Arm architecture vs Arm processor  </a:t>
            </a:r>
          </a:p>
        </p:txBody>
      </p:sp>
      <p:sp>
        <p:nvSpPr>
          <p:cNvPr id="11267" name="Content Placeholder 2"/>
          <p:cNvSpPr>
            <a:spLocks noGrp="1"/>
          </p:cNvSpPr>
          <p:nvPr>
            <p:ph idx="1"/>
          </p:nvPr>
        </p:nvSpPr>
        <p:spPr>
          <a:xfrm>
            <a:off x="482195" y="1295401"/>
            <a:ext cx="11155973" cy="3165035"/>
          </a:xfrm>
        </p:spPr>
        <p:txBody>
          <a:bodyPr/>
          <a:lstStyle/>
          <a:p>
            <a:pPr>
              <a:spcBef>
                <a:spcPct val="0"/>
              </a:spcBef>
            </a:pPr>
            <a:r>
              <a:rPr lang="en-GB" dirty="0">
                <a:ea typeface="ＭＳ Ｐゴシック" panose="020B0600070205080204" pitchFamily="34" charset="-128"/>
              </a:rPr>
              <a:t>Arm architecture </a:t>
            </a:r>
          </a:p>
          <a:p>
            <a:pPr lvl="1">
              <a:spcBef>
                <a:spcPct val="0"/>
              </a:spcBef>
            </a:pPr>
            <a:r>
              <a:rPr lang="en-GB" sz="2000" dirty="0">
                <a:solidFill>
                  <a:schemeClr val="tx2"/>
                </a:solidFill>
                <a:ea typeface="ＭＳ Ｐゴシック" panose="020B0600070205080204" pitchFamily="34" charset="-128"/>
              </a:rPr>
              <a:t>Describes the details of instruction set, programmer’s model, exception model, and memory map</a:t>
            </a:r>
          </a:p>
          <a:p>
            <a:pPr lvl="1">
              <a:spcBef>
                <a:spcPct val="0"/>
              </a:spcBef>
            </a:pPr>
            <a:r>
              <a:rPr lang="en-GB" sz="2000" dirty="0">
                <a:solidFill>
                  <a:schemeClr val="tx2"/>
                </a:solidFill>
                <a:ea typeface="ＭＳ Ｐゴシック" panose="020B0600070205080204" pitchFamily="34" charset="-128"/>
              </a:rPr>
              <a:t>Documented in the Architecture Reference Manual</a:t>
            </a:r>
          </a:p>
          <a:p>
            <a:pPr>
              <a:spcBef>
                <a:spcPct val="0"/>
              </a:spcBef>
            </a:pPr>
            <a:r>
              <a:rPr lang="en-GB" dirty="0">
                <a:ea typeface="ＭＳ Ｐゴシック" panose="020B0600070205080204" pitchFamily="34" charset="-128"/>
              </a:rPr>
              <a:t>Arm processor</a:t>
            </a:r>
          </a:p>
          <a:p>
            <a:pPr lvl="1">
              <a:spcBef>
                <a:spcPct val="0"/>
              </a:spcBef>
            </a:pPr>
            <a:r>
              <a:rPr lang="en-GB" sz="2000" dirty="0">
                <a:solidFill>
                  <a:schemeClr val="tx2"/>
                </a:solidFill>
                <a:ea typeface="ＭＳ Ｐゴシック" panose="020B0600070205080204" pitchFamily="34" charset="-128"/>
              </a:rPr>
              <a:t>Developed using one of the Arm architectures</a:t>
            </a:r>
          </a:p>
          <a:p>
            <a:pPr lvl="1">
              <a:spcBef>
                <a:spcPct val="0"/>
              </a:spcBef>
            </a:pPr>
            <a:r>
              <a:rPr lang="en-GB" sz="2000" dirty="0">
                <a:solidFill>
                  <a:schemeClr val="tx2"/>
                </a:solidFill>
                <a:ea typeface="ＭＳ Ｐゴシック" panose="020B0600070205080204" pitchFamily="34" charset="-128"/>
              </a:rPr>
              <a:t>More implementation details, such as timing information</a:t>
            </a:r>
          </a:p>
          <a:p>
            <a:pPr lvl="1">
              <a:spcBef>
                <a:spcPct val="0"/>
              </a:spcBef>
            </a:pPr>
            <a:r>
              <a:rPr lang="en-GB" sz="2000" dirty="0">
                <a:solidFill>
                  <a:schemeClr val="tx2"/>
                </a:solidFill>
                <a:ea typeface="ＭＳ Ｐゴシック" panose="020B0600070205080204" pitchFamily="34" charset="-128"/>
              </a:rPr>
              <a:t>Documented in the processor’s Technical Reference Manual</a:t>
            </a:r>
            <a:endParaRPr lang="en-GB" sz="2400" dirty="0">
              <a:solidFill>
                <a:schemeClr val="tx2"/>
              </a:solidFill>
              <a:ea typeface="ＭＳ Ｐゴシック" panose="020B0600070205080204" pitchFamily="34" charset="-128"/>
            </a:endParaRPr>
          </a:p>
        </p:txBody>
      </p:sp>
      <p:grpSp>
        <p:nvGrpSpPr>
          <p:cNvPr id="7" name="Group 6"/>
          <p:cNvGrpSpPr/>
          <p:nvPr/>
        </p:nvGrpSpPr>
        <p:grpSpPr>
          <a:xfrm>
            <a:off x="1752831" y="4423921"/>
            <a:ext cx="8825113" cy="1980386"/>
            <a:chOff x="225599" y="3988755"/>
            <a:chExt cx="8673736" cy="2185810"/>
          </a:xfrm>
        </p:grpSpPr>
        <p:sp>
          <p:nvSpPr>
            <p:cNvPr id="39" name="Rectangle 32"/>
            <p:cNvSpPr>
              <a:spLocks noChangeArrowheads="1"/>
            </p:cNvSpPr>
            <p:nvPr/>
          </p:nvSpPr>
          <p:spPr bwMode="auto">
            <a:xfrm>
              <a:off x="4408661" y="3988755"/>
              <a:ext cx="2247900" cy="2139950"/>
            </a:xfrm>
            <a:prstGeom prst="rect">
              <a:avLst/>
            </a:prstGeom>
            <a:solidFill>
              <a:srgbClr val="B8CFDA"/>
            </a:solidFill>
            <a:ln>
              <a:noFill/>
            </a:ln>
            <a:extLst>
              <a:ext uri="{91240B29-F687-4F45-9708-019B960494DF}">
                <a14:hiddenLine xmlns:a14="http://schemas.microsoft.com/office/drawing/2010/main" w="19050" algn="ctr">
                  <a:solidFill>
                    <a:srgbClr val="000000"/>
                  </a:solidFill>
                  <a:prstDash val="sysDot"/>
                  <a:round/>
                  <a:headEnd/>
                  <a:tailEnd/>
                </a14:hiddenLine>
              </a:ext>
            </a:extLst>
          </p:spPr>
          <p:txBody>
            <a:bodyPr wrap="none" anchor="ctr"/>
            <a:lstStyle/>
            <a:p>
              <a:pPr algn="ctr" fontAlgn="base">
                <a:spcBef>
                  <a:spcPct val="0"/>
                </a:spcBef>
                <a:spcAft>
                  <a:spcPct val="0"/>
                </a:spcAft>
              </a:pPr>
              <a:endParaRPr lang="en-US" sz="1400" b="1" dirty="0">
                <a:solidFill>
                  <a:srgbClr val="000000"/>
                </a:solidFill>
                <a:latin typeface="Arial" charset="0"/>
                <a:ea typeface="MS PGothic" pitchFamily="34" charset="-128"/>
              </a:endParaRPr>
            </a:p>
          </p:txBody>
        </p:sp>
        <p:sp>
          <p:nvSpPr>
            <p:cNvPr id="44" name="Rectangle 49"/>
            <p:cNvSpPr>
              <a:spLocks noChangeArrowheads="1"/>
            </p:cNvSpPr>
            <p:nvPr/>
          </p:nvSpPr>
          <p:spPr bwMode="auto">
            <a:xfrm>
              <a:off x="6656561" y="3988755"/>
              <a:ext cx="2231757" cy="2139950"/>
            </a:xfrm>
            <a:prstGeom prst="rect">
              <a:avLst/>
            </a:prstGeom>
            <a:solidFill>
              <a:srgbClr val="A2C0CE"/>
            </a:solidFill>
            <a:ln>
              <a:noFill/>
            </a:ln>
            <a:extLst>
              <a:ext uri="{91240B29-F687-4F45-9708-019B960494DF}">
                <a14:hiddenLine xmlns:a14="http://schemas.microsoft.com/office/drawing/2010/main" w="19050" algn="ctr">
                  <a:solidFill>
                    <a:srgbClr val="000000"/>
                  </a:solidFill>
                  <a:prstDash val="sysDot"/>
                  <a:round/>
                  <a:headEnd/>
                  <a:tailEnd/>
                </a14:hiddenLine>
              </a:ext>
            </a:extLst>
          </p:spPr>
          <p:txBody>
            <a:bodyPr wrap="none" anchor="ctr"/>
            <a:lstStyle/>
            <a:p>
              <a:pPr algn="ctr" fontAlgn="base">
                <a:spcBef>
                  <a:spcPct val="0"/>
                </a:spcBef>
                <a:spcAft>
                  <a:spcPct val="0"/>
                </a:spcAft>
              </a:pPr>
              <a:endParaRPr lang="en-US" sz="1400" b="1" dirty="0">
                <a:solidFill>
                  <a:srgbClr val="000000"/>
                </a:solidFill>
                <a:latin typeface="Arial" charset="0"/>
                <a:ea typeface="MS PGothic" pitchFamily="34" charset="-128"/>
              </a:endParaRPr>
            </a:p>
          </p:txBody>
        </p:sp>
        <p:sp>
          <p:nvSpPr>
            <p:cNvPr id="45" name="Rectangle 44"/>
            <p:cNvSpPr/>
            <p:nvPr/>
          </p:nvSpPr>
          <p:spPr bwMode="auto">
            <a:xfrm>
              <a:off x="3030711" y="3988755"/>
              <a:ext cx="1377950" cy="2139950"/>
            </a:xfrm>
            <a:prstGeom prst="rect">
              <a:avLst/>
            </a:prstGeom>
            <a:solidFill>
              <a:srgbClr val="AAC5D2">
                <a:lumMod val="60000"/>
                <a:lumOff val="40000"/>
              </a:srgbClr>
            </a:solidFill>
            <a:ln w="19050" cap="flat" cmpd="sng" algn="ctr">
              <a:noFill/>
              <a:prstDash val="sysDot"/>
              <a:round/>
              <a:headEnd type="none" w="med" len="med"/>
              <a:tailEnd type="none" w="med" len="med"/>
            </a:ln>
            <a:effectLst/>
          </p:spPr>
          <p:txBody>
            <a:bodyPr wrap="none" anchor="ctr"/>
            <a:lstStyle/>
            <a:p>
              <a:pPr algn="ctr" eaLnBrk="1" hangingPunct="1">
                <a:defRPr/>
              </a:pPr>
              <a:endParaRPr lang="en-GB" sz="1400" b="1" kern="0" dirty="0">
                <a:solidFill>
                  <a:srgbClr val="000000"/>
                </a:solidFill>
                <a:latin typeface="Arial" charset="0"/>
                <a:ea typeface="MS PGothic" pitchFamily="34" charset="-128"/>
              </a:endParaRPr>
            </a:p>
          </p:txBody>
        </p:sp>
        <p:sp>
          <p:nvSpPr>
            <p:cNvPr id="46" name="Rounded Rectangle 45"/>
            <p:cNvSpPr/>
            <p:nvPr/>
          </p:nvSpPr>
          <p:spPr bwMode="auto">
            <a:xfrm>
              <a:off x="5594235" y="5321291"/>
              <a:ext cx="1009630" cy="734344"/>
            </a:xfrm>
            <a:prstGeom prst="roundRect">
              <a:avLst/>
            </a:prstGeom>
            <a:solidFill>
              <a:srgbClr val="911B1D">
                <a:lumMod val="20000"/>
                <a:lumOff val="80000"/>
              </a:srgbClr>
            </a:solidFill>
            <a:ln w="19050" cap="flat" cmpd="sng" algn="ctr">
              <a:solidFill>
                <a:srgbClr val="000000">
                  <a:lumMod val="75000"/>
                  <a:lumOff val="25000"/>
                </a:srgbClr>
              </a:solidFill>
              <a:prstDash val="solid"/>
              <a:round/>
              <a:headEnd type="none" w="med" len="med"/>
              <a:tailEnd type="none" w="med" len="med"/>
            </a:ln>
            <a:effectLst/>
          </p:spPr>
          <p:txBody>
            <a:bodyPr wrap="none" anchor="ctr"/>
            <a:lstStyle/>
            <a:p>
              <a:pPr algn="ctr" eaLnBrk="1" hangingPunct="1">
                <a:defRPr/>
              </a:pPr>
              <a:endParaRPr lang="en-GB" sz="1100" b="1" kern="0" dirty="0">
                <a:solidFill>
                  <a:srgbClr val="000000"/>
                </a:solidFill>
                <a:latin typeface="Arial" charset="0"/>
                <a:ea typeface="MS PGothic" pitchFamily="34" charset="-128"/>
                <a:cs typeface="Arial" charset="0"/>
              </a:endParaRPr>
            </a:p>
          </p:txBody>
        </p:sp>
        <p:sp>
          <p:nvSpPr>
            <p:cNvPr id="47" name="Rectangle 46"/>
            <p:cNvSpPr/>
            <p:nvPr/>
          </p:nvSpPr>
          <p:spPr bwMode="auto">
            <a:xfrm>
              <a:off x="281161" y="3988755"/>
              <a:ext cx="1377950" cy="2139950"/>
            </a:xfrm>
            <a:prstGeom prst="rect">
              <a:avLst/>
            </a:prstGeom>
            <a:solidFill>
              <a:srgbClr val="AAC5D2">
                <a:lumMod val="20000"/>
                <a:lumOff val="80000"/>
              </a:srgbClr>
            </a:solidFill>
            <a:ln w="19050" cap="flat" cmpd="sng" algn="ctr">
              <a:noFill/>
              <a:prstDash val="sysDot"/>
              <a:round/>
              <a:headEnd type="none" w="med" len="med"/>
              <a:tailEnd type="none" w="med" len="med"/>
            </a:ln>
            <a:effectLst/>
          </p:spPr>
          <p:txBody>
            <a:bodyPr wrap="none" anchor="ctr"/>
            <a:lstStyle/>
            <a:p>
              <a:pPr algn="ctr" eaLnBrk="1" hangingPunct="1">
                <a:defRPr/>
              </a:pPr>
              <a:endParaRPr lang="en-GB" sz="1400" b="1" kern="0" dirty="0">
                <a:solidFill>
                  <a:srgbClr val="000000"/>
                </a:solidFill>
                <a:latin typeface="Arial" charset="0"/>
                <a:ea typeface="MS PGothic" pitchFamily="34" charset="-128"/>
              </a:endParaRPr>
            </a:p>
          </p:txBody>
        </p:sp>
        <p:sp>
          <p:nvSpPr>
            <p:cNvPr id="49" name="Rectangle 48"/>
            <p:cNvSpPr/>
            <p:nvPr/>
          </p:nvSpPr>
          <p:spPr bwMode="auto">
            <a:xfrm>
              <a:off x="1659111" y="3988755"/>
              <a:ext cx="1377950" cy="2139950"/>
            </a:xfrm>
            <a:prstGeom prst="rect">
              <a:avLst/>
            </a:prstGeom>
            <a:solidFill>
              <a:srgbClr val="AAC5D2">
                <a:lumMod val="40000"/>
                <a:lumOff val="60000"/>
              </a:srgbClr>
            </a:solidFill>
            <a:ln w="19050" cap="flat" cmpd="sng" algn="ctr">
              <a:noFill/>
              <a:prstDash val="sysDot"/>
              <a:round/>
              <a:headEnd type="none" w="med" len="med"/>
              <a:tailEnd type="none" w="med" len="med"/>
            </a:ln>
            <a:effectLst/>
          </p:spPr>
          <p:txBody>
            <a:bodyPr wrap="none" anchor="ctr"/>
            <a:lstStyle/>
            <a:p>
              <a:pPr algn="ctr" eaLnBrk="1" hangingPunct="1">
                <a:defRPr/>
              </a:pPr>
              <a:endParaRPr lang="en-GB" sz="1400" b="1" kern="0" dirty="0">
                <a:solidFill>
                  <a:srgbClr val="000000"/>
                </a:solidFill>
                <a:latin typeface="Arial" charset="0"/>
                <a:ea typeface="MS PGothic" pitchFamily="34" charset="-128"/>
              </a:endParaRPr>
            </a:p>
          </p:txBody>
        </p:sp>
        <p:sp>
          <p:nvSpPr>
            <p:cNvPr id="50" name="TextBox 3"/>
            <p:cNvSpPr txBox="1">
              <a:spLocks noChangeArrowheads="1"/>
            </p:cNvSpPr>
            <p:nvPr/>
          </p:nvSpPr>
          <p:spPr bwMode="auto">
            <a:xfrm>
              <a:off x="282749" y="4025268"/>
              <a:ext cx="140970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defRPr/>
              </a:pPr>
              <a:r>
                <a:rPr lang="en-GB" sz="1100" b="0" kern="0" dirty="0"/>
                <a:t>Armv4/v4T architecture</a:t>
              </a:r>
            </a:p>
          </p:txBody>
        </p:sp>
        <p:sp>
          <p:nvSpPr>
            <p:cNvPr id="51" name="TextBox 4"/>
            <p:cNvSpPr txBox="1">
              <a:spLocks noChangeArrowheads="1"/>
            </p:cNvSpPr>
            <p:nvPr/>
          </p:nvSpPr>
          <p:spPr bwMode="auto">
            <a:xfrm>
              <a:off x="1681336" y="4025268"/>
              <a:ext cx="141922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defRPr/>
              </a:pPr>
              <a:r>
                <a:rPr lang="en-GB" sz="1100" b="0" kern="0" dirty="0"/>
                <a:t>Armv5/ v4E architecture</a:t>
              </a:r>
            </a:p>
          </p:txBody>
        </p:sp>
        <p:sp>
          <p:nvSpPr>
            <p:cNvPr id="52" name="TextBox 5"/>
            <p:cNvSpPr txBox="1">
              <a:spLocks noChangeArrowheads="1"/>
            </p:cNvSpPr>
            <p:nvPr/>
          </p:nvSpPr>
          <p:spPr bwMode="auto">
            <a:xfrm>
              <a:off x="3059286" y="4025268"/>
              <a:ext cx="1277938"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defRPr/>
              </a:pPr>
              <a:r>
                <a:rPr lang="en-GB" sz="1100" b="0" kern="0" dirty="0"/>
                <a:t>Armv6 architecture</a:t>
              </a:r>
            </a:p>
          </p:txBody>
        </p:sp>
        <p:sp>
          <p:nvSpPr>
            <p:cNvPr id="53" name="TextBox 6"/>
            <p:cNvSpPr txBox="1">
              <a:spLocks noChangeArrowheads="1"/>
            </p:cNvSpPr>
            <p:nvPr/>
          </p:nvSpPr>
          <p:spPr bwMode="auto">
            <a:xfrm>
              <a:off x="4559474" y="4025268"/>
              <a:ext cx="1128712"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defRPr/>
              </a:pPr>
              <a:r>
                <a:rPr lang="en-GB" sz="1100" b="0" kern="0" dirty="0"/>
                <a:t>Armv7</a:t>
              </a:r>
            </a:p>
            <a:p>
              <a:pPr algn="ctr" eaLnBrk="1" hangingPunct="1">
                <a:defRPr/>
              </a:pPr>
              <a:r>
                <a:rPr lang="en-GB" sz="1100" b="0" kern="0" dirty="0"/>
                <a:t>architecture</a:t>
              </a:r>
            </a:p>
          </p:txBody>
        </p:sp>
        <p:sp>
          <p:nvSpPr>
            <p:cNvPr id="54" name="TextBox 37"/>
            <p:cNvSpPr txBox="1">
              <a:spLocks noChangeArrowheads="1"/>
            </p:cNvSpPr>
            <p:nvPr/>
          </p:nvSpPr>
          <p:spPr bwMode="auto">
            <a:xfrm>
              <a:off x="2940224" y="5341306"/>
              <a:ext cx="146843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defRPr/>
              </a:pPr>
              <a:r>
                <a:rPr lang="en-GB" sz="1100" b="0" kern="0" dirty="0"/>
                <a:t>Arm v6-M</a:t>
              </a:r>
            </a:p>
            <a:p>
              <a:pPr algn="ctr" eaLnBrk="1" hangingPunct="1">
                <a:defRPr/>
              </a:pPr>
              <a:r>
                <a:rPr lang="en-GB" sz="1100" b="0" kern="0" dirty="0"/>
                <a:t>e.g. Cortex-M0, M1</a:t>
              </a:r>
            </a:p>
          </p:txBody>
        </p:sp>
        <p:sp>
          <p:nvSpPr>
            <p:cNvPr id="55" name="TextBox 3"/>
            <p:cNvSpPr txBox="1">
              <a:spLocks noChangeArrowheads="1"/>
            </p:cNvSpPr>
            <p:nvPr/>
          </p:nvSpPr>
          <p:spPr bwMode="auto">
            <a:xfrm>
              <a:off x="225599" y="5885818"/>
              <a:ext cx="1409700" cy="288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defRPr/>
              </a:pPr>
              <a:r>
                <a:rPr lang="en-GB" sz="1100" b="0" kern="0" dirty="0"/>
                <a:t>e.g. ARM7TDMI</a:t>
              </a:r>
            </a:p>
          </p:txBody>
        </p:sp>
        <p:sp>
          <p:nvSpPr>
            <p:cNvPr id="56" name="TextBox 4"/>
            <p:cNvSpPr txBox="1">
              <a:spLocks noChangeArrowheads="1"/>
            </p:cNvSpPr>
            <p:nvPr/>
          </p:nvSpPr>
          <p:spPr bwMode="auto">
            <a:xfrm>
              <a:off x="1652761" y="5866768"/>
              <a:ext cx="1419225" cy="288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defRPr/>
              </a:pPr>
              <a:r>
                <a:rPr lang="en-GB" sz="1100" b="0" kern="0" dirty="0"/>
                <a:t>e.g. ARM9926EJ-S</a:t>
              </a:r>
            </a:p>
          </p:txBody>
        </p:sp>
        <p:sp>
          <p:nvSpPr>
            <p:cNvPr id="57" name="TextBox 5"/>
            <p:cNvSpPr txBox="1">
              <a:spLocks noChangeArrowheads="1"/>
            </p:cNvSpPr>
            <p:nvPr/>
          </p:nvSpPr>
          <p:spPr bwMode="auto">
            <a:xfrm>
              <a:off x="3049761" y="5857243"/>
              <a:ext cx="1277938" cy="288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defRPr/>
              </a:pPr>
              <a:r>
                <a:rPr lang="en-GB" sz="1100" b="0" kern="0" dirty="0"/>
                <a:t>e.g. ARM1136</a:t>
              </a:r>
            </a:p>
          </p:txBody>
        </p:sp>
        <p:cxnSp>
          <p:nvCxnSpPr>
            <p:cNvPr id="58" name="Straight Arrow Connector 57"/>
            <p:cNvCxnSpPr/>
            <p:nvPr/>
          </p:nvCxnSpPr>
          <p:spPr bwMode="auto">
            <a:xfrm>
              <a:off x="474836" y="4950780"/>
              <a:ext cx="990600" cy="0"/>
            </a:xfrm>
            <a:prstGeom prst="straightConnector1">
              <a:avLst/>
            </a:prstGeom>
            <a:noFill/>
            <a:ln w="22225" cap="flat" cmpd="sng" algn="ctr">
              <a:solidFill>
                <a:srgbClr val="000000">
                  <a:lumMod val="75000"/>
                  <a:lumOff val="25000"/>
                </a:srgbClr>
              </a:solidFill>
              <a:prstDash val="solid"/>
              <a:round/>
              <a:headEnd type="none" w="med" len="med"/>
              <a:tailEnd type="triangle" w="lg" len="lg"/>
            </a:ln>
            <a:effectLst/>
          </p:spPr>
        </p:cxnSp>
        <p:cxnSp>
          <p:nvCxnSpPr>
            <p:cNvPr id="59" name="Straight Arrow Connector 58"/>
            <p:cNvCxnSpPr/>
            <p:nvPr/>
          </p:nvCxnSpPr>
          <p:spPr bwMode="auto">
            <a:xfrm>
              <a:off x="1852786" y="4950780"/>
              <a:ext cx="990600" cy="0"/>
            </a:xfrm>
            <a:prstGeom prst="straightConnector1">
              <a:avLst/>
            </a:prstGeom>
            <a:noFill/>
            <a:ln w="22225" cap="flat" cmpd="sng" algn="ctr">
              <a:solidFill>
                <a:srgbClr val="000000">
                  <a:lumMod val="75000"/>
                  <a:lumOff val="25000"/>
                </a:srgbClr>
              </a:solidFill>
              <a:prstDash val="solid"/>
              <a:round/>
              <a:headEnd type="none" w="med" len="med"/>
              <a:tailEnd type="triangle" w="lg" len="lg"/>
            </a:ln>
            <a:effectLst/>
          </p:spPr>
        </p:cxnSp>
        <p:cxnSp>
          <p:nvCxnSpPr>
            <p:cNvPr id="60" name="Straight Arrow Connector 59"/>
            <p:cNvCxnSpPr/>
            <p:nvPr/>
          </p:nvCxnSpPr>
          <p:spPr bwMode="auto">
            <a:xfrm>
              <a:off x="3202161" y="4950780"/>
              <a:ext cx="990600" cy="0"/>
            </a:xfrm>
            <a:prstGeom prst="straightConnector1">
              <a:avLst/>
            </a:prstGeom>
            <a:noFill/>
            <a:ln w="22225" cap="flat" cmpd="sng" algn="ctr">
              <a:solidFill>
                <a:srgbClr val="000000">
                  <a:lumMod val="75000"/>
                  <a:lumOff val="25000"/>
                </a:srgbClr>
              </a:solidFill>
              <a:prstDash val="solid"/>
              <a:round/>
              <a:headEnd type="none" w="med" len="med"/>
              <a:tailEnd type="triangle" w="lg" len="lg"/>
            </a:ln>
            <a:effectLst/>
          </p:spPr>
        </p:cxnSp>
        <p:cxnSp>
          <p:nvCxnSpPr>
            <p:cNvPr id="61" name="Straight Arrow Connector 60"/>
            <p:cNvCxnSpPr/>
            <p:nvPr/>
          </p:nvCxnSpPr>
          <p:spPr bwMode="auto">
            <a:xfrm>
              <a:off x="4562649" y="4950780"/>
              <a:ext cx="990600" cy="0"/>
            </a:xfrm>
            <a:prstGeom prst="straightConnector1">
              <a:avLst/>
            </a:prstGeom>
            <a:noFill/>
            <a:ln w="22225" cap="flat" cmpd="sng" algn="ctr">
              <a:solidFill>
                <a:srgbClr val="000000">
                  <a:lumMod val="75000"/>
                  <a:lumOff val="25000"/>
                </a:srgbClr>
              </a:solidFill>
              <a:prstDash val="solid"/>
              <a:round/>
              <a:headEnd type="none" w="med" len="med"/>
              <a:tailEnd type="triangle" w="lg" len="lg"/>
            </a:ln>
            <a:effectLst/>
          </p:spPr>
        </p:cxnSp>
        <p:cxnSp>
          <p:nvCxnSpPr>
            <p:cNvPr id="62" name="Straight Arrow Connector 61"/>
            <p:cNvCxnSpPr/>
            <p:nvPr/>
          </p:nvCxnSpPr>
          <p:spPr bwMode="auto">
            <a:xfrm flipV="1">
              <a:off x="4562649" y="4506280"/>
              <a:ext cx="987425" cy="298450"/>
            </a:xfrm>
            <a:prstGeom prst="straightConnector1">
              <a:avLst/>
            </a:prstGeom>
            <a:noFill/>
            <a:ln w="22225" cap="flat" cmpd="sng" algn="ctr">
              <a:solidFill>
                <a:srgbClr val="000000">
                  <a:lumMod val="75000"/>
                  <a:lumOff val="25000"/>
                </a:srgbClr>
              </a:solidFill>
              <a:prstDash val="solid"/>
              <a:round/>
              <a:headEnd type="none" w="med" len="med"/>
              <a:tailEnd type="triangle" w="lg" len="lg"/>
            </a:ln>
            <a:effectLst/>
          </p:spPr>
        </p:cxnSp>
        <p:cxnSp>
          <p:nvCxnSpPr>
            <p:cNvPr id="63" name="Straight Arrow Connector 62"/>
            <p:cNvCxnSpPr/>
            <p:nvPr/>
          </p:nvCxnSpPr>
          <p:spPr bwMode="auto">
            <a:xfrm>
              <a:off x="4562649" y="5068255"/>
              <a:ext cx="987425" cy="339725"/>
            </a:xfrm>
            <a:prstGeom prst="straightConnector1">
              <a:avLst/>
            </a:prstGeom>
            <a:noFill/>
            <a:ln w="22225" cap="flat" cmpd="sng" algn="ctr">
              <a:solidFill>
                <a:srgbClr val="000000">
                  <a:lumMod val="75000"/>
                  <a:lumOff val="25000"/>
                </a:srgbClr>
              </a:solidFill>
              <a:prstDash val="solid"/>
              <a:round/>
              <a:headEnd type="none" w="med" len="med"/>
              <a:tailEnd type="triangle" w="lg" len="lg"/>
            </a:ln>
            <a:effectLst/>
          </p:spPr>
        </p:cxnSp>
        <p:cxnSp>
          <p:nvCxnSpPr>
            <p:cNvPr id="64" name="Straight Arrow Connector 63"/>
            <p:cNvCxnSpPr/>
            <p:nvPr/>
          </p:nvCxnSpPr>
          <p:spPr bwMode="auto">
            <a:xfrm>
              <a:off x="3521249" y="4995230"/>
              <a:ext cx="176212" cy="319088"/>
            </a:xfrm>
            <a:prstGeom prst="straightConnector1">
              <a:avLst/>
            </a:prstGeom>
            <a:noFill/>
            <a:ln w="22225" cap="flat" cmpd="sng" algn="ctr">
              <a:solidFill>
                <a:srgbClr val="000000">
                  <a:lumMod val="75000"/>
                  <a:lumOff val="25000"/>
                </a:srgbClr>
              </a:solidFill>
              <a:prstDash val="solid"/>
              <a:round/>
              <a:headEnd type="none" w="med" len="med"/>
              <a:tailEnd type="triangle" w="lg" len="lg"/>
            </a:ln>
            <a:effectLst/>
          </p:spPr>
        </p:cxnSp>
        <p:sp>
          <p:nvSpPr>
            <p:cNvPr id="65" name="TextBox 3"/>
            <p:cNvSpPr txBox="1">
              <a:spLocks noChangeArrowheads="1"/>
            </p:cNvSpPr>
            <p:nvPr/>
          </p:nvSpPr>
          <p:spPr bwMode="auto">
            <a:xfrm>
              <a:off x="6561980" y="4025268"/>
              <a:ext cx="14097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defRPr/>
              </a:pPr>
              <a:r>
                <a:rPr lang="en-GB" sz="1100" b="0" kern="0" dirty="0"/>
                <a:t>Armv8</a:t>
              </a:r>
            </a:p>
            <a:p>
              <a:pPr algn="ctr" eaLnBrk="1" hangingPunct="1">
                <a:defRPr/>
              </a:pPr>
              <a:r>
                <a:rPr lang="en-GB" sz="1100" b="0" kern="0" dirty="0"/>
                <a:t>architecture</a:t>
              </a:r>
            </a:p>
          </p:txBody>
        </p:sp>
        <p:sp>
          <p:nvSpPr>
            <p:cNvPr id="66" name="TextBox 33"/>
            <p:cNvSpPr txBox="1">
              <a:spLocks noChangeArrowheads="1"/>
            </p:cNvSpPr>
            <p:nvPr/>
          </p:nvSpPr>
          <p:spPr bwMode="auto">
            <a:xfrm>
              <a:off x="5492924" y="4206243"/>
              <a:ext cx="1169987"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defRPr/>
              </a:pPr>
              <a:r>
                <a:rPr lang="en-GB" sz="1100" b="0" kern="0" dirty="0"/>
                <a:t>Armv7-A</a:t>
              </a:r>
            </a:p>
            <a:p>
              <a:pPr algn="ctr" eaLnBrk="1" hangingPunct="1">
                <a:defRPr/>
              </a:pPr>
              <a:r>
                <a:rPr lang="en-GB" sz="1100" b="0" kern="0" dirty="0"/>
                <a:t>e.g. Cortex-A9</a:t>
              </a:r>
            </a:p>
          </p:txBody>
        </p:sp>
        <p:sp>
          <p:nvSpPr>
            <p:cNvPr id="67" name="TextBox 34"/>
            <p:cNvSpPr txBox="1">
              <a:spLocks noChangeArrowheads="1"/>
            </p:cNvSpPr>
            <p:nvPr/>
          </p:nvSpPr>
          <p:spPr bwMode="auto">
            <a:xfrm>
              <a:off x="5492924" y="4723768"/>
              <a:ext cx="1169987"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defRPr/>
              </a:pPr>
              <a:r>
                <a:rPr lang="en-GB" sz="1100" b="0" kern="0" dirty="0"/>
                <a:t>Armv7-R</a:t>
              </a:r>
            </a:p>
            <a:p>
              <a:pPr algn="ctr" eaLnBrk="1" hangingPunct="1">
                <a:defRPr/>
              </a:pPr>
              <a:r>
                <a:rPr lang="en-GB" sz="1100" b="0" kern="0" dirty="0"/>
                <a:t>e.g. Cortex-R4</a:t>
              </a:r>
            </a:p>
          </p:txBody>
        </p:sp>
        <p:sp>
          <p:nvSpPr>
            <p:cNvPr id="68" name="TextBox 35"/>
            <p:cNvSpPr txBox="1">
              <a:spLocks noChangeArrowheads="1"/>
            </p:cNvSpPr>
            <p:nvPr/>
          </p:nvSpPr>
          <p:spPr bwMode="auto">
            <a:xfrm>
              <a:off x="5526272" y="5387059"/>
              <a:ext cx="1169987"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defRPr/>
              </a:pPr>
              <a:r>
                <a:rPr lang="en-GB" sz="1100" b="0" kern="0" dirty="0"/>
                <a:t>Armv7-M</a:t>
              </a:r>
            </a:p>
            <a:p>
              <a:pPr algn="ctr" eaLnBrk="1" hangingPunct="1">
                <a:defRPr/>
              </a:pPr>
              <a:r>
                <a:rPr lang="en-GB" sz="1100" b="0" kern="0" dirty="0"/>
                <a:t>e.g. Cortex-M4</a:t>
              </a:r>
            </a:p>
            <a:p>
              <a:pPr algn="ctr" eaLnBrk="1" hangingPunct="1">
                <a:defRPr/>
              </a:pPr>
              <a:r>
                <a:rPr lang="en-GB" sz="1100" b="0" kern="0" dirty="0"/>
                <a:t>Cortex – M7</a:t>
              </a:r>
            </a:p>
          </p:txBody>
        </p:sp>
        <p:cxnSp>
          <p:nvCxnSpPr>
            <p:cNvPr id="69" name="Straight Arrow Connector 68"/>
            <p:cNvCxnSpPr/>
            <p:nvPr/>
          </p:nvCxnSpPr>
          <p:spPr bwMode="auto">
            <a:xfrm>
              <a:off x="6810090" y="4950780"/>
              <a:ext cx="990600" cy="0"/>
            </a:xfrm>
            <a:prstGeom prst="straightConnector1">
              <a:avLst/>
            </a:prstGeom>
            <a:noFill/>
            <a:ln w="22225" cap="flat" cmpd="sng" algn="ctr">
              <a:solidFill>
                <a:srgbClr val="000000">
                  <a:lumMod val="75000"/>
                  <a:lumOff val="25000"/>
                </a:srgbClr>
              </a:solidFill>
              <a:prstDash val="solid"/>
              <a:round/>
              <a:headEnd type="none" w="med" len="med"/>
              <a:tailEnd type="triangle" w="lg" len="lg"/>
            </a:ln>
            <a:effectLst/>
          </p:spPr>
        </p:cxnSp>
        <p:cxnSp>
          <p:nvCxnSpPr>
            <p:cNvPr id="70" name="Straight Arrow Connector 69"/>
            <p:cNvCxnSpPr/>
            <p:nvPr/>
          </p:nvCxnSpPr>
          <p:spPr bwMode="auto">
            <a:xfrm flipV="1">
              <a:off x="6810090" y="4506280"/>
              <a:ext cx="987425" cy="298450"/>
            </a:xfrm>
            <a:prstGeom prst="straightConnector1">
              <a:avLst/>
            </a:prstGeom>
            <a:noFill/>
            <a:ln w="22225" cap="flat" cmpd="sng" algn="ctr">
              <a:solidFill>
                <a:srgbClr val="000000">
                  <a:lumMod val="75000"/>
                  <a:lumOff val="25000"/>
                </a:srgbClr>
              </a:solidFill>
              <a:prstDash val="solid"/>
              <a:round/>
              <a:headEnd type="none" w="med" len="med"/>
              <a:tailEnd type="triangle" w="lg" len="lg"/>
            </a:ln>
            <a:effectLst/>
          </p:spPr>
        </p:cxnSp>
        <p:sp>
          <p:nvSpPr>
            <p:cNvPr id="71" name="TextBox 33"/>
            <p:cNvSpPr txBox="1">
              <a:spLocks noChangeArrowheads="1"/>
            </p:cNvSpPr>
            <p:nvPr/>
          </p:nvSpPr>
          <p:spPr bwMode="auto">
            <a:xfrm>
              <a:off x="7729348" y="4206243"/>
              <a:ext cx="1169987"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defRPr/>
              </a:pPr>
              <a:r>
                <a:rPr lang="en-GB" sz="1100" b="0" kern="0" dirty="0"/>
                <a:t>Armv8-A</a:t>
              </a:r>
            </a:p>
            <a:p>
              <a:pPr algn="ctr" eaLnBrk="1" hangingPunct="1">
                <a:defRPr/>
              </a:pPr>
              <a:r>
                <a:rPr lang="en-GB" sz="1100" b="0" kern="0" dirty="0"/>
                <a:t>e.g. Cortex-A53</a:t>
              </a:r>
            </a:p>
            <a:p>
              <a:pPr algn="ctr" eaLnBrk="1" hangingPunct="1">
                <a:defRPr/>
              </a:pPr>
              <a:r>
                <a:rPr lang="en-GB" sz="1100" b="0" kern="0" dirty="0"/>
                <a:t>Cortex-A57</a:t>
              </a:r>
            </a:p>
          </p:txBody>
        </p:sp>
        <p:sp>
          <p:nvSpPr>
            <p:cNvPr id="72" name="TextBox 34"/>
            <p:cNvSpPr txBox="1">
              <a:spLocks noChangeArrowheads="1"/>
            </p:cNvSpPr>
            <p:nvPr/>
          </p:nvSpPr>
          <p:spPr bwMode="auto">
            <a:xfrm>
              <a:off x="7718331" y="4841120"/>
              <a:ext cx="116998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defRPr/>
              </a:pPr>
              <a:r>
                <a:rPr lang="en-GB" sz="1100" b="0" kern="0" dirty="0"/>
                <a:t>Armv8-R</a:t>
              </a:r>
            </a:p>
          </p:txBody>
        </p:sp>
      </p:grpSp>
      <p:cxnSp>
        <p:nvCxnSpPr>
          <p:cNvPr id="35" name="Straight Arrow Connector 34"/>
          <p:cNvCxnSpPr>
            <a:cxnSpLocks/>
          </p:cNvCxnSpPr>
          <p:nvPr/>
        </p:nvCxnSpPr>
        <p:spPr bwMode="auto">
          <a:xfrm>
            <a:off x="8333741" y="5495926"/>
            <a:ext cx="1004658" cy="307797"/>
          </a:xfrm>
          <a:prstGeom prst="straightConnector1">
            <a:avLst/>
          </a:prstGeom>
          <a:noFill/>
          <a:ln w="22225" cap="flat" cmpd="sng" algn="ctr">
            <a:solidFill>
              <a:srgbClr val="000000">
                <a:lumMod val="75000"/>
                <a:lumOff val="25000"/>
              </a:srgbClr>
            </a:solidFill>
            <a:prstDash val="solid"/>
            <a:round/>
            <a:headEnd type="none" w="med" len="med"/>
            <a:tailEnd type="triangle" w="lg" len="lg"/>
          </a:ln>
          <a:effectLst/>
        </p:spPr>
      </p:cxnSp>
      <p:sp>
        <p:nvSpPr>
          <p:cNvPr id="36" name="TextBox 34"/>
          <p:cNvSpPr txBox="1">
            <a:spLocks noChangeArrowheads="1"/>
          </p:cNvSpPr>
          <p:nvPr/>
        </p:nvSpPr>
        <p:spPr bwMode="auto">
          <a:xfrm>
            <a:off x="9250681" y="5681990"/>
            <a:ext cx="119040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defRPr/>
            </a:pPr>
            <a:r>
              <a:rPr lang="en-GB" sz="1100" b="0" kern="0" dirty="0"/>
              <a:t>Armv8-M</a:t>
            </a:r>
          </a:p>
        </p:txBody>
      </p:sp>
    </p:spTree>
    <p:extLst>
      <p:ext uri="{BB962C8B-B14F-4D97-AF65-F5344CB8AC3E}">
        <p14:creationId xmlns:p14="http://schemas.microsoft.com/office/powerpoint/2010/main" val="1380376759"/>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normAutofit/>
          </a:bodyPr>
          <a:lstStyle/>
          <a:p>
            <a:r>
              <a:rPr lang="en-GB" sz="3200" dirty="0"/>
              <a:t>Arm Cortex-M Series</a:t>
            </a:r>
          </a:p>
        </p:txBody>
      </p:sp>
      <p:sp>
        <p:nvSpPr>
          <p:cNvPr id="6147" name="Content Placeholder 2"/>
          <p:cNvSpPr>
            <a:spLocks noGrp="1"/>
          </p:cNvSpPr>
          <p:nvPr>
            <p:ph idx="1"/>
          </p:nvPr>
        </p:nvSpPr>
        <p:spPr>
          <a:xfrm>
            <a:off x="482196" y="1066800"/>
            <a:ext cx="9957205" cy="4680000"/>
          </a:xfrm>
        </p:spPr>
        <p:txBody>
          <a:bodyPr/>
          <a:lstStyle/>
          <a:p>
            <a:pPr>
              <a:spcBef>
                <a:spcPct val="0"/>
              </a:spcBef>
            </a:pPr>
            <a:r>
              <a:rPr lang="en-GB" dirty="0">
                <a:ea typeface="ＭＳ Ｐゴシック" panose="020B0600070205080204" pitchFamily="34" charset="-128"/>
              </a:rPr>
              <a:t>Cortex-M series: Cortex-M0, M0+, M3, M4, M7, </a:t>
            </a:r>
            <a:r>
              <a:rPr lang="en-US" altLang="zh-CN" dirty="0">
                <a:ea typeface="ＭＳ Ｐゴシック" panose="020B0600070205080204" pitchFamily="34" charset="-128"/>
              </a:rPr>
              <a:t>M23, M33, M35P</a:t>
            </a:r>
            <a:endParaRPr lang="en-GB" dirty="0">
              <a:ea typeface="ＭＳ Ｐゴシック" panose="020B0600070205080204" pitchFamily="34" charset="-128"/>
            </a:endParaRPr>
          </a:p>
          <a:p>
            <a:pPr>
              <a:spcBef>
                <a:spcPct val="0"/>
              </a:spcBef>
            </a:pPr>
            <a:r>
              <a:rPr lang="en-GB" dirty="0">
                <a:ea typeface="ＭＳ Ｐゴシック" panose="020B0600070205080204" pitchFamily="34" charset="-128"/>
              </a:rPr>
              <a:t>Energy-efficiency</a:t>
            </a:r>
          </a:p>
          <a:p>
            <a:pPr lvl="1">
              <a:spcBef>
                <a:spcPct val="0"/>
              </a:spcBef>
            </a:pPr>
            <a:r>
              <a:rPr lang="en-GB" sz="2000" dirty="0">
                <a:solidFill>
                  <a:schemeClr val="tx2"/>
                </a:solidFill>
                <a:ea typeface="ＭＳ Ｐゴシック" panose="020B0600070205080204" pitchFamily="34" charset="-128"/>
              </a:rPr>
              <a:t>Lower energy cost, longer battery life</a:t>
            </a:r>
          </a:p>
          <a:p>
            <a:pPr>
              <a:spcBef>
                <a:spcPct val="0"/>
              </a:spcBef>
            </a:pPr>
            <a:r>
              <a:rPr lang="en-GB" dirty="0">
                <a:ea typeface="ＭＳ Ｐゴシック" panose="020B0600070205080204" pitchFamily="34" charset="-128"/>
              </a:rPr>
              <a:t>Smaller code</a:t>
            </a:r>
          </a:p>
          <a:p>
            <a:pPr lvl="1">
              <a:spcBef>
                <a:spcPct val="0"/>
              </a:spcBef>
            </a:pPr>
            <a:r>
              <a:rPr lang="en-GB" sz="2000" dirty="0">
                <a:solidFill>
                  <a:schemeClr val="tx2"/>
                </a:solidFill>
                <a:ea typeface="ＭＳ Ｐゴシック" panose="020B0600070205080204" pitchFamily="34" charset="-128"/>
              </a:rPr>
              <a:t>Lower silicon costs</a:t>
            </a:r>
          </a:p>
          <a:p>
            <a:pPr>
              <a:spcBef>
                <a:spcPct val="0"/>
              </a:spcBef>
            </a:pPr>
            <a:r>
              <a:rPr lang="en-GB" dirty="0">
                <a:ea typeface="ＭＳ Ｐゴシック" panose="020B0600070205080204" pitchFamily="34" charset="-128"/>
              </a:rPr>
              <a:t>Ease of use</a:t>
            </a:r>
          </a:p>
          <a:p>
            <a:pPr lvl="1">
              <a:spcBef>
                <a:spcPct val="0"/>
              </a:spcBef>
            </a:pPr>
            <a:r>
              <a:rPr lang="en-GB" sz="2000" dirty="0">
                <a:solidFill>
                  <a:schemeClr val="tx2"/>
                </a:solidFill>
                <a:ea typeface="ＭＳ Ｐゴシック" panose="020B0600070205080204" pitchFamily="34" charset="-128"/>
              </a:rPr>
              <a:t>Faster software development and reuse</a:t>
            </a:r>
          </a:p>
          <a:p>
            <a:pPr>
              <a:spcBef>
                <a:spcPct val="0"/>
              </a:spcBef>
            </a:pPr>
            <a:r>
              <a:rPr lang="en-GB" dirty="0">
                <a:ea typeface="ＭＳ Ｐゴシック" panose="020B0600070205080204" pitchFamily="34" charset="-128"/>
              </a:rPr>
              <a:t>Embedded applications</a:t>
            </a:r>
          </a:p>
          <a:p>
            <a:pPr lvl="1">
              <a:spcBef>
                <a:spcPct val="0"/>
              </a:spcBef>
            </a:pPr>
            <a:r>
              <a:rPr lang="en-GB" sz="2000" dirty="0">
                <a:solidFill>
                  <a:schemeClr val="tx2"/>
                </a:solidFill>
                <a:ea typeface="ＭＳ Ｐゴシック" panose="020B0600070205080204" pitchFamily="34" charset="-128"/>
              </a:rPr>
              <a:t>Smart metering, human interface devices, automotive and industrial control systems, white goods, consumer products and medical instrumentation</a:t>
            </a:r>
          </a:p>
          <a:p>
            <a:endParaRPr lang="en-GB" dirty="0"/>
          </a:p>
          <a:p>
            <a:pPr lvl="1"/>
            <a:endParaRPr lang="en-GB" dirty="0"/>
          </a:p>
        </p:txBody>
      </p:sp>
      <p:pic>
        <p:nvPicPr>
          <p:cNvPr id="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7610" y="5791184"/>
            <a:ext cx="5396779" cy="7715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33533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t>Arm Cortex-M Series Family</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92194410"/>
              </p:ext>
            </p:extLst>
          </p:nvPr>
        </p:nvGraphicFramePr>
        <p:xfrm>
          <a:off x="762001" y="1095788"/>
          <a:ext cx="10363201" cy="3323811"/>
        </p:xfrm>
        <a:graphic>
          <a:graphicData uri="http://schemas.openxmlformats.org/drawingml/2006/table">
            <a:tbl>
              <a:tblPr firstRow="1" bandRow="1">
                <a:tableStyleId>{5C22544A-7EE6-4342-B048-85BDC9FD1C3A}</a:tableStyleId>
              </a:tblPr>
              <a:tblGrid>
                <a:gridCol w="1055613">
                  <a:extLst>
                    <a:ext uri="{9D8B030D-6E8A-4147-A177-3AD203B41FA5}">
                      <a16:colId xmlns:a16="http://schemas.microsoft.com/office/drawing/2014/main" val="20000"/>
                    </a:ext>
                  </a:extLst>
                </a:gridCol>
                <a:gridCol w="1030520">
                  <a:extLst>
                    <a:ext uri="{9D8B030D-6E8A-4147-A177-3AD203B41FA5}">
                      <a16:colId xmlns:a16="http://schemas.microsoft.com/office/drawing/2014/main" val="20001"/>
                    </a:ext>
                  </a:extLst>
                </a:gridCol>
                <a:gridCol w="1057288">
                  <a:extLst>
                    <a:ext uri="{9D8B030D-6E8A-4147-A177-3AD203B41FA5}">
                      <a16:colId xmlns:a16="http://schemas.microsoft.com/office/drawing/2014/main" val="20002"/>
                    </a:ext>
                  </a:extLst>
                </a:gridCol>
                <a:gridCol w="757924">
                  <a:extLst>
                    <a:ext uri="{9D8B030D-6E8A-4147-A177-3AD203B41FA5}">
                      <a16:colId xmlns:a16="http://schemas.microsoft.com/office/drawing/2014/main" val="20003"/>
                    </a:ext>
                  </a:extLst>
                </a:gridCol>
                <a:gridCol w="904659">
                  <a:extLst>
                    <a:ext uri="{9D8B030D-6E8A-4147-A177-3AD203B41FA5}">
                      <a16:colId xmlns:a16="http://schemas.microsoft.com/office/drawing/2014/main" val="20004"/>
                    </a:ext>
                  </a:extLst>
                </a:gridCol>
                <a:gridCol w="917584">
                  <a:extLst>
                    <a:ext uri="{9D8B030D-6E8A-4147-A177-3AD203B41FA5}">
                      <a16:colId xmlns:a16="http://schemas.microsoft.com/office/drawing/2014/main" val="20005"/>
                    </a:ext>
                  </a:extLst>
                </a:gridCol>
                <a:gridCol w="878813">
                  <a:extLst>
                    <a:ext uri="{9D8B030D-6E8A-4147-A177-3AD203B41FA5}">
                      <a16:colId xmlns:a16="http://schemas.microsoft.com/office/drawing/2014/main" val="20006"/>
                    </a:ext>
                  </a:extLst>
                </a:gridCol>
                <a:gridCol w="852965">
                  <a:extLst>
                    <a:ext uri="{9D8B030D-6E8A-4147-A177-3AD203B41FA5}">
                      <a16:colId xmlns:a16="http://schemas.microsoft.com/office/drawing/2014/main" val="20007"/>
                    </a:ext>
                  </a:extLst>
                </a:gridCol>
                <a:gridCol w="995127">
                  <a:extLst>
                    <a:ext uri="{9D8B030D-6E8A-4147-A177-3AD203B41FA5}">
                      <a16:colId xmlns:a16="http://schemas.microsoft.com/office/drawing/2014/main" val="20008"/>
                    </a:ext>
                  </a:extLst>
                </a:gridCol>
                <a:gridCol w="956354">
                  <a:extLst>
                    <a:ext uri="{9D8B030D-6E8A-4147-A177-3AD203B41FA5}">
                      <a16:colId xmlns:a16="http://schemas.microsoft.com/office/drawing/2014/main" val="20009"/>
                    </a:ext>
                  </a:extLst>
                </a:gridCol>
                <a:gridCol w="956354">
                  <a:extLst>
                    <a:ext uri="{9D8B030D-6E8A-4147-A177-3AD203B41FA5}">
                      <a16:colId xmlns:a16="http://schemas.microsoft.com/office/drawing/2014/main" val="320241454"/>
                    </a:ext>
                  </a:extLst>
                </a:gridCol>
              </a:tblGrid>
              <a:tr h="612281">
                <a:tc>
                  <a:txBody>
                    <a:bodyPr/>
                    <a:lstStyle/>
                    <a:p>
                      <a:pPr algn="ctr"/>
                      <a:r>
                        <a:rPr lang="en-GB" sz="1200" dirty="0">
                          <a:effectLst/>
                        </a:rPr>
                        <a:t>Processor </a:t>
                      </a:r>
                    </a:p>
                  </a:txBody>
                  <a:tcPr marL="113525" marR="113525" marT="42588" marB="42588" anchor="ctr"/>
                </a:tc>
                <a:tc>
                  <a:txBody>
                    <a:bodyPr/>
                    <a:lstStyle/>
                    <a:p>
                      <a:pPr algn="ctr"/>
                      <a:r>
                        <a:rPr lang="en-GB" sz="1200" dirty="0">
                          <a:effectLst/>
                        </a:rPr>
                        <a:t>Arm</a:t>
                      </a:r>
                      <a:br>
                        <a:rPr lang="en-GB" sz="1200" dirty="0">
                          <a:effectLst/>
                        </a:rPr>
                      </a:br>
                      <a:r>
                        <a:rPr lang="en-GB" sz="1200" dirty="0">
                          <a:effectLst/>
                        </a:rPr>
                        <a:t>architecture</a:t>
                      </a:r>
                    </a:p>
                  </a:txBody>
                  <a:tcPr marL="113525" marR="113525" marT="42588" marB="42588" anchor="ctr"/>
                </a:tc>
                <a:tc>
                  <a:txBody>
                    <a:bodyPr/>
                    <a:lstStyle/>
                    <a:p>
                      <a:pPr algn="ctr"/>
                      <a:r>
                        <a:rPr lang="en-GB" sz="1200" dirty="0">
                          <a:effectLst/>
                        </a:rPr>
                        <a:t>Core</a:t>
                      </a:r>
                      <a:br>
                        <a:rPr lang="en-GB" sz="1200" dirty="0">
                          <a:effectLst/>
                        </a:rPr>
                      </a:br>
                      <a:r>
                        <a:rPr lang="en-GB" sz="1200" dirty="0">
                          <a:effectLst/>
                        </a:rPr>
                        <a:t>architecture</a:t>
                      </a:r>
                    </a:p>
                  </a:txBody>
                  <a:tcPr marL="113525" marR="113525" marT="42588" marB="42588" anchor="ctr"/>
                </a:tc>
                <a:tc>
                  <a:txBody>
                    <a:bodyPr/>
                    <a:lstStyle/>
                    <a:p>
                      <a:pPr algn="ctr"/>
                      <a:r>
                        <a:rPr lang="en-GB" sz="1200" dirty="0">
                          <a:effectLst/>
                        </a:rPr>
                        <a:t>Thumb</a:t>
                      </a:r>
                      <a:r>
                        <a:rPr lang="en-GB" sz="1200" baseline="30000" dirty="0">
                          <a:effectLst/>
                        </a:rPr>
                        <a:t>®</a:t>
                      </a:r>
                    </a:p>
                  </a:txBody>
                  <a:tcPr marL="113525" marR="113525" marT="42588" marB="42588"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dirty="0">
                          <a:effectLst/>
                        </a:rPr>
                        <a:t>Thumb</a:t>
                      </a:r>
                      <a:r>
                        <a:rPr lang="en-GB" sz="1200" baseline="30000" dirty="0">
                          <a:effectLst/>
                        </a:rPr>
                        <a:t>®</a:t>
                      </a:r>
                      <a:r>
                        <a:rPr lang="en-GB" sz="1200" dirty="0">
                          <a:effectLst/>
                        </a:rPr>
                        <a:t>-2</a:t>
                      </a:r>
                    </a:p>
                  </a:txBody>
                  <a:tcPr marL="113525" marR="113525" marT="42588" marB="42588" anchor="ctr"/>
                </a:tc>
                <a:tc>
                  <a:txBody>
                    <a:bodyPr/>
                    <a:lstStyle/>
                    <a:p>
                      <a:pPr algn="ctr"/>
                      <a:r>
                        <a:rPr lang="en-GB" sz="1200" dirty="0">
                          <a:effectLst/>
                        </a:rPr>
                        <a:t>Hardware</a:t>
                      </a:r>
                      <a:br>
                        <a:rPr lang="en-GB" sz="1200" dirty="0">
                          <a:effectLst/>
                        </a:rPr>
                      </a:br>
                      <a:r>
                        <a:rPr lang="en-GB" sz="1200" dirty="0">
                          <a:effectLst/>
                        </a:rPr>
                        <a:t>multiply</a:t>
                      </a:r>
                    </a:p>
                  </a:txBody>
                  <a:tcPr marL="113525" marR="113525" marT="42588" marB="42588" anchor="ctr"/>
                </a:tc>
                <a:tc>
                  <a:txBody>
                    <a:bodyPr/>
                    <a:lstStyle/>
                    <a:p>
                      <a:pPr algn="ctr"/>
                      <a:r>
                        <a:rPr lang="en-GB" sz="1200" dirty="0">
                          <a:effectLst/>
                        </a:rPr>
                        <a:t>Hardware</a:t>
                      </a:r>
                      <a:br>
                        <a:rPr lang="en-GB" sz="1200" dirty="0">
                          <a:effectLst/>
                        </a:rPr>
                      </a:br>
                      <a:r>
                        <a:rPr lang="en-GB" sz="1200" dirty="0">
                          <a:effectLst/>
                        </a:rPr>
                        <a:t>divide</a:t>
                      </a:r>
                    </a:p>
                  </a:txBody>
                  <a:tcPr marL="113525" marR="113525" marT="42588" marB="42588" anchor="ctr"/>
                </a:tc>
                <a:tc>
                  <a:txBody>
                    <a:bodyPr/>
                    <a:lstStyle/>
                    <a:p>
                      <a:pPr algn="ctr"/>
                      <a:r>
                        <a:rPr lang="en-GB" sz="1200" dirty="0">
                          <a:effectLst/>
                        </a:rPr>
                        <a:t>Saturated</a:t>
                      </a:r>
                      <a:br>
                        <a:rPr lang="en-GB" sz="1200" dirty="0">
                          <a:effectLst/>
                        </a:rPr>
                      </a:br>
                      <a:r>
                        <a:rPr lang="en-GB" sz="1200" dirty="0">
                          <a:effectLst/>
                        </a:rPr>
                        <a:t>math</a:t>
                      </a:r>
                    </a:p>
                  </a:txBody>
                  <a:tcPr marL="113525" marR="113525" marT="42588" marB="42588" anchor="ctr"/>
                </a:tc>
                <a:tc>
                  <a:txBody>
                    <a:bodyPr/>
                    <a:lstStyle/>
                    <a:p>
                      <a:pPr algn="ctr"/>
                      <a:r>
                        <a:rPr lang="en-GB" sz="1200" dirty="0">
                          <a:effectLst/>
                        </a:rPr>
                        <a:t>DSP</a:t>
                      </a:r>
                      <a:br>
                        <a:rPr lang="en-GB" sz="1200" dirty="0">
                          <a:effectLst/>
                        </a:rPr>
                      </a:br>
                      <a:r>
                        <a:rPr lang="en-GB" sz="1200" dirty="0">
                          <a:effectLst/>
                        </a:rPr>
                        <a:t>extensions</a:t>
                      </a:r>
                    </a:p>
                  </a:txBody>
                  <a:tcPr marL="113525" marR="113525" marT="42588" marB="42588" anchor="ctr"/>
                </a:tc>
                <a:tc>
                  <a:txBody>
                    <a:bodyPr/>
                    <a:lstStyle/>
                    <a:p>
                      <a:pPr algn="ctr"/>
                      <a:r>
                        <a:rPr lang="en-GB" sz="1200" dirty="0">
                          <a:effectLst/>
                        </a:rPr>
                        <a:t>Floating</a:t>
                      </a:r>
                      <a:br>
                        <a:rPr lang="en-GB" sz="1200" dirty="0">
                          <a:effectLst/>
                        </a:rPr>
                      </a:br>
                      <a:r>
                        <a:rPr lang="en-GB" sz="1200" dirty="0">
                          <a:effectLst/>
                        </a:rPr>
                        <a:t>point</a:t>
                      </a:r>
                    </a:p>
                  </a:txBody>
                  <a:tcPr marL="113525" marR="113525" marT="42588" marB="42588" anchor="ctr"/>
                </a:tc>
                <a:tc>
                  <a:txBody>
                    <a:bodyPr/>
                    <a:lstStyle/>
                    <a:p>
                      <a:pPr algn="ctr"/>
                      <a:r>
                        <a:rPr lang="en-GB" sz="1200" dirty="0">
                          <a:effectLst/>
                        </a:rPr>
                        <a:t>Trust </a:t>
                      </a:r>
                    </a:p>
                    <a:p>
                      <a:pPr algn="ctr"/>
                      <a:r>
                        <a:rPr lang="en-GB" sz="1200" dirty="0">
                          <a:effectLst/>
                        </a:rPr>
                        <a:t>Zone</a:t>
                      </a:r>
                    </a:p>
                  </a:txBody>
                  <a:tcPr marL="113525" marR="113525" marT="42588" marB="42588" anchor="ctr"/>
                </a:tc>
                <a:extLst>
                  <a:ext uri="{0D108BD9-81ED-4DB2-BD59-A6C34878D82A}">
                    <a16:rowId xmlns:a16="http://schemas.microsoft.com/office/drawing/2014/main" val="10000"/>
                  </a:ext>
                </a:extLst>
              </a:tr>
              <a:tr h="542306">
                <a:tc>
                  <a:txBody>
                    <a:bodyPr/>
                    <a:lstStyle/>
                    <a:p>
                      <a:pPr algn="ctr"/>
                      <a:r>
                        <a:rPr lang="en-GB" sz="1100" dirty="0">
                          <a:solidFill>
                            <a:schemeClr val="tx1"/>
                          </a:solidFill>
                          <a:effectLst/>
                        </a:rPr>
                        <a:t>Cortex-M0</a:t>
                      </a:r>
                    </a:p>
                  </a:txBody>
                  <a:tcPr marL="113525" marR="113525" marT="42588" marB="42588" anchor="ctr"/>
                </a:tc>
                <a:tc>
                  <a:txBody>
                    <a:bodyPr/>
                    <a:lstStyle/>
                    <a:p>
                      <a:pPr algn="ctr"/>
                      <a:r>
                        <a:rPr lang="en-GB" sz="1100" dirty="0">
                          <a:solidFill>
                            <a:schemeClr val="tx1"/>
                          </a:solidFill>
                          <a:effectLst/>
                        </a:rPr>
                        <a:t>Armv6-M</a:t>
                      </a:r>
                    </a:p>
                  </a:txBody>
                  <a:tcPr marL="113525" marR="113525" marT="42588" marB="42588" anchor="ctr"/>
                </a:tc>
                <a:tc>
                  <a:txBody>
                    <a:bodyPr/>
                    <a:lstStyle/>
                    <a:p>
                      <a:pPr algn="ctr"/>
                      <a:r>
                        <a:rPr lang="en-GB" sz="1100" u="none" strike="noStrike" dirty="0">
                          <a:solidFill>
                            <a:schemeClr val="tx1"/>
                          </a:solidFill>
                          <a:effectLst/>
                        </a:rPr>
                        <a:t>Von Neumann</a:t>
                      </a:r>
                      <a:endParaRPr lang="en-GB" sz="1100" dirty="0">
                        <a:solidFill>
                          <a:schemeClr val="tx1"/>
                        </a:solidFill>
                        <a:effectLst/>
                      </a:endParaRPr>
                    </a:p>
                  </a:txBody>
                  <a:tcPr marL="113525" marR="113525" marT="42588" marB="42588" anchor="ctr"/>
                </a:tc>
                <a:tc>
                  <a:txBody>
                    <a:bodyPr/>
                    <a:lstStyle/>
                    <a:p>
                      <a:pPr algn="ctr"/>
                      <a:r>
                        <a:rPr lang="en-GB" sz="1100" dirty="0">
                          <a:solidFill>
                            <a:schemeClr val="tx1"/>
                          </a:solidFill>
                          <a:effectLst/>
                        </a:rPr>
                        <a:t>Most</a:t>
                      </a:r>
                    </a:p>
                  </a:txBody>
                  <a:tcPr marL="113525" marR="113525" marT="42588" marB="42588" anchor="ctr"/>
                </a:tc>
                <a:tc>
                  <a:txBody>
                    <a:bodyPr/>
                    <a:lstStyle/>
                    <a:p>
                      <a:pPr algn="ctr"/>
                      <a:r>
                        <a:rPr lang="en-GB" sz="1100" dirty="0">
                          <a:solidFill>
                            <a:schemeClr val="tx1"/>
                          </a:solidFill>
                          <a:effectLst/>
                        </a:rPr>
                        <a:t>Subset</a:t>
                      </a:r>
                    </a:p>
                  </a:txBody>
                  <a:tcPr marL="113525" marR="113525" marT="42588" marB="42588" anchor="ctr"/>
                </a:tc>
                <a:tc>
                  <a:txBody>
                    <a:bodyPr/>
                    <a:lstStyle/>
                    <a:p>
                      <a:pPr algn="ctr"/>
                      <a:r>
                        <a:rPr lang="en-GB" sz="1100" dirty="0">
                          <a:solidFill>
                            <a:schemeClr val="tx1"/>
                          </a:solidFill>
                          <a:effectLst/>
                        </a:rPr>
                        <a:t>1 or 32 cycle</a:t>
                      </a:r>
                    </a:p>
                  </a:txBody>
                  <a:tcPr marL="113525" marR="113525" marT="42588" marB="42588" anchor="ctr"/>
                </a:tc>
                <a:tc>
                  <a:txBody>
                    <a:bodyPr/>
                    <a:lstStyle/>
                    <a:p>
                      <a:pPr algn="ctr" fontAlgn="ctr"/>
                      <a:r>
                        <a:rPr lang="en-GB" sz="1100" dirty="0">
                          <a:solidFill>
                            <a:schemeClr val="tx1"/>
                          </a:solidFill>
                          <a:effectLst/>
                        </a:rPr>
                        <a:t>No</a:t>
                      </a:r>
                    </a:p>
                  </a:txBody>
                  <a:tcPr marL="113525" marR="113525" marT="42588" marB="42588" anchor="ctr"/>
                </a:tc>
                <a:tc>
                  <a:txBody>
                    <a:bodyPr/>
                    <a:lstStyle/>
                    <a:p>
                      <a:pPr algn="ctr" fontAlgn="ctr"/>
                      <a:r>
                        <a:rPr lang="en-GB" sz="1100" dirty="0">
                          <a:solidFill>
                            <a:schemeClr val="tx1"/>
                          </a:solidFill>
                          <a:effectLst/>
                        </a:rPr>
                        <a:t>No</a:t>
                      </a:r>
                    </a:p>
                  </a:txBody>
                  <a:tcPr marL="113525" marR="113525" marT="42588" marB="42588" anchor="ctr"/>
                </a:tc>
                <a:tc>
                  <a:txBody>
                    <a:bodyPr/>
                    <a:lstStyle/>
                    <a:p>
                      <a:pPr algn="ctr" fontAlgn="ctr"/>
                      <a:r>
                        <a:rPr lang="en-GB" sz="1100" dirty="0">
                          <a:solidFill>
                            <a:schemeClr val="tx1"/>
                          </a:solidFill>
                          <a:effectLst/>
                        </a:rPr>
                        <a:t>No</a:t>
                      </a:r>
                    </a:p>
                  </a:txBody>
                  <a:tcPr marL="113525" marR="113525" marT="42588" marB="42588" anchor="ctr"/>
                </a:tc>
                <a:tc>
                  <a:txBody>
                    <a:bodyPr/>
                    <a:lstStyle/>
                    <a:p>
                      <a:pPr algn="ctr" fontAlgn="ctr"/>
                      <a:r>
                        <a:rPr lang="en-GB" sz="1100" dirty="0">
                          <a:solidFill>
                            <a:schemeClr val="tx1"/>
                          </a:solidFill>
                          <a:effectLst/>
                        </a:rPr>
                        <a:t>No</a:t>
                      </a:r>
                    </a:p>
                  </a:txBody>
                  <a:tcPr marL="113525" marR="113525" marT="42588" marB="42588" anchor="ctr"/>
                </a:tc>
                <a:tc>
                  <a:txBody>
                    <a:bodyPr/>
                    <a:lstStyle/>
                    <a:p>
                      <a:pPr algn="ctr" fontAlgn="ctr"/>
                      <a:r>
                        <a:rPr lang="en-GB" sz="1100" dirty="0">
                          <a:solidFill>
                            <a:schemeClr val="tx1"/>
                          </a:solidFill>
                          <a:effectLst/>
                        </a:rPr>
                        <a:t>No</a:t>
                      </a:r>
                    </a:p>
                  </a:txBody>
                  <a:tcPr marL="113525" marR="113525" marT="42588" marB="42588" anchor="ctr"/>
                </a:tc>
                <a:extLst>
                  <a:ext uri="{0D108BD9-81ED-4DB2-BD59-A6C34878D82A}">
                    <a16:rowId xmlns:a16="http://schemas.microsoft.com/office/drawing/2014/main" val="10001"/>
                  </a:ext>
                </a:extLst>
              </a:tr>
              <a:tr h="542306">
                <a:tc>
                  <a:txBody>
                    <a:bodyPr/>
                    <a:lstStyle/>
                    <a:p>
                      <a:pPr algn="ctr"/>
                      <a:r>
                        <a:rPr lang="en-GB" sz="1100" dirty="0">
                          <a:solidFill>
                            <a:schemeClr val="tx1"/>
                          </a:solidFill>
                          <a:effectLst/>
                        </a:rPr>
                        <a:t>Cortex-M0+</a:t>
                      </a:r>
                    </a:p>
                  </a:txBody>
                  <a:tcPr marL="113525" marR="113525" marT="42588" marB="42588" anchor="ctr"/>
                </a:tc>
                <a:tc>
                  <a:txBody>
                    <a:bodyPr/>
                    <a:lstStyle/>
                    <a:p>
                      <a:pPr algn="ctr"/>
                      <a:r>
                        <a:rPr lang="en-GB" sz="1100" dirty="0">
                          <a:solidFill>
                            <a:schemeClr val="tx1"/>
                          </a:solidFill>
                          <a:effectLst/>
                        </a:rPr>
                        <a:t>Armv6-M</a:t>
                      </a:r>
                    </a:p>
                  </a:txBody>
                  <a:tcPr marL="113525" marR="113525" marT="42588" marB="42588" anchor="ctr"/>
                </a:tc>
                <a:tc>
                  <a:txBody>
                    <a:bodyPr/>
                    <a:lstStyle/>
                    <a:p>
                      <a:pPr algn="ctr"/>
                      <a:r>
                        <a:rPr lang="en-GB" sz="1100" u="none" strike="noStrike" dirty="0">
                          <a:solidFill>
                            <a:schemeClr val="tx1"/>
                          </a:solidFill>
                          <a:effectLst/>
                        </a:rPr>
                        <a:t>Von Neumann</a:t>
                      </a:r>
                      <a:endParaRPr lang="en-GB" sz="1100" dirty="0">
                        <a:solidFill>
                          <a:schemeClr val="tx1"/>
                        </a:solidFill>
                        <a:effectLst/>
                      </a:endParaRPr>
                    </a:p>
                  </a:txBody>
                  <a:tcPr marL="113525" marR="113525" marT="42588" marB="42588" anchor="ctr"/>
                </a:tc>
                <a:tc>
                  <a:txBody>
                    <a:bodyPr/>
                    <a:lstStyle/>
                    <a:p>
                      <a:pPr algn="ctr"/>
                      <a:r>
                        <a:rPr lang="en-GB" sz="1100" dirty="0">
                          <a:solidFill>
                            <a:schemeClr val="tx1"/>
                          </a:solidFill>
                          <a:effectLst/>
                        </a:rPr>
                        <a:t>Most</a:t>
                      </a:r>
                    </a:p>
                  </a:txBody>
                  <a:tcPr marL="113525" marR="113525" marT="42588" marB="42588" anchor="ctr"/>
                </a:tc>
                <a:tc>
                  <a:txBody>
                    <a:bodyPr/>
                    <a:lstStyle/>
                    <a:p>
                      <a:pPr algn="ctr"/>
                      <a:r>
                        <a:rPr lang="en-GB" sz="1100" dirty="0">
                          <a:solidFill>
                            <a:schemeClr val="tx1"/>
                          </a:solidFill>
                          <a:effectLst/>
                        </a:rPr>
                        <a:t>Subset</a:t>
                      </a:r>
                    </a:p>
                  </a:txBody>
                  <a:tcPr marL="113525" marR="113525" marT="42588" marB="42588" anchor="ctr"/>
                </a:tc>
                <a:tc>
                  <a:txBody>
                    <a:bodyPr/>
                    <a:lstStyle/>
                    <a:p>
                      <a:pPr algn="ctr"/>
                      <a:r>
                        <a:rPr lang="en-GB" sz="1100" dirty="0">
                          <a:solidFill>
                            <a:schemeClr val="tx1"/>
                          </a:solidFill>
                          <a:effectLst/>
                        </a:rPr>
                        <a:t>1 or 32 cycle</a:t>
                      </a:r>
                    </a:p>
                  </a:txBody>
                  <a:tcPr marL="113525" marR="113525" marT="42588" marB="42588" anchor="ctr"/>
                </a:tc>
                <a:tc>
                  <a:txBody>
                    <a:bodyPr/>
                    <a:lstStyle/>
                    <a:p>
                      <a:pPr algn="ctr" fontAlgn="ctr"/>
                      <a:r>
                        <a:rPr lang="en-GB" sz="1100" dirty="0">
                          <a:solidFill>
                            <a:schemeClr val="tx1"/>
                          </a:solidFill>
                          <a:effectLst/>
                        </a:rPr>
                        <a:t>No</a:t>
                      </a:r>
                    </a:p>
                  </a:txBody>
                  <a:tcPr marL="113525" marR="113525" marT="42588" marB="42588" anchor="ctr"/>
                </a:tc>
                <a:tc>
                  <a:txBody>
                    <a:bodyPr/>
                    <a:lstStyle/>
                    <a:p>
                      <a:pPr algn="ctr" fontAlgn="ctr"/>
                      <a:r>
                        <a:rPr lang="en-GB" sz="1100" dirty="0">
                          <a:solidFill>
                            <a:schemeClr val="tx1"/>
                          </a:solidFill>
                          <a:effectLst/>
                        </a:rPr>
                        <a:t>No</a:t>
                      </a:r>
                    </a:p>
                  </a:txBody>
                  <a:tcPr marL="113525" marR="113525" marT="42588" marB="42588" anchor="ctr"/>
                </a:tc>
                <a:tc>
                  <a:txBody>
                    <a:bodyPr/>
                    <a:lstStyle/>
                    <a:p>
                      <a:pPr algn="ctr" fontAlgn="ctr"/>
                      <a:r>
                        <a:rPr lang="en-GB" sz="1100" dirty="0">
                          <a:solidFill>
                            <a:schemeClr val="tx1"/>
                          </a:solidFill>
                          <a:effectLst/>
                        </a:rPr>
                        <a:t>No</a:t>
                      </a:r>
                    </a:p>
                  </a:txBody>
                  <a:tcPr marL="113525" marR="113525" marT="42588" marB="42588" anchor="ctr"/>
                </a:tc>
                <a:tc>
                  <a:txBody>
                    <a:bodyPr/>
                    <a:lstStyle/>
                    <a:p>
                      <a:pPr algn="ctr" fontAlgn="ctr"/>
                      <a:r>
                        <a:rPr lang="en-GB" sz="1100" dirty="0">
                          <a:solidFill>
                            <a:schemeClr val="tx1"/>
                          </a:solidFill>
                          <a:effectLst/>
                        </a:rPr>
                        <a:t>No</a:t>
                      </a:r>
                    </a:p>
                  </a:txBody>
                  <a:tcPr marL="113525" marR="113525" marT="42588" marB="42588" anchor="ctr"/>
                </a:tc>
                <a:tc>
                  <a:txBody>
                    <a:bodyPr/>
                    <a:lstStyle/>
                    <a:p>
                      <a:pPr algn="ctr" fontAlgn="ctr"/>
                      <a:r>
                        <a:rPr lang="en-GB" sz="1100" dirty="0">
                          <a:solidFill>
                            <a:schemeClr val="tx1"/>
                          </a:solidFill>
                          <a:effectLst/>
                        </a:rPr>
                        <a:t>No</a:t>
                      </a:r>
                    </a:p>
                  </a:txBody>
                  <a:tcPr marL="113525" marR="113525" marT="42588" marB="42588" anchor="ctr"/>
                </a:tc>
                <a:extLst>
                  <a:ext uri="{0D108BD9-81ED-4DB2-BD59-A6C34878D82A}">
                    <a16:rowId xmlns:a16="http://schemas.microsoft.com/office/drawing/2014/main" val="10002"/>
                  </a:ext>
                </a:extLst>
              </a:tr>
              <a:tr h="542306">
                <a:tc>
                  <a:txBody>
                    <a:bodyPr/>
                    <a:lstStyle/>
                    <a:p>
                      <a:pPr algn="ctr"/>
                      <a:r>
                        <a:rPr lang="en-GB" sz="1100" dirty="0">
                          <a:solidFill>
                            <a:schemeClr val="tx1"/>
                          </a:solidFill>
                          <a:effectLst/>
                        </a:rPr>
                        <a:t>Cortex-M3</a:t>
                      </a:r>
                    </a:p>
                  </a:txBody>
                  <a:tcPr marL="113525" marR="113525" marT="42588" marB="42588" anchor="ctr"/>
                </a:tc>
                <a:tc>
                  <a:txBody>
                    <a:bodyPr/>
                    <a:lstStyle/>
                    <a:p>
                      <a:pPr algn="ctr"/>
                      <a:r>
                        <a:rPr lang="en-GB" sz="1100" dirty="0">
                          <a:solidFill>
                            <a:schemeClr val="tx1"/>
                          </a:solidFill>
                          <a:effectLst/>
                        </a:rPr>
                        <a:t>Armv7-M</a:t>
                      </a:r>
                    </a:p>
                  </a:txBody>
                  <a:tcPr marL="113525" marR="113525" marT="42588" marB="42588" anchor="ctr"/>
                </a:tc>
                <a:tc>
                  <a:txBody>
                    <a:bodyPr/>
                    <a:lstStyle/>
                    <a:p>
                      <a:pPr algn="ctr"/>
                      <a:r>
                        <a:rPr lang="en-GB" sz="1100" u="none" strike="noStrike" dirty="0">
                          <a:solidFill>
                            <a:schemeClr val="tx1"/>
                          </a:solidFill>
                          <a:effectLst/>
                        </a:rPr>
                        <a:t>Harvard</a:t>
                      </a:r>
                      <a:endParaRPr lang="en-GB" sz="1100" dirty="0">
                        <a:solidFill>
                          <a:schemeClr val="tx1"/>
                        </a:solidFill>
                        <a:effectLst/>
                      </a:endParaRPr>
                    </a:p>
                  </a:txBody>
                  <a:tcPr marL="113525" marR="113525" marT="42588" marB="42588" anchor="ctr"/>
                </a:tc>
                <a:tc>
                  <a:txBody>
                    <a:bodyPr/>
                    <a:lstStyle/>
                    <a:p>
                      <a:pPr algn="ctr" fontAlgn="ctr"/>
                      <a:r>
                        <a:rPr lang="en-GB" sz="1100" dirty="0">
                          <a:solidFill>
                            <a:schemeClr val="tx1"/>
                          </a:solidFill>
                          <a:effectLst/>
                        </a:rPr>
                        <a:t>Entire</a:t>
                      </a:r>
                    </a:p>
                  </a:txBody>
                  <a:tcPr marL="113525" marR="113525" marT="42588" marB="42588" anchor="ctr"/>
                </a:tc>
                <a:tc>
                  <a:txBody>
                    <a:bodyPr/>
                    <a:lstStyle/>
                    <a:p>
                      <a:pPr algn="ctr" fontAlgn="ctr"/>
                      <a:r>
                        <a:rPr lang="en-GB" sz="1100" dirty="0">
                          <a:solidFill>
                            <a:schemeClr val="tx1"/>
                          </a:solidFill>
                          <a:effectLst/>
                        </a:rPr>
                        <a:t>Entire</a:t>
                      </a:r>
                    </a:p>
                  </a:txBody>
                  <a:tcPr marL="113525" marR="113525" marT="42588" marB="42588" anchor="ctr"/>
                </a:tc>
                <a:tc>
                  <a:txBody>
                    <a:bodyPr/>
                    <a:lstStyle/>
                    <a:p>
                      <a:pPr algn="ctr" fontAlgn="ctr"/>
                      <a:r>
                        <a:rPr lang="en-GB" sz="1100" dirty="0">
                          <a:solidFill>
                            <a:schemeClr val="tx1"/>
                          </a:solidFill>
                          <a:effectLst/>
                        </a:rPr>
                        <a:t>1 cycle</a:t>
                      </a:r>
                    </a:p>
                  </a:txBody>
                  <a:tcPr marL="113525" marR="113525" marT="42588" marB="42588" anchor="ctr"/>
                </a:tc>
                <a:tc>
                  <a:txBody>
                    <a:bodyPr/>
                    <a:lstStyle/>
                    <a:p>
                      <a:pPr algn="ctr" fontAlgn="ctr"/>
                      <a:r>
                        <a:rPr lang="en-GB" sz="1100" dirty="0">
                          <a:solidFill>
                            <a:schemeClr val="tx1"/>
                          </a:solidFill>
                          <a:effectLst/>
                        </a:rPr>
                        <a:t>Yes</a:t>
                      </a:r>
                    </a:p>
                  </a:txBody>
                  <a:tcPr marL="113525" marR="113525" marT="42588" marB="42588" anchor="ctr"/>
                </a:tc>
                <a:tc>
                  <a:txBody>
                    <a:bodyPr/>
                    <a:lstStyle/>
                    <a:p>
                      <a:pPr algn="ctr" fontAlgn="ctr"/>
                      <a:r>
                        <a:rPr lang="en-GB" sz="1100" dirty="0">
                          <a:solidFill>
                            <a:schemeClr val="tx1"/>
                          </a:solidFill>
                          <a:effectLst/>
                        </a:rPr>
                        <a:t>Yes</a:t>
                      </a:r>
                    </a:p>
                  </a:txBody>
                  <a:tcPr marL="113525" marR="113525" marT="42588" marB="42588" anchor="ctr"/>
                </a:tc>
                <a:tc>
                  <a:txBody>
                    <a:bodyPr/>
                    <a:lstStyle/>
                    <a:p>
                      <a:pPr algn="ctr" fontAlgn="ctr"/>
                      <a:r>
                        <a:rPr lang="en-GB" sz="1100" dirty="0">
                          <a:solidFill>
                            <a:schemeClr val="tx1"/>
                          </a:solidFill>
                          <a:effectLst/>
                        </a:rPr>
                        <a:t>No</a:t>
                      </a:r>
                    </a:p>
                  </a:txBody>
                  <a:tcPr marL="113525" marR="113525" marT="42588" marB="42588" anchor="ctr"/>
                </a:tc>
                <a:tc>
                  <a:txBody>
                    <a:bodyPr/>
                    <a:lstStyle/>
                    <a:p>
                      <a:pPr algn="ctr" fontAlgn="ctr"/>
                      <a:r>
                        <a:rPr lang="en-GB" sz="1100" dirty="0">
                          <a:solidFill>
                            <a:schemeClr val="tx1"/>
                          </a:solidFill>
                          <a:effectLst/>
                        </a:rPr>
                        <a:t>No</a:t>
                      </a:r>
                    </a:p>
                  </a:txBody>
                  <a:tcPr marL="113525" marR="113525" marT="42588" marB="42588" anchor="ctr"/>
                </a:tc>
                <a:tc>
                  <a:txBody>
                    <a:bodyPr/>
                    <a:lstStyle/>
                    <a:p>
                      <a:pPr algn="ctr" fontAlgn="ctr"/>
                      <a:r>
                        <a:rPr lang="en-GB" sz="1100" dirty="0">
                          <a:solidFill>
                            <a:schemeClr val="tx1"/>
                          </a:solidFill>
                          <a:effectLst/>
                        </a:rPr>
                        <a:t>No</a:t>
                      </a:r>
                    </a:p>
                  </a:txBody>
                  <a:tcPr marL="113525" marR="113525" marT="42588" marB="42588" anchor="ctr"/>
                </a:tc>
                <a:extLst>
                  <a:ext uri="{0D108BD9-81ED-4DB2-BD59-A6C34878D82A}">
                    <a16:rowId xmlns:a16="http://schemas.microsoft.com/office/drawing/2014/main" val="10003"/>
                  </a:ext>
                </a:extLst>
              </a:tr>
              <a:tr h="542306">
                <a:tc>
                  <a:txBody>
                    <a:bodyPr/>
                    <a:lstStyle/>
                    <a:p>
                      <a:pPr algn="ctr"/>
                      <a:r>
                        <a:rPr lang="en-GB" sz="1100" dirty="0">
                          <a:solidFill>
                            <a:schemeClr val="tx1"/>
                          </a:solidFill>
                          <a:effectLst/>
                        </a:rPr>
                        <a:t>Cortex-M4</a:t>
                      </a:r>
                    </a:p>
                  </a:txBody>
                  <a:tcPr marL="113525" marR="113525" marT="42588" marB="42588" anchor="ctr"/>
                </a:tc>
                <a:tc>
                  <a:txBody>
                    <a:bodyPr/>
                    <a:lstStyle/>
                    <a:p>
                      <a:pPr algn="ctr"/>
                      <a:r>
                        <a:rPr lang="en-GB" sz="1100" dirty="0">
                          <a:solidFill>
                            <a:schemeClr val="tx1"/>
                          </a:solidFill>
                          <a:effectLst/>
                        </a:rPr>
                        <a:t>Armv7E-M</a:t>
                      </a:r>
                    </a:p>
                  </a:txBody>
                  <a:tcPr marL="113525" marR="113525" marT="42588" marB="42588" anchor="ctr"/>
                </a:tc>
                <a:tc>
                  <a:txBody>
                    <a:bodyPr/>
                    <a:lstStyle/>
                    <a:p>
                      <a:pPr algn="ctr"/>
                      <a:r>
                        <a:rPr lang="en-GB" sz="1100" u="none" strike="noStrike" dirty="0">
                          <a:solidFill>
                            <a:schemeClr val="tx1"/>
                          </a:solidFill>
                          <a:effectLst/>
                        </a:rPr>
                        <a:t>Harvard</a:t>
                      </a:r>
                      <a:endParaRPr lang="en-GB" sz="1100" dirty="0">
                        <a:solidFill>
                          <a:schemeClr val="tx1"/>
                        </a:solidFill>
                        <a:effectLst/>
                      </a:endParaRPr>
                    </a:p>
                  </a:txBody>
                  <a:tcPr marL="113525" marR="113525" marT="42588" marB="42588" anchor="ctr"/>
                </a:tc>
                <a:tc>
                  <a:txBody>
                    <a:bodyPr/>
                    <a:lstStyle/>
                    <a:p>
                      <a:pPr algn="ctr" fontAlgn="ctr"/>
                      <a:r>
                        <a:rPr lang="en-GB" sz="1100" dirty="0">
                          <a:solidFill>
                            <a:schemeClr val="tx1"/>
                          </a:solidFill>
                          <a:effectLst/>
                        </a:rPr>
                        <a:t>Entire</a:t>
                      </a:r>
                    </a:p>
                  </a:txBody>
                  <a:tcPr marL="113525" marR="113525" marT="42588" marB="42588" anchor="ctr"/>
                </a:tc>
                <a:tc>
                  <a:txBody>
                    <a:bodyPr/>
                    <a:lstStyle/>
                    <a:p>
                      <a:pPr algn="ctr" fontAlgn="ctr"/>
                      <a:r>
                        <a:rPr lang="en-GB" sz="1100" dirty="0">
                          <a:solidFill>
                            <a:schemeClr val="tx1"/>
                          </a:solidFill>
                          <a:effectLst/>
                        </a:rPr>
                        <a:t>Entire</a:t>
                      </a:r>
                    </a:p>
                  </a:txBody>
                  <a:tcPr marL="113525" marR="113525" marT="42588" marB="42588" anchor="ctr"/>
                </a:tc>
                <a:tc>
                  <a:txBody>
                    <a:bodyPr/>
                    <a:lstStyle/>
                    <a:p>
                      <a:pPr algn="ctr" fontAlgn="ctr"/>
                      <a:r>
                        <a:rPr lang="en-GB" sz="1100" dirty="0">
                          <a:solidFill>
                            <a:schemeClr val="tx1"/>
                          </a:solidFill>
                          <a:effectLst/>
                        </a:rPr>
                        <a:t>1 cycle</a:t>
                      </a:r>
                    </a:p>
                  </a:txBody>
                  <a:tcPr marL="113525" marR="113525" marT="42588" marB="42588" anchor="ctr"/>
                </a:tc>
                <a:tc>
                  <a:txBody>
                    <a:bodyPr/>
                    <a:lstStyle/>
                    <a:p>
                      <a:pPr algn="ctr" fontAlgn="ctr"/>
                      <a:r>
                        <a:rPr lang="en-GB" sz="1100" dirty="0">
                          <a:solidFill>
                            <a:schemeClr val="tx1"/>
                          </a:solidFill>
                          <a:effectLst/>
                        </a:rPr>
                        <a:t>Yes</a:t>
                      </a:r>
                    </a:p>
                  </a:txBody>
                  <a:tcPr marL="113525" marR="113525" marT="42588" marB="42588" anchor="ctr"/>
                </a:tc>
                <a:tc>
                  <a:txBody>
                    <a:bodyPr/>
                    <a:lstStyle/>
                    <a:p>
                      <a:pPr algn="ctr" fontAlgn="ctr"/>
                      <a:r>
                        <a:rPr lang="en-GB" sz="1100" dirty="0">
                          <a:solidFill>
                            <a:schemeClr val="tx1"/>
                          </a:solidFill>
                          <a:effectLst/>
                        </a:rPr>
                        <a:t>Yes</a:t>
                      </a:r>
                    </a:p>
                  </a:txBody>
                  <a:tcPr marL="113525" marR="113525" marT="42588" marB="42588" anchor="ctr"/>
                </a:tc>
                <a:tc>
                  <a:txBody>
                    <a:bodyPr/>
                    <a:lstStyle/>
                    <a:p>
                      <a:pPr algn="ctr" fontAlgn="ctr"/>
                      <a:r>
                        <a:rPr lang="en-GB" sz="1100" dirty="0">
                          <a:solidFill>
                            <a:schemeClr val="tx1"/>
                          </a:solidFill>
                          <a:effectLst/>
                        </a:rPr>
                        <a:t>Yes</a:t>
                      </a:r>
                    </a:p>
                  </a:txBody>
                  <a:tcPr marL="113525" marR="113525" marT="42588" marB="42588" anchor="ctr"/>
                </a:tc>
                <a:tc>
                  <a:txBody>
                    <a:bodyPr/>
                    <a:lstStyle/>
                    <a:p>
                      <a:pPr algn="ctr"/>
                      <a:r>
                        <a:rPr lang="en-GB" sz="1100" dirty="0">
                          <a:solidFill>
                            <a:schemeClr val="tx1"/>
                          </a:solidFill>
                          <a:effectLst/>
                        </a:rPr>
                        <a:t>Optional</a:t>
                      </a:r>
                    </a:p>
                  </a:txBody>
                  <a:tcPr marL="113525" marR="113525" marT="42588" marB="42588" anchor="ctr"/>
                </a:tc>
                <a:tc>
                  <a:txBody>
                    <a:bodyPr/>
                    <a:lstStyle/>
                    <a:p>
                      <a:pPr algn="ctr"/>
                      <a:r>
                        <a:rPr lang="en-GB" sz="1100" dirty="0">
                          <a:solidFill>
                            <a:schemeClr val="tx1"/>
                          </a:solidFill>
                          <a:effectLst/>
                        </a:rPr>
                        <a:t>No</a:t>
                      </a:r>
                    </a:p>
                  </a:txBody>
                  <a:tcPr marL="113525" marR="113525" marT="42588" marB="42588" anchor="ctr"/>
                </a:tc>
                <a:extLst>
                  <a:ext uri="{0D108BD9-81ED-4DB2-BD59-A6C34878D82A}">
                    <a16:rowId xmlns:a16="http://schemas.microsoft.com/office/drawing/2014/main" val="10004"/>
                  </a:ext>
                </a:extLst>
              </a:tr>
              <a:tr h="54230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100" dirty="0">
                          <a:solidFill>
                            <a:schemeClr val="tx1"/>
                          </a:solidFill>
                          <a:effectLst/>
                        </a:rPr>
                        <a:t>Cortex-M7</a:t>
                      </a:r>
                    </a:p>
                    <a:p>
                      <a:pPr algn="ctr"/>
                      <a:endParaRPr lang="en-GB" sz="1100" dirty="0">
                        <a:solidFill>
                          <a:schemeClr val="tx1"/>
                        </a:solidFill>
                        <a:effectLst/>
                      </a:endParaRPr>
                    </a:p>
                  </a:txBody>
                  <a:tcPr marL="113525" marR="113525" marT="42588" marB="42588"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100" dirty="0">
                          <a:solidFill>
                            <a:schemeClr val="tx1"/>
                          </a:solidFill>
                          <a:effectLst/>
                        </a:rPr>
                        <a:t>Armv7E-M</a:t>
                      </a:r>
                    </a:p>
                  </a:txBody>
                  <a:tcPr marL="113525" marR="113525" marT="42588" marB="42588" anchor="ctr"/>
                </a:tc>
                <a:tc>
                  <a:txBody>
                    <a:bodyPr/>
                    <a:lstStyle/>
                    <a:p>
                      <a:pPr algn="ctr"/>
                      <a:r>
                        <a:rPr lang="en-GB" sz="1100" u="none" strike="noStrike" dirty="0">
                          <a:solidFill>
                            <a:schemeClr val="tx1"/>
                          </a:solidFill>
                          <a:effectLst/>
                        </a:rPr>
                        <a:t>Harvard</a:t>
                      </a:r>
                      <a:endParaRPr lang="en-GB" sz="1100" dirty="0">
                        <a:solidFill>
                          <a:schemeClr val="tx1"/>
                        </a:solidFill>
                        <a:effectLst/>
                      </a:endParaRPr>
                    </a:p>
                  </a:txBody>
                  <a:tcPr marL="113525" marR="113525" marT="42588" marB="42588" anchor="ctr"/>
                </a:tc>
                <a:tc>
                  <a:txBody>
                    <a:bodyPr/>
                    <a:lstStyle/>
                    <a:p>
                      <a:pPr algn="ctr" fontAlgn="ctr"/>
                      <a:r>
                        <a:rPr lang="en-GB" sz="1100" dirty="0">
                          <a:solidFill>
                            <a:schemeClr val="tx1"/>
                          </a:solidFill>
                          <a:effectLst/>
                        </a:rPr>
                        <a:t>Entire</a:t>
                      </a:r>
                    </a:p>
                  </a:txBody>
                  <a:tcPr marL="113525" marR="113525" marT="42588" marB="42588" anchor="ctr"/>
                </a:tc>
                <a:tc>
                  <a:txBody>
                    <a:bodyPr/>
                    <a:lstStyle/>
                    <a:p>
                      <a:pPr algn="ctr" fontAlgn="ctr"/>
                      <a:r>
                        <a:rPr lang="en-GB" sz="1100" dirty="0">
                          <a:solidFill>
                            <a:schemeClr val="tx1"/>
                          </a:solidFill>
                          <a:effectLst/>
                        </a:rPr>
                        <a:t>Entire</a:t>
                      </a:r>
                    </a:p>
                  </a:txBody>
                  <a:tcPr marL="113525" marR="113525" marT="42588" marB="42588" anchor="ctr"/>
                </a:tc>
                <a:tc>
                  <a:txBody>
                    <a:bodyPr/>
                    <a:lstStyle/>
                    <a:p>
                      <a:pPr algn="ctr" fontAlgn="ctr"/>
                      <a:r>
                        <a:rPr lang="en-GB" sz="1100" dirty="0">
                          <a:solidFill>
                            <a:schemeClr val="tx1"/>
                          </a:solidFill>
                          <a:effectLst/>
                        </a:rPr>
                        <a:t>1 cycle</a:t>
                      </a:r>
                    </a:p>
                  </a:txBody>
                  <a:tcPr marL="113525" marR="113525" marT="42588" marB="42588" anchor="ctr"/>
                </a:tc>
                <a:tc>
                  <a:txBody>
                    <a:bodyPr/>
                    <a:lstStyle/>
                    <a:p>
                      <a:pPr algn="ctr" fontAlgn="ctr"/>
                      <a:r>
                        <a:rPr lang="en-GB" sz="1100" dirty="0">
                          <a:solidFill>
                            <a:schemeClr val="tx1"/>
                          </a:solidFill>
                          <a:effectLst/>
                        </a:rPr>
                        <a:t>Yes</a:t>
                      </a:r>
                    </a:p>
                  </a:txBody>
                  <a:tcPr marL="113525" marR="113525" marT="42588" marB="42588" anchor="ctr"/>
                </a:tc>
                <a:tc>
                  <a:txBody>
                    <a:bodyPr/>
                    <a:lstStyle/>
                    <a:p>
                      <a:pPr algn="ctr" fontAlgn="ctr"/>
                      <a:r>
                        <a:rPr lang="en-GB" sz="1100" dirty="0">
                          <a:solidFill>
                            <a:schemeClr val="tx1"/>
                          </a:solidFill>
                          <a:effectLst/>
                        </a:rPr>
                        <a:t>Yes</a:t>
                      </a:r>
                    </a:p>
                  </a:txBody>
                  <a:tcPr marL="113525" marR="113525" marT="42588" marB="42588" anchor="ctr"/>
                </a:tc>
                <a:tc>
                  <a:txBody>
                    <a:bodyPr/>
                    <a:lstStyle/>
                    <a:p>
                      <a:pPr algn="ctr" fontAlgn="ctr"/>
                      <a:r>
                        <a:rPr lang="en-GB" sz="1100" dirty="0">
                          <a:solidFill>
                            <a:schemeClr val="tx1"/>
                          </a:solidFill>
                          <a:effectLst/>
                        </a:rPr>
                        <a:t>Yes</a:t>
                      </a:r>
                      <a:endParaRPr kumimoji="0" lang="en-GB" sz="1100" kern="1200" dirty="0">
                        <a:solidFill>
                          <a:schemeClr val="tx1"/>
                        </a:solidFill>
                        <a:effectLst/>
                        <a:latin typeface="+mn-lt"/>
                        <a:ea typeface="+mn-ea"/>
                        <a:cs typeface="+mn-cs"/>
                      </a:endParaRPr>
                    </a:p>
                  </a:txBody>
                  <a:tcPr marL="113525" marR="113525" marT="42588" marB="42588" anchor="ctr"/>
                </a:tc>
                <a:tc>
                  <a:txBody>
                    <a:bodyPr/>
                    <a:lstStyle/>
                    <a:p>
                      <a:pPr algn="ctr"/>
                      <a:r>
                        <a:rPr lang="en-GB" sz="1100" dirty="0">
                          <a:solidFill>
                            <a:schemeClr val="tx1"/>
                          </a:solidFill>
                          <a:effectLst/>
                        </a:rPr>
                        <a:t>Optional</a:t>
                      </a:r>
                    </a:p>
                  </a:txBody>
                  <a:tcPr marL="113525" marR="113525" marT="42588" marB="42588" anchor="ctr"/>
                </a:tc>
                <a:tc>
                  <a:txBody>
                    <a:bodyPr/>
                    <a:lstStyle/>
                    <a:p>
                      <a:pPr algn="ctr"/>
                      <a:r>
                        <a:rPr lang="en-GB" sz="1100" dirty="0">
                          <a:solidFill>
                            <a:schemeClr val="tx1"/>
                          </a:solidFill>
                          <a:effectLst/>
                        </a:rPr>
                        <a:t>No</a:t>
                      </a:r>
                    </a:p>
                  </a:txBody>
                  <a:tcPr marL="113525" marR="113525" marT="42588" marB="42588" anchor="ctr"/>
                </a:tc>
                <a:extLst>
                  <a:ext uri="{0D108BD9-81ED-4DB2-BD59-A6C34878D82A}">
                    <a16:rowId xmlns:a16="http://schemas.microsoft.com/office/drawing/2014/main" val="10005"/>
                  </a:ext>
                </a:extLst>
              </a:tr>
            </a:tbl>
          </a:graphicData>
        </a:graphic>
      </p:graphicFrame>
      <p:graphicFrame>
        <p:nvGraphicFramePr>
          <p:cNvPr id="3" name="Table 2">
            <a:extLst>
              <a:ext uri="{FF2B5EF4-FFF2-40B4-BE49-F238E27FC236}">
                <a16:creationId xmlns:a16="http://schemas.microsoft.com/office/drawing/2014/main" id="{386C76F0-FF00-4190-93E6-55873699956B}"/>
              </a:ext>
            </a:extLst>
          </p:cNvPr>
          <p:cNvGraphicFramePr>
            <a:graphicFrameLocks noGrp="1"/>
          </p:cNvGraphicFramePr>
          <p:nvPr>
            <p:extLst>
              <p:ext uri="{D42A27DB-BD31-4B8C-83A1-F6EECF244321}">
                <p14:modId xmlns:p14="http://schemas.microsoft.com/office/powerpoint/2010/main" val="2884353588"/>
              </p:ext>
            </p:extLst>
          </p:nvPr>
        </p:nvGraphicFramePr>
        <p:xfrm>
          <a:off x="761998" y="4419600"/>
          <a:ext cx="10363201" cy="588096"/>
        </p:xfrm>
        <a:graphic>
          <a:graphicData uri="http://schemas.openxmlformats.org/drawingml/2006/table">
            <a:tbl>
              <a:tblPr firstRow="1" bandRow="1">
                <a:tableStyleId>{5C22544A-7EE6-4342-B048-85BDC9FD1C3A}</a:tableStyleId>
              </a:tblPr>
              <a:tblGrid>
                <a:gridCol w="1055613">
                  <a:extLst>
                    <a:ext uri="{9D8B030D-6E8A-4147-A177-3AD203B41FA5}">
                      <a16:colId xmlns:a16="http://schemas.microsoft.com/office/drawing/2014/main" val="1675705983"/>
                    </a:ext>
                  </a:extLst>
                </a:gridCol>
                <a:gridCol w="1030520">
                  <a:extLst>
                    <a:ext uri="{9D8B030D-6E8A-4147-A177-3AD203B41FA5}">
                      <a16:colId xmlns:a16="http://schemas.microsoft.com/office/drawing/2014/main" val="3333462845"/>
                    </a:ext>
                  </a:extLst>
                </a:gridCol>
                <a:gridCol w="1057288">
                  <a:extLst>
                    <a:ext uri="{9D8B030D-6E8A-4147-A177-3AD203B41FA5}">
                      <a16:colId xmlns:a16="http://schemas.microsoft.com/office/drawing/2014/main" val="3312234808"/>
                    </a:ext>
                  </a:extLst>
                </a:gridCol>
                <a:gridCol w="757924">
                  <a:extLst>
                    <a:ext uri="{9D8B030D-6E8A-4147-A177-3AD203B41FA5}">
                      <a16:colId xmlns:a16="http://schemas.microsoft.com/office/drawing/2014/main" val="2704406914"/>
                    </a:ext>
                  </a:extLst>
                </a:gridCol>
                <a:gridCol w="904659">
                  <a:extLst>
                    <a:ext uri="{9D8B030D-6E8A-4147-A177-3AD203B41FA5}">
                      <a16:colId xmlns:a16="http://schemas.microsoft.com/office/drawing/2014/main" val="2401007653"/>
                    </a:ext>
                  </a:extLst>
                </a:gridCol>
                <a:gridCol w="917584">
                  <a:extLst>
                    <a:ext uri="{9D8B030D-6E8A-4147-A177-3AD203B41FA5}">
                      <a16:colId xmlns:a16="http://schemas.microsoft.com/office/drawing/2014/main" val="3525802840"/>
                    </a:ext>
                  </a:extLst>
                </a:gridCol>
                <a:gridCol w="878813">
                  <a:extLst>
                    <a:ext uri="{9D8B030D-6E8A-4147-A177-3AD203B41FA5}">
                      <a16:colId xmlns:a16="http://schemas.microsoft.com/office/drawing/2014/main" val="2451402280"/>
                    </a:ext>
                  </a:extLst>
                </a:gridCol>
                <a:gridCol w="852965">
                  <a:extLst>
                    <a:ext uri="{9D8B030D-6E8A-4147-A177-3AD203B41FA5}">
                      <a16:colId xmlns:a16="http://schemas.microsoft.com/office/drawing/2014/main" val="128794090"/>
                    </a:ext>
                  </a:extLst>
                </a:gridCol>
                <a:gridCol w="995127">
                  <a:extLst>
                    <a:ext uri="{9D8B030D-6E8A-4147-A177-3AD203B41FA5}">
                      <a16:colId xmlns:a16="http://schemas.microsoft.com/office/drawing/2014/main" val="4128734984"/>
                    </a:ext>
                  </a:extLst>
                </a:gridCol>
                <a:gridCol w="956354">
                  <a:extLst>
                    <a:ext uri="{9D8B030D-6E8A-4147-A177-3AD203B41FA5}">
                      <a16:colId xmlns:a16="http://schemas.microsoft.com/office/drawing/2014/main" val="3397466020"/>
                    </a:ext>
                  </a:extLst>
                </a:gridCol>
                <a:gridCol w="956354">
                  <a:extLst>
                    <a:ext uri="{9D8B030D-6E8A-4147-A177-3AD203B41FA5}">
                      <a16:colId xmlns:a16="http://schemas.microsoft.com/office/drawing/2014/main" val="1046964984"/>
                    </a:ext>
                  </a:extLst>
                </a:gridCol>
              </a:tblGrid>
              <a:tr h="53931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GB" sz="1100" b="0" kern="1200" dirty="0">
                          <a:solidFill>
                            <a:schemeClr val="tx1"/>
                          </a:solidFill>
                          <a:effectLst/>
                          <a:latin typeface="+mn-lt"/>
                          <a:ea typeface="+mn-ea"/>
                          <a:cs typeface="+mn-cs"/>
                        </a:rPr>
                        <a:t>Cortex-M23</a:t>
                      </a:r>
                    </a:p>
                  </a:txBody>
                  <a:tcPr marL="113525" marR="113525" marT="42588" marB="42588" anchor="ctr">
                    <a:solidFill>
                      <a:srgbClr val="E7EEF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GB" sz="1100" b="0" kern="1200" dirty="0">
                          <a:solidFill>
                            <a:schemeClr val="tx1"/>
                          </a:solidFill>
                          <a:effectLst/>
                          <a:latin typeface="+mn-lt"/>
                          <a:ea typeface="+mn-ea"/>
                          <a:cs typeface="+mn-cs"/>
                        </a:rPr>
                        <a:t>Armv8-M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GB" sz="1100" b="0" kern="1200" dirty="0">
                          <a:solidFill>
                            <a:schemeClr val="tx1"/>
                          </a:solidFill>
                          <a:effectLst/>
                          <a:latin typeface="+mn-lt"/>
                          <a:ea typeface="+mn-ea"/>
                          <a:cs typeface="+mn-cs"/>
                        </a:rPr>
                        <a:t>B</a:t>
                      </a:r>
                      <a:r>
                        <a:rPr kumimoji="0" lang="en-US" altLang="zh-CN" sz="1100" b="0" kern="1200" dirty="0">
                          <a:solidFill>
                            <a:schemeClr val="tx1"/>
                          </a:solidFill>
                          <a:effectLst/>
                          <a:latin typeface="+mn-lt"/>
                          <a:ea typeface="+mn-ea"/>
                          <a:cs typeface="+mn-cs"/>
                        </a:rPr>
                        <a:t>aseline</a:t>
                      </a:r>
                      <a:endParaRPr kumimoji="0" lang="en-GB" sz="1100" b="0" kern="1200" dirty="0">
                        <a:solidFill>
                          <a:schemeClr val="tx1"/>
                        </a:solidFill>
                        <a:effectLst/>
                        <a:latin typeface="+mn-lt"/>
                        <a:ea typeface="+mn-ea"/>
                        <a:cs typeface="+mn-cs"/>
                      </a:endParaRPr>
                    </a:p>
                  </a:txBody>
                  <a:tcPr marL="113525" marR="113525" marT="42588" marB="42588" anchor="ctr">
                    <a:solidFill>
                      <a:srgbClr val="E7EEF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100" b="0" kern="1200" dirty="0">
                          <a:solidFill>
                            <a:schemeClr val="tx1"/>
                          </a:solidFill>
                          <a:effectLst/>
                          <a:latin typeface="+mn-lt"/>
                          <a:ea typeface="+mn-ea"/>
                          <a:cs typeface="+mn-cs"/>
                        </a:rPr>
                        <a:t>Von Neumann</a:t>
                      </a:r>
                      <a:endParaRPr kumimoji="0" lang="en-GB" sz="1100" b="0" kern="1200" dirty="0">
                        <a:solidFill>
                          <a:schemeClr val="tx1"/>
                        </a:solidFill>
                        <a:effectLst/>
                        <a:latin typeface="+mn-lt"/>
                        <a:ea typeface="+mn-ea"/>
                        <a:cs typeface="+mn-cs"/>
                      </a:endParaRPr>
                    </a:p>
                  </a:txBody>
                  <a:tcPr marL="113525" marR="113525" marT="42588" marB="42588" anchor="ctr">
                    <a:solidFill>
                      <a:srgbClr val="E7EEF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100" b="0" kern="1200" dirty="0">
                          <a:solidFill>
                            <a:schemeClr val="tx1"/>
                          </a:solidFill>
                          <a:effectLst/>
                          <a:latin typeface="+mn-lt"/>
                          <a:ea typeface="+mn-ea"/>
                          <a:cs typeface="+mn-cs"/>
                        </a:rPr>
                        <a:t>Entire</a:t>
                      </a:r>
                    </a:p>
                  </a:txBody>
                  <a:tcPr marL="113525" marR="113525" marT="42588" marB="42588" anchor="ctr">
                    <a:solidFill>
                      <a:srgbClr val="E7EEF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100" b="0" kern="1200" dirty="0">
                          <a:solidFill>
                            <a:schemeClr val="tx1"/>
                          </a:solidFill>
                          <a:effectLst/>
                          <a:latin typeface="+mn-lt"/>
                          <a:ea typeface="+mn-ea"/>
                          <a:cs typeface="+mn-cs"/>
                        </a:rPr>
                        <a:t>Entire</a:t>
                      </a:r>
                    </a:p>
                  </a:txBody>
                  <a:tcPr marL="113525" marR="113525" marT="42588" marB="42588" anchor="ctr">
                    <a:solidFill>
                      <a:srgbClr val="E7EEF1"/>
                    </a:solidFill>
                  </a:tcPr>
                </a:tc>
                <a:tc>
                  <a:txBody>
                    <a:bodyPr/>
                    <a:lstStyle/>
                    <a:p>
                      <a:pPr algn="ctr"/>
                      <a:r>
                        <a:rPr lang="en-GB" sz="1100" b="0" dirty="0">
                          <a:solidFill>
                            <a:schemeClr val="tx1"/>
                          </a:solidFill>
                          <a:effectLst/>
                        </a:rPr>
                        <a:t>1 or 32 cycle</a:t>
                      </a:r>
                    </a:p>
                  </a:txBody>
                  <a:tcPr marL="113525" marR="113525" marT="42588" marB="42588" anchor="ctr">
                    <a:solidFill>
                      <a:srgbClr val="E7EEF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GB" sz="1100" b="0" kern="1200" dirty="0">
                          <a:solidFill>
                            <a:schemeClr val="tx1"/>
                          </a:solidFill>
                          <a:effectLst/>
                          <a:latin typeface="+mn-lt"/>
                          <a:ea typeface="+mn-ea"/>
                          <a:cs typeface="+mn-cs"/>
                        </a:rPr>
                        <a:t>Yes</a:t>
                      </a:r>
                    </a:p>
                  </a:txBody>
                  <a:tcPr marL="113525" marR="113525" marT="42588" marB="42588" anchor="ctr">
                    <a:solidFill>
                      <a:srgbClr val="E7EEF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GB" sz="1100" b="0" kern="1200" dirty="0">
                          <a:solidFill>
                            <a:schemeClr val="tx1"/>
                          </a:solidFill>
                          <a:effectLst/>
                          <a:latin typeface="+mn-lt"/>
                          <a:ea typeface="+mn-ea"/>
                          <a:cs typeface="+mn-cs"/>
                        </a:rPr>
                        <a:t>No</a:t>
                      </a:r>
                    </a:p>
                  </a:txBody>
                  <a:tcPr marL="113525" marR="113525" marT="42588" marB="42588" anchor="ctr">
                    <a:solidFill>
                      <a:srgbClr val="E7EEF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100" b="0" kern="1200" dirty="0">
                        <a:solidFill>
                          <a:schemeClr val="tx1"/>
                        </a:solidFill>
                        <a:effectLst/>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100" b="0" kern="1200" dirty="0">
                          <a:solidFill>
                            <a:schemeClr val="tx1"/>
                          </a:solidFill>
                          <a:effectLst/>
                          <a:latin typeface="+mn-lt"/>
                          <a:ea typeface="+mn-ea"/>
                          <a:cs typeface="+mn-cs"/>
                        </a:rPr>
                        <a:t>No</a:t>
                      </a:r>
                    </a:p>
                    <a:p>
                      <a:pPr marL="0" marR="0" indent="0" algn="ctr" defTabSz="914400" rtl="0" eaLnBrk="1" fontAlgn="auto" latinLnBrk="0" hangingPunct="1">
                        <a:lnSpc>
                          <a:spcPct val="100000"/>
                        </a:lnSpc>
                        <a:spcBef>
                          <a:spcPts val="0"/>
                        </a:spcBef>
                        <a:spcAft>
                          <a:spcPts val="0"/>
                        </a:spcAft>
                        <a:buClrTx/>
                        <a:buSzTx/>
                        <a:buFontTx/>
                        <a:buNone/>
                        <a:tabLst/>
                        <a:defRPr/>
                      </a:pPr>
                      <a:endParaRPr kumimoji="0" lang="en-GB" sz="1100" b="0" kern="1200" dirty="0">
                        <a:solidFill>
                          <a:schemeClr val="tx1"/>
                        </a:solidFill>
                        <a:effectLst/>
                        <a:latin typeface="+mn-lt"/>
                        <a:ea typeface="+mn-ea"/>
                        <a:cs typeface="+mn-cs"/>
                      </a:endParaRPr>
                    </a:p>
                  </a:txBody>
                  <a:tcPr marL="113525" marR="113525" marT="42588" marB="42588" anchor="ctr">
                    <a:solidFill>
                      <a:srgbClr val="E7EEF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GB" sz="1100" b="0" kern="1200" dirty="0">
                          <a:solidFill>
                            <a:schemeClr val="tx1"/>
                          </a:solidFill>
                          <a:effectLst/>
                          <a:latin typeface="+mn-lt"/>
                          <a:ea typeface="+mn-ea"/>
                          <a:cs typeface="+mn-cs"/>
                        </a:rPr>
                        <a:t>No</a:t>
                      </a:r>
                    </a:p>
                  </a:txBody>
                  <a:tcPr marL="113525" marR="113525" marT="42588" marB="42588" anchor="ctr">
                    <a:solidFill>
                      <a:srgbClr val="E7EEF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100" b="0" dirty="0">
                          <a:solidFill>
                            <a:schemeClr val="tx1"/>
                          </a:solidFill>
                          <a:effectLst/>
                        </a:rPr>
                        <a:t>Yes</a:t>
                      </a:r>
                      <a:endParaRPr kumimoji="0" lang="en-GB" sz="1100" b="0" kern="1200" dirty="0">
                        <a:solidFill>
                          <a:schemeClr val="tx1"/>
                        </a:solidFill>
                        <a:effectLst/>
                        <a:latin typeface="+mn-lt"/>
                        <a:ea typeface="+mn-ea"/>
                        <a:cs typeface="+mn-cs"/>
                      </a:endParaRPr>
                    </a:p>
                  </a:txBody>
                  <a:tcPr marL="113525" marR="113525" marT="42588" marB="42588" anchor="ctr">
                    <a:solidFill>
                      <a:srgbClr val="E7EEF1"/>
                    </a:solidFill>
                  </a:tcPr>
                </a:tc>
                <a:extLst>
                  <a:ext uri="{0D108BD9-81ED-4DB2-BD59-A6C34878D82A}">
                    <a16:rowId xmlns:a16="http://schemas.microsoft.com/office/drawing/2014/main" val="550034587"/>
                  </a:ext>
                </a:extLst>
              </a:tr>
            </a:tbl>
          </a:graphicData>
        </a:graphic>
      </p:graphicFrame>
      <p:graphicFrame>
        <p:nvGraphicFramePr>
          <p:cNvPr id="5" name="Table 4">
            <a:extLst>
              <a:ext uri="{FF2B5EF4-FFF2-40B4-BE49-F238E27FC236}">
                <a16:creationId xmlns:a16="http://schemas.microsoft.com/office/drawing/2014/main" id="{29FF8515-95D9-4E8C-8781-1962E49A5A43}"/>
              </a:ext>
            </a:extLst>
          </p:cNvPr>
          <p:cNvGraphicFramePr>
            <a:graphicFrameLocks noGrp="1"/>
          </p:cNvGraphicFramePr>
          <p:nvPr/>
        </p:nvGraphicFramePr>
        <p:xfrm>
          <a:off x="761999" y="4953000"/>
          <a:ext cx="10363201" cy="576000"/>
        </p:xfrm>
        <a:graphic>
          <a:graphicData uri="http://schemas.openxmlformats.org/drawingml/2006/table">
            <a:tbl>
              <a:tblPr firstRow="1" bandRow="1">
                <a:tableStyleId>{5C22544A-7EE6-4342-B048-85BDC9FD1C3A}</a:tableStyleId>
              </a:tblPr>
              <a:tblGrid>
                <a:gridCol w="1055613">
                  <a:extLst>
                    <a:ext uri="{9D8B030D-6E8A-4147-A177-3AD203B41FA5}">
                      <a16:colId xmlns:a16="http://schemas.microsoft.com/office/drawing/2014/main" val="3959236320"/>
                    </a:ext>
                  </a:extLst>
                </a:gridCol>
                <a:gridCol w="1030520">
                  <a:extLst>
                    <a:ext uri="{9D8B030D-6E8A-4147-A177-3AD203B41FA5}">
                      <a16:colId xmlns:a16="http://schemas.microsoft.com/office/drawing/2014/main" val="2052142248"/>
                    </a:ext>
                  </a:extLst>
                </a:gridCol>
                <a:gridCol w="1057288">
                  <a:extLst>
                    <a:ext uri="{9D8B030D-6E8A-4147-A177-3AD203B41FA5}">
                      <a16:colId xmlns:a16="http://schemas.microsoft.com/office/drawing/2014/main" val="437543974"/>
                    </a:ext>
                  </a:extLst>
                </a:gridCol>
                <a:gridCol w="757924">
                  <a:extLst>
                    <a:ext uri="{9D8B030D-6E8A-4147-A177-3AD203B41FA5}">
                      <a16:colId xmlns:a16="http://schemas.microsoft.com/office/drawing/2014/main" val="1310748017"/>
                    </a:ext>
                  </a:extLst>
                </a:gridCol>
                <a:gridCol w="904659">
                  <a:extLst>
                    <a:ext uri="{9D8B030D-6E8A-4147-A177-3AD203B41FA5}">
                      <a16:colId xmlns:a16="http://schemas.microsoft.com/office/drawing/2014/main" val="828710418"/>
                    </a:ext>
                  </a:extLst>
                </a:gridCol>
                <a:gridCol w="917584">
                  <a:extLst>
                    <a:ext uri="{9D8B030D-6E8A-4147-A177-3AD203B41FA5}">
                      <a16:colId xmlns:a16="http://schemas.microsoft.com/office/drawing/2014/main" val="3509297210"/>
                    </a:ext>
                  </a:extLst>
                </a:gridCol>
                <a:gridCol w="878813">
                  <a:extLst>
                    <a:ext uri="{9D8B030D-6E8A-4147-A177-3AD203B41FA5}">
                      <a16:colId xmlns:a16="http://schemas.microsoft.com/office/drawing/2014/main" val="3868188910"/>
                    </a:ext>
                  </a:extLst>
                </a:gridCol>
                <a:gridCol w="852965">
                  <a:extLst>
                    <a:ext uri="{9D8B030D-6E8A-4147-A177-3AD203B41FA5}">
                      <a16:colId xmlns:a16="http://schemas.microsoft.com/office/drawing/2014/main" val="1773664579"/>
                    </a:ext>
                  </a:extLst>
                </a:gridCol>
                <a:gridCol w="995127">
                  <a:extLst>
                    <a:ext uri="{9D8B030D-6E8A-4147-A177-3AD203B41FA5}">
                      <a16:colId xmlns:a16="http://schemas.microsoft.com/office/drawing/2014/main" val="3372149513"/>
                    </a:ext>
                  </a:extLst>
                </a:gridCol>
                <a:gridCol w="956354">
                  <a:extLst>
                    <a:ext uri="{9D8B030D-6E8A-4147-A177-3AD203B41FA5}">
                      <a16:colId xmlns:a16="http://schemas.microsoft.com/office/drawing/2014/main" val="1042383319"/>
                    </a:ext>
                  </a:extLst>
                </a:gridCol>
                <a:gridCol w="956354">
                  <a:extLst>
                    <a:ext uri="{9D8B030D-6E8A-4147-A177-3AD203B41FA5}">
                      <a16:colId xmlns:a16="http://schemas.microsoft.com/office/drawing/2014/main" val="4075584216"/>
                    </a:ext>
                  </a:extLst>
                </a:gridCol>
              </a:tblGrid>
              <a:tr h="576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100" b="0" dirty="0">
                          <a:solidFill>
                            <a:schemeClr val="tx1"/>
                          </a:solidFill>
                          <a:effectLst/>
                        </a:rPr>
                        <a:t>Cortex-M33</a:t>
                      </a:r>
                    </a:p>
                  </a:txBody>
                  <a:tcPr marL="113525" marR="113525" marT="42588" marB="42588" anchor="ctr">
                    <a:solidFill>
                      <a:srgbClr val="CCDBE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100" b="0" dirty="0">
                          <a:solidFill>
                            <a:schemeClr val="tx1"/>
                          </a:solidFill>
                          <a:effectLst/>
                        </a:rPr>
                        <a:t>Armv8-M</a:t>
                      </a:r>
                    </a:p>
                    <a:p>
                      <a:pPr algn="ctr"/>
                      <a:r>
                        <a:rPr lang="en-GB" altLang="zh-CN" sz="1100" b="0" dirty="0">
                          <a:solidFill>
                            <a:schemeClr val="tx1"/>
                          </a:solidFill>
                          <a:effectLst/>
                        </a:rPr>
                        <a:t>Main</a:t>
                      </a:r>
                      <a:r>
                        <a:rPr lang="en-US" altLang="zh-CN" sz="1100" b="0" dirty="0">
                          <a:solidFill>
                            <a:schemeClr val="tx1"/>
                          </a:solidFill>
                          <a:effectLst/>
                        </a:rPr>
                        <a:t>line</a:t>
                      </a:r>
                      <a:endParaRPr lang="en-GB" sz="1100" b="0" dirty="0">
                        <a:solidFill>
                          <a:schemeClr val="tx1"/>
                        </a:solidFill>
                        <a:effectLst/>
                      </a:endParaRPr>
                    </a:p>
                  </a:txBody>
                  <a:tcPr marL="113525" marR="113525" marT="42588" marB="42588" anchor="ctr">
                    <a:solidFill>
                      <a:srgbClr val="CCDBE2"/>
                    </a:solidFill>
                  </a:tcPr>
                </a:tc>
                <a:tc>
                  <a:txBody>
                    <a:bodyPr/>
                    <a:lstStyle/>
                    <a:p>
                      <a:pPr algn="ctr"/>
                      <a:r>
                        <a:rPr lang="en-GB" sz="1100" b="0" u="none" strike="noStrike" dirty="0">
                          <a:solidFill>
                            <a:schemeClr val="tx1"/>
                          </a:solidFill>
                          <a:effectLst/>
                        </a:rPr>
                        <a:t>Harvard</a:t>
                      </a:r>
                      <a:endParaRPr lang="en-GB" sz="1100" b="0" dirty="0">
                        <a:solidFill>
                          <a:schemeClr val="tx1"/>
                        </a:solidFill>
                        <a:effectLst/>
                      </a:endParaRPr>
                    </a:p>
                  </a:txBody>
                  <a:tcPr marL="113525" marR="113525" marT="42588" marB="42588" anchor="ctr">
                    <a:solidFill>
                      <a:srgbClr val="CCDBE2"/>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GB" sz="1100" b="0" dirty="0">
                          <a:solidFill>
                            <a:schemeClr val="tx1"/>
                          </a:solidFill>
                          <a:effectLst/>
                        </a:rPr>
                        <a:t>Entire</a:t>
                      </a:r>
                    </a:p>
                  </a:txBody>
                  <a:tcPr marL="113525" marR="113525" marT="42588" marB="42588" anchor="ctr">
                    <a:solidFill>
                      <a:srgbClr val="CCDBE2"/>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GB" sz="1100" b="0" dirty="0">
                          <a:solidFill>
                            <a:schemeClr val="tx1"/>
                          </a:solidFill>
                          <a:effectLst/>
                        </a:rPr>
                        <a:t>Entire</a:t>
                      </a:r>
                    </a:p>
                  </a:txBody>
                  <a:tcPr marL="113525" marR="113525" marT="42588" marB="42588" anchor="ctr">
                    <a:solidFill>
                      <a:srgbClr val="CCDBE2"/>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GB" sz="1100" b="0" dirty="0">
                          <a:solidFill>
                            <a:schemeClr val="tx1"/>
                          </a:solidFill>
                          <a:effectLst/>
                        </a:rPr>
                        <a:t>1 cycle</a:t>
                      </a:r>
                    </a:p>
                  </a:txBody>
                  <a:tcPr marL="113525" marR="113525" marT="42588" marB="42588" anchor="ctr">
                    <a:solidFill>
                      <a:srgbClr val="CCDBE2"/>
                    </a:solidFill>
                  </a:tcPr>
                </a:tc>
                <a:tc>
                  <a:txBody>
                    <a:bodyPr/>
                    <a:lstStyle/>
                    <a:p>
                      <a:pPr algn="ctr" fontAlgn="ctr"/>
                      <a:r>
                        <a:rPr lang="en-GB" sz="1100" b="0" dirty="0">
                          <a:solidFill>
                            <a:schemeClr val="tx1"/>
                          </a:solidFill>
                          <a:effectLst/>
                        </a:rPr>
                        <a:t>Yes</a:t>
                      </a:r>
                    </a:p>
                  </a:txBody>
                  <a:tcPr marL="113525" marR="113525" marT="42588" marB="42588" anchor="ctr">
                    <a:solidFill>
                      <a:srgbClr val="CCDBE2"/>
                    </a:solidFill>
                  </a:tcPr>
                </a:tc>
                <a:tc>
                  <a:txBody>
                    <a:bodyPr/>
                    <a:lstStyle/>
                    <a:p>
                      <a:pPr algn="ctr" fontAlgn="ctr"/>
                      <a:r>
                        <a:rPr lang="en-GB" sz="1100" b="0" dirty="0">
                          <a:solidFill>
                            <a:schemeClr val="tx1"/>
                          </a:solidFill>
                          <a:effectLst/>
                        </a:rPr>
                        <a:t>Yes</a:t>
                      </a:r>
                    </a:p>
                  </a:txBody>
                  <a:tcPr marL="113525" marR="113525" marT="42588" marB="42588" anchor="ctr">
                    <a:solidFill>
                      <a:srgbClr val="CCDBE2"/>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GB" sz="1100" b="0" dirty="0">
                          <a:solidFill>
                            <a:schemeClr val="tx1"/>
                          </a:solidFill>
                          <a:effectLst/>
                        </a:rPr>
                        <a:t>Yes</a:t>
                      </a:r>
                      <a:endParaRPr kumimoji="0" lang="en-GB" sz="1100" b="0" kern="1200" dirty="0">
                        <a:solidFill>
                          <a:schemeClr val="tx1"/>
                        </a:solidFill>
                        <a:effectLst/>
                        <a:latin typeface="+mn-lt"/>
                        <a:ea typeface="+mn-ea"/>
                        <a:cs typeface="+mn-cs"/>
                      </a:endParaRPr>
                    </a:p>
                  </a:txBody>
                  <a:tcPr marL="113525" marR="113525" marT="42588" marB="42588" anchor="ctr">
                    <a:solidFill>
                      <a:srgbClr val="CCDBE2"/>
                    </a:solidFill>
                  </a:tcPr>
                </a:tc>
                <a:tc>
                  <a:txBody>
                    <a:bodyPr/>
                    <a:lstStyle/>
                    <a:p>
                      <a:pPr algn="ctr"/>
                      <a:r>
                        <a:rPr lang="en-GB" sz="1100" b="0" dirty="0">
                          <a:solidFill>
                            <a:schemeClr val="tx1"/>
                          </a:solidFill>
                          <a:effectLst/>
                        </a:rPr>
                        <a:t>optional</a:t>
                      </a:r>
                    </a:p>
                  </a:txBody>
                  <a:tcPr marL="113525" marR="113525" marT="42588" marB="42588" anchor="ctr">
                    <a:solidFill>
                      <a:srgbClr val="CCDBE2"/>
                    </a:solidFill>
                  </a:tcPr>
                </a:tc>
                <a:tc>
                  <a:txBody>
                    <a:bodyPr/>
                    <a:lstStyle/>
                    <a:p>
                      <a:pPr algn="ctr"/>
                      <a:r>
                        <a:rPr lang="en-GB" sz="1100" b="0" dirty="0">
                          <a:solidFill>
                            <a:schemeClr val="tx1"/>
                          </a:solidFill>
                          <a:effectLst/>
                        </a:rPr>
                        <a:t>Yes</a:t>
                      </a:r>
                    </a:p>
                  </a:txBody>
                  <a:tcPr marL="113525" marR="113525" marT="42588" marB="42588" anchor="ctr">
                    <a:solidFill>
                      <a:srgbClr val="CCDBE2"/>
                    </a:solidFill>
                  </a:tcPr>
                </a:tc>
                <a:extLst>
                  <a:ext uri="{0D108BD9-81ED-4DB2-BD59-A6C34878D82A}">
                    <a16:rowId xmlns:a16="http://schemas.microsoft.com/office/drawing/2014/main" val="1939614315"/>
                  </a:ext>
                </a:extLst>
              </a:tr>
            </a:tbl>
          </a:graphicData>
        </a:graphic>
      </p:graphicFrame>
      <p:graphicFrame>
        <p:nvGraphicFramePr>
          <p:cNvPr id="6" name="Table 5">
            <a:extLst>
              <a:ext uri="{FF2B5EF4-FFF2-40B4-BE49-F238E27FC236}">
                <a16:creationId xmlns:a16="http://schemas.microsoft.com/office/drawing/2014/main" id="{088B7A0E-4A31-48E7-963C-7F7892C89DE9}"/>
              </a:ext>
            </a:extLst>
          </p:cNvPr>
          <p:cNvGraphicFramePr>
            <a:graphicFrameLocks noGrp="1"/>
          </p:cNvGraphicFramePr>
          <p:nvPr/>
        </p:nvGraphicFramePr>
        <p:xfrm>
          <a:off x="761998" y="5486401"/>
          <a:ext cx="10363201" cy="539311"/>
        </p:xfrm>
        <a:graphic>
          <a:graphicData uri="http://schemas.openxmlformats.org/drawingml/2006/table">
            <a:tbl>
              <a:tblPr firstRow="1" bandRow="1">
                <a:tableStyleId>{5C22544A-7EE6-4342-B048-85BDC9FD1C3A}</a:tableStyleId>
              </a:tblPr>
              <a:tblGrid>
                <a:gridCol w="1055613">
                  <a:extLst>
                    <a:ext uri="{9D8B030D-6E8A-4147-A177-3AD203B41FA5}">
                      <a16:colId xmlns:a16="http://schemas.microsoft.com/office/drawing/2014/main" val="307269639"/>
                    </a:ext>
                  </a:extLst>
                </a:gridCol>
                <a:gridCol w="1030520">
                  <a:extLst>
                    <a:ext uri="{9D8B030D-6E8A-4147-A177-3AD203B41FA5}">
                      <a16:colId xmlns:a16="http://schemas.microsoft.com/office/drawing/2014/main" val="2674272070"/>
                    </a:ext>
                  </a:extLst>
                </a:gridCol>
                <a:gridCol w="1057288">
                  <a:extLst>
                    <a:ext uri="{9D8B030D-6E8A-4147-A177-3AD203B41FA5}">
                      <a16:colId xmlns:a16="http://schemas.microsoft.com/office/drawing/2014/main" val="394736364"/>
                    </a:ext>
                  </a:extLst>
                </a:gridCol>
                <a:gridCol w="757924">
                  <a:extLst>
                    <a:ext uri="{9D8B030D-6E8A-4147-A177-3AD203B41FA5}">
                      <a16:colId xmlns:a16="http://schemas.microsoft.com/office/drawing/2014/main" val="119192949"/>
                    </a:ext>
                  </a:extLst>
                </a:gridCol>
                <a:gridCol w="904659">
                  <a:extLst>
                    <a:ext uri="{9D8B030D-6E8A-4147-A177-3AD203B41FA5}">
                      <a16:colId xmlns:a16="http://schemas.microsoft.com/office/drawing/2014/main" val="844908805"/>
                    </a:ext>
                  </a:extLst>
                </a:gridCol>
                <a:gridCol w="917584">
                  <a:extLst>
                    <a:ext uri="{9D8B030D-6E8A-4147-A177-3AD203B41FA5}">
                      <a16:colId xmlns:a16="http://schemas.microsoft.com/office/drawing/2014/main" val="3212996364"/>
                    </a:ext>
                  </a:extLst>
                </a:gridCol>
                <a:gridCol w="878813">
                  <a:extLst>
                    <a:ext uri="{9D8B030D-6E8A-4147-A177-3AD203B41FA5}">
                      <a16:colId xmlns:a16="http://schemas.microsoft.com/office/drawing/2014/main" val="2132764913"/>
                    </a:ext>
                  </a:extLst>
                </a:gridCol>
                <a:gridCol w="852965">
                  <a:extLst>
                    <a:ext uri="{9D8B030D-6E8A-4147-A177-3AD203B41FA5}">
                      <a16:colId xmlns:a16="http://schemas.microsoft.com/office/drawing/2014/main" val="2006432898"/>
                    </a:ext>
                  </a:extLst>
                </a:gridCol>
                <a:gridCol w="995127">
                  <a:extLst>
                    <a:ext uri="{9D8B030D-6E8A-4147-A177-3AD203B41FA5}">
                      <a16:colId xmlns:a16="http://schemas.microsoft.com/office/drawing/2014/main" val="3895501426"/>
                    </a:ext>
                  </a:extLst>
                </a:gridCol>
                <a:gridCol w="956354">
                  <a:extLst>
                    <a:ext uri="{9D8B030D-6E8A-4147-A177-3AD203B41FA5}">
                      <a16:colId xmlns:a16="http://schemas.microsoft.com/office/drawing/2014/main" val="2131524936"/>
                    </a:ext>
                  </a:extLst>
                </a:gridCol>
                <a:gridCol w="956354">
                  <a:extLst>
                    <a:ext uri="{9D8B030D-6E8A-4147-A177-3AD203B41FA5}">
                      <a16:colId xmlns:a16="http://schemas.microsoft.com/office/drawing/2014/main" val="3577523418"/>
                    </a:ext>
                  </a:extLst>
                </a:gridCol>
              </a:tblGrid>
              <a:tr h="53931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100" b="0" dirty="0">
                          <a:solidFill>
                            <a:schemeClr val="tx1"/>
                          </a:solidFill>
                          <a:effectLst/>
                        </a:rPr>
                        <a:t>Cortex-M35P</a:t>
                      </a:r>
                    </a:p>
                  </a:txBody>
                  <a:tcPr marL="113525" marR="113525" marT="42588" marB="42588" anchor="ctr">
                    <a:solidFill>
                      <a:srgbClr val="E7EEF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100" b="0" dirty="0">
                          <a:solidFill>
                            <a:schemeClr val="tx1"/>
                          </a:solidFill>
                          <a:effectLst/>
                        </a:rPr>
                        <a:t>Armv8-M</a:t>
                      </a:r>
                    </a:p>
                    <a:p>
                      <a:pPr algn="ctr"/>
                      <a:r>
                        <a:rPr lang="en-GB" altLang="zh-CN" sz="1100" b="0" dirty="0">
                          <a:solidFill>
                            <a:schemeClr val="tx1"/>
                          </a:solidFill>
                          <a:effectLst/>
                        </a:rPr>
                        <a:t>Main</a:t>
                      </a:r>
                      <a:r>
                        <a:rPr lang="en-US" altLang="zh-CN" sz="1100" b="0" dirty="0">
                          <a:solidFill>
                            <a:schemeClr val="tx1"/>
                          </a:solidFill>
                          <a:effectLst/>
                        </a:rPr>
                        <a:t>line</a:t>
                      </a:r>
                      <a:endParaRPr lang="en-GB" sz="1100" b="0" dirty="0">
                        <a:solidFill>
                          <a:schemeClr val="tx1"/>
                        </a:solidFill>
                        <a:effectLst/>
                      </a:endParaRPr>
                    </a:p>
                  </a:txBody>
                  <a:tcPr marL="113525" marR="113525" marT="42588" marB="42588" anchor="ctr">
                    <a:solidFill>
                      <a:srgbClr val="E7EEF1"/>
                    </a:solidFill>
                  </a:tcPr>
                </a:tc>
                <a:tc>
                  <a:txBody>
                    <a:bodyPr/>
                    <a:lstStyle/>
                    <a:p>
                      <a:pPr algn="ctr"/>
                      <a:r>
                        <a:rPr lang="en-GB" sz="1100" b="0" u="none" strike="noStrike" dirty="0">
                          <a:solidFill>
                            <a:schemeClr val="tx1"/>
                          </a:solidFill>
                          <a:effectLst/>
                        </a:rPr>
                        <a:t>Harvard</a:t>
                      </a:r>
                      <a:endParaRPr lang="en-GB" sz="1100" b="0" dirty="0">
                        <a:solidFill>
                          <a:schemeClr val="tx1"/>
                        </a:solidFill>
                        <a:effectLst/>
                      </a:endParaRPr>
                    </a:p>
                  </a:txBody>
                  <a:tcPr marL="113525" marR="113525" marT="42588" marB="42588" anchor="ctr">
                    <a:solidFill>
                      <a:srgbClr val="E7EE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GB" sz="1100" b="0" dirty="0">
                          <a:solidFill>
                            <a:schemeClr val="tx1"/>
                          </a:solidFill>
                          <a:effectLst/>
                        </a:rPr>
                        <a:t>Entire</a:t>
                      </a:r>
                    </a:p>
                  </a:txBody>
                  <a:tcPr marL="113525" marR="113525" marT="42588" marB="42588" anchor="ctr">
                    <a:solidFill>
                      <a:srgbClr val="E7EE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GB" sz="1100" b="0" dirty="0">
                          <a:solidFill>
                            <a:schemeClr val="tx1"/>
                          </a:solidFill>
                          <a:effectLst/>
                        </a:rPr>
                        <a:t>Entire</a:t>
                      </a:r>
                    </a:p>
                  </a:txBody>
                  <a:tcPr marL="113525" marR="113525" marT="42588" marB="42588" anchor="ctr">
                    <a:solidFill>
                      <a:srgbClr val="E7EE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GB" sz="1100" b="0" dirty="0">
                          <a:solidFill>
                            <a:schemeClr val="tx1"/>
                          </a:solidFill>
                          <a:effectLst/>
                        </a:rPr>
                        <a:t>1 cycle</a:t>
                      </a:r>
                    </a:p>
                  </a:txBody>
                  <a:tcPr marL="113525" marR="113525" marT="42588" marB="42588" anchor="ctr">
                    <a:solidFill>
                      <a:srgbClr val="E7EEF1"/>
                    </a:solidFill>
                  </a:tcPr>
                </a:tc>
                <a:tc>
                  <a:txBody>
                    <a:bodyPr/>
                    <a:lstStyle/>
                    <a:p>
                      <a:pPr algn="ctr" fontAlgn="ctr"/>
                      <a:r>
                        <a:rPr lang="en-GB" sz="1100" b="0" dirty="0">
                          <a:solidFill>
                            <a:schemeClr val="tx1"/>
                          </a:solidFill>
                          <a:effectLst/>
                        </a:rPr>
                        <a:t>Yes</a:t>
                      </a:r>
                    </a:p>
                  </a:txBody>
                  <a:tcPr marL="113525" marR="113525" marT="42588" marB="42588" anchor="ctr">
                    <a:solidFill>
                      <a:srgbClr val="E7EEF1"/>
                    </a:solidFill>
                  </a:tcPr>
                </a:tc>
                <a:tc>
                  <a:txBody>
                    <a:bodyPr/>
                    <a:lstStyle/>
                    <a:p>
                      <a:pPr algn="ctr" fontAlgn="ctr"/>
                      <a:r>
                        <a:rPr lang="en-GB" sz="1100" b="0" dirty="0">
                          <a:solidFill>
                            <a:schemeClr val="tx1"/>
                          </a:solidFill>
                          <a:effectLst/>
                        </a:rPr>
                        <a:t>Yes</a:t>
                      </a:r>
                    </a:p>
                  </a:txBody>
                  <a:tcPr marL="113525" marR="113525" marT="42588" marB="42588" anchor="ctr">
                    <a:solidFill>
                      <a:srgbClr val="E7EE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GB" sz="1100" b="0" dirty="0">
                          <a:solidFill>
                            <a:schemeClr val="tx1"/>
                          </a:solidFill>
                          <a:effectLst/>
                        </a:rPr>
                        <a:t>Yes</a:t>
                      </a:r>
                      <a:endParaRPr kumimoji="0" lang="en-GB" sz="1100" b="0" kern="1200" dirty="0">
                        <a:solidFill>
                          <a:schemeClr val="tx1"/>
                        </a:solidFill>
                        <a:effectLst/>
                        <a:latin typeface="+mn-lt"/>
                        <a:ea typeface="+mn-ea"/>
                        <a:cs typeface="+mn-cs"/>
                      </a:endParaRPr>
                    </a:p>
                  </a:txBody>
                  <a:tcPr marL="113525" marR="113525" marT="42588" marB="42588" anchor="ctr">
                    <a:solidFill>
                      <a:srgbClr val="E7EEF1"/>
                    </a:solidFill>
                  </a:tcPr>
                </a:tc>
                <a:tc>
                  <a:txBody>
                    <a:bodyPr/>
                    <a:lstStyle/>
                    <a:p>
                      <a:pPr algn="ctr"/>
                      <a:r>
                        <a:rPr lang="en-GB" sz="1100" b="0" dirty="0">
                          <a:solidFill>
                            <a:schemeClr val="tx1"/>
                          </a:solidFill>
                          <a:effectLst/>
                        </a:rPr>
                        <a:t>optional</a:t>
                      </a:r>
                    </a:p>
                  </a:txBody>
                  <a:tcPr marL="113525" marR="113525" marT="42588" marB="42588" anchor="ctr">
                    <a:solidFill>
                      <a:srgbClr val="E7EEF1"/>
                    </a:solidFill>
                  </a:tcPr>
                </a:tc>
                <a:tc>
                  <a:txBody>
                    <a:bodyPr/>
                    <a:lstStyle/>
                    <a:p>
                      <a:pPr algn="ctr"/>
                      <a:r>
                        <a:rPr lang="en-GB" sz="1100" b="0" dirty="0">
                          <a:solidFill>
                            <a:schemeClr val="tx1"/>
                          </a:solidFill>
                          <a:effectLst/>
                        </a:rPr>
                        <a:t>Yes</a:t>
                      </a:r>
                    </a:p>
                  </a:txBody>
                  <a:tcPr marL="113525" marR="113525" marT="42588" marB="42588" anchor="ctr">
                    <a:solidFill>
                      <a:srgbClr val="E7EEF1"/>
                    </a:solidFill>
                  </a:tcPr>
                </a:tc>
                <a:extLst>
                  <a:ext uri="{0D108BD9-81ED-4DB2-BD59-A6C34878D82A}">
                    <a16:rowId xmlns:a16="http://schemas.microsoft.com/office/drawing/2014/main" val="2861171815"/>
                  </a:ext>
                </a:extLst>
              </a:tr>
            </a:tbl>
          </a:graphicData>
        </a:graphic>
      </p:graphicFrame>
    </p:spTree>
    <p:extLst>
      <p:ext uri="{BB962C8B-B14F-4D97-AF65-F5344CB8AC3E}">
        <p14:creationId xmlns:p14="http://schemas.microsoft.com/office/powerpoint/2010/main" val="2832974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normAutofit/>
          </a:bodyPr>
          <a:lstStyle/>
          <a:p>
            <a:r>
              <a:rPr lang="en-GB" dirty="0"/>
              <a:t>Cortex-M7 Processor Overview</a:t>
            </a:r>
          </a:p>
        </p:txBody>
      </p:sp>
      <p:sp>
        <p:nvSpPr>
          <p:cNvPr id="10243" name="Content Placeholder 2"/>
          <p:cNvSpPr>
            <a:spLocks noGrp="1"/>
          </p:cNvSpPr>
          <p:nvPr>
            <p:ph idx="1"/>
          </p:nvPr>
        </p:nvSpPr>
        <p:spPr>
          <a:xfrm>
            <a:off x="492125" y="1201008"/>
            <a:ext cx="10985500" cy="5085491"/>
          </a:xfrm>
        </p:spPr>
        <p:txBody>
          <a:bodyPr/>
          <a:lstStyle/>
          <a:p>
            <a:pPr>
              <a:spcBef>
                <a:spcPct val="0"/>
              </a:spcBef>
            </a:pPr>
            <a:r>
              <a:rPr lang="en-GB" dirty="0">
                <a:ea typeface="ＭＳ Ｐゴシック" panose="020B0600070205080204" pitchFamily="34" charset="-128"/>
              </a:rPr>
              <a:t>Cortex-M7 Processor</a:t>
            </a:r>
          </a:p>
          <a:p>
            <a:pPr lvl="1">
              <a:spcBef>
                <a:spcPct val="0"/>
              </a:spcBef>
            </a:pPr>
            <a:r>
              <a:rPr lang="en-US" sz="2000" dirty="0">
                <a:solidFill>
                  <a:schemeClr val="tx2"/>
                </a:solidFill>
                <a:ea typeface="ＭＳ Ｐゴシック" panose="020B0600070205080204" pitchFamily="34" charset="-128"/>
              </a:rPr>
              <a:t>Intended for high-performance, deeply embedded applications that require fast interrupt response features.</a:t>
            </a:r>
            <a:endParaRPr lang="en-GB" sz="2000" dirty="0">
              <a:solidFill>
                <a:schemeClr val="tx2"/>
              </a:solidFill>
              <a:ea typeface="ＭＳ Ｐゴシック" panose="020B0600070205080204" pitchFamily="34" charset="-128"/>
            </a:endParaRPr>
          </a:p>
          <a:p>
            <a:pPr lvl="1">
              <a:spcBef>
                <a:spcPct val="0"/>
              </a:spcBef>
            </a:pPr>
            <a:r>
              <a:rPr lang="en-US" sz="2000" dirty="0">
                <a:solidFill>
                  <a:schemeClr val="tx2"/>
                </a:solidFill>
                <a:ea typeface="ＭＳ Ｐゴシック" panose="020B0600070205080204" pitchFamily="34" charset="-128"/>
              </a:rPr>
              <a:t>with additional support for double-precision floating point, as well as additional memory features like cache and Tightly Coupled Memory (TCM) </a:t>
            </a:r>
          </a:p>
          <a:p>
            <a:pPr lvl="1">
              <a:spcBef>
                <a:spcPct val="0"/>
              </a:spcBef>
            </a:pPr>
            <a:r>
              <a:rPr lang="en-GB" sz="2000" dirty="0">
                <a:solidFill>
                  <a:schemeClr val="tx2"/>
                </a:solidFill>
                <a:ea typeface="ＭＳ Ｐゴシック" panose="020B0600070205080204" pitchFamily="34" charset="-128"/>
              </a:rPr>
              <a:t>32-bit Reduced Instruction Set Computing (RISC) processor</a:t>
            </a:r>
            <a:r>
              <a:rPr lang="en-US" sz="2000" dirty="0">
                <a:solidFill>
                  <a:schemeClr val="tx2"/>
                </a:solidFill>
                <a:ea typeface="ＭＳ Ｐゴシック" panose="020B0600070205080204" pitchFamily="34" charset="-128"/>
              </a:rPr>
              <a:t>	</a:t>
            </a:r>
          </a:p>
          <a:p>
            <a:pPr>
              <a:spcBef>
                <a:spcPct val="0"/>
              </a:spcBef>
            </a:pPr>
            <a:r>
              <a:rPr lang="en-GB" dirty="0">
                <a:ea typeface="ＭＳ Ｐゴシック" panose="020B0600070205080204" pitchFamily="34" charset="-128"/>
              </a:rPr>
              <a:t>High performance efficiency: </a:t>
            </a:r>
            <a:r>
              <a:rPr lang="en-GB" sz="2000" dirty="0">
                <a:solidFill>
                  <a:schemeClr val="tx2"/>
                </a:solidFill>
                <a:ea typeface="ＭＳ Ｐゴシック" panose="020B0600070205080204" pitchFamily="34" charset="-128"/>
              </a:rPr>
              <a:t>33 µW/MHz dynamic power requirement</a:t>
            </a:r>
          </a:p>
          <a:p>
            <a:pPr>
              <a:spcBef>
                <a:spcPct val="0"/>
              </a:spcBef>
            </a:pPr>
            <a:r>
              <a:rPr lang="en-GB" dirty="0">
                <a:ea typeface="ＭＳ Ｐゴシック" panose="020B0600070205080204" pitchFamily="34" charset="-128"/>
              </a:rPr>
              <a:t>Low power consumption</a:t>
            </a:r>
          </a:p>
          <a:p>
            <a:pPr lvl="1">
              <a:spcBef>
                <a:spcPct val="0"/>
              </a:spcBef>
            </a:pPr>
            <a:r>
              <a:rPr lang="en-GB" sz="2000" dirty="0">
                <a:solidFill>
                  <a:schemeClr val="tx2"/>
                </a:solidFill>
                <a:ea typeface="ＭＳ Ｐゴシック" panose="020B0600070205080204" pitchFamily="34" charset="-128"/>
              </a:rPr>
              <a:t>Low-power features including architectural clock gating, sleep mode and wake-up interrupt controller (WIC)</a:t>
            </a:r>
          </a:p>
          <a:p>
            <a:pPr indent="-166688">
              <a:spcBef>
                <a:spcPct val="0"/>
              </a:spcBef>
            </a:pPr>
            <a:r>
              <a:rPr lang="en-GB" dirty="0">
                <a:solidFill>
                  <a:schemeClr val="tx2"/>
                </a:solidFill>
                <a:ea typeface="ＭＳ Ｐゴシック" panose="020B0600070205080204" pitchFamily="34" charset="-128"/>
              </a:rPr>
              <a:t>Enhanced determinism</a:t>
            </a:r>
          </a:p>
          <a:p>
            <a:pPr lvl="1">
              <a:spcBef>
                <a:spcPct val="0"/>
              </a:spcBef>
            </a:pPr>
            <a:r>
              <a:rPr lang="en-GB" sz="2000" dirty="0">
                <a:solidFill>
                  <a:schemeClr val="tx2"/>
                </a:solidFill>
                <a:ea typeface="ＭＳ Ｐゴシック" panose="020B0600070205080204" pitchFamily="34" charset="-128"/>
              </a:rPr>
              <a:t>The critical tasks and interrupt routines can be served quickly in a known number of cycles</a:t>
            </a:r>
          </a:p>
          <a:p>
            <a:pPr marL="538162" lvl="1" indent="0">
              <a:buNone/>
            </a:pPr>
            <a:endParaRPr lang="en-GB" sz="1400" dirty="0"/>
          </a:p>
        </p:txBody>
      </p:sp>
    </p:spTree>
    <p:extLst>
      <p:ext uri="{BB962C8B-B14F-4D97-AF65-F5344CB8AC3E}">
        <p14:creationId xmlns:p14="http://schemas.microsoft.com/office/powerpoint/2010/main" val="2632868336"/>
      </p:ext>
    </p:extLst>
  </p:cSld>
  <p:clrMapOvr>
    <a:masterClrMapping/>
  </p:clrMapOvr>
</p:sld>
</file>

<file path=ppt/theme/theme1.xml><?xml version="1.0" encoding="utf-8"?>
<a:theme xmlns:a="http://schemas.openxmlformats.org/drawingml/2006/main" name="ARM PPT template 2017_Confidential">
  <a:themeElements>
    <a:clrScheme name="arm">
      <a:dk1>
        <a:sysClr val="windowText" lastClr="000000"/>
      </a:dk1>
      <a:lt1>
        <a:sysClr val="window" lastClr="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Arm_PPT_2017_public.potx" id="{A3B643CE-0F79-4823-AA66-0CA4DE5EE3C5}" vid="{ED53B60E-37BF-4A33-8397-68515E403F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arm">
    <a:dk1>
      <a:sysClr val="windowText" lastClr="000000"/>
    </a:dk1>
    <a:lt1>
      <a:sysClr val="window" lastClr="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AB4C7B3E1FC394489A73CF7D7E3C9BF" ma:contentTypeVersion="0" ma:contentTypeDescription="Create a new document." ma:contentTypeScope="" ma:versionID="45cafcb85e4a634abde564ce1863f081">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546F3D9-27DD-4F07-9983-380B33535F9E}">
  <ds:schemaRefs>
    <ds:schemaRef ds:uri="http://purl.org/dc/dcmitype/"/>
    <ds:schemaRef ds:uri="http://www.w3.org/XML/1998/namespace"/>
    <ds:schemaRef ds:uri="http://schemas.microsoft.com/office/infopath/2007/PartnerControls"/>
    <ds:schemaRef ds:uri="http://schemas.openxmlformats.org/package/2006/metadata/core-properties"/>
    <ds:schemaRef ds:uri="http://schemas.microsoft.com/office/2006/documentManagement/types"/>
    <ds:schemaRef ds:uri="http://schemas.microsoft.com/office/2006/metadata/properties"/>
    <ds:schemaRef ds:uri="http://purl.org/dc/terms/"/>
    <ds:schemaRef ds:uri="http://purl.org/dc/elements/1.1/"/>
  </ds:schemaRefs>
</ds:datastoreItem>
</file>

<file path=customXml/itemProps2.xml><?xml version="1.0" encoding="utf-8"?>
<ds:datastoreItem xmlns:ds="http://schemas.openxmlformats.org/officeDocument/2006/customXml" ds:itemID="{776A7FD9-EB25-40DB-BD4D-0724701A0C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A2F4DB20-F02C-4139-BE14-4D908EF1BA8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4577</Words>
  <Application>Microsoft Office PowerPoint</Application>
  <PresentationFormat>Widescreen</PresentationFormat>
  <Paragraphs>684</Paragraphs>
  <Slides>27</Slides>
  <Notes>27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Wingdings</vt:lpstr>
      <vt:lpstr>ARM PPT template 2017_Confidential</vt:lpstr>
      <vt:lpstr>Arm Cortex-M7  Processor Architecture Part 1</vt:lpstr>
      <vt:lpstr>Module Syllabus</vt:lpstr>
      <vt:lpstr>Arm Architectures and Processors</vt:lpstr>
      <vt:lpstr>How to Design an ARM-based SoC</vt:lpstr>
      <vt:lpstr>Arm Processor Families</vt:lpstr>
      <vt:lpstr>Arm architecture vs Arm processor  </vt:lpstr>
      <vt:lpstr>Arm Cortex-M Series</vt:lpstr>
      <vt:lpstr>Arm Cortex-M Series Family</vt:lpstr>
      <vt:lpstr>Cortex-M7 Processor Overview</vt:lpstr>
      <vt:lpstr>Cortex-M7 Processor Features</vt:lpstr>
      <vt:lpstr>Cortex-M7 Processor Features</vt:lpstr>
      <vt:lpstr>Cortex-M7 Processor Features</vt:lpstr>
      <vt:lpstr>Cortex-M7 Block Diagram</vt:lpstr>
      <vt:lpstr>Cortex-M7 components</vt:lpstr>
      <vt:lpstr>Cortex-M7 components</vt:lpstr>
      <vt:lpstr>Cortex-M7 components</vt:lpstr>
      <vt:lpstr>Cortex-M7 Registers</vt:lpstr>
      <vt:lpstr>Cortex-M7 Registers</vt:lpstr>
      <vt:lpstr>Cortex-M7 Registers</vt:lpstr>
      <vt:lpstr>Cortex-M7 Registers</vt:lpstr>
      <vt:lpstr>Cortex-M7 Registers</vt:lpstr>
      <vt:lpstr>Cortex-M7 Registers</vt:lpstr>
      <vt:lpstr>Cortex-M7 Registers</vt:lpstr>
      <vt:lpstr>Cortex-M7 Registers</vt:lpstr>
      <vt:lpstr>Cortex-M7 Registers</vt:lpstr>
      <vt:lpstr>Cortex-M7 Registers</vt:lpstr>
      <vt:lpstr>Useful Resources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Arm Cortex-M7  Processor Architecture Part 1</dc:title>
  <dc:subject/>
  <dc:creator/>
  <cp:keywords/>
  <dc:description/>
  <cp:lastModifiedBy/>
  <cp:revision>12</cp:revision>
  <dcterms:created xsi:type="dcterms:W3CDTF">2017-09-28T16:46:04Z</dcterms:created>
  <dcterms:modified xsi:type="dcterms:W3CDTF">2019-11-04T14:27:17Z</dcterms:modified>
  <cp:category/>
  <cp:contentStatus>Published</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45c40ffca3445d9bf3205a60bd2f6d6">
    <vt:lpwstr>Confidential|28d1025d-1415-4984-b35e-5b79e7d32b5c</vt:lpwstr>
  </property>
  <property fmtid="{D5CDD505-2E9C-101B-9397-08002B2CF9AE}" pid="3" name="TaxKeyword">
    <vt:lpwstr/>
  </property>
  <property fmtid="{D5CDD505-2E9C-101B-9397-08002B2CF9AE}" pid="4" name="_dlc_policyId">
    <vt:lpwstr>0x0101004E4B3E189D714F49A85ED613D6AE4F95|-1756139441</vt:lpwstr>
  </property>
  <property fmtid="{D5CDD505-2E9C-101B-9397-08002B2CF9AE}" pid="5" name="vti_description">
    <vt:lpwstr/>
  </property>
  <property fmtid="{D5CDD505-2E9C-101B-9397-08002B2CF9AE}" pid="6" name="WorkflowChangePath">
    <vt:lpwstr>1069b4ef-e6f3-4ad7-8c8e-772136578697,10;</vt:lpwstr>
  </property>
  <property fmtid="{D5CDD505-2E9C-101B-9397-08002B2CF9AE}" pid="7" name="Confidentiality">
    <vt:lpwstr>1;#Confidential|28d1025d-1415-4984-b35e-5b79e7d32b5c</vt:lpwstr>
  </property>
  <property fmtid="{D5CDD505-2E9C-101B-9397-08002B2CF9AE}" pid="8" name="ContentTypeId">
    <vt:lpwstr>0x0101001AB4C7B3E1FC394489A73CF7D7E3C9BF</vt:lpwstr>
  </property>
  <property fmtid="{D5CDD505-2E9C-101B-9397-08002B2CF9AE}" pid="9" name="Calendar Year">
    <vt:lpwstr>7;#2017|58467e81-5d99-44a5-abb5-12a016b65e9e</vt:lpwstr>
  </property>
  <property fmtid="{D5CDD505-2E9C-101B-9397-08002B2CF9AE}" pid="10" name="TaxCatchAll">
    <vt:lpwstr/>
  </property>
  <property fmtid="{D5CDD505-2E9C-101B-9397-08002B2CF9AE}" pid="11" name="TaxKeywordTaxHTField">
    <vt:lpwstr/>
  </property>
  <property fmtid="{D5CDD505-2E9C-101B-9397-08002B2CF9AE}" pid="12" name="ItemRetentionFormula">
    <vt:lpwstr/>
  </property>
  <property fmtid="{D5CDD505-2E9C-101B-9397-08002B2CF9AE}" pid="13" name="_dlc_LastRun">
    <vt:lpwstr>08/15/2015 23:02:11</vt:lpwstr>
  </property>
  <property fmtid="{D5CDD505-2E9C-101B-9397-08002B2CF9AE}" pid="14" name="_dlc_DocIdItemGuid">
    <vt:lpwstr>4ff7fb8e-c1c6-4ffa-a6e2-9443f43164b5</vt:lpwstr>
  </property>
  <property fmtid="{D5CDD505-2E9C-101B-9397-08002B2CF9AE}" pid="15" name="_dlc_ItemStageId">
    <vt:lpwstr>1</vt:lpwstr>
  </property>
  <property fmtid="{D5CDD505-2E9C-101B-9397-08002B2CF9AE}" pid="16" name="j60c3ced31bb40378c6254d49035d966">
    <vt:lpwstr>2015|ee47c3e7-6a69-4f36-9adf-1007c8d399a4</vt:lpwstr>
  </property>
</Properties>
</file>