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329" r:id="rId5"/>
    <p:sldId id="257" r:id="rId6"/>
    <p:sldId id="259" r:id="rId7"/>
    <p:sldId id="260" r:id="rId8"/>
    <p:sldId id="261" r:id="rId9"/>
    <p:sldId id="262" r:id="rId10"/>
    <p:sldId id="263" r:id="rId11"/>
    <p:sldId id="269" r:id="rId12"/>
    <p:sldId id="270" r:id="rId13"/>
    <p:sldId id="271" r:id="rId14"/>
    <p:sldId id="273" r:id="rId15"/>
    <p:sldId id="274" r:id="rId16"/>
    <p:sldId id="355" r:id="rId17"/>
    <p:sldId id="275" r:id="rId18"/>
    <p:sldId id="288" r:id="rId19"/>
    <p:sldId id="356" r:id="rId20"/>
    <p:sldId id="289" r:id="rId21"/>
    <p:sldId id="282" r:id="rId22"/>
    <p:sldId id="283" r:id="rId23"/>
    <p:sldId id="287" r:id="rId24"/>
  </p:sldIdLst>
  <p:sldSz cx="12192000" cy="6858000"/>
  <p:notesSz cx="6858000" cy="268605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0"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65817" autoAdjust="0"/>
  </p:normalViewPr>
  <p:slideViewPr>
    <p:cSldViewPr snapToGrid="0">
      <p:cViewPr varScale="1">
        <p:scale>
          <a:sx n="83" d="100"/>
          <a:sy n="83" d="100"/>
        </p:scale>
        <p:origin x="1620" y="84"/>
      </p:cViewPr>
      <p:guideLst>
        <p:guide orient="horz" pos="2160"/>
        <p:guide pos="3840"/>
      </p:guideLst>
    </p:cSldViewPr>
  </p:slideViewPr>
  <p:outlineViewPr>
    <p:cViewPr>
      <p:scale>
        <a:sx n="33" d="100"/>
        <a:sy n="33" d="100"/>
      </p:scale>
      <p:origin x="0" y="-15624"/>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4/12/2019</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4/12/2019</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u="none" dirty="0"/>
              <a:t>Hello and welcome.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u="none" dirty="0"/>
              <a:t>In this video, we will look at </a:t>
            </a:r>
            <a:r>
              <a:rPr lang="en-GB" sz="1200" u="none" dirty="0"/>
              <a:t>Arm Cortex-M7 Processor Architecture</a:t>
            </a:r>
            <a:r>
              <a:rPr lang="en-GB" u="none" dirty="0"/>
              <a:t>. This is Part 2 of the course. </a:t>
            </a:r>
            <a:endParaRPr lang="en-GB" u="none" baseline="0" dirty="0"/>
          </a:p>
          <a:p>
            <a:endParaRPr lang="LID4096" u="none"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a:t>
            </a:fld>
            <a:endParaRPr lang="en-US" altLang="en-US" dirty="0"/>
          </a:p>
        </p:txBody>
      </p:sp>
    </p:spTree>
    <p:extLst>
      <p:ext uri="{BB962C8B-B14F-4D97-AF65-F5344CB8AC3E}">
        <p14:creationId xmlns:p14="http://schemas.microsoft.com/office/powerpoint/2010/main" val="277290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Endianness describes the order in which bytes</a:t>
            </a:r>
            <a:r>
              <a:rPr lang="en-GB" u="none" baseline="0" dirty="0"/>
              <a:t> have to be combined in halfwords or words. For Arm architectures, the endianness has little significance, as either word-wise operations (4 bytes) are performed automatically in the correct order by the instruction set or the information is stored in single bytes regardless of any endianness.</a:t>
            </a:r>
          </a:p>
          <a:p>
            <a:pPr marL="171450" indent="-171450">
              <a:buFontTx/>
              <a:buChar char="-"/>
            </a:pPr>
            <a:endParaRPr lang="en-GB" u="none" baseline="0" dirty="0"/>
          </a:p>
          <a:p>
            <a:pPr marL="0" indent="0">
              <a:buFontTx/>
              <a:buNone/>
            </a:pPr>
            <a:r>
              <a:rPr lang="en-GB" u="none" baseline="0" dirty="0"/>
              <a:t>Endianness is only important if halfwords (2 bytes) are manually stored byte wise. In this case, we must consider whether the most significant byte is stored first or last. If the most significant byte is stored at the highest bit positions, this is called “little endianness”. On the other hand, if the most significant byte is stored at the lowest bit positions, this is called “big endianness”.</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10</a:t>
            </a:fld>
            <a:endParaRPr lang="en-GB" dirty="0"/>
          </a:p>
        </p:txBody>
      </p:sp>
    </p:spTree>
    <p:extLst>
      <p:ext uri="{BB962C8B-B14F-4D97-AF65-F5344CB8AC3E}">
        <p14:creationId xmlns:p14="http://schemas.microsoft.com/office/powerpoint/2010/main" val="330739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The Arm standard instruction set is 32 bits long with three operand formats for load and store operations, where most instructions can be executed conditionally and in a single cycle. One s</a:t>
            </a:r>
            <a:r>
              <a:rPr lang="en-GB" sz="1100" b="0" i="0" u="none" strike="noStrike" kern="1200" baseline="0" dirty="0">
                <a:solidFill>
                  <a:schemeClr val="tx1"/>
                </a:solidFill>
                <a:latin typeface="+mn-lt"/>
                <a:ea typeface="+mn-ea"/>
                <a:cs typeface="+mn-cs"/>
              </a:rPr>
              <a:t>ide effect of the early Arm instruction set is that it required larger program memory than 8- or 16-bit processors and larger power consumption, as more information needed to be moved.</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en-GB" sz="1200" b="0" i="0" u="none" strike="noStrike" kern="1200" baseline="0" dirty="0">
                <a:solidFill>
                  <a:schemeClr val="tx1"/>
                </a:solidFill>
                <a:latin typeface="+mn-lt"/>
                <a:ea typeface="+mn-ea"/>
                <a:cs typeface="+mn-cs"/>
              </a:rPr>
              <a:t>By comparison, Thumb-1 is a 16‐bit instruction set that is optimized for code density from C code. It is a subset of the Arm instruction set functionality with better code density, with minimal performance penalty. Thumb instructions are executed unconditionally, and many of the data processing instructions use a 2‐address format. As a result of the dense encoding, Thumb instruction formats are less regular than Arm instruction formats.</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11</a:t>
            </a:fld>
            <a:endParaRPr lang="en-GB" dirty="0"/>
          </a:p>
        </p:txBody>
      </p:sp>
    </p:spTree>
    <p:extLst>
      <p:ext uri="{BB962C8B-B14F-4D97-AF65-F5344CB8AC3E}">
        <p14:creationId xmlns:p14="http://schemas.microsoft.com/office/powerpoint/2010/main" val="3102511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In earlier processor architectures</a:t>
            </a:r>
            <a:r>
              <a:rPr lang="en-GB" u="none" baseline="0" dirty="0"/>
              <a:t>, Arm and Thumb-1 instructions could be mixed, but that required switching a multiplexer between the two instruction sets. That reduced the speed due to the switching overhead.</a:t>
            </a:r>
          </a:p>
        </p:txBody>
      </p:sp>
      <p:sp>
        <p:nvSpPr>
          <p:cNvPr id="4" name="Slide Number Placeholder 3"/>
          <p:cNvSpPr>
            <a:spLocks noGrp="1"/>
          </p:cNvSpPr>
          <p:nvPr>
            <p:ph type="sldNum" sz="quarter" idx="10"/>
          </p:nvPr>
        </p:nvSpPr>
        <p:spPr/>
        <p:txBody>
          <a:bodyPr/>
          <a:lstStyle/>
          <a:p>
            <a:fld id="{7E30B4F9-F56B-4B1F-A7F6-68D0E6BDFCA5}" type="slidenum">
              <a:rPr lang="en-GB" smtClean="0"/>
              <a:t>12</a:t>
            </a:fld>
            <a:endParaRPr lang="en-GB" dirty="0"/>
          </a:p>
        </p:txBody>
      </p:sp>
    </p:spTree>
    <p:extLst>
      <p:ext uri="{BB962C8B-B14F-4D97-AF65-F5344CB8AC3E}">
        <p14:creationId xmlns:p14="http://schemas.microsoft.com/office/powerpoint/2010/main" val="23757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Thumb-2 is a superset of the Thumb instruction set. Thumb-2 introduces 32-bit instructions that are mixed with the 16-bit instructions. The Thumb-2 instruction set covers almost all the functionality of the Arm instruction set. Thumb-2 is backward compatible with the Armv6 Thumb instruction set.</a:t>
            </a:r>
          </a:p>
          <a:p>
            <a:endParaRPr lang="en-GB" u="none" dirty="0"/>
          </a:p>
          <a:p>
            <a:r>
              <a:rPr lang="en-GB" u="none" dirty="0"/>
              <a:t>The most important difference between the Thumb-2 instruction set and the Arm instruction set is that most Thumb-2 instructions are unconditional, whereas almost all Arm instructions can be conditional. </a:t>
            </a:r>
          </a:p>
          <a:p>
            <a:endParaRPr lang="en-GB" u="none" dirty="0"/>
          </a:p>
          <a:p>
            <a:r>
              <a:rPr lang="en-GB" u="none" dirty="0"/>
              <a:t>Thumb-2’s performance is close to or better than that of the Arm instruction set, and has the code density of the original Thumb-</a:t>
            </a:r>
            <a:r>
              <a:rPr lang="en-GB" u="none" baseline="0" dirty="0"/>
              <a:t>1</a:t>
            </a:r>
            <a:r>
              <a:rPr lang="en-GB" u="none" dirty="0"/>
              <a:t>.</a:t>
            </a:r>
          </a:p>
        </p:txBody>
      </p:sp>
      <p:sp>
        <p:nvSpPr>
          <p:cNvPr id="4" name="Slide Number Placeholder 3"/>
          <p:cNvSpPr>
            <a:spLocks noGrp="1"/>
          </p:cNvSpPr>
          <p:nvPr>
            <p:ph type="sldNum" sz="quarter" idx="10"/>
          </p:nvPr>
        </p:nvSpPr>
        <p:spPr/>
        <p:txBody>
          <a:bodyPr/>
          <a:lstStyle/>
          <a:p>
            <a:fld id="{7E30B4F9-F56B-4B1F-A7F6-68D0E6BDFCA5}" type="slidenum">
              <a:rPr lang="en-GB" smtClean="0"/>
              <a:t>13</a:t>
            </a:fld>
            <a:endParaRPr lang="en-GB" dirty="0"/>
          </a:p>
        </p:txBody>
      </p:sp>
    </p:spTree>
    <p:extLst>
      <p:ext uri="{BB962C8B-B14F-4D97-AF65-F5344CB8AC3E}">
        <p14:creationId xmlns:p14="http://schemas.microsoft.com/office/powerpoint/2010/main" val="10386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t>The Cortex-M7 processor is an implementation of the Armv7-M architecture.</a:t>
            </a:r>
          </a:p>
          <a:p>
            <a:endParaRPr lang="en-US" b="0" i="0" u="none" dirty="0"/>
          </a:p>
          <a:p>
            <a:r>
              <a:rPr lang="en-US" b="0" i="0" u="none" dirty="0"/>
              <a:t>Armv7-M supports a large number of 32-bit instructions that Thumb-2 technology introduced into the Thumb instruction set. Much of the functionality available is identical to the Arm instruction set supported alongside the Thumb instruction set in Armv6T2 and other Armv7 profiles. Thumb instructions are either 16-bit or 32-bit and are aligned on a two-byte boundary. 16-bit and 32-bit instructions can be intermixed freely.</a:t>
            </a:r>
            <a:endParaRPr lang="en-GB" b="0" i="0"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14</a:t>
            </a:fld>
            <a:endParaRPr lang="en-GB" dirty="0"/>
          </a:p>
        </p:txBody>
      </p:sp>
    </p:spTree>
    <p:extLst>
      <p:ext uri="{BB962C8B-B14F-4D97-AF65-F5344CB8AC3E}">
        <p14:creationId xmlns:p14="http://schemas.microsoft.com/office/powerpoint/2010/main" val="119515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kern="1200" dirty="0">
                <a:solidFill>
                  <a:schemeClr val="tx1"/>
                </a:solidFill>
                <a:effectLst/>
                <a:latin typeface="+mn-lt"/>
                <a:ea typeface="+mn-ea"/>
                <a:cs typeface="+mn-cs"/>
              </a:rPr>
              <a:t>Here is the syntax of the Arm assembly.</a:t>
            </a:r>
          </a:p>
          <a:p>
            <a:endParaRPr lang="en-GB" sz="1200" b="0" i="0" u="none" kern="1200" dirty="0">
              <a:solidFill>
                <a:schemeClr val="tx1"/>
              </a:solidFill>
              <a:effectLst/>
              <a:latin typeface="+mn-lt"/>
              <a:ea typeface="+mn-ea"/>
              <a:cs typeface="+mn-cs"/>
            </a:endParaRPr>
          </a:p>
          <a:p>
            <a:r>
              <a:rPr lang="en-GB" sz="1200" b="0" i="0" u="none" kern="1200" dirty="0">
                <a:solidFill>
                  <a:schemeClr val="tx1"/>
                </a:solidFill>
                <a:effectLst/>
                <a:latin typeface="+mn-lt"/>
                <a:ea typeface="+mn-ea"/>
                <a:cs typeface="+mn-cs"/>
              </a:rPr>
              <a:t>The label is a symbolic representation of addresses. You can use labels to mark specific addresses that you want to refer to from other parts of the code. </a:t>
            </a:r>
          </a:p>
          <a:p>
            <a:endParaRPr lang="en-GB" sz="1200" b="0" i="0" u="none" kern="1200" noProof="0" dirty="0">
              <a:solidFill>
                <a:schemeClr val="tx1"/>
              </a:solidFill>
              <a:effectLst/>
              <a:latin typeface="+mn-lt"/>
              <a:ea typeface="+mn-ea"/>
              <a:cs typeface="+mn-cs"/>
            </a:endParaRPr>
          </a:p>
          <a:p>
            <a:r>
              <a:rPr lang="en-GB" sz="1200" b="0" i="0" u="none" kern="1200" noProof="0" dirty="0">
                <a:solidFill>
                  <a:schemeClr val="tx1"/>
                </a:solidFill>
                <a:effectLst/>
                <a:latin typeface="+mn-lt"/>
                <a:ea typeface="+mn-ea"/>
                <a:cs typeface="+mn-cs"/>
              </a:rPr>
              <a:t>Mnemonic</a:t>
            </a:r>
            <a:r>
              <a:rPr lang="en-GB" sz="1200" b="0" i="0" u="none" kern="1200" baseline="0" noProof="0" dirty="0">
                <a:solidFill>
                  <a:schemeClr val="tx1"/>
                </a:solidFill>
                <a:effectLst/>
                <a:latin typeface="+mn-lt"/>
                <a:ea typeface="+mn-ea"/>
                <a:cs typeface="+mn-cs"/>
              </a:rPr>
              <a:t> is the name of the instruction, for example, ADD, MOV, etc. </a:t>
            </a:r>
            <a:r>
              <a:rPr lang="en-GB" sz="1200" b="0" i="0" u="none" kern="1200" dirty="0">
                <a:solidFill>
                  <a:schemeClr val="tx1"/>
                </a:solidFill>
                <a:effectLst/>
                <a:latin typeface="+mn-lt"/>
                <a:ea typeface="+mn-ea"/>
                <a:cs typeface="+mn-cs"/>
              </a:rPr>
              <a:t>Most data processing instructions can optionally update the condition flags according to the result of the operation. You can also execute an instruction conditionally, based on the condition flags set in another instruction, either immediately after the instruction that updated the flags or after any number of intervening instructions that have not updated the flags.</a:t>
            </a:r>
          </a:p>
          <a:p>
            <a:endParaRPr lang="en-GB" sz="1200" b="0" i="0" u="none" kern="1200" dirty="0">
              <a:solidFill>
                <a:schemeClr val="tx1"/>
              </a:solidFill>
              <a:effectLst/>
              <a:latin typeface="+mn-lt"/>
              <a:ea typeface="+mn-ea"/>
              <a:cs typeface="+mn-cs"/>
            </a:endParaRPr>
          </a:p>
          <a:p>
            <a:r>
              <a:rPr lang="en-GB" sz="1200" b="0" i="0" u="none" kern="1200" dirty="0">
                <a:solidFill>
                  <a:schemeClr val="tx1"/>
                </a:solidFill>
                <a:effectLst/>
                <a:latin typeface="+mn-lt"/>
                <a:ea typeface="+mn-ea"/>
                <a:cs typeface="+mn-cs"/>
              </a:rPr>
              <a:t>Conditional execution is available by using conditional branches or by adding condition code suffixes to instructions. The condition code suffix enables the processor to test a condition based on the flags. If the condition test of a conditional instruction fails, then the instruction</a:t>
            </a:r>
            <a:r>
              <a:rPr lang="en-GB" sz="1200" b="0" i="0" u="none" kern="1200" baseline="0" dirty="0">
                <a:solidFill>
                  <a:schemeClr val="tx1"/>
                </a:solidFill>
                <a:effectLst/>
                <a:latin typeface="+mn-lt"/>
                <a:ea typeface="+mn-ea"/>
                <a:cs typeface="+mn-cs"/>
              </a:rPr>
              <a:t> </a:t>
            </a:r>
            <a:r>
              <a:rPr lang="en-GB" sz="1200" b="0" i="0" u="none" kern="1200" dirty="0">
                <a:solidFill>
                  <a:schemeClr val="tx1"/>
                </a:solidFill>
                <a:effectLst/>
                <a:latin typeface="+mn-lt"/>
                <a:ea typeface="+mn-ea"/>
                <a:cs typeface="+mn-cs"/>
              </a:rPr>
              <a:t>does not execute, does not write any value to its destination register, does not affect any of the flags, and does not generate any exception.</a:t>
            </a:r>
          </a:p>
          <a:p>
            <a:endParaRPr lang="en-GB" u="none" noProof="0" dirty="0"/>
          </a:p>
          <a:p>
            <a:r>
              <a:rPr lang="en-GB" u="none" noProof="0" dirty="0"/>
              <a:t>An instruction operand can be an Arm register, a constant, or another instruction-specific parameter. </a:t>
            </a:r>
          </a:p>
          <a:p>
            <a:r>
              <a:rPr lang="en-GB" u="none" noProof="0" dirty="0"/>
              <a:t>Instructions act on the operands and often store the result in a destination register. </a:t>
            </a:r>
          </a:p>
          <a:p>
            <a:r>
              <a:rPr lang="en-GB" u="none" noProof="0" dirty="0"/>
              <a:t>When there is a destination register in the instruction, it is usually specified before the operands. </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15</a:t>
            </a:fld>
            <a:endParaRPr lang="en-GB" dirty="0"/>
          </a:p>
        </p:txBody>
      </p:sp>
    </p:spTree>
    <p:extLst>
      <p:ext uri="{BB962C8B-B14F-4D97-AF65-F5344CB8AC3E}">
        <p14:creationId xmlns:p14="http://schemas.microsoft.com/office/powerpoint/2010/main" val="2061006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kern="1200" dirty="0">
                <a:solidFill>
                  <a:schemeClr val="tx1"/>
                </a:solidFill>
                <a:effectLst/>
                <a:latin typeface="+mn-lt"/>
                <a:ea typeface="+mn-ea"/>
                <a:cs typeface="+mn-cs"/>
              </a:rPr>
              <a:t>Here is an example of an instruction set. </a:t>
            </a:r>
            <a:endParaRPr lang="en-GB" u="none" noProof="0" dirty="0"/>
          </a:p>
          <a:p>
            <a:endParaRPr lang="en-GB" u="none" dirty="0"/>
          </a:p>
          <a:p>
            <a:r>
              <a:rPr lang="en-GB" u="none" dirty="0"/>
              <a:t>Note</a:t>
            </a:r>
            <a:r>
              <a:rPr lang="en-GB" u="none" baseline="0" dirty="0"/>
              <a:t> that </a:t>
            </a:r>
            <a:r>
              <a:rPr lang="en-GB" sz="1200" b="0" i="0" u="none" kern="1200" baseline="0" dirty="0">
                <a:solidFill>
                  <a:schemeClr val="tx1"/>
                </a:solidFill>
                <a:effectLst/>
                <a:latin typeface="+mn-lt"/>
                <a:ea typeface="+mn-ea"/>
                <a:cs typeface="+mn-cs"/>
              </a:rPr>
              <a:t>i</a:t>
            </a:r>
            <a:r>
              <a:rPr lang="en-GB" sz="1200" b="0" i="0" u="none" kern="1200" dirty="0">
                <a:solidFill>
                  <a:schemeClr val="tx1"/>
                </a:solidFill>
                <a:effectLst/>
                <a:latin typeface="+mn-lt"/>
                <a:ea typeface="+mn-ea"/>
                <a:cs typeface="+mn-cs"/>
              </a:rPr>
              <a:t>nstruction mnemonics, pseudo-instructions, directives, and symbolic register names can be written in all uppercase or all lowercase, but not mixed. Labels and comments can be in uppercase or lowercase, or mixed.</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16</a:t>
            </a:fld>
            <a:endParaRPr lang="en-GB" dirty="0"/>
          </a:p>
        </p:txBody>
      </p:sp>
    </p:spTree>
    <p:extLst>
      <p:ext uri="{BB962C8B-B14F-4D97-AF65-F5344CB8AC3E}">
        <p14:creationId xmlns:p14="http://schemas.microsoft.com/office/powerpoint/2010/main" val="4127031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u="none" dirty="0"/>
              <a:t>Here are some examples of the Arm instruction 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u="none" dirty="0"/>
              <a:t>For more information, see the </a:t>
            </a:r>
            <a:r>
              <a:rPr lang="en-GB" sz="1200" u="none" dirty="0"/>
              <a:t>Cortex-M7 Devices Generic User Guide</a:t>
            </a:r>
            <a:r>
              <a:rPr lang="en-GB" altLang="zh-CN" u="none" dirty="0"/>
              <a:t>.</a:t>
            </a:r>
            <a:endParaRPr lang="en-US" altLang="zh-CN"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17</a:t>
            </a:fld>
            <a:endParaRPr lang="en-GB" dirty="0"/>
          </a:p>
        </p:txBody>
      </p:sp>
    </p:spTree>
    <p:extLst>
      <p:ext uri="{BB962C8B-B14F-4D97-AF65-F5344CB8AC3E}">
        <p14:creationId xmlns:p14="http://schemas.microsoft.com/office/powerpoint/2010/main" val="228578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u="none" dirty="0"/>
              <a:t>Most of the instructions also have an optional condition suffix (mnemonic extension).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The tables here list the available condition codes, their meaning, and the flags that are tested.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u="none" dirty="0"/>
              <a:t>For example, if you add “NE” as a suffix to the branch instruction “B”, then the “BNE” instruction only executes if condition “Not Equals” is true. This condition is true if the Z flag is clear, so the BNE instruction would iterate the loop until the Z flag is set to 1.</a:t>
            </a:r>
          </a:p>
          <a:p>
            <a:pPr>
              <a:spcBef>
                <a:spcPts val="0"/>
              </a:spcBef>
              <a:spcAft>
                <a:spcPts val="0"/>
              </a:spcAft>
              <a:defRPr/>
            </a:pPr>
            <a:endParaRPr lang="en-GB" altLang="zh-CN" dirty="0">
              <a:cs typeface="Calibri"/>
            </a:endParaRPr>
          </a:p>
          <a:p>
            <a:pPr>
              <a:defRPr/>
            </a:pPr>
            <a:r>
              <a:rPr lang="en-GB">
                <a:ea typeface="ＭＳ Ｐゴシック"/>
                <a:cs typeface="Calibri"/>
              </a:rPr>
              <a:t>Although most of the Thumb 32 instructions do not support conditional execution on their own, the unified assembly syntax and the IT (conditional execution instruction) allow conditional execution to be applied to most of the instruction set.</a:t>
            </a:r>
          </a:p>
          <a:p>
            <a:pPr>
              <a:spcBef>
                <a:spcPts val="0"/>
              </a:spcBef>
              <a:spcAft>
                <a:spcPts val="0"/>
              </a:spcAft>
              <a:defRPr/>
            </a:pPr>
            <a:endParaRPr lang="en-GB" altLang="zh-CN" dirty="0">
              <a:cs typeface="Calibri"/>
            </a:endParaRPr>
          </a:p>
        </p:txBody>
      </p:sp>
      <p:sp>
        <p:nvSpPr>
          <p:cNvPr id="4" name="Slide Number Placeholder 3"/>
          <p:cNvSpPr>
            <a:spLocks noGrp="1"/>
          </p:cNvSpPr>
          <p:nvPr>
            <p:ph type="sldNum" sz="quarter" idx="10"/>
          </p:nvPr>
        </p:nvSpPr>
        <p:spPr/>
        <p:txBody>
          <a:bodyPr/>
          <a:lstStyle/>
          <a:p>
            <a:fld id="{7E30B4F9-F56B-4B1F-A7F6-68D0E6BDFCA5}" type="slidenum">
              <a:rPr lang="en-GB" smtClean="0"/>
              <a:t>18</a:t>
            </a:fld>
            <a:endParaRPr lang="en-GB" dirty="0"/>
          </a:p>
        </p:txBody>
      </p:sp>
    </p:spTree>
    <p:extLst>
      <p:ext uri="{BB962C8B-B14F-4D97-AF65-F5344CB8AC3E}">
        <p14:creationId xmlns:p14="http://schemas.microsoft.com/office/powerpoint/2010/main" val="758583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u="none" dirty="0"/>
              <a:t>There are some Cortex-M7 instructions that cannot be directly accessed by the ISO/IEC C code. </a:t>
            </a:r>
          </a:p>
          <a:p>
            <a:r>
              <a:rPr lang="en-GB" sz="2000" u="none" dirty="0"/>
              <a:t>To generate some of such instructions, “intrinsic functions” that are provided by CMSIS or a C compiler are used instead.</a:t>
            </a:r>
          </a:p>
          <a:p>
            <a:endParaRPr lang="en-GB" sz="200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u="none" dirty="0"/>
              <a:t>This table shows the intrinsic functions that CMSIS provides to generate instructions that ISO/IEC C code cannot directly access.</a:t>
            </a:r>
          </a:p>
          <a:p>
            <a:endParaRPr lang="en-GB" sz="200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u="none" dirty="0"/>
              <a:t>Note that if a C compiler does not support an appropriate intrinsic function, you might have to use an inline assembler to access the relevant instruction.</a:t>
            </a:r>
            <a:endParaRPr lang="en-GB" sz="1600"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19</a:t>
            </a:fld>
            <a:endParaRPr lang="en-GB" dirty="0"/>
          </a:p>
        </p:txBody>
      </p:sp>
    </p:spTree>
    <p:extLst>
      <p:ext uri="{BB962C8B-B14F-4D97-AF65-F5344CB8AC3E}">
        <p14:creationId xmlns:p14="http://schemas.microsoft.com/office/powerpoint/2010/main" val="159197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We will go through the Cortex-M7 memory map, program image and endianness, the Arm and Thumb instruction set overview, and the Cortex-M7 instruction set.</a:t>
            </a:r>
            <a:endParaRPr lang="en-US"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2</a:t>
            </a:fld>
            <a:endParaRPr lang="en-GB" dirty="0"/>
          </a:p>
        </p:txBody>
      </p:sp>
    </p:spTree>
    <p:extLst>
      <p:ext uri="{BB962C8B-B14F-4D97-AF65-F5344CB8AC3E}">
        <p14:creationId xmlns:p14="http://schemas.microsoft.com/office/powerpoint/2010/main" val="1807766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u="none" dirty="0"/>
              <a:t>For more detailed information, see the Cortex-M7 processor documentation.</a:t>
            </a:r>
            <a:endParaRPr lang="en-US" altLang="zh-CN"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20</a:t>
            </a:fld>
            <a:endParaRPr lang="en-GB" dirty="0"/>
          </a:p>
        </p:txBody>
      </p:sp>
    </p:spTree>
    <p:extLst>
      <p:ext uri="{BB962C8B-B14F-4D97-AF65-F5344CB8AC3E}">
        <p14:creationId xmlns:p14="http://schemas.microsoft.com/office/powerpoint/2010/main" val="3837003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The Arm Cortex-M7</a:t>
            </a:r>
            <a:r>
              <a:rPr lang="en-GB" u="none" baseline="0" dirty="0"/>
              <a:t> </a:t>
            </a:r>
            <a:r>
              <a:rPr lang="en-GB" u="none" dirty="0"/>
              <a:t>memory</a:t>
            </a:r>
            <a:r>
              <a:rPr lang="en-GB" u="none" baseline="0" dirty="0"/>
              <a:t> map describes the organization of the processor’s address space. The address space contains data sources and sinks such as internal and external RAM and ROM as well as buses, peripherals, and further parts and equipment.</a:t>
            </a:r>
          </a:p>
          <a:p>
            <a:endParaRPr lang="en-GB" u="none" baseline="0" dirty="0"/>
          </a:p>
          <a:p>
            <a:r>
              <a:rPr lang="en-GB" u="none" baseline="0" dirty="0"/>
              <a:t>The total memory space of a 32-bit system, like the Cortex-M7, is 2^32 = 4GB. It is split and separated into regions with different functionality, which can be individually changed, apart from some fixed assigned addresses, such as internal private peripheral bus. </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3</a:t>
            </a:fld>
            <a:endParaRPr lang="en-GB" dirty="0"/>
          </a:p>
        </p:txBody>
      </p:sp>
    </p:spTree>
    <p:extLst>
      <p:ext uri="{BB962C8B-B14F-4D97-AF65-F5344CB8AC3E}">
        <p14:creationId xmlns:p14="http://schemas.microsoft.com/office/powerpoint/2010/main" val="552568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The Arm architecture uses a single flat address space of 2^(32) 8-bit bytes. Byte addresses are treated as unsigned numbers running from 0 to 2^(32) - 1. The diagram here shows the memory regions of Armv7-M architecture. Each region has a defined memory type, and some regions have additional memory attributes. The memory type and attributes determine the </a:t>
            </a:r>
            <a:r>
              <a:rPr lang="en-US" u="none" noProof="0" dirty="0"/>
              <a:t>behavior</a:t>
            </a:r>
            <a:r>
              <a:rPr lang="en-GB" u="none" dirty="0"/>
              <a:t> of accesses to the region. </a:t>
            </a:r>
          </a:p>
        </p:txBody>
      </p:sp>
      <p:sp>
        <p:nvSpPr>
          <p:cNvPr id="4" name="Slide Number Placeholder 3"/>
          <p:cNvSpPr>
            <a:spLocks noGrp="1"/>
          </p:cNvSpPr>
          <p:nvPr>
            <p:ph type="sldNum" sz="quarter" idx="10"/>
          </p:nvPr>
        </p:nvSpPr>
        <p:spPr/>
        <p:txBody>
          <a:bodyPr/>
          <a:lstStyle/>
          <a:p>
            <a:fld id="{7E30B4F9-F56B-4B1F-A7F6-68D0E6BDFCA5}" type="slidenum">
              <a:rPr lang="en-GB" smtClean="0"/>
              <a:t>4</a:t>
            </a:fld>
            <a:endParaRPr lang="en-GB" dirty="0"/>
          </a:p>
        </p:txBody>
      </p:sp>
    </p:spTree>
    <p:extLst>
      <p:ext uri="{BB962C8B-B14F-4D97-AF65-F5344CB8AC3E}">
        <p14:creationId xmlns:p14="http://schemas.microsoft.com/office/powerpoint/2010/main" val="3344353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dirty="0"/>
              <a:t>The code region with</a:t>
            </a:r>
            <a:r>
              <a:rPr lang="en-GB" b="0" i="0" u="none" baseline="0" dirty="0"/>
              <a:t> </a:t>
            </a:r>
            <a:r>
              <a:rPr lang="en-GB" b="0" i="0" u="none" dirty="0"/>
              <a:t>0x00000000-0x1FFFFFFF address</a:t>
            </a:r>
            <a:r>
              <a:rPr lang="en-GB" b="0" i="0" u="none" baseline="0" dirty="0"/>
              <a:t> range is the executable region for the program core. Data can also be put here. </a:t>
            </a:r>
            <a:endParaRPr lang="en-GB" sz="900" b="0" i="0" u="none" baseline="0" dirty="0"/>
          </a:p>
          <a:p>
            <a:pPr marL="0" algn="l" defTabSz="914400" rtl="0" eaLnBrk="1" latinLnBrk="0" hangingPunct="1"/>
            <a:endParaRPr lang="en-GB" sz="1200" b="0" i="0" u="none" kern="1200" baseline="0" dirty="0">
              <a:solidFill>
                <a:schemeClr val="tx1"/>
              </a:solidFill>
              <a:latin typeface="+mn-lt"/>
              <a:ea typeface="+mn-ea"/>
              <a:cs typeface="+mn-cs"/>
            </a:endParaRPr>
          </a:p>
          <a:p>
            <a:pPr marL="0" algn="l" defTabSz="914400" rtl="0" eaLnBrk="1" latinLnBrk="0" hangingPunct="1"/>
            <a:r>
              <a:rPr lang="en-GB" sz="1200" b="0" i="0" u="none" kern="1200" baseline="0" dirty="0">
                <a:solidFill>
                  <a:schemeClr val="tx1"/>
                </a:solidFill>
                <a:latin typeface="+mn-lt"/>
                <a:ea typeface="+mn-ea"/>
                <a:cs typeface="+mn-cs"/>
              </a:rPr>
              <a:t>The SRAM region with 0x20000000-0x3FFFFFFF address range is the executable region for data. Code can also be put here. </a:t>
            </a:r>
          </a:p>
          <a:p>
            <a:pPr marL="0" algn="l" defTabSz="914400" rtl="0" eaLnBrk="1" latinLnBrk="0" hangingPunct="1"/>
            <a:endParaRPr lang="en-GB" sz="1200" b="0" i="0" u="none" kern="1200" baseline="0" dirty="0">
              <a:solidFill>
                <a:schemeClr val="tx1"/>
              </a:solidFill>
              <a:latin typeface="+mn-lt"/>
              <a:ea typeface="+mn-ea"/>
              <a:cs typeface="+mn-cs"/>
            </a:endParaRPr>
          </a:p>
          <a:p>
            <a:pPr marL="0" algn="l" defTabSz="914400" rtl="0" eaLnBrk="1" latinLnBrk="0" hangingPunct="1"/>
            <a:r>
              <a:rPr lang="en-GB" sz="1200" b="0" i="0" u="none" kern="1200" baseline="0" dirty="0">
                <a:solidFill>
                  <a:schemeClr val="tx1"/>
                </a:solidFill>
                <a:latin typeface="+mn-lt"/>
                <a:ea typeface="+mn-ea"/>
                <a:cs typeface="+mn-cs"/>
              </a:rPr>
              <a:t>The peripheral region with 0x40000000-0x5FFFFFFF address range is used for peripherals attached to the core on the address and data bus.</a:t>
            </a:r>
          </a:p>
          <a:p>
            <a:endParaRPr lang="en-GB" dirty="0">
              <a:cs typeface="Calibri"/>
            </a:endParaRPr>
          </a:p>
          <a:p>
            <a:r>
              <a:rPr lang="en-GB"/>
              <a:t>By arranging the typical code, data and peripheral regions into fixed locations, the processor design can optimise the speed of access over the internal buses.</a:t>
            </a:r>
          </a:p>
          <a:p>
            <a:endParaRPr lang="en-GB" dirty="0">
              <a:cs typeface="Calibri"/>
            </a:endParaRPr>
          </a:p>
        </p:txBody>
      </p:sp>
      <p:sp>
        <p:nvSpPr>
          <p:cNvPr id="4" name="Slide Number Placeholder 3"/>
          <p:cNvSpPr>
            <a:spLocks noGrp="1"/>
          </p:cNvSpPr>
          <p:nvPr>
            <p:ph type="sldNum" sz="quarter" idx="10"/>
          </p:nvPr>
        </p:nvSpPr>
        <p:spPr/>
        <p:txBody>
          <a:bodyPr/>
          <a:lstStyle/>
          <a:p>
            <a:fld id="{7E30B4F9-F56B-4B1F-A7F6-68D0E6BDFCA5}" type="slidenum">
              <a:rPr lang="en-GB" smtClean="0"/>
              <a:t>5</a:t>
            </a:fld>
            <a:endParaRPr lang="en-GB" dirty="0"/>
          </a:p>
        </p:txBody>
      </p:sp>
    </p:spTree>
    <p:extLst>
      <p:ext uri="{BB962C8B-B14F-4D97-AF65-F5344CB8AC3E}">
        <p14:creationId xmlns:p14="http://schemas.microsoft.com/office/powerpoint/2010/main" val="211899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600" b="0" i="0" u="none" baseline="0" dirty="0"/>
              <a:t>The external RAM region </a:t>
            </a:r>
            <a:r>
              <a:rPr lang="en-US" altLang="zh-CN" sz="3600" b="0" i="0" u="none" baseline="0" dirty="0"/>
              <a:t>with </a:t>
            </a:r>
            <a:r>
              <a:rPr lang="en-GB" sz="3600" b="0" i="0" u="none" baseline="0" dirty="0"/>
              <a:t> </a:t>
            </a:r>
            <a:r>
              <a:rPr lang="en-GB" sz="2000" b="0" i="0" u="none" dirty="0"/>
              <a:t>0x60000000-0x9FFFFFFF address</a:t>
            </a:r>
            <a:r>
              <a:rPr lang="en-GB" sz="2000" b="0" i="0" u="none" baseline="0" dirty="0"/>
              <a:t> range is the executable region for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2000" b="0" i="0"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u="none" baseline="0" dirty="0"/>
              <a:t>The e</a:t>
            </a:r>
            <a:r>
              <a:rPr lang="en-GB" sz="2000" b="0" i="0" u="none" dirty="0"/>
              <a:t>xternal device region with 0xA0000000-0xDFFFFFFF address</a:t>
            </a:r>
            <a:r>
              <a:rPr lang="en-GB" sz="2000" b="0" i="0" u="none" baseline="0" dirty="0"/>
              <a:t> range is the external device memory, which is primarily used to map external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2000" b="0" i="0" u="none" baseline="0" dirty="0"/>
          </a:p>
          <a:p>
            <a:pPr lvl="0"/>
            <a:r>
              <a:rPr lang="en-GB" sz="2000" b="0" i="0" u="none" baseline="0" dirty="0"/>
              <a:t>The Private Peripheral Bus (PPB) region with 0xE0000000-0xE00FFFFF address range provides access to internal and external processor resources. </a:t>
            </a:r>
          </a:p>
          <a:p>
            <a:pPr lvl="0"/>
            <a:r>
              <a:rPr lang="en-GB" u="none" dirty="0"/>
              <a:t>Within the PPB region, a special range of memory is defined as the system control space (SCS). The Nested Vectored Interrupt Controller (NVIC) is part of the SCS.</a:t>
            </a:r>
            <a:endParaRPr lang="en-GB" sz="2000" b="1" i="1"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6</a:t>
            </a:fld>
            <a:endParaRPr lang="en-GB" dirty="0"/>
          </a:p>
        </p:txBody>
      </p:sp>
    </p:spTree>
    <p:extLst>
      <p:ext uri="{BB962C8B-B14F-4D97-AF65-F5344CB8AC3E}">
        <p14:creationId xmlns:p14="http://schemas.microsoft.com/office/powerpoint/2010/main" val="1535800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dirty="0"/>
              <a:t>In this figure,</a:t>
            </a:r>
            <a:r>
              <a:rPr lang="en-GB" b="0" i="0" u="none" baseline="0" dirty="0"/>
              <a:t> a structural example of the memory map is given. Beginning at the top, the processor internal elements connected to the PPB, such as debug control and NVIC, are implemented. All additional components are connected to the processor via the AHB (Advanced High-Performance Bus), including the on-chip peripherals such as the timer, general-purpose input/output ports, or communication systems like UART. Directly attached to the AHB are the chip internal memory components for the ROM (flash) and RAM. However, external memory and peripheral components share a common interface to the AHB, respectively, between several components.</a:t>
            </a:r>
            <a:endParaRPr lang="en-GB" b="0" i="0"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7</a:t>
            </a:fld>
            <a:endParaRPr lang="en-GB" dirty="0"/>
          </a:p>
        </p:txBody>
      </p:sp>
    </p:spTree>
    <p:extLst>
      <p:ext uri="{BB962C8B-B14F-4D97-AF65-F5344CB8AC3E}">
        <p14:creationId xmlns:p14="http://schemas.microsoft.com/office/powerpoint/2010/main" val="3619248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A program</a:t>
            </a:r>
            <a:r>
              <a:rPr lang="en-GB" u="none" baseline="0" dirty="0"/>
              <a:t> starting at 0x00000000 is subdivided into the following parts: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GB" u="none" baseline="0" dirty="0"/>
              <a:t>First, the vector tables are located.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GB" u="none" baseline="0" dirty="0"/>
              <a:t>T</a:t>
            </a:r>
            <a:r>
              <a:rPr lang="en-GB" u="none" dirty="0"/>
              <a:t>he</a:t>
            </a:r>
            <a:r>
              <a:rPr lang="en-GB" u="none" baseline="0" dirty="0"/>
              <a:t> start-up routine, the program code, and static libraries are located beyond the vector table. </a:t>
            </a:r>
          </a:p>
          <a:p>
            <a:endParaRPr lang="en-GB" u="none" baseline="0" dirty="0"/>
          </a:p>
          <a:p>
            <a:r>
              <a:rPr lang="en-GB" u="none" baseline="0" dirty="0"/>
              <a:t>Vector tables are created because many overarching features of a controller contain bitwise features, such as interrupts. To save memory space, they are consolidated into bytes or words, so-called bit vectors. Therefore, a vector needs to be evaluated bitwise to interpret the meaning or origin of the change.</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8</a:t>
            </a:fld>
            <a:endParaRPr lang="en-GB" dirty="0"/>
          </a:p>
        </p:txBody>
      </p:sp>
    </p:spTree>
    <p:extLst>
      <p:ext uri="{BB962C8B-B14F-4D97-AF65-F5344CB8AC3E}">
        <p14:creationId xmlns:p14="http://schemas.microsoft.com/office/powerpoint/2010/main" val="12937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GB" dirty="0"/>
              <a:t>After reset, the MSP initializes</a:t>
            </a:r>
            <a:r>
              <a:rPr lang="en-GB" baseline="0" dirty="0"/>
              <a:t> the address of the beginning of the stack. Then, t</a:t>
            </a:r>
            <a:r>
              <a:rPr lang="en-GB" dirty="0"/>
              <a:t>he</a:t>
            </a:r>
            <a:r>
              <a:rPr lang="en-GB" baseline="0" dirty="0"/>
              <a:t> reset vector defines the address of the first line of executable code and is located at address 0x00000004.  From now on, the program can be started and executed line by line.</a:t>
            </a:r>
          </a:p>
          <a:p>
            <a:endParaRPr lang="en-GB" dirty="0"/>
          </a:p>
          <a:p>
            <a:r>
              <a:rPr lang="en-GB"/>
              <a:t>Note that the value at address 0x00000004 must always have bit [0] set, this is used to indicate that the reset handler is executed in Thumb state.</a:t>
            </a:r>
          </a:p>
          <a:p>
            <a:endParaRPr lang="en-GB" dirty="0">
              <a:cs typeface="Calibri"/>
            </a:endParaRPr>
          </a:p>
          <a:p>
            <a:endParaRPr lang="en-GB" dirty="0"/>
          </a:p>
          <a:p>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9</a:t>
            </a:fld>
            <a:endParaRPr lang="en-GB" dirty="0"/>
          </a:p>
        </p:txBody>
      </p:sp>
    </p:spTree>
    <p:extLst>
      <p:ext uri="{BB962C8B-B14F-4D97-AF65-F5344CB8AC3E}">
        <p14:creationId xmlns:p14="http://schemas.microsoft.com/office/powerpoint/2010/main" val="2927479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660658" y="1727200"/>
            <a:ext cx="10799218" cy="4392800"/>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2936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 id="2147485356" r:id="rId24"/>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hyperlink" Target="http://infocenter.arm.com/help/topic/com.arm.doc.ddi0489c/DDI0489C_cortex_m7_trm.pdf" TargetMode="External"/><Relationship Id="rId2" Type="http://schemas.openxmlformats.org/officeDocument/2006/relationships/notesSlide" Target="../notesSlides/notesSlide20.xml"/><Relationship Id="rId1" Type="http://schemas.openxmlformats.org/officeDocument/2006/relationships/slideLayout" Target="../slideLayouts/slideLayout24.xml"/><Relationship Id="rId5" Type="http://schemas.openxmlformats.org/officeDocument/2006/relationships/hyperlink" Target="https://developer.arm.com/products/processors/cortex-m/cortex-m7" TargetMode="External"/><Relationship Id="rId4" Type="http://schemas.openxmlformats.org/officeDocument/2006/relationships/hyperlink" Target="http://infocenter.arm.com/help/topic/com.arm.doc.dui0646a/DUI0646A_cortex_m7_dgug.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2775098" y="1563687"/>
            <a:ext cx="8564415" cy="2260167"/>
          </a:xfrm>
        </p:spPr>
        <p:txBody>
          <a:bodyPr wrap="square" numCol="1" compatLnSpc="1">
            <a:prstTxWarp prst="textNoShape">
              <a:avLst/>
            </a:prstTxWarp>
          </a:bodyPr>
          <a:lstStyle/>
          <a:p>
            <a:pPr>
              <a:defRPr/>
            </a:pPr>
            <a:r>
              <a:rPr lang="en-GB" sz="4800" dirty="0"/>
              <a:t>Arm Cortex-M7 </a:t>
            </a:r>
            <a:br>
              <a:rPr lang="en-GB" sz="4800" dirty="0"/>
            </a:br>
            <a:r>
              <a:rPr lang="en-GB" sz="4800" dirty="0"/>
              <a:t>Processor Architecture</a:t>
            </a:r>
            <a:br>
              <a:rPr lang="en-GB" sz="4800" dirty="0"/>
            </a:br>
            <a:r>
              <a:rPr lang="en-GB" sz="4800" dirty="0"/>
              <a:t>Part 2</a:t>
            </a:r>
            <a:endParaRPr lang="en-US"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GB" dirty="0"/>
              <a:t>Cortex-M7 Endianness</a:t>
            </a:r>
          </a:p>
        </p:txBody>
      </p:sp>
      <p:sp>
        <p:nvSpPr>
          <p:cNvPr id="34819" name="Content Placeholder 2"/>
          <p:cNvSpPr>
            <a:spLocks noGrp="1"/>
          </p:cNvSpPr>
          <p:nvPr>
            <p:ph idx="1"/>
          </p:nvPr>
        </p:nvSpPr>
        <p:spPr>
          <a:xfrm>
            <a:off x="675481" y="1079501"/>
            <a:ext cx="11275034" cy="2463801"/>
          </a:xfrm>
        </p:spPr>
        <p:txBody>
          <a:bodyPr/>
          <a:lstStyle/>
          <a:p>
            <a:pPr>
              <a:spcBef>
                <a:spcPct val="0"/>
              </a:spcBef>
            </a:pPr>
            <a:r>
              <a:rPr lang="en-GB" dirty="0">
                <a:ea typeface="ＭＳ Ｐゴシック" panose="020B0600070205080204" pitchFamily="34" charset="-128"/>
              </a:rPr>
              <a:t>Endian refers to the order of bytes stored in memory:</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Little endian: lowest byte of a word-size data is stored in bit 0 to bit 7</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Big endian: lowest byte of a word-size data is stored in bit 24 to bit 31</a:t>
            </a:r>
          </a:p>
          <a:p>
            <a:pPr>
              <a:spcBef>
                <a:spcPct val="0"/>
              </a:spcBef>
            </a:pPr>
            <a:r>
              <a:rPr lang="en-GB" dirty="0">
                <a:ea typeface="ＭＳ Ｐゴシック" panose="020B0600070205080204" pitchFamily="34" charset="-128"/>
              </a:rPr>
              <a:t>Cortex-M7 supports both little endian and big endian</a:t>
            </a:r>
          </a:p>
          <a:p>
            <a:pPr>
              <a:spcBef>
                <a:spcPct val="0"/>
              </a:spcBef>
            </a:pPr>
            <a:r>
              <a:rPr lang="en-GB" dirty="0">
                <a:ea typeface="ＭＳ Ｐゴシック" panose="020B0600070205080204" pitchFamily="34" charset="-128"/>
              </a:rPr>
              <a:t>However, endianness only exists in the hardware level</a:t>
            </a:r>
          </a:p>
        </p:txBody>
      </p:sp>
      <p:grpSp>
        <p:nvGrpSpPr>
          <p:cNvPr id="34820" name="Group 109"/>
          <p:cNvGrpSpPr>
            <a:grpSpLocks/>
          </p:cNvGrpSpPr>
          <p:nvPr/>
        </p:nvGrpSpPr>
        <p:grpSpPr bwMode="auto">
          <a:xfrm>
            <a:off x="749982" y="3856326"/>
            <a:ext cx="10462828" cy="2347912"/>
            <a:chOff x="247650" y="3812865"/>
            <a:chExt cx="8773716" cy="2348035"/>
          </a:xfrm>
        </p:grpSpPr>
        <p:grpSp>
          <p:nvGrpSpPr>
            <p:cNvPr id="34821" name="Group 55"/>
            <p:cNvGrpSpPr>
              <a:grpSpLocks/>
            </p:cNvGrpSpPr>
            <p:nvPr/>
          </p:nvGrpSpPr>
          <p:grpSpPr bwMode="auto">
            <a:xfrm>
              <a:off x="1690092" y="5269539"/>
              <a:ext cx="3271838" cy="200025"/>
              <a:chOff x="2328862" y="3228975"/>
              <a:chExt cx="4076700" cy="200025"/>
            </a:xfrm>
          </p:grpSpPr>
          <p:sp>
            <p:nvSpPr>
              <p:cNvPr id="57" name="Rectangle 56"/>
              <p:cNvSpPr/>
              <p:nvPr/>
            </p:nvSpPr>
            <p:spPr bwMode="auto">
              <a:xfrm>
                <a:off x="5386332" y="3229702"/>
                <a:ext cx="1019143" cy="20003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Byte0</a:t>
                </a:r>
              </a:p>
            </p:txBody>
          </p:sp>
          <p:sp>
            <p:nvSpPr>
              <p:cNvPr id="58" name="Rectangle 57"/>
              <p:cNvSpPr/>
              <p:nvPr/>
            </p:nvSpPr>
            <p:spPr bwMode="auto">
              <a:xfrm>
                <a:off x="4367188" y="3229702"/>
                <a:ext cx="1019144" cy="20003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Byte1</a:t>
                </a:r>
              </a:p>
            </p:txBody>
          </p:sp>
          <p:sp>
            <p:nvSpPr>
              <p:cNvPr id="59" name="Rectangle 58"/>
              <p:cNvSpPr/>
              <p:nvPr/>
            </p:nvSpPr>
            <p:spPr bwMode="auto">
              <a:xfrm>
                <a:off x="3348045" y="3229702"/>
                <a:ext cx="1019143" cy="200035"/>
              </a:xfrm>
              <a:prstGeom prst="rect">
                <a:avLst/>
              </a:prstGeom>
              <a:solidFill>
                <a:schemeClr val="bg1">
                  <a:lumMod val="7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Byte2</a:t>
                </a:r>
              </a:p>
            </p:txBody>
          </p:sp>
          <p:sp>
            <p:nvSpPr>
              <p:cNvPr id="60" name="Rectangle 59"/>
              <p:cNvSpPr/>
              <p:nvPr/>
            </p:nvSpPr>
            <p:spPr bwMode="auto">
              <a:xfrm>
                <a:off x="2328901" y="3229702"/>
                <a:ext cx="1019144" cy="200035"/>
              </a:xfrm>
              <a:prstGeom prst="rect">
                <a:avLst/>
              </a:prstGeom>
              <a:solidFill>
                <a:schemeClr val="bg1">
                  <a:lumMod val="6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Byte3</a:t>
                </a:r>
              </a:p>
            </p:txBody>
          </p:sp>
        </p:grpSp>
        <p:grpSp>
          <p:nvGrpSpPr>
            <p:cNvPr id="34822" name="Group 60"/>
            <p:cNvGrpSpPr>
              <a:grpSpLocks/>
            </p:cNvGrpSpPr>
            <p:nvPr/>
          </p:nvGrpSpPr>
          <p:grpSpPr bwMode="auto">
            <a:xfrm>
              <a:off x="1690092" y="4760277"/>
              <a:ext cx="3271838" cy="200025"/>
              <a:chOff x="2328862" y="3228975"/>
              <a:chExt cx="4076700" cy="200025"/>
            </a:xfrm>
          </p:grpSpPr>
          <p:sp>
            <p:nvSpPr>
              <p:cNvPr id="62" name="Rectangle 61"/>
              <p:cNvSpPr/>
              <p:nvPr/>
            </p:nvSpPr>
            <p:spPr bwMode="auto">
              <a:xfrm>
                <a:off x="5386332" y="3229350"/>
                <a:ext cx="1019143" cy="20003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Byte0</a:t>
                </a:r>
              </a:p>
            </p:txBody>
          </p:sp>
          <p:sp>
            <p:nvSpPr>
              <p:cNvPr id="63" name="Rectangle 62"/>
              <p:cNvSpPr/>
              <p:nvPr/>
            </p:nvSpPr>
            <p:spPr bwMode="auto">
              <a:xfrm>
                <a:off x="4367188" y="3229350"/>
                <a:ext cx="1019144" cy="20003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Byte1</a:t>
                </a:r>
              </a:p>
            </p:txBody>
          </p:sp>
          <p:sp>
            <p:nvSpPr>
              <p:cNvPr id="64" name="Rectangle 63"/>
              <p:cNvSpPr/>
              <p:nvPr/>
            </p:nvSpPr>
            <p:spPr bwMode="auto">
              <a:xfrm>
                <a:off x="3348045" y="3229350"/>
                <a:ext cx="1019143" cy="200035"/>
              </a:xfrm>
              <a:prstGeom prst="rect">
                <a:avLst/>
              </a:prstGeom>
              <a:solidFill>
                <a:schemeClr val="bg1">
                  <a:lumMod val="7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Byte2</a:t>
                </a:r>
              </a:p>
            </p:txBody>
          </p:sp>
          <p:sp>
            <p:nvSpPr>
              <p:cNvPr id="65" name="Rectangle 64"/>
              <p:cNvSpPr/>
              <p:nvPr/>
            </p:nvSpPr>
            <p:spPr bwMode="auto">
              <a:xfrm>
                <a:off x="2328901" y="3229350"/>
                <a:ext cx="1019144" cy="200035"/>
              </a:xfrm>
              <a:prstGeom prst="rect">
                <a:avLst/>
              </a:prstGeom>
              <a:solidFill>
                <a:schemeClr val="bg1">
                  <a:lumMod val="6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Byte3</a:t>
                </a:r>
              </a:p>
            </p:txBody>
          </p:sp>
        </p:grpSp>
        <p:grpSp>
          <p:nvGrpSpPr>
            <p:cNvPr id="34823" name="Group 65"/>
            <p:cNvGrpSpPr>
              <a:grpSpLocks/>
            </p:cNvGrpSpPr>
            <p:nvPr/>
          </p:nvGrpSpPr>
          <p:grpSpPr bwMode="auto">
            <a:xfrm>
              <a:off x="1690092" y="4231636"/>
              <a:ext cx="3271838" cy="200025"/>
              <a:chOff x="2328862" y="3228975"/>
              <a:chExt cx="4076700" cy="200025"/>
            </a:xfrm>
          </p:grpSpPr>
          <p:sp>
            <p:nvSpPr>
              <p:cNvPr id="67" name="Rectangle 66"/>
              <p:cNvSpPr/>
              <p:nvPr/>
            </p:nvSpPr>
            <p:spPr bwMode="auto">
              <a:xfrm>
                <a:off x="5386332" y="3229326"/>
                <a:ext cx="1019143" cy="20003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Byte0</a:t>
                </a:r>
              </a:p>
            </p:txBody>
          </p:sp>
          <p:sp>
            <p:nvSpPr>
              <p:cNvPr id="68" name="Rectangle 67"/>
              <p:cNvSpPr/>
              <p:nvPr/>
            </p:nvSpPr>
            <p:spPr bwMode="auto">
              <a:xfrm>
                <a:off x="4367188" y="3229326"/>
                <a:ext cx="1019144" cy="20003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Byte1</a:t>
                </a:r>
              </a:p>
            </p:txBody>
          </p:sp>
          <p:sp>
            <p:nvSpPr>
              <p:cNvPr id="69" name="Rectangle 68"/>
              <p:cNvSpPr/>
              <p:nvPr/>
            </p:nvSpPr>
            <p:spPr bwMode="auto">
              <a:xfrm>
                <a:off x="3348045" y="3229326"/>
                <a:ext cx="1019143" cy="200035"/>
              </a:xfrm>
              <a:prstGeom prst="rect">
                <a:avLst/>
              </a:prstGeom>
              <a:solidFill>
                <a:schemeClr val="bg1">
                  <a:lumMod val="7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Byte2</a:t>
                </a:r>
              </a:p>
            </p:txBody>
          </p:sp>
          <p:sp>
            <p:nvSpPr>
              <p:cNvPr id="70" name="Rectangle 69"/>
              <p:cNvSpPr/>
              <p:nvPr/>
            </p:nvSpPr>
            <p:spPr bwMode="auto">
              <a:xfrm>
                <a:off x="2328901" y="3229326"/>
                <a:ext cx="1019144" cy="200035"/>
              </a:xfrm>
              <a:prstGeom prst="rect">
                <a:avLst/>
              </a:prstGeom>
              <a:solidFill>
                <a:schemeClr val="bg1">
                  <a:lumMod val="6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Byte3</a:t>
                </a:r>
              </a:p>
            </p:txBody>
          </p:sp>
        </p:grpSp>
        <p:sp>
          <p:nvSpPr>
            <p:cNvPr id="34824" name="TextBox 70"/>
            <p:cNvSpPr txBox="1">
              <a:spLocks noChangeArrowheads="1"/>
            </p:cNvSpPr>
            <p:nvPr/>
          </p:nvSpPr>
          <p:spPr bwMode="auto">
            <a:xfrm>
              <a:off x="280987" y="5245726"/>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0x00000000</a:t>
              </a:r>
            </a:p>
          </p:txBody>
        </p:sp>
        <p:sp>
          <p:nvSpPr>
            <p:cNvPr id="34825" name="TextBox 71"/>
            <p:cNvSpPr txBox="1">
              <a:spLocks noChangeArrowheads="1"/>
            </p:cNvSpPr>
            <p:nvPr/>
          </p:nvSpPr>
          <p:spPr bwMode="auto">
            <a:xfrm>
              <a:off x="280987" y="4719632"/>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0x00000004</a:t>
              </a:r>
            </a:p>
          </p:txBody>
        </p:sp>
        <p:sp>
          <p:nvSpPr>
            <p:cNvPr id="34826" name="TextBox 72"/>
            <p:cNvSpPr txBox="1">
              <a:spLocks noChangeArrowheads="1"/>
            </p:cNvSpPr>
            <p:nvPr/>
          </p:nvSpPr>
          <p:spPr bwMode="auto">
            <a:xfrm>
              <a:off x="280987" y="4174813"/>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0x00000008</a:t>
              </a:r>
            </a:p>
          </p:txBody>
        </p:sp>
        <p:sp>
          <p:nvSpPr>
            <p:cNvPr id="34827" name="TextBox 73"/>
            <p:cNvSpPr txBox="1">
              <a:spLocks noChangeArrowheads="1"/>
            </p:cNvSpPr>
            <p:nvPr/>
          </p:nvSpPr>
          <p:spPr bwMode="auto">
            <a:xfrm>
              <a:off x="247650" y="3812865"/>
              <a:ext cx="1076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Address </a:t>
              </a:r>
            </a:p>
          </p:txBody>
        </p:sp>
        <p:sp>
          <p:nvSpPr>
            <p:cNvPr id="34828" name="TextBox 74"/>
            <p:cNvSpPr txBox="1">
              <a:spLocks noChangeArrowheads="1"/>
            </p:cNvSpPr>
            <p:nvPr/>
          </p:nvSpPr>
          <p:spPr bwMode="auto">
            <a:xfrm>
              <a:off x="4039791"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[7:0]</a:t>
              </a:r>
            </a:p>
          </p:txBody>
        </p:sp>
        <p:sp>
          <p:nvSpPr>
            <p:cNvPr id="34829" name="TextBox 75"/>
            <p:cNvSpPr txBox="1">
              <a:spLocks noChangeArrowheads="1"/>
            </p:cNvSpPr>
            <p:nvPr/>
          </p:nvSpPr>
          <p:spPr bwMode="auto">
            <a:xfrm>
              <a:off x="3212307"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[15:8]</a:t>
              </a:r>
            </a:p>
          </p:txBody>
        </p:sp>
        <p:sp>
          <p:nvSpPr>
            <p:cNvPr id="34830" name="TextBox 76"/>
            <p:cNvSpPr txBox="1">
              <a:spLocks noChangeArrowheads="1"/>
            </p:cNvSpPr>
            <p:nvPr/>
          </p:nvSpPr>
          <p:spPr bwMode="auto">
            <a:xfrm>
              <a:off x="2386013"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[23:16]</a:t>
              </a:r>
            </a:p>
          </p:txBody>
        </p:sp>
        <p:sp>
          <p:nvSpPr>
            <p:cNvPr id="34831" name="TextBox 77"/>
            <p:cNvSpPr txBox="1">
              <a:spLocks noChangeArrowheads="1"/>
            </p:cNvSpPr>
            <p:nvPr/>
          </p:nvSpPr>
          <p:spPr bwMode="auto">
            <a:xfrm>
              <a:off x="1540669"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[31:24]</a:t>
              </a:r>
            </a:p>
          </p:txBody>
        </p:sp>
        <p:sp>
          <p:nvSpPr>
            <p:cNvPr id="81" name="Rectangle 80"/>
            <p:cNvSpPr/>
            <p:nvPr/>
          </p:nvSpPr>
          <p:spPr bwMode="auto">
            <a:xfrm>
              <a:off x="5582850" y="5270266"/>
              <a:ext cx="817934" cy="20003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Byte0</a:t>
              </a:r>
            </a:p>
          </p:txBody>
        </p:sp>
        <p:sp>
          <p:nvSpPr>
            <p:cNvPr id="82" name="Rectangle 81"/>
            <p:cNvSpPr/>
            <p:nvPr/>
          </p:nvSpPr>
          <p:spPr bwMode="auto">
            <a:xfrm>
              <a:off x="6400784" y="5270266"/>
              <a:ext cx="817933" cy="20003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Byte1</a:t>
              </a:r>
            </a:p>
          </p:txBody>
        </p:sp>
        <p:sp>
          <p:nvSpPr>
            <p:cNvPr id="83" name="Rectangle 82"/>
            <p:cNvSpPr/>
            <p:nvPr/>
          </p:nvSpPr>
          <p:spPr bwMode="auto">
            <a:xfrm>
              <a:off x="7218718" y="5270266"/>
              <a:ext cx="817934" cy="200035"/>
            </a:xfrm>
            <a:prstGeom prst="rect">
              <a:avLst/>
            </a:prstGeom>
            <a:solidFill>
              <a:schemeClr val="bg1">
                <a:lumMod val="7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Byte2</a:t>
              </a:r>
            </a:p>
          </p:txBody>
        </p:sp>
        <p:sp>
          <p:nvSpPr>
            <p:cNvPr id="84" name="Rectangle 83"/>
            <p:cNvSpPr/>
            <p:nvPr/>
          </p:nvSpPr>
          <p:spPr bwMode="auto">
            <a:xfrm>
              <a:off x="8036652" y="5270266"/>
              <a:ext cx="817933" cy="200035"/>
            </a:xfrm>
            <a:prstGeom prst="rect">
              <a:avLst/>
            </a:prstGeom>
            <a:solidFill>
              <a:schemeClr val="bg1">
                <a:lumMod val="6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Byte3</a:t>
              </a:r>
            </a:p>
          </p:txBody>
        </p:sp>
        <p:sp>
          <p:nvSpPr>
            <p:cNvPr id="85" name="Rectangle 84"/>
            <p:cNvSpPr/>
            <p:nvPr/>
          </p:nvSpPr>
          <p:spPr bwMode="auto">
            <a:xfrm>
              <a:off x="5582850" y="4760652"/>
              <a:ext cx="817934" cy="20003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Byte0</a:t>
              </a:r>
            </a:p>
          </p:txBody>
        </p:sp>
        <p:sp>
          <p:nvSpPr>
            <p:cNvPr id="86" name="Rectangle 85"/>
            <p:cNvSpPr/>
            <p:nvPr/>
          </p:nvSpPr>
          <p:spPr bwMode="auto">
            <a:xfrm>
              <a:off x="6400784" y="4760652"/>
              <a:ext cx="817933" cy="20003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Byte1</a:t>
              </a:r>
            </a:p>
          </p:txBody>
        </p:sp>
        <p:sp>
          <p:nvSpPr>
            <p:cNvPr id="87" name="Rectangle 86"/>
            <p:cNvSpPr/>
            <p:nvPr/>
          </p:nvSpPr>
          <p:spPr bwMode="auto">
            <a:xfrm>
              <a:off x="7218718" y="4760652"/>
              <a:ext cx="817934" cy="200035"/>
            </a:xfrm>
            <a:prstGeom prst="rect">
              <a:avLst/>
            </a:prstGeom>
            <a:solidFill>
              <a:schemeClr val="bg1">
                <a:lumMod val="7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Byte2</a:t>
              </a:r>
            </a:p>
          </p:txBody>
        </p:sp>
        <p:sp>
          <p:nvSpPr>
            <p:cNvPr id="88" name="Rectangle 87"/>
            <p:cNvSpPr/>
            <p:nvPr/>
          </p:nvSpPr>
          <p:spPr bwMode="auto">
            <a:xfrm>
              <a:off x="8036652" y="4760652"/>
              <a:ext cx="817933" cy="200035"/>
            </a:xfrm>
            <a:prstGeom prst="rect">
              <a:avLst/>
            </a:prstGeom>
            <a:solidFill>
              <a:schemeClr val="bg1">
                <a:lumMod val="6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Byte3</a:t>
              </a:r>
            </a:p>
          </p:txBody>
        </p:sp>
        <p:sp>
          <p:nvSpPr>
            <p:cNvPr id="89" name="Rectangle 88"/>
            <p:cNvSpPr/>
            <p:nvPr/>
          </p:nvSpPr>
          <p:spPr bwMode="auto">
            <a:xfrm>
              <a:off x="5582850" y="4231987"/>
              <a:ext cx="817934" cy="20003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Byte0</a:t>
              </a:r>
            </a:p>
          </p:txBody>
        </p:sp>
        <p:sp>
          <p:nvSpPr>
            <p:cNvPr id="90" name="Rectangle 89"/>
            <p:cNvSpPr/>
            <p:nvPr/>
          </p:nvSpPr>
          <p:spPr bwMode="auto">
            <a:xfrm>
              <a:off x="6400784" y="4231987"/>
              <a:ext cx="817933" cy="200035"/>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Byte1</a:t>
              </a:r>
            </a:p>
          </p:txBody>
        </p:sp>
        <p:sp>
          <p:nvSpPr>
            <p:cNvPr id="91" name="Rectangle 90"/>
            <p:cNvSpPr/>
            <p:nvPr/>
          </p:nvSpPr>
          <p:spPr bwMode="auto">
            <a:xfrm>
              <a:off x="7218718" y="4231987"/>
              <a:ext cx="817934" cy="200035"/>
            </a:xfrm>
            <a:prstGeom prst="rect">
              <a:avLst/>
            </a:prstGeom>
            <a:solidFill>
              <a:schemeClr val="bg1">
                <a:lumMod val="7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Byte2</a:t>
              </a:r>
            </a:p>
          </p:txBody>
        </p:sp>
        <p:sp>
          <p:nvSpPr>
            <p:cNvPr id="92" name="Rectangle 91"/>
            <p:cNvSpPr/>
            <p:nvPr/>
          </p:nvSpPr>
          <p:spPr bwMode="auto">
            <a:xfrm>
              <a:off x="8036652" y="4231987"/>
              <a:ext cx="817933" cy="200035"/>
            </a:xfrm>
            <a:prstGeom prst="rect">
              <a:avLst/>
            </a:prstGeom>
            <a:solidFill>
              <a:schemeClr val="bg1">
                <a:lumMod val="6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Byte3</a:t>
              </a:r>
            </a:p>
          </p:txBody>
        </p:sp>
        <p:sp>
          <p:nvSpPr>
            <p:cNvPr id="34844" name="TextBox 96"/>
            <p:cNvSpPr txBox="1">
              <a:spLocks noChangeArrowheads="1"/>
            </p:cNvSpPr>
            <p:nvPr/>
          </p:nvSpPr>
          <p:spPr bwMode="auto">
            <a:xfrm>
              <a:off x="7945041"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[7:0]</a:t>
              </a:r>
            </a:p>
          </p:txBody>
        </p:sp>
        <p:sp>
          <p:nvSpPr>
            <p:cNvPr id="34845" name="TextBox 97"/>
            <p:cNvSpPr txBox="1">
              <a:spLocks noChangeArrowheads="1"/>
            </p:cNvSpPr>
            <p:nvPr/>
          </p:nvSpPr>
          <p:spPr bwMode="auto">
            <a:xfrm>
              <a:off x="7117557"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[15:8]</a:t>
              </a:r>
            </a:p>
          </p:txBody>
        </p:sp>
        <p:sp>
          <p:nvSpPr>
            <p:cNvPr id="34846" name="TextBox 98"/>
            <p:cNvSpPr txBox="1">
              <a:spLocks noChangeArrowheads="1"/>
            </p:cNvSpPr>
            <p:nvPr/>
          </p:nvSpPr>
          <p:spPr bwMode="auto">
            <a:xfrm>
              <a:off x="6291263"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[23:16]</a:t>
              </a:r>
            </a:p>
          </p:txBody>
        </p:sp>
        <p:sp>
          <p:nvSpPr>
            <p:cNvPr id="34847" name="TextBox 99"/>
            <p:cNvSpPr txBox="1">
              <a:spLocks noChangeArrowheads="1"/>
            </p:cNvSpPr>
            <p:nvPr/>
          </p:nvSpPr>
          <p:spPr bwMode="auto">
            <a:xfrm>
              <a:off x="5445919"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[31:24]</a:t>
              </a:r>
            </a:p>
          </p:txBody>
        </p:sp>
        <p:sp>
          <p:nvSpPr>
            <p:cNvPr id="34848" name="TextBox 100"/>
            <p:cNvSpPr txBox="1">
              <a:spLocks noChangeArrowheads="1"/>
            </p:cNvSpPr>
            <p:nvPr/>
          </p:nvSpPr>
          <p:spPr bwMode="auto">
            <a:xfrm>
              <a:off x="2963466" y="5479412"/>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1</a:t>
              </a:r>
            </a:p>
          </p:txBody>
        </p:sp>
        <p:sp>
          <p:nvSpPr>
            <p:cNvPr id="34849" name="TextBox 102"/>
            <p:cNvSpPr txBox="1">
              <a:spLocks noChangeArrowheads="1"/>
            </p:cNvSpPr>
            <p:nvPr/>
          </p:nvSpPr>
          <p:spPr bwMode="auto">
            <a:xfrm>
              <a:off x="2963466" y="4955541"/>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2</a:t>
              </a:r>
            </a:p>
          </p:txBody>
        </p:sp>
        <p:sp>
          <p:nvSpPr>
            <p:cNvPr id="34850" name="TextBox 103"/>
            <p:cNvSpPr txBox="1">
              <a:spLocks noChangeArrowheads="1"/>
            </p:cNvSpPr>
            <p:nvPr/>
          </p:nvSpPr>
          <p:spPr bwMode="auto">
            <a:xfrm>
              <a:off x="2963466" y="4431660"/>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3</a:t>
              </a:r>
            </a:p>
          </p:txBody>
        </p:sp>
        <p:sp>
          <p:nvSpPr>
            <p:cNvPr id="34851" name="TextBox 104"/>
            <p:cNvSpPr txBox="1">
              <a:spLocks noChangeArrowheads="1"/>
            </p:cNvSpPr>
            <p:nvPr/>
          </p:nvSpPr>
          <p:spPr bwMode="auto">
            <a:xfrm>
              <a:off x="6868716" y="5479412"/>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1</a:t>
              </a:r>
            </a:p>
          </p:txBody>
        </p:sp>
        <p:sp>
          <p:nvSpPr>
            <p:cNvPr id="34852" name="TextBox 105"/>
            <p:cNvSpPr txBox="1">
              <a:spLocks noChangeArrowheads="1"/>
            </p:cNvSpPr>
            <p:nvPr/>
          </p:nvSpPr>
          <p:spPr bwMode="auto">
            <a:xfrm>
              <a:off x="6868716" y="4955541"/>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2</a:t>
              </a:r>
            </a:p>
          </p:txBody>
        </p:sp>
        <p:sp>
          <p:nvSpPr>
            <p:cNvPr id="34853" name="TextBox 106"/>
            <p:cNvSpPr txBox="1">
              <a:spLocks noChangeArrowheads="1"/>
            </p:cNvSpPr>
            <p:nvPr/>
          </p:nvSpPr>
          <p:spPr bwMode="auto">
            <a:xfrm>
              <a:off x="6868716" y="4431660"/>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3</a:t>
              </a:r>
            </a:p>
          </p:txBody>
        </p:sp>
        <p:sp>
          <p:nvSpPr>
            <p:cNvPr id="34854" name="TextBox 107"/>
            <p:cNvSpPr txBox="1">
              <a:spLocks noChangeArrowheads="1"/>
            </p:cNvSpPr>
            <p:nvPr/>
          </p:nvSpPr>
          <p:spPr bwMode="auto">
            <a:xfrm>
              <a:off x="2099071" y="5883901"/>
              <a:ext cx="2453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Little endian 32-bit memory</a:t>
              </a:r>
            </a:p>
          </p:txBody>
        </p:sp>
        <p:sp>
          <p:nvSpPr>
            <p:cNvPr id="34855" name="TextBox 108"/>
            <p:cNvSpPr txBox="1">
              <a:spLocks noChangeArrowheads="1"/>
            </p:cNvSpPr>
            <p:nvPr/>
          </p:nvSpPr>
          <p:spPr bwMode="auto">
            <a:xfrm>
              <a:off x="6058933" y="5883901"/>
              <a:ext cx="2404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Big endian 32-bit memory</a:t>
              </a:r>
            </a:p>
          </p:txBody>
        </p:sp>
      </p:grpSp>
    </p:spTree>
    <p:extLst>
      <p:ext uri="{BB962C8B-B14F-4D97-AF65-F5344CB8AC3E}">
        <p14:creationId xmlns:p14="http://schemas.microsoft.com/office/powerpoint/2010/main" val="147293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r>
              <a:rPr lang="en-GB" dirty="0"/>
              <a:t>Arm and Thumb Instruction Set</a:t>
            </a:r>
          </a:p>
        </p:txBody>
      </p:sp>
      <p:sp>
        <p:nvSpPr>
          <p:cNvPr id="40963" name="Content Placeholder 2"/>
          <p:cNvSpPr>
            <a:spLocks noGrp="1"/>
          </p:cNvSpPr>
          <p:nvPr>
            <p:ph idx="1"/>
          </p:nvPr>
        </p:nvSpPr>
        <p:spPr>
          <a:xfrm>
            <a:off x="492125" y="1286102"/>
            <a:ext cx="10820400" cy="5276623"/>
          </a:xfrm>
        </p:spPr>
        <p:txBody>
          <a:bodyPr/>
          <a:lstStyle/>
          <a:p>
            <a:pPr>
              <a:spcBef>
                <a:spcPct val="0"/>
              </a:spcBef>
            </a:pPr>
            <a:r>
              <a:rPr lang="en-US" dirty="0">
                <a:ea typeface="ＭＳ Ｐゴシック" panose="020B0600070205080204" pitchFamily="34" charset="-128"/>
              </a:rPr>
              <a:t>Early Arm instruction set</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32-bit instruction set, called the Arm Instructions</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Powerful and good performance</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Larger program memory compared to 8-bit and 16-bit processors</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Larger power consumption</a:t>
            </a:r>
            <a:endParaRPr lang="en-US" sz="2400" dirty="0">
              <a:solidFill>
                <a:schemeClr val="tx2"/>
              </a:solidFill>
              <a:ea typeface="ＭＳ Ｐゴシック" panose="020B0600070205080204" pitchFamily="34" charset="-128"/>
            </a:endParaRPr>
          </a:p>
          <a:p>
            <a:pPr>
              <a:spcBef>
                <a:spcPct val="0"/>
              </a:spcBef>
            </a:pPr>
            <a:r>
              <a:rPr lang="en-US" dirty="0">
                <a:ea typeface="ＭＳ Ｐゴシック" panose="020B0600070205080204" pitchFamily="34" charset="-128"/>
              </a:rPr>
              <a:t>Thumb-1 instruction set</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16-bit instruction set, first used in Arm7TDMI Processor in 1995</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Provides a subset of the Arm Instructions, giving better code density compared to 32-bit RISC architecture</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Code size is reduced by ~30%, but performance is also reduced by ~20%</a:t>
            </a:r>
          </a:p>
        </p:txBody>
      </p:sp>
    </p:spTree>
    <p:extLst>
      <p:ext uri="{BB962C8B-B14F-4D97-AF65-F5344CB8AC3E}">
        <p14:creationId xmlns:p14="http://schemas.microsoft.com/office/powerpoint/2010/main" val="79405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r>
              <a:rPr lang="en-GB" dirty="0"/>
              <a:t>Arm and Thumb Instruction Set</a:t>
            </a:r>
          </a:p>
        </p:txBody>
      </p:sp>
      <p:sp>
        <p:nvSpPr>
          <p:cNvPr id="41987" name="Content Placeholder 2"/>
          <p:cNvSpPr>
            <a:spLocks noGrp="1"/>
          </p:cNvSpPr>
          <p:nvPr>
            <p:ph idx="1"/>
          </p:nvPr>
        </p:nvSpPr>
        <p:spPr>
          <a:xfrm>
            <a:off x="491507" y="1255606"/>
            <a:ext cx="10896600" cy="1576744"/>
          </a:xfrm>
        </p:spPr>
        <p:txBody>
          <a:bodyPr/>
          <a:lstStyle/>
          <a:p>
            <a:pPr>
              <a:spcBef>
                <a:spcPct val="0"/>
              </a:spcBef>
            </a:pPr>
            <a:r>
              <a:rPr lang="en-GB" dirty="0">
                <a:ea typeface="ＭＳ Ｐゴシック" panose="020B0600070205080204" pitchFamily="34" charset="-128"/>
              </a:rPr>
              <a:t>Mix of Arm and Thumb-1 instruction sets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Benefit from both 32-bit Arm (high performance) and 16-bit Thumb-1 (high code density) </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A multiplexer is used to switch between two states: Arm state (32-bit) and Thumb state (16-bit), which requires a switching overhead</a:t>
            </a:r>
          </a:p>
          <a:p>
            <a:pPr lvl="1">
              <a:spcBef>
                <a:spcPct val="0"/>
              </a:spcBef>
              <a:spcAft>
                <a:spcPts val="1600"/>
              </a:spcAft>
              <a:buFont typeface="Calibri" panose="020F0502020204030204" pitchFamily="34" charset="0"/>
            </a:pPr>
            <a:endParaRPr lang="en-GB" sz="2400" dirty="0">
              <a:solidFill>
                <a:schemeClr val="tx2"/>
              </a:solidFill>
              <a:ea typeface="ＭＳ Ｐゴシック" panose="020B0600070205080204" pitchFamily="34" charset="-128"/>
            </a:endParaRPr>
          </a:p>
          <a:p>
            <a:pPr lvl="1">
              <a:spcBef>
                <a:spcPct val="0"/>
              </a:spcBef>
              <a:spcAft>
                <a:spcPts val="1600"/>
              </a:spcAft>
              <a:buFont typeface="Calibri" panose="020F0502020204030204" pitchFamily="34" charset="0"/>
            </a:pPr>
            <a:endParaRPr lang="en-GB" sz="2400" dirty="0">
              <a:solidFill>
                <a:schemeClr val="tx2"/>
              </a:solidFill>
              <a:ea typeface="ＭＳ Ｐゴシック" panose="020B0600070205080204" pitchFamily="34" charset="-128"/>
            </a:endParaRPr>
          </a:p>
          <a:p>
            <a:pPr marL="231775" lvl="1" indent="0">
              <a:buNone/>
            </a:pPr>
            <a:endParaRPr lang="en-GB" dirty="0"/>
          </a:p>
          <a:p>
            <a:pPr lvl="1"/>
            <a:endParaRPr lang="en-GB" dirty="0"/>
          </a:p>
        </p:txBody>
      </p:sp>
      <p:grpSp>
        <p:nvGrpSpPr>
          <p:cNvPr id="4" name="Group 15"/>
          <p:cNvGrpSpPr>
            <a:grpSpLocks/>
          </p:cNvGrpSpPr>
          <p:nvPr/>
        </p:nvGrpSpPr>
        <p:grpSpPr bwMode="auto">
          <a:xfrm>
            <a:off x="1633693" y="3577214"/>
            <a:ext cx="8924613" cy="1513004"/>
            <a:chOff x="1038225" y="4733924"/>
            <a:chExt cx="7219950" cy="1631209"/>
          </a:xfrm>
        </p:grpSpPr>
        <p:sp>
          <p:nvSpPr>
            <p:cNvPr id="5" name="Rectangle 4"/>
            <p:cNvSpPr/>
            <p:nvPr/>
          </p:nvSpPr>
          <p:spPr bwMode="auto">
            <a:xfrm>
              <a:off x="1038225" y="4744193"/>
              <a:ext cx="1047560" cy="1085107"/>
            </a:xfrm>
            <a:prstGeom prst="rect">
              <a:avLst/>
            </a:prstGeom>
            <a:solidFill>
              <a:schemeClr val="accent1">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cs typeface="Arial" charset="0"/>
                </a:rPr>
                <a:t>Incoming</a:t>
              </a:r>
            </a:p>
            <a:p>
              <a:pPr algn="ctr">
                <a:defRPr/>
              </a:pPr>
              <a:r>
                <a:rPr lang="en-GB" sz="1200" dirty="0">
                  <a:cs typeface="Arial" charset="0"/>
                </a:rPr>
                <a:t>instructions</a:t>
              </a:r>
            </a:p>
          </p:txBody>
        </p:sp>
        <p:sp>
          <p:nvSpPr>
            <p:cNvPr id="6" name="Rectangle 5"/>
            <p:cNvSpPr/>
            <p:nvPr/>
          </p:nvSpPr>
          <p:spPr bwMode="auto">
            <a:xfrm>
              <a:off x="2796141" y="5428803"/>
              <a:ext cx="1047560" cy="400497"/>
            </a:xfrm>
            <a:prstGeom prst="rect">
              <a:avLst/>
            </a:prstGeom>
            <a:solidFill>
              <a:schemeClr val="accent1">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cs typeface="Arial" charset="0"/>
                </a:rPr>
                <a:t>Thumb remap</a:t>
              </a:r>
            </a:p>
            <a:p>
              <a:pPr algn="ctr">
                <a:defRPr/>
              </a:pPr>
              <a:r>
                <a:rPr lang="en-GB" sz="1200" dirty="0">
                  <a:cs typeface="Arial" charset="0"/>
                </a:rPr>
                <a:t>to Arm</a:t>
              </a:r>
            </a:p>
          </p:txBody>
        </p:sp>
        <p:sp>
          <p:nvSpPr>
            <p:cNvPr id="7" name="Trapezoid 6"/>
            <p:cNvSpPr/>
            <p:nvPr/>
          </p:nvSpPr>
          <p:spPr bwMode="auto">
            <a:xfrm rot="5400000">
              <a:off x="4071414" y="5129270"/>
              <a:ext cx="1095376" cy="304683"/>
            </a:xfrm>
            <a:prstGeom prst="trapezoid">
              <a:avLst>
                <a:gd name="adj" fmla="val 75000"/>
              </a:avLst>
            </a:prstGeom>
            <a:solidFill>
              <a:schemeClr val="accent1">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 name="Right Arrow 7"/>
            <p:cNvSpPr/>
            <p:nvPr/>
          </p:nvSpPr>
          <p:spPr bwMode="auto">
            <a:xfrm>
              <a:off x="2205604" y="4857154"/>
              <a:ext cx="2185841" cy="172863"/>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 name="Right Arrow 8"/>
            <p:cNvSpPr/>
            <p:nvPr/>
          </p:nvSpPr>
          <p:spPr bwMode="auto">
            <a:xfrm>
              <a:off x="2205604" y="5543475"/>
              <a:ext cx="518646"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 name="Right Arrow 9"/>
            <p:cNvSpPr/>
            <p:nvPr/>
          </p:nvSpPr>
          <p:spPr bwMode="auto">
            <a:xfrm>
              <a:off x="3891629" y="5543475"/>
              <a:ext cx="518645"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 name="Rectangle 10"/>
            <p:cNvSpPr/>
            <p:nvPr/>
          </p:nvSpPr>
          <p:spPr bwMode="auto">
            <a:xfrm>
              <a:off x="5505762" y="4942730"/>
              <a:ext cx="1047560" cy="686321"/>
            </a:xfrm>
            <a:prstGeom prst="rect">
              <a:avLst/>
            </a:prstGeom>
            <a:solidFill>
              <a:schemeClr val="accent1">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cs typeface="Arial" charset="0"/>
                </a:rPr>
                <a:t>Arm</a:t>
              </a:r>
            </a:p>
            <a:p>
              <a:pPr algn="ctr">
                <a:defRPr/>
              </a:pPr>
              <a:r>
                <a:rPr lang="en-GB" sz="1200" dirty="0">
                  <a:cs typeface="Arial" charset="0"/>
                </a:rPr>
                <a:t>Instruction</a:t>
              </a:r>
            </a:p>
            <a:p>
              <a:pPr algn="ctr">
                <a:defRPr/>
              </a:pPr>
              <a:r>
                <a:rPr lang="en-GB" sz="1200" dirty="0">
                  <a:cs typeface="Arial" charset="0"/>
                </a:rPr>
                <a:t>decoder</a:t>
              </a:r>
            </a:p>
          </p:txBody>
        </p:sp>
        <p:sp>
          <p:nvSpPr>
            <p:cNvPr id="12" name="Rectangle 11"/>
            <p:cNvSpPr/>
            <p:nvPr/>
          </p:nvSpPr>
          <p:spPr bwMode="auto">
            <a:xfrm>
              <a:off x="7210615" y="4942730"/>
              <a:ext cx="1047560" cy="686321"/>
            </a:xfrm>
            <a:prstGeom prst="rect">
              <a:avLst/>
            </a:prstGeom>
            <a:solidFill>
              <a:schemeClr val="accent1">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cs typeface="Arial" charset="0"/>
                </a:rPr>
                <a:t>Instructions</a:t>
              </a:r>
            </a:p>
            <a:p>
              <a:pPr algn="ctr">
                <a:defRPr/>
              </a:pPr>
              <a:r>
                <a:rPr lang="en-GB" sz="1200" dirty="0">
                  <a:cs typeface="Arial" charset="0"/>
                </a:rPr>
                <a:t>executing</a:t>
              </a:r>
            </a:p>
          </p:txBody>
        </p:sp>
        <p:sp>
          <p:nvSpPr>
            <p:cNvPr id="13" name="Right Arrow 12"/>
            <p:cNvSpPr/>
            <p:nvPr/>
          </p:nvSpPr>
          <p:spPr bwMode="auto">
            <a:xfrm>
              <a:off x="4853605" y="5201170"/>
              <a:ext cx="518645"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4" name="Right Arrow 13"/>
            <p:cNvSpPr/>
            <p:nvPr/>
          </p:nvSpPr>
          <p:spPr bwMode="auto">
            <a:xfrm>
              <a:off x="6625213" y="5201170"/>
              <a:ext cx="518646"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cxnSp>
          <p:nvCxnSpPr>
            <p:cNvPr id="15" name="Straight Arrow Connector 14"/>
            <p:cNvCxnSpPr/>
            <p:nvPr/>
          </p:nvCxnSpPr>
          <p:spPr bwMode="auto">
            <a:xfrm flipV="1">
              <a:off x="4648201" y="5706070"/>
              <a:ext cx="0" cy="285824"/>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6" name="TextBox 14"/>
            <p:cNvSpPr txBox="1">
              <a:spLocks noChangeArrowheads="1"/>
            </p:cNvSpPr>
            <p:nvPr/>
          </p:nvSpPr>
          <p:spPr bwMode="auto">
            <a:xfrm>
              <a:off x="4619624" y="5867400"/>
              <a:ext cx="1933576" cy="49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 bit, 0: select Arm,</a:t>
              </a:r>
            </a:p>
            <a:p>
              <a:pPr eaLnBrk="1" hangingPunct="1"/>
              <a:r>
                <a:rPr lang="en-GB" sz="1200" b="0" dirty="0"/>
                <a:t>1: select Thumb</a:t>
              </a:r>
            </a:p>
          </p:txBody>
        </p:sp>
        <p:sp>
          <p:nvSpPr>
            <p:cNvPr id="17" name="TextBox 17"/>
            <p:cNvSpPr txBox="1">
              <a:spLocks noChangeArrowheads="1"/>
            </p:cNvSpPr>
            <p:nvPr/>
          </p:nvSpPr>
          <p:spPr bwMode="auto">
            <a:xfrm>
              <a:off x="4442397" y="4893766"/>
              <a:ext cx="304801" cy="33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a:t>
              </a:r>
            </a:p>
          </p:txBody>
        </p:sp>
        <p:sp>
          <p:nvSpPr>
            <p:cNvPr id="18" name="TextBox 18"/>
            <p:cNvSpPr txBox="1">
              <a:spLocks noChangeArrowheads="1"/>
            </p:cNvSpPr>
            <p:nvPr/>
          </p:nvSpPr>
          <p:spPr bwMode="auto">
            <a:xfrm>
              <a:off x="4443143" y="5307211"/>
              <a:ext cx="304801" cy="33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1</a:t>
              </a:r>
            </a:p>
          </p:txBody>
        </p:sp>
      </p:grpSp>
    </p:spTree>
    <p:extLst>
      <p:ext uri="{BB962C8B-B14F-4D97-AF65-F5344CB8AC3E}">
        <p14:creationId xmlns:p14="http://schemas.microsoft.com/office/powerpoint/2010/main" val="53534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r>
              <a:rPr lang="en-GB" dirty="0"/>
              <a:t>Arm and Thumb Instruction Set</a:t>
            </a:r>
          </a:p>
        </p:txBody>
      </p:sp>
      <p:sp>
        <p:nvSpPr>
          <p:cNvPr id="41987" name="Content Placeholder 2"/>
          <p:cNvSpPr>
            <a:spLocks noGrp="1"/>
          </p:cNvSpPr>
          <p:nvPr>
            <p:ph idx="1"/>
          </p:nvPr>
        </p:nvSpPr>
        <p:spPr>
          <a:xfrm>
            <a:off x="492125" y="1203324"/>
            <a:ext cx="10896600" cy="2225676"/>
          </a:xfrm>
        </p:spPr>
        <p:txBody>
          <a:bodyPr/>
          <a:lstStyle/>
          <a:p>
            <a:pPr>
              <a:spcBef>
                <a:spcPct val="0"/>
              </a:spcBef>
            </a:pPr>
            <a:r>
              <a:rPr lang="en-GB" dirty="0">
                <a:ea typeface="ＭＳ Ｐゴシック" panose="020B0600070205080204" pitchFamily="34" charset="-128"/>
              </a:rPr>
              <a:t>Thumb-2 instruction set</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Consists of both 32-bit Thumb instructions and original 16-bit Thumb-1 instruction sets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Compared to 32-bit Arm instructions set, code size is reduced by ~26%, while keeping a similar performance</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Capable of handling all processing requirements in one operation state</a:t>
            </a:r>
          </a:p>
          <a:p>
            <a:pPr lvl="1"/>
            <a:endParaRPr lang="en-GB" dirty="0"/>
          </a:p>
          <a:p>
            <a:pPr lvl="1"/>
            <a:endParaRPr lang="en-GB" dirty="0"/>
          </a:p>
        </p:txBody>
      </p:sp>
    </p:spTree>
    <p:extLst>
      <p:ext uri="{BB962C8B-B14F-4D97-AF65-F5344CB8AC3E}">
        <p14:creationId xmlns:p14="http://schemas.microsoft.com/office/powerpoint/2010/main" val="390429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Cortex-M7 Instruction Set</a:t>
            </a:r>
          </a:p>
        </p:txBody>
      </p:sp>
      <p:sp>
        <p:nvSpPr>
          <p:cNvPr id="3" name="Content Placeholder 2"/>
          <p:cNvSpPr>
            <a:spLocks noGrp="1"/>
          </p:cNvSpPr>
          <p:nvPr>
            <p:ph idx="1"/>
          </p:nvPr>
        </p:nvSpPr>
        <p:spPr>
          <a:xfrm>
            <a:off x="492125" y="1220355"/>
            <a:ext cx="9598819" cy="4837300"/>
          </a:xfrm>
        </p:spPr>
        <p:txBody>
          <a:bodyPr/>
          <a:lstStyle/>
          <a:p>
            <a:pPr>
              <a:spcBef>
                <a:spcPct val="0"/>
              </a:spcBef>
            </a:pPr>
            <a:r>
              <a:rPr lang="en-GB" dirty="0">
                <a:ea typeface="ＭＳ Ｐゴシック" panose="020B0600070205080204" pitchFamily="34" charset="-128"/>
              </a:rPr>
              <a:t>Cortex-M7 processor</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Armv7-M architecture </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Supports 32-bit Thumb-2 instructions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Possible to handle all processing requirements in one operation state (Thumb state)</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Compared with traditional Arm processors (use state switching), advantages include:</a:t>
            </a:r>
          </a:p>
          <a:p>
            <a:pPr lvl="2">
              <a:spcBef>
                <a:spcPct val="0"/>
              </a:spcBef>
              <a:spcAft>
                <a:spcPts val="1600"/>
              </a:spcAft>
            </a:pPr>
            <a:r>
              <a:rPr lang="en-GB" sz="2000" dirty="0">
                <a:solidFill>
                  <a:schemeClr val="tx2"/>
                </a:solidFill>
                <a:ea typeface="ＭＳ Ｐゴシック" panose="020B0600070205080204" pitchFamily="34" charset="-128"/>
              </a:rPr>
              <a:t>No state switching overhead – both execution time and instruction space are saved</a:t>
            </a:r>
          </a:p>
          <a:p>
            <a:pPr lvl="2">
              <a:spcBef>
                <a:spcPct val="0"/>
              </a:spcBef>
              <a:spcAft>
                <a:spcPts val="1600"/>
              </a:spcAft>
            </a:pPr>
            <a:r>
              <a:rPr lang="en-GB" sz="2000" dirty="0">
                <a:solidFill>
                  <a:schemeClr val="tx2"/>
                </a:solidFill>
                <a:ea typeface="ＭＳ Ｐゴシック" panose="020B0600070205080204" pitchFamily="34" charset="-128"/>
              </a:rPr>
              <a:t>No need to separate Arm code and Thumb code source files, which makes the development and maintenance of software easier</a:t>
            </a:r>
          </a:p>
          <a:p>
            <a:pPr lvl="2">
              <a:spcBef>
                <a:spcPct val="0"/>
              </a:spcBef>
              <a:spcAft>
                <a:spcPts val="1600"/>
              </a:spcAft>
            </a:pPr>
            <a:r>
              <a:rPr lang="en-GB" sz="2000" dirty="0">
                <a:solidFill>
                  <a:schemeClr val="tx2"/>
                </a:solidFill>
                <a:ea typeface="ＭＳ Ｐゴシック" panose="020B0600070205080204" pitchFamily="34" charset="-128"/>
              </a:rPr>
              <a:t>Easier to get optimised efficiency and performance</a:t>
            </a:r>
          </a:p>
          <a:p>
            <a:endParaRPr lang="en-GB" dirty="0"/>
          </a:p>
        </p:txBody>
      </p:sp>
    </p:spTree>
    <p:extLst>
      <p:ext uri="{BB962C8B-B14F-4D97-AF65-F5344CB8AC3E}">
        <p14:creationId xmlns:p14="http://schemas.microsoft.com/office/powerpoint/2010/main" val="126186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GB" dirty="0"/>
              <a:t>Cortex-M7 Instruction Set</a:t>
            </a:r>
          </a:p>
        </p:txBody>
      </p:sp>
      <p:sp>
        <p:nvSpPr>
          <p:cNvPr id="3" name="Content Placeholder 2"/>
          <p:cNvSpPr>
            <a:spLocks noGrp="1"/>
          </p:cNvSpPr>
          <p:nvPr>
            <p:ph idx="1"/>
          </p:nvPr>
        </p:nvSpPr>
        <p:spPr>
          <a:xfrm>
            <a:off x="482195" y="1143000"/>
            <a:ext cx="11155973" cy="4680000"/>
          </a:xfrm>
        </p:spPr>
        <p:txBody>
          <a:bodyPr/>
          <a:lstStyle/>
          <a:p>
            <a:pPr>
              <a:spcBef>
                <a:spcPct val="0"/>
              </a:spcBef>
            </a:pPr>
            <a:r>
              <a:rPr lang="en-GB" dirty="0">
                <a:ea typeface="ＭＳ Ｐゴシック" panose="020B0600070205080204" pitchFamily="34" charset="-128"/>
              </a:rPr>
              <a:t>Arm assembly syntax:</a:t>
            </a:r>
          </a:p>
          <a:p>
            <a:pPr>
              <a:spcBef>
                <a:spcPct val="0"/>
              </a:spcBef>
            </a:pPr>
            <a:endParaRPr lang="en-GB" dirty="0">
              <a:ea typeface="ＭＳ Ｐゴシック" panose="020B0600070205080204" pitchFamily="34" charset="-128"/>
            </a:endParaRPr>
          </a:p>
          <a:p>
            <a:pPr marL="538162" lvl="1" indent="0">
              <a:spcBef>
                <a:spcPct val="0"/>
              </a:spcBef>
              <a:spcAft>
                <a:spcPts val="1600"/>
              </a:spcAft>
              <a:buFont typeface="Calibri" panose="020F0502020204030204" pitchFamily="34" charset="0"/>
              <a:buNone/>
            </a:pPr>
            <a:r>
              <a:rPr lang="en-GB" sz="2400" i="1" dirty="0">
                <a:solidFill>
                  <a:schemeClr val="tx2"/>
                </a:solidFill>
                <a:ea typeface="ＭＳ Ｐゴシック" panose="020B0600070205080204" pitchFamily="34" charset="-128"/>
              </a:rPr>
              <a:t>label</a:t>
            </a:r>
          </a:p>
          <a:p>
            <a:pPr marL="538162" lvl="2" indent="0">
              <a:spcBef>
                <a:spcPct val="0"/>
              </a:spcBef>
              <a:spcAft>
                <a:spcPts val="1600"/>
              </a:spcAft>
              <a:buFont typeface="Calibri" panose="020F0502020204030204" pitchFamily="34" charset="0"/>
              <a:buNone/>
            </a:pPr>
            <a:r>
              <a:rPr lang="en-GB" sz="2400" i="1" dirty="0">
                <a:solidFill>
                  <a:schemeClr val="tx2"/>
                </a:solidFill>
                <a:ea typeface="ＭＳ Ｐゴシック" panose="020B0600070205080204" pitchFamily="34" charset="-128"/>
              </a:rPr>
              <a:t>	mnemonic	operand1,	operand2, …	; Comments</a:t>
            </a:r>
          </a:p>
          <a:p>
            <a:pPr lvl="1">
              <a:spcBef>
                <a:spcPct val="0"/>
              </a:spcBef>
              <a:spcAft>
                <a:spcPts val="1600"/>
              </a:spcAft>
              <a:buFont typeface="Calibri" panose="020F0502020204030204" pitchFamily="34" charset="0"/>
            </a:pPr>
            <a:endParaRPr lang="en-GB" sz="2000" dirty="0">
              <a:solidFill>
                <a:schemeClr val="tx2"/>
              </a:solidFill>
              <a:ea typeface="ＭＳ Ｐゴシック" panose="020B0600070205080204" pitchFamily="34" charset="-128"/>
            </a:endParaRP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Label is used as a reference to an address location;</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Mnemonic is the name of the instruction;</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Operand1 is the destination of the operation;</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Operand2 is normally the source of the operation;</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Comments are written after “ ; ”, which does not affect the program;</a:t>
            </a:r>
            <a:endParaRPr lang="en-GB" sz="2400" dirty="0">
              <a:solidFill>
                <a:schemeClr val="tx2"/>
              </a:solidFill>
              <a:ea typeface="ＭＳ Ｐゴシック" panose="020B0600070205080204" pitchFamily="34" charset="-128"/>
            </a:endParaRPr>
          </a:p>
          <a:p>
            <a:endParaRPr lang="en-GB" sz="2000" dirty="0"/>
          </a:p>
        </p:txBody>
      </p:sp>
    </p:spTree>
    <p:extLst>
      <p:ext uri="{BB962C8B-B14F-4D97-AF65-F5344CB8AC3E}">
        <p14:creationId xmlns:p14="http://schemas.microsoft.com/office/powerpoint/2010/main" val="253903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GB" dirty="0"/>
              <a:t>Cortex-M7 Instruction Set</a:t>
            </a:r>
          </a:p>
        </p:txBody>
      </p:sp>
      <p:sp>
        <p:nvSpPr>
          <p:cNvPr id="3" name="Content Placeholder 2"/>
          <p:cNvSpPr>
            <a:spLocks noGrp="1"/>
          </p:cNvSpPr>
          <p:nvPr>
            <p:ph idx="1"/>
          </p:nvPr>
        </p:nvSpPr>
        <p:spPr>
          <a:xfrm>
            <a:off x="492125" y="1589809"/>
            <a:ext cx="11155973" cy="2815936"/>
          </a:xfrm>
        </p:spPr>
        <p:txBody>
          <a:bodyPr vert="horz" lIns="0" tIns="0" rIns="0" bIns="0" rtlCol="0" anchor="t">
            <a:noAutofit/>
          </a:bodyPr>
          <a:lstStyle/>
          <a:p>
            <a:pPr indent="-166370">
              <a:spcBef>
                <a:spcPct val="0"/>
              </a:spcBef>
            </a:pPr>
            <a:r>
              <a:rPr lang="en-GB" sz="2600" dirty="0">
                <a:solidFill>
                  <a:schemeClr val="tx2"/>
                </a:solidFill>
                <a:ea typeface="ＭＳ Ｐゴシック" panose="020B0600070205080204" pitchFamily="34" charset="-128"/>
              </a:rPr>
              <a:t>For example</a:t>
            </a:r>
            <a:endParaRPr lang="en-US"/>
          </a:p>
          <a:p>
            <a:pPr marL="537845" lvl="1" indent="0">
              <a:spcBef>
                <a:spcPct val="0"/>
              </a:spcBef>
              <a:spcAft>
                <a:spcPts val="1600"/>
              </a:spcAft>
              <a:buFont typeface="Calibri" panose="020F0502020204030204" pitchFamily="34" charset="0"/>
              <a:buNone/>
            </a:pPr>
            <a:r>
              <a:rPr lang="en-GB" sz="2000" dirty="0">
                <a:solidFill>
                  <a:schemeClr val="tx2"/>
                </a:solidFill>
                <a:ea typeface="ＭＳ Ｐゴシック" panose="020B0600070205080204" pitchFamily="34" charset="-128"/>
              </a:rPr>
              <a:t>	</a:t>
            </a:r>
            <a:endParaRPr lang="en-GB" sz="2000" dirty="0">
              <a:solidFill>
                <a:schemeClr val="tx2"/>
              </a:solidFill>
              <a:ea typeface="ＭＳ Ｐゴシック" panose="020B0600070205080204" pitchFamily="34" charset="-128"/>
              <a:cs typeface="Calibri"/>
            </a:endParaRPr>
          </a:p>
          <a:p>
            <a:pPr marL="537845" lvl="1" indent="0">
              <a:spcBef>
                <a:spcPct val="0"/>
              </a:spcBef>
              <a:spcAft>
                <a:spcPts val="1600"/>
              </a:spcAft>
              <a:buFont typeface="Calibri" panose="020F0502020204030204" pitchFamily="34" charset="0"/>
              <a:buNone/>
            </a:pPr>
            <a:r>
              <a:rPr lang="en-GB" sz="2000" i="1" dirty="0">
                <a:solidFill>
                  <a:schemeClr val="tx2"/>
                </a:solidFill>
                <a:ea typeface="ＭＳ Ｐゴシック" panose="020B0600070205080204" pitchFamily="34" charset="-128"/>
              </a:rPr>
              <a:t>MOVS	R3,	#0x11		;Set register R3 to 0x11</a:t>
            </a:r>
            <a:endParaRPr lang="en-GB" sz="2000" i="1" dirty="0">
              <a:solidFill>
                <a:schemeClr val="tx2"/>
              </a:solidFill>
              <a:ea typeface="ＭＳ Ｐゴシック" panose="020B0600070205080204" pitchFamily="34" charset="-128"/>
              <a:cs typeface="Calibri"/>
            </a:endParaRPr>
          </a:p>
          <a:p>
            <a:pPr marL="398145" lvl="1" indent="-166370">
              <a:spcBef>
                <a:spcPct val="0"/>
              </a:spcBef>
              <a:spcAft>
                <a:spcPts val="1600"/>
              </a:spcAft>
              <a:buFont typeface="Calibri" panose="020F0502020204030204" pitchFamily="34" charset="0"/>
            </a:pPr>
            <a:endParaRPr lang="en-GB" sz="2000" dirty="0">
              <a:solidFill>
                <a:schemeClr val="tx2"/>
              </a:solidFill>
              <a:ea typeface="ＭＳ Ｐゴシック" panose="020B0600070205080204" pitchFamily="34" charset="-128"/>
              <a:cs typeface="Calibri"/>
            </a:endParaRPr>
          </a:p>
          <a:p>
            <a:pPr marL="398145" lvl="1" indent="-166370">
              <a:spcBef>
                <a:spcPct val="0"/>
              </a:spcBef>
              <a:spcAft>
                <a:spcPts val="1600"/>
              </a:spcAft>
              <a:buFont typeface="Calibri" panose="020F0502020204030204" pitchFamily="34" charset="0"/>
            </a:pPr>
            <a:r>
              <a:rPr lang="en-GB" sz="2000">
                <a:solidFill>
                  <a:schemeClr val="tx2"/>
                </a:solidFill>
                <a:ea typeface="ＭＳ Ｐゴシック"/>
              </a:rPr>
              <a:t>Note that the assembly code can be assembled by either Arm assembler (armclang) or assembly tools </a:t>
            </a:r>
            <a:r>
              <a:rPr lang="en-GB" sz="2000" dirty="0">
                <a:solidFill>
                  <a:schemeClr val="tx2"/>
                </a:solidFill>
                <a:ea typeface="ＭＳ Ｐゴシック"/>
              </a:rPr>
              <a:t>from a variety of vendors (e.g. GNU tool chain). When using GNU tool chain, the syntax for labels and comments is slightly different</a:t>
            </a:r>
            <a:endParaRPr lang="en-GB" sz="2000" dirty="0">
              <a:solidFill>
                <a:schemeClr val="tx2"/>
              </a:solidFill>
              <a:ea typeface="ＭＳ Ｐゴシック"/>
              <a:cs typeface="Calibri"/>
            </a:endParaRPr>
          </a:p>
          <a:p>
            <a:pPr marL="398145" lvl="1" indent="-166370">
              <a:spcBef>
                <a:spcPct val="0"/>
              </a:spcBef>
              <a:spcAft>
                <a:spcPts val="1600"/>
              </a:spcAft>
              <a:buFont typeface="Calibri" panose="020F0502020204030204" pitchFamily="34" charset="0"/>
            </a:pPr>
            <a:endParaRPr lang="en-GB" sz="2400" dirty="0">
              <a:solidFill>
                <a:schemeClr val="tx2"/>
              </a:solidFill>
              <a:ea typeface="ＭＳ Ｐゴシック" panose="020B0600070205080204" pitchFamily="34" charset="-128"/>
              <a:cs typeface="Calibri"/>
            </a:endParaRPr>
          </a:p>
          <a:p>
            <a:endParaRPr lang="en-GB" sz="2000" dirty="0"/>
          </a:p>
        </p:txBody>
      </p:sp>
    </p:spTree>
    <p:extLst>
      <p:ext uri="{BB962C8B-B14F-4D97-AF65-F5344CB8AC3E}">
        <p14:creationId xmlns:p14="http://schemas.microsoft.com/office/powerpoint/2010/main" val="115894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Cortex-M7 Instruction Set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75940793"/>
              </p:ext>
            </p:extLst>
          </p:nvPr>
        </p:nvGraphicFramePr>
        <p:xfrm>
          <a:off x="492125" y="1051440"/>
          <a:ext cx="11297676" cy="5276625"/>
        </p:xfrm>
        <a:graphic>
          <a:graphicData uri="http://schemas.openxmlformats.org/drawingml/2006/table">
            <a:tbl>
              <a:tblPr firstRow="1" bandRow="1">
                <a:tableStyleId>{5C22544A-7EE6-4342-B048-85BDC9FD1C3A}</a:tableStyleId>
              </a:tblPr>
              <a:tblGrid>
                <a:gridCol w="2824419">
                  <a:extLst>
                    <a:ext uri="{9D8B030D-6E8A-4147-A177-3AD203B41FA5}">
                      <a16:colId xmlns:a16="http://schemas.microsoft.com/office/drawing/2014/main" val="20000"/>
                    </a:ext>
                  </a:extLst>
                </a:gridCol>
                <a:gridCol w="2824419">
                  <a:extLst>
                    <a:ext uri="{9D8B030D-6E8A-4147-A177-3AD203B41FA5}">
                      <a16:colId xmlns:a16="http://schemas.microsoft.com/office/drawing/2014/main" val="20001"/>
                    </a:ext>
                  </a:extLst>
                </a:gridCol>
                <a:gridCol w="4081910">
                  <a:extLst>
                    <a:ext uri="{9D8B030D-6E8A-4147-A177-3AD203B41FA5}">
                      <a16:colId xmlns:a16="http://schemas.microsoft.com/office/drawing/2014/main" val="20002"/>
                    </a:ext>
                  </a:extLst>
                </a:gridCol>
                <a:gridCol w="1566928">
                  <a:extLst>
                    <a:ext uri="{9D8B030D-6E8A-4147-A177-3AD203B41FA5}">
                      <a16:colId xmlns:a16="http://schemas.microsoft.com/office/drawing/2014/main" val="20003"/>
                    </a:ext>
                  </a:extLst>
                </a:gridCol>
              </a:tblGrid>
              <a:tr h="351775">
                <a:tc>
                  <a:txBody>
                    <a:bodyPr/>
                    <a:lstStyle/>
                    <a:p>
                      <a:r>
                        <a:rPr lang="en-GB" sz="1400" b="1" i="0" u="none" strike="noStrike" kern="1200" baseline="0" dirty="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a:solidFill>
                            <a:schemeClr val="lt1"/>
                          </a:solidFill>
                          <a:latin typeface="+mn-lt"/>
                          <a:ea typeface="+mn-ea"/>
                          <a:cs typeface="+mn-cs"/>
                        </a:rPr>
                        <a:t>Flags</a:t>
                      </a:r>
                      <a:endParaRPr lang="en-GB" sz="1400" dirty="0"/>
                    </a:p>
                  </a:txBody>
                  <a:tcPr marL="121872" marR="121872"/>
                </a:tc>
                <a:extLst>
                  <a:ext uri="{0D108BD9-81ED-4DB2-BD59-A6C34878D82A}">
                    <a16:rowId xmlns:a16="http://schemas.microsoft.com/office/drawing/2014/main" val="10000"/>
                  </a:ext>
                </a:extLst>
              </a:tr>
              <a:tr h="351775">
                <a:tc>
                  <a:txBody>
                    <a:bodyPr/>
                    <a:lstStyle/>
                    <a:p>
                      <a:r>
                        <a:rPr lang="en-GB" sz="1400" b="0" i="0" u="none" strike="noStrike" kern="1200" baseline="0" dirty="0">
                          <a:solidFill>
                            <a:schemeClr val="dk1"/>
                          </a:solidFill>
                          <a:latin typeface="+mn-lt"/>
                          <a:ea typeface="+mn-ea"/>
                          <a:cs typeface="+mn-cs"/>
                        </a:rPr>
                        <a:t>ADC, ADCS</a:t>
                      </a:r>
                      <a:endParaRPr lang="en-GB" sz="1400" dirty="0"/>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u="none" strike="noStrike" kern="1200" baseline="0" dirty="0">
                          <a:solidFill>
                            <a:schemeClr val="dk1"/>
                          </a:solidFill>
                          <a:latin typeface="+mn-lt"/>
                          <a:ea typeface="+mn-ea"/>
                          <a:cs typeface="+mn-cs"/>
                        </a:rPr>
                        <a:t>{Rd,} Rn, Op2</a:t>
                      </a:r>
                      <a:endParaRPr lang="en-GB" sz="1400" dirty="0"/>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u="none" strike="noStrike" kern="1200" baseline="0" dirty="0">
                          <a:solidFill>
                            <a:schemeClr val="dk1"/>
                          </a:solidFill>
                          <a:latin typeface="+mn-lt"/>
                          <a:ea typeface="+mn-ea"/>
                          <a:cs typeface="+mn-cs"/>
                        </a:rPr>
                        <a:t>Add with Carry</a:t>
                      </a:r>
                      <a:endParaRPr lang="en-GB" sz="1400" dirty="0"/>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u="none" strike="noStrike" kern="1200" baseline="0" dirty="0">
                          <a:solidFill>
                            <a:schemeClr val="dk1"/>
                          </a:solidFill>
                          <a:latin typeface="+mn-lt"/>
                          <a:ea typeface="+mn-ea"/>
                          <a:cs typeface="+mn-cs"/>
                        </a:rPr>
                        <a:t>N,Z,C,V</a:t>
                      </a:r>
                      <a:endParaRPr lang="en-GB" sz="1400" dirty="0"/>
                    </a:p>
                  </a:txBody>
                  <a:tcPr marL="121872" marR="121872"/>
                </a:tc>
                <a:extLst>
                  <a:ext uri="{0D108BD9-81ED-4DB2-BD59-A6C34878D82A}">
                    <a16:rowId xmlns:a16="http://schemas.microsoft.com/office/drawing/2014/main" val="10001"/>
                  </a:ext>
                </a:extLst>
              </a:tr>
              <a:tr h="351775">
                <a:tc>
                  <a:txBody>
                    <a:bodyPr/>
                    <a:lstStyle/>
                    <a:p>
                      <a:r>
                        <a:rPr lang="en-GB" sz="1400" b="0" i="0" u="none" strike="noStrike" kern="1200" baseline="0" dirty="0">
                          <a:solidFill>
                            <a:schemeClr val="dk1"/>
                          </a:solidFill>
                          <a:latin typeface="+mn-lt"/>
                          <a:ea typeface="+mn-ea"/>
                          <a:cs typeface="+mn-cs"/>
                        </a:rPr>
                        <a:t>ADD, ADDS</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{Rd,} Rn, Op2</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Add</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N,Z,C,V</a:t>
                      </a:r>
                      <a:endParaRPr lang="en-GB" sz="1400" dirty="0"/>
                    </a:p>
                  </a:txBody>
                  <a:tcPr marL="121872" marR="121872"/>
                </a:tc>
                <a:extLst>
                  <a:ext uri="{0D108BD9-81ED-4DB2-BD59-A6C34878D82A}">
                    <a16:rowId xmlns:a16="http://schemas.microsoft.com/office/drawing/2014/main" val="10002"/>
                  </a:ext>
                </a:extLst>
              </a:tr>
              <a:tr h="351775">
                <a:tc>
                  <a:txBody>
                    <a:bodyPr/>
                    <a:lstStyle/>
                    <a:p>
                      <a:r>
                        <a:rPr lang="en-GB" sz="1400" b="0" i="0" u="none" strike="noStrike" kern="1200" baseline="0" dirty="0">
                          <a:solidFill>
                            <a:schemeClr val="dk1"/>
                          </a:solidFill>
                          <a:latin typeface="+mn-lt"/>
                          <a:ea typeface="+mn-ea"/>
                          <a:cs typeface="+mn-cs"/>
                        </a:rPr>
                        <a:t>ADD, ADDW</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{Rd,} Rn, #imm12</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Add</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N,Z,C,V</a:t>
                      </a:r>
                      <a:endParaRPr lang="en-GB" sz="1400" dirty="0"/>
                    </a:p>
                  </a:txBody>
                  <a:tcPr marL="121872" marR="121872"/>
                </a:tc>
                <a:extLst>
                  <a:ext uri="{0D108BD9-81ED-4DB2-BD59-A6C34878D82A}">
                    <a16:rowId xmlns:a16="http://schemas.microsoft.com/office/drawing/2014/main" val="10003"/>
                  </a:ext>
                </a:extLst>
              </a:tr>
              <a:tr h="351775">
                <a:tc>
                  <a:txBody>
                    <a:bodyPr/>
                    <a:lstStyle/>
                    <a:p>
                      <a:r>
                        <a:rPr lang="en-GB" sz="1400" b="0" i="0" u="none" strike="noStrike" kern="1200" baseline="0" dirty="0">
                          <a:solidFill>
                            <a:schemeClr val="dk1"/>
                          </a:solidFill>
                          <a:latin typeface="+mn-lt"/>
                          <a:ea typeface="+mn-ea"/>
                          <a:cs typeface="+mn-cs"/>
                        </a:rPr>
                        <a:t>ADR</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Rd, label</a:t>
                      </a:r>
                      <a:endParaRPr lang="en-GB" sz="1400" dirty="0"/>
                    </a:p>
                  </a:txBody>
                  <a:tcPr marL="121872" marR="121872"/>
                </a:tc>
                <a:tc>
                  <a:txBody>
                    <a:bodyPr/>
                    <a:lstStyle/>
                    <a:p>
                      <a:pPr marL="0" algn="l" rtl="0" eaLnBrk="1" latinLnBrk="0" hangingPunct="1"/>
                      <a:r>
                        <a:rPr kumimoji="0" lang="en-US" sz="1400" b="0" i="0" u="none" strike="noStrike" kern="1200" baseline="0" dirty="0">
                          <a:solidFill>
                            <a:schemeClr val="dk1"/>
                          </a:solidFill>
                          <a:latin typeface="+mn-lt"/>
                          <a:ea typeface="+mn-ea"/>
                          <a:cs typeface="+mn-cs"/>
                        </a:rPr>
                        <a:t>Address to Register</a:t>
                      </a:r>
                      <a:endParaRPr kumimoji="0" lang="en-GB" sz="1400" b="0" i="0" u="none" strike="noStrike" kern="1200" baseline="0" dirty="0">
                        <a:solidFill>
                          <a:schemeClr val="dk1"/>
                        </a:solidFill>
                        <a:latin typeface="+mn-lt"/>
                        <a:ea typeface="+mn-ea"/>
                        <a:cs typeface="+mn-cs"/>
                      </a:endParaRPr>
                    </a:p>
                  </a:txBody>
                  <a:tcPr marL="121872" marR="121872"/>
                </a:tc>
                <a:tc>
                  <a:txBody>
                    <a:bodyPr/>
                    <a:lstStyle/>
                    <a:p>
                      <a:endParaRPr lang="en-GB" sz="1400" dirty="0"/>
                    </a:p>
                  </a:txBody>
                  <a:tcPr marL="121872" marR="121872"/>
                </a:tc>
                <a:extLst>
                  <a:ext uri="{0D108BD9-81ED-4DB2-BD59-A6C34878D82A}">
                    <a16:rowId xmlns:a16="http://schemas.microsoft.com/office/drawing/2014/main" val="10004"/>
                  </a:ext>
                </a:extLst>
              </a:tr>
              <a:tr h="351775">
                <a:tc>
                  <a:txBody>
                    <a:bodyPr/>
                    <a:lstStyle/>
                    <a:p>
                      <a:r>
                        <a:rPr lang="en-GB" sz="1400" b="0" i="0" u="none" strike="noStrike" kern="1200" baseline="0" dirty="0">
                          <a:solidFill>
                            <a:schemeClr val="dk1"/>
                          </a:solidFill>
                          <a:latin typeface="+mn-lt"/>
                          <a:ea typeface="+mn-ea"/>
                          <a:cs typeface="+mn-cs"/>
                        </a:rPr>
                        <a:t>AND, ANDS</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{Rd,} Rn, Op2</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Logical AND</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N,Z,C</a:t>
                      </a:r>
                      <a:endParaRPr lang="en-GB" sz="1400" dirty="0"/>
                    </a:p>
                  </a:txBody>
                  <a:tcPr marL="121872" marR="121872"/>
                </a:tc>
                <a:extLst>
                  <a:ext uri="{0D108BD9-81ED-4DB2-BD59-A6C34878D82A}">
                    <a16:rowId xmlns:a16="http://schemas.microsoft.com/office/drawing/2014/main" val="10005"/>
                  </a:ext>
                </a:extLst>
              </a:tr>
              <a:tr h="351775">
                <a:tc>
                  <a:txBody>
                    <a:bodyPr/>
                    <a:lstStyle/>
                    <a:p>
                      <a:r>
                        <a:rPr lang="en-GB" sz="1400" b="0" i="0" u="none" strike="noStrike" kern="1200" baseline="0" dirty="0">
                          <a:solidFill>
                            <a:schemeClr val="dk1"/>
                          </a:solidFill>
                          <a:latin typeface="+mn-lt"/>
                          <a:ea typeface="+mn-ea"/>
                          <a:cs typeface="+mn-cs"/>
                        </a:rPr>
                        <a:t>ASR, ASRS</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Rd, Rm, &lt;Rs|#n&gt;</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Arithmetic Shift Right</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N,Z,C</a:t>
                      </a:r>
                      <a:endParaRPr lang="en-GB" sz="1400" dirty="0"/>
                    </a:p>
                  </a:txBody>
                  <a:tcPr marL="121872" marR="121872"/>
                </a:tc>
                <a:extLst>
                  <a:ext uri="{0D108BD9-81ED-4DB2-BD59-A6C34878D82A}">
                    <a16:rowId xmlns:a16="http://schemas.microsoft.com/office/drawing/2014/main" val="10006"/>
                  </a:ext>
                </a:extLst>
              </a:tr>
              <a:tr h="351775">
                <a:tc>
                  <a:txBody>
                    <a:bodyPr/>
                    <a:lstStyle/>
                    <a:p>
                      <a:r>
                        <a:rPr lang="en-GB" sz="1400" b="0" i="0" u="none" strike="noStrike" kern="1200" baseline="0" dirty="0">
                          <a:solidFill>
                            <a:schemeClr val="dk1"/>
                          </a:solidFill>
                          <a:latin typeface="+mn-lt"/>
                          <a:ea typeface="+mn-ea"/>
                          <a:cs typeface="+mn-cs"/>
                        </a:rPr>
                        <a:t>B</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label</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Branch</a:t>
                      </a:r>
                      <a:endParaRPr lang="en-GB" sz="1400" dirty="0"/>
                    </a:p>
                  </a:txBody>
                  <a:tcPr marL="121872" marR="121872"/>
                </a:tc>
                <a:tc>
                  <a:txBody>
                    <a:bodyPr/>
                    <a:lstStyle/>
                    <a:p>
                      <a:endParaRPr lang="en-GB" sz="1400" dirty="0"/>
                    </a:p>
                  </a:txBody>
                  <a:tcPr marL="121872" marR="121872"/>
                </a:tc>
                <a:extLst>
                  <a:ext uri="{0D108BD9-81ED-4DB2-BD59-A6C34878D82A}">
                    <a16:rowId xmlns:a16="http://schemas.microsoft.com/office/drawing/2014/main" val="10007"/>
                  </a:ext>
                </a:extLst>
              </a:tr>
              <a:tr h="351775">
                <a:tc>
                  <a:txBody>
                    <a:bodyPr/>
                    <a:lstStyle/>
                    <a:p>
                      <a:r>
                        <a:rPr lang="en-GB" sz="1400" b="0" i="0" u="none" strike="noStrike" kern="1200" baseline="0" dirty="0">
                          <a:solidFill>
                            <a:schemeClr val="dk1"/>
                          </a:solidFill>
                          <a:latin typeface="+mn-lt"/>
                          <a:ea typeface="+mn-ea"/>
                          <a:cs typeface="+mn-cs"/>
                        </a:rPr>
                        <a:t>BFC</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Rd, #lsb, #width</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Bit Field Clear</a:t>
                      </a:r>
                      <a:endParaRPr lang="en-GB" sz="1400" dirty="0"/>
                    </a:p>
                  </a:txBody>
                  <a:tcPr marL="121872" marR="121872"/>
                </a:tc>
                <a:tc>
                  <a:txBody>
                    <a:bodyPr/>
                    <a:lstStyle/>
                    <a:p>
                      <a:endParaRPr lang="en-GB" sz="1400" dirty="0"/>
                    </a:p>
                  </a:txBody>
                  <a:tcPr marL="121872" marR="121872"/>
                </a:tc>
                <a:extLst>
                  <a:ext uri="{0D108BD9-81ED-4DB2-BD59-A6C34878D82A}">
                    <a16:rowId xmlns:a16="http://schemas.microsoft.com/office/drawing/2014/main" val="10008"/>
                  </a:ext>
                </a:extLst>
              </a:tr>
              <a:tr h="351775">
                <a:tc>
                  <a:txBody>
                    <a:bodyPr/>
                    <a:lstStyle/>
                    <a:p>
                      <a:r>
                        <a:rPr lang="en-GB" sz="1400" b="0" i="0" u="none" strike="noStrike" kern="1200" baseline="0" dirty="0">
                          <a:solidFill>
                            <a:schemeClr val="dk1"/>
                          </a:solidFill>
                          <a:latin typeface="+mn-lt"/>
                          <a:ea typeface="+mn-ea"/>
                          <a:cs typeface="+mn-cs"/>
                        </a:rPr>
                        <a:t>BFI</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Rd, Rn, #lsb, #width</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Bit Field Insert</a:t>
                      </a:r>
                      <a:endParaRPr lang="en-GB" sz="1400" dirty="0"/>
                    </a:p>
                  </a:txBody>
                  <a:tcPr marL="121872" marR="121872"/>
                </a:tc>
                <a:tc>
                  <a:txBody>
                    <a:bodyPr/>
                    <a:lstStyle/>
                    <a:p>
                      <a:endParaRPr lang="en-GB" sz="1400" dirty="0"/>
                    </a:p>
                  </a:txBody>
                  <a:tcPr marL="121872" marR="121872"/>
                </a:tc>
                <a:extLst>
                  <a:ext uri="{0D108BD9-81ED-4DB2-BD59-A6C34878D82A}">
                    <a16:rowId xmlns:a16="http://schemas.microsoft.com/office/drawing/2014/main" val="10009"/>
                  </a:ext>
                </a:extLst>
              </a:tr>
              <a:tr h="351775">
                <a:tc>
                  <a:txBody>
                    <a:bodyPr/>
                    <a:lstStyle/>
                    <a:p>
                      <a:r>
                        <a:rPr lang="en-GB" sz="1400" b="0" i="0" u="none" strike="noStrike" kern="1200" baseline="0" dirty="0">
                          <a:solidFill>
                            <a:schemeClr val="dk1"/>
                          </a:solidFill>
                          <a:latin typeface="+mn-lt"/>
                          <a:ea typeface="+mn-ea"/>
                          <a:cs typeface="+mn-cs"/>
                        </a:rPr>
                        <a:t>BIC, BICS</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{Rd,} Rn, Op2</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Bit Clear</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N,Z,C</a:t>
                      </a:r>
                      <a:endParaRPr lang="en-GB" sz="1400" dirty="0"/>
                    </a:p>
                  </a:txBody>
                  <a:tcPr marL="121872" marR="121872"/>
                </a:tc>
                <a:extLst>
                  <a:ext uri="{0D108BD9-81ED-4DB2-BD59-A6C34878D82A}">
                    <a16:rowId xmlns:a16="http://schemas.microsoft.com/office/drawing/2014/main" val="10010"/>
                  </a:ext>
                </a:extLst>
              </a:tr>
              <a:tr h="351775">
                <a:tc>
                  <a:txBody>
                    <a:bodyPr/>
                    <a:lstStyle/>
                    <a:p>
                      <a:r>
                        <a:rPr lang="en-GB" sz="1400" b="0" i="0" u="none" strike="noStrike" kern="1200" baseline="0" dirty="0">
                          <a:solidFill>
                            <a:schemeClr val="dk1"/>
                          </a:solidFill>
                          <a:latin typeface="+mn-lt"/>
                          <a:ea typeface="+mn-ea"/>
                          <a:cs typeface="+mn-cs"/>
                        </a:rPr>
                        <a:t>BKPT</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#imm</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Breakpoint</a:t>
                      </a:r>
                      <a:endParaRPr lang="en-GB" sz="1400" dirty="0"/>
                    </a:p>
                  </a:txBody>
                  <a:tcPr marL="121872" marR="121872"/>
                </a:tc>
                <a:tc>
                  <a:txBody>
                    <a:bodyPr/>
                    <a:lstStyle/>
                    <a:p>
                      <a:endParaRPr lang="en-GB" sz="1400" dirty="0"/>
                    </a:p>
                  </a:txBody>
                  <a:tcPr marL="121872" marR="121872"/>
                </a:tc>
                <a:extLst>
                  <a:ext uri="{0D108BD9-81ED-4DB2-BD59-A6C34878D82A}">
                    <a16:rowId xmlns:a16="http://schemas.microsoft.com/office/drawing/2014/main" val="10011"/>
                  </a:ext>
                </a:extLst>
              </a:tr>
              <a:tr h="351775">
                <a:tc>
                  <a:txBody>
                    <a:bodyPr/>
                    <a:lstStyle/>
                    <a:p>
                      <a:r>
                        <a:rPr lang="en-GB" sz="1400" b="0" i="0" u="none" strike="noStrike" kern="1200" baseline="0" dirty="0">
                          <a:solidFill>
                            <a:schemeClr val="dk1"/>
                          </a:solidFill>
                          <a:latin typeface="+mn-lt"/>
                          <a:ea typeface="+mn-ea"/>
                          <a:cs typeface="+mn-cs"/>
                        </a:rPr>
                        <a:t>BL</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label</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Branch with Link</a:t>
                      </a:r>
                      <a:endParaRPr lang="en-GB" sz="1400" dirty="0"/>
                    </a:p>
                  </a:txBody>
                  <a:tcPr marL="121872" marR="121872"/>
                </a:tc>
                <a:tc>
                  <a:txBody>
                    <a:bodyPr/>
                    <a:lstStyle/>
                    <a:p>
                      <a:endParaRPr lang="en-GB" sz="1400" dirty="0"/>
                    </a:p>
                  </a:txBody>
                  <a:tcPr marL="121872" marR="121872"/>
                </a:tc>
                <a:extLst>
                  <a:ext uri="{0D108BD9-81ED-4DB2-BD59-A6C34878D82A}">
                    <a16:rowId xmlns:a16="http://schemas.microsoft.com/office/drawing/2014/main" val="10012"/>
                  </a:ext>
                </a:extLst>
              </a:tr>
              <a:tr h="351775">
                <a:tc>
                  <a:txBody>
                    <a:bodyPr/>
                    <a:lstStyle/>
                    <a:p>
                      <a:r>
                        <a:rPr lang="en-GB" sz="1400" b="0" i="0" u="none" strike="noStrike" kern="1200" baseline="0" dirty="0">
                          <a:solidFill>
                            <a:schemeClr val="dk1"/>
                          </a:solidFill>
                          <a:latin typeface="+mn-lt"/>
                          <a:ea typeface="+mn-ea"/>
                          <a:cs typeface="+mn-cs"/>
                        </a:rPr>
                        <a:t>BLX</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Rm</a:t>
                      </a:r>
                      <a:endParaRPr lang="en-GB" sz="1400" dirty="0"/>
                    </a:p>
                  </a:txBody>
                  <a:tcPr marL="121872" marR="121872"/>
                </a:tc>
                <a:tc>
                  <a:txBody>
                    <a:bodyPr/>
                    <a:lstStyle/>
                    <a:p>
                      <a:r>
                        <a:rPr kumimoji="0" lang="en-US" sz="1400" b="0" i="0" u="none" strike="noStrike" kern="1200" baseline="0" dirty="0">
                          <a:solidFill>
                            <a:schemeClr val="dk1"/>
                          </a:solidFill>
                          <a:latin typeface="+mn-lt"/>
                          <a:ea typeface="+mn-ea"/>
                          <a:cs typeface="+mn-cs"/>
                        </a:rPr>
                        <a:t>Branch indirect with Link and Exchange</a:t>
                      </a:r>
                      <a:endParaRPr kumimoji="0" lang="en-GB" sz="1400" b="0" i="0" u="none" strike="noStrike" kern="1200" baseline="0" dirty="0">
                        <a:solidFill>
                          <a:schemeClr val="dk1"/>
                        </a:solidFill>
                        <a:latin typeface="+mn-lt"/>
                        <a:ea typeface="+mn-ea"/>
                        <a:cs typeface="+mn-cs"/>
                      </a:endParaRPr>
                    </a:p>
                  </a:txBody>
                  <a:tcPr marL="121872" marR="121872"/>
                </a:tc>
                <a:tc>
                  <a:txBody>
                    <a:bodyPr/>
                    <a:lstStyle/>
                    <a:p>
                      <a:endParaRPr lang="en-GB" sz="1400" dirty="0"/>
                    </a:p>
                  </a:txBody>
                  <a:tcPr marL="121872" marR="121872"/>
                </a:tc>
                <a:extLst>
                  <a:ext uri="{0D108BD9-81ED-4DB2-BD59-A6C34878D82A}">
                    <a16:rowId xmlns:a16="http://schemas.microsoft.com/office/drawing/2014/main" val="10013"/>
                  </a:ext>
                </a:extLst>
              </a:tr>
              <a:tr h="351775">
                <a:tc>
                  <a:txBody>
                    <a:bodyPr/>
                    <a:lstStyle/>
                    <a:p>
                      <a:r>
                        <a:rPr lang="en-GB" sz="1400" b="0" i="0" u="none" strike="noStrike" kern="1200" baseline="0" dirty="0">
                          <a:solidFill>
                            <a:schemeClr val="dk1"/>
                          </a:solidFill>
                          <a:latin typeface="+mn-lt"/>
                          <a:ea typeface="+mn-ea"/>
                          <a:cs typeface="+mn-cs"/>
                        </a:rPr>
                        <a:t>BX</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a:solidFill>
                            <a:schemeClr val="dk1"/>
                          </a:solidFill>
                          <a:latin typeface="+mn-lt"/>
                          <a:ea typeface="+mn-ea"/>
                          <a:cs typeface="+mn-cs"/>
                        </a:rPr>
                        <a:t>Branch indirect </a:t>
                      </a:r>
                      <a:r>
                        <a:rPr lang="en-US" altLang="zh-CN" sz="1400" b="0" i="0" u="none" strike="noStrike" kern="1200" baseline="0" dirty="0">
                          <a:solidFill>
                            <a:schemeClr val="dk1"/>
                          </a:solidFill>
                          <a:latin typeface="+mn-lt"/>
                          <a:ea typeface="+mn-ea"/>
                          <a:cs typeface="+mn-cs"/>
                        </a:rPr>
                        <a:t>and Exchange</a:t>
                      </a:r>
                      <a:endParaRPr lang="en-GB" sz="1400" dirty="0"/>
                    </a:p>
                  </a:txBody>
                  <a:tcPr marL="121872" marR="121872"/>
                </a:tc>
                <a:tc>
                  <a:txBody>
                    <a:bodyPr/>
                    <a:lstStyle/>
                    <a:p>
                      <a:endParaRPr lang="en-GB" sz="1400" dirty="0"/>
                    </a:p>
                  </a:txBody>
                  <a:tcPr marL="121872" marR="121872"/>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95490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Cortex-M7 Instruction Set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03532503"/>
              </p:ext>
            </p:extLst>
          </p:nvPr>
        </p:nvGraphicFramePr>
        <p:xfrm>
          <a:off x="772986" y="2816413"/>
          <a:ext cx="4793540" cy="3801035"/>
        </p:xfrm>
        <a:graphic>
          <a:graphicData uri="http://schemas.openxmlformats.org/drawingml/2006/table">
            <a:tbl>
              <a:tblPr firstRow="1" bandRow="1">
                <a:tableStyleId>{5C22544A-7EE6-4342-B048-85BDC9FD1C3A}</a:tableStyleId>
              </a:tblPr>
              <a:tblGrid>
                <a:gridCol w="910341">
                  <a:extLst>
                    <a:ext uri="{9D8B030D-6E8A-4147-A177-3AD203B41FA5}">
                      <a16:colId xmlns:a16="http://schemas.microsoft.com/office/drawing/2014/main" val="20000"/>
                    </a:ext>
                  </a:extLst>
                </a:gridCol>
                <a:gridCol w="1340428">
                  <a:extLst>
                    <a:ext uri="{9D8B030D-6E8A-4147-A177-3AD203B41FA5}">
                      <a16:colId xmlns:a16="http://schemas.microsoft.com/office/drawing/2014/main" val="20001"/>
                    </a:ext>
                  </a:extLst>
                </a:gridCol>
                <a:gridCol w="1372509">
                  <a:extLst>
                    <a:ext uri="{9D8B030D-6E8A-4147-A177-3AD203B41FA5}">
                      <a16:colId xmlns:a16="http://schemas.microsoft.com/office/drawing/2014/main" val="2456662023"/>
                    </a:ext>
                  </a:extLst>
                </a:gridCol>
                <a:gridCol w="1170262">
                  <a:extLst>
                    <a:ext uri="{9D8B030D-6E8A-4147-A177-3AD203B41FA5}">
                      <a16:colId xmlns:a16="http://schemas.microsoft.com/office/drawing/2014/main" val="20002"/>
                    </a:ext>
                  </a:extLst>
                </a:gridCol>
              </a:tblGrid>
              <a:tr h="351775">
                <a:tc>
                  <a:txBody>
                    <a:bodyPr/>
                    <a:lstStyle/>
                    <a:p>
                      <a:r>
                        <a:rPr lang="en-GB" sz="1100" b="1" i="0" u="none" strike="noStrike" kern="1200" baseline="0" dirty="0">
                          <a:solidFill>
                            <a:schemeClr val="lt1"/>
                          </a:solidFill>
                          <a:latin typeface="+mn-lt"/>
                          <a:ea typeface="+mn-ea"/>
                          <a:cs typeface="+mn-cs"/>
                        </a:rPr>
                        <a:t>Mnemonic extension</a:t>
                      </a:r>
                      <a:endParaRPr lang="en-GB" sz="1100" dirty="0"/>
                    </a:p>
                  </a:txBody>
                  <a:tcPr marL="121872" marR="121872"/>
                </a:tc>
                <a:tc>
                  <a:txBody>
                    <a:bodyPr/>
                    <a:lstStyle/>
                    <a:p>
                      <a:r>
                        <a:rPr lang="en-GB" sz="1100" dirty="0"/>
                        <a:t>Meaning, integer arithmetic</a:t>
                      </a:r>
                    </a:p>
                  </a:txBody>
                  <a:tcPr marL="121872" marR="121872"/>
                </a:tc>
                <a:tc>
                  <a:txBody>
                    <a:bodyPr/>
                    <a:lstStyle/>
                    <a:p>
                      <a:r>
                        <a:rPr lang="en-GB" sz="1100" dirty="0"/>
                        <a:t>Meaning, floating-point arithmetic</a:t>
                      </a:r>
                    </a:p>
                  </a:txBody>
                  <a:tcPr marL="121872" marR="121872"/>
                </a:tc>
                <a:tc>
                  <a:txBody>
                    <a:bodyPr/>
                    <a:lstStyle/>
                    <a:p>
                      <a:r>
                        <a:rPr lang="en-GB" sz="1100" dirty="0"/>
                        <a:t>Condition flags</a:t>
                      </a:r>
                    </a:p>
                  </a:txBody>
                  <a:tcPr marL="121872" marR="121872"/>
                </a:tc>
                <a:extLst>
                  <a:ext uri="{0D108BD9-81ED-4DB2-BD59-A6C34878D82A}">
                    <a16:rowId xmlns:a16="http://schemas.microsoft.com/office/drawing/2014/main" val="10000"/>
                  </a:ext>
                </a:extLst>
              </a:tr>
              <a:tr h="351775">
                <a:tc>
                  <a:txBody>
                    <a:bodyPr/>
                    <a:lstStyle/>
                    <a:p>
                      <a:r>
                        <a:rPr lang="en-GB" sz="1100" b="0" i="0" u="none" strike="noStrike" kern="1200" baseline="0" dirty="0">
                          <a:solidFill>
                            <a:schemeClr val="dk1"/>
                          </a:solidFill>
                          <a:latin typeface="+mn-lt"/>
                          <a:ea typeface="+mn-ea"/>
                          <a:cs typeface="+mn-cs"/>
                        </a:rPr>
                        <a:t>EQ</a:t>
                      </a:r>
                      <a:endParaRPr lang="en-GB" sz="1100" dirty="0"/>
                    </a:p>
                  </a:txBody>
                  <a:tcPr marL="121872" marR="121872"/>
                </a:tc>
                <a:tc>
                  <a:txBody>
                    <a:bodyPr/>
                    <a:lstStyle/>
                    <a:p>
                      <a:r>
                        <a:rPr lang="en-GB" sz="1100" dirty="0"/>
                        <a:t>Equal</a:t>
                      </a:r>
                    </a:p>
                  </a:txBody>
                  <a:tcPr marL="121872" marR="121872"/>
                </a:tc>
                <a:tc>
                  <a:txBody>
                    <a:bodyPr/>
                    <a:lstStyle/>
                    <a:p>
                      <a:r>
                        <a:rPr lang="en-GB" sz="1100" dirty="0"/>
                        <a:t>Equal</a:t>
                      </a:r>
                    </a:p>
                  </a:txBody>
                  <a:tcPr marL="121872" marR="121872"/>
                </a:tc>
                <a:tc>
                  <a:txBody>
                    <a:bodyPr/>
                    <a:lstStyle/>
                    <a:p>
                      <a:r>
                        <a:rPr lang="en-GB" sz="1100" dirty="0"/>
                        <a:t>Z == 1</a:t>
                      </a:r>
                    </a:p>
                  </a:txBody>
                  <a:tcPr marL="121872" marR="121872"/>
                </a:tc>
                <a:extLst>
                  <a:ext uri="{0D108BD9-81ED-4DB2-BD59-A6C34878D82A}">
                    <a16:rowId xmlns:a16="http://schemas.microsoft.com/office/drawing/2014/main" val="10001"/>
                  </a:ext>
                </a:extLst>
              </a:tr>
              <a:tr h="351775">
                <a:tc>
                  <a:txBody>
                    <a:bodyPr/>
                    <a:lstStyle/>
                    <a:p>
                      <a:r>
                        <a:rPr lang="en-GB" sz="1100" b="0" i="0" u="none" strike="noStrike" kern="1200" baseline="0" dirty="0">
                          <a:solidFill>
                            <a:schemeClr val="dk1"/>
                          </a:solidFill>
                          <a:latin typeface="+mn-lt"/>
                          <a:ea typeface="+mn-ea"/>
                          <a:cs typeface="+mn-cs"/>
                        </a:rPr>
                        <a:t>NE</a:t>
                      </a:r>
                      <a:endParaRPr lang="en-GB" sz="1100" dirty="0"/>
                    </a:p>
                  </a:txBody>
                  <a:tcPr marL="121872" marR="121872"/>
                </a:tc>
                <a:tc>
                  <a:txBody>
                    <a:bodyPr/>
                    <a:lstStyle/>
                    <a:p>
                      <a:r>
                        <a:rPr lang="en-GB" sz="1100" dirty="0"/>
                        <a:t>Not equal</a:t>
                      </a:r>
                    </a:p>
                  </a:txBody>
                  <a:tcPr marL="121872" marR="121872"/>
                </a:tc>
                <a:tc>
                  <a:txBody>
                    <a:bodyPr/>
                    <a:lstStyle/>
                    <a:p>
                      <a:r>
                        <a:rPr lang="en-GB" sz="1100" dirty="0"/>
                        <a:t>Not equal, or unordered</a:t>
                      </a:r>
                    </a:p>
                  </a:txBody>
                  <a:tcPr marL="121872" marR="121872"/>
                </a:tc>
                <a:tc>
                  <a:txBody>
                    <a:bodyPr/>
                    <a:lstStyle/>
                    <a:p>
                      <a:r>
                        <a:rPr lang="en-GB" sz="1100" dirty="0"/>
                        <a:t>Z == 0</a:t>
                      </a:r>
                    </a:p>
                  </a:txBody>
                  <a:tcPr marL="121872" marR="121872"/>
                </a:tc>
                <a:extLst>
                  <a:ext uri="{0D108BD9-81ED-4DB2-BD59-A6C34878D82A}">
                    <a16:rowId xmlns:a16="http://schemas.microsoft.com/office/drawing/2014/main" val="10002"/>
                  </a:ext>
                </a:extLst>
              </a:tr>
              <a:tr h="351775">
                <a:tc>
                  <a:txBody>
                    <a:bodyPr/>
                    <a:lstStyle/>
                    <a:p>
                      <a:r>
                        <a:rPr lang="en-GB" sz="1100" dirty="0"/>
                        <a:t>CS</a:t>
                      </a:r>
                    </a:p>
                  </a:txBody>
                  <a:tcPr marL="121872" marR="121872"/>
                </a:tc>
                <a:tc>
                  <a:txBody>
                    <a:bodyPr/>
                    <a:lstStyle/>
                    <a:p>
                      <a:r>
                        <a:rPr lang="en-GB" sz="1100" dirty="0"/>
                        <a:t>Carry set</a:t>
                      </a:r>
                    </a:p>
                  </a:txBody>
                  <a:tcPr marL="121872" marR="121872"/>
                </a:tc>
                <a:tc>
                  <a:txBody>
                    <a:bodyPr/>
                    <a:lstStyle/>
                    <a:p>
                      <a:r>
                        <a:rPr lang="en-GB" sz="1100" dirty="0"/>
                        <a:t>Greater than, equal, or unordered</a:t>
                      </a:r>
                    </a:p>
                  </a:txBody>
                  <a:tcPr marL="121872" marR="121872"/>
                </a:tc>
                <a:tc>
                  <a:txBody>
                    <a:bodyPr/>
                    <a:lstStyle/>
                    <a:p>
                      <a:r>
                        <a:rPr lang="en-GB" sz="1100" dirty="0"/>
                        <a:t>C == 1</a:t>
                      </a:r>
                    </a:p>
                  </a:txBody>
                  <a:tcPr marL="121872" marR="121872"/>
                </a:tc>
                <a:extLst>
                  <a:ext uri="{0D108BD9-81ED-4DB2-BD59-A6C34878D82A}">
                    <a16:rowId xmlns:a16="http://schemas.microsoft.com/office/drawing/2014/main" val="10003"/>
                  </a:ext>
                </a:extLst>
              </a:tr>
              <a:tr h="351775">
                <a:tc>
                  <a:txBody>
                    <a:bodyPr/>
                    <a:lstStyle/>
                    <a:p>
                      <a:r>
                        <a:rPr lang="en-GB" sz="1100" dirty="0"/>
                        <a:t>CC</a:t>
                      </a:r>
                    </a:p>
                  </a:txBody>
                  <a:tcPr marL="121872" marR="121872"/>
                </a:tc>
                <a:tc>
                  <a:txBody>
                    <a:bodyPr/>
                    <a:lstStyle/>
                    <a:p>
                      <a:r>
                        <a:rPr lang="en-GB" sz="1100" dirty="0"/>
                        <a:t>Carry clear</a:t>
                      </a:r>
                    </a:p>
                  </a:txBody>
                  <a:tcPr marL="121872" marR="121872"/>
                </a:tc>
                <a:tc>
                  <a:txBody>
                    <a:bodyPr/>
                    <a:lstStyle/>
                    <a:p>
                      <a:r>
                        <a:rPr lang="en-GB" sz="1100" dirty="0"/>
                        <a:t>Less than</a:t>
                      </a:r>
                    </a:p>
                  </a:txBody>
                  <a:tcPr marL="121872" marR="121872"/>
                </a:tc>
                <a:tc>
                  <a:txBody>
                    <a:bodyPr/>
                    <a:lstStyle/>
                    <a:p>
                      <a:r>
                        <a:rPr lang="en-GB" sz="1100" dirty="0"/>
                        <a:t>C == 0</a:t>
                      </a:r>
                    </a:p>
                  </a:txBody>
                  <a:tcPr marL="121872" marR="121872"/>
                </a:tc>
                <a:extLst>
                  <a:ext uri="{0D108BD9-81ED-4DB2-BD59-A6C34878D82A}">
                    <a16:rowId xmlns:a16="http://schemas.microsoft.com/office/drawing/2014/main" val="10004"/>
                  </a:ext>
                </a:extLst>
              </a:tr>
              <a:tr h="351775">
                <a:tc>
                  <a:txBody>
                    <a:bodyPr/>
                    <a:lstStyle/>
                    <a:p>
                      <a:r>
                        <a:rPr lang="en-GB" sz="1100" dirty="0"/>
                        <a:t>MI</a:t>
                      </a:r>
                    </a:p>
                  </a:txBody>
                  <a:tcPr marL="121872" marR="121872"/>
                </a:tc>
                <a:tc>
                  <a:txBody>
                    <a:bodyPr/>
                    <a:lstStyle/>
                    <a:p>
                      <a:r>
                        <a:rPr lang="en-GB" sz="1100" dirty="0"/>
                        <a:t>Minus, negative</a:t>
                      </a:r>
                    </a:p>
                  </a:txBody>
                  <a:tcPr marL="121872" marR="121872"/>
                </a:tc>
                <a:tc>
                  <a:txBody>
                    <a:bodyPr/>
                    <a:lstStyle/>
                    <a:p>
                      <a:r>
                        <a:rPr lang="en-GB" sz="1100" dirty="0"/>
                        <a:t>Less than</a:t>
                      </a:r>
                    </a:p>
                  </a:txBody>
                  <a:tcPr marL="121872" marR="121872"/>
                </a:tc>
                <a:tc>
                  <a:txBody>
                    <a:bodyPr/>
                    <a:lstStyle/>
                    <a:p>
                      <a:r>
                        <a:rPr lang="en-GB" sz="1100" dirty="0"/>
                        <a:t>N == 1</a:t>
                      </a:r>
                    </a:p>
                  </a:txBody>
                  <a:tcPr marL="121872" marR="121872"/>
                </a:tc>
                <a:extLst>
                  <a:ext uri="{0D108BD9-81ED-4DB2-BD59-A6C34878D82A}">
                    <a16:rowId xmlns:a16="http://schemas.microsoft.com/office/drawing/2014/main" val="10005"/>
                  </a:ext>
                </a:extLst>
              </a:tr>
              <a:tr h="351775">
                <a:tc>
                  <a:txBody>
                    <a:bodyPr/>
                    <a:lstStyle/>
                    <a:p>
                      <a:r>
                        <a:rPr lang="en-GB" sz="1100" dirty="0"/>
                        <a:t>PL</a:t>
                      </a:r>
                    </a:p>
                  </a:txBody>
                  <a:tcPr marL="121872" marR="121872"/>
                </a:tc>
                <a:tc>
                  <a:txBody>
                    <a:bodyPr/>
                    <a:lstStyle/>
                    <a:p>
                      <a:r>
                        <a:rPr lang="en-GB" sz="1100" dirty="0"/>
                        <a:t>Plus, positive</a:t>
                      </a:r>
                      <a:r>
                        <a:rPr lang="en-GB" sz="1100" baseline="0" dirty="0"/>
                        <a:t> or zero</a:t>
                      </a:r>
                      <a:endParaRPr lang="en-GB" sz="1100" dirty="0"/>
                    </a:p>
                  </a:txBody>
                  <a:tcPr marL="121872" marR="121872"/>
                </a:tc>
                <a:tc>
                  <a:txBody>
                    <a:bodyPr/>
                    <a:lstStyle/>
                    <a:p>
                      <a:r>
                        <a:rPr lang="en-GB" sz="1100" dirty="0"/>
                        <a:t>Greater than, equal, or unordered</a:t>
                      </a:r>
                    </a:p>
                  </a:txBody>
                  <a:tcPr marL="121872" marR="121872"/>
                </a:tc>
                <a:tc>
                  <a:txBody>
                    <a:bodyPr/>
                    <a:lstStyle/>
                    <a:p>
                      <a:r>
                        <a:rPr lang="en-GB" sz="1100" dirty="0"/>
                        <a:t>N</a:t>
                      </a:r>
                      <a:r>
                        <a:rPr lang="en-GB" sz="1100" baseline="0" dirty="0"/>
                        <a:t> == 0</a:t>
                      </a:r>
                      <a:endParaRPr lang="en-GB" sz="1100" dirty="0"/>
                    </a:p>
                  </a:txBody>
                  <a:tcPr marL="121872" marR="121872"/>
                </a:tc>
                <a:extLst>
                  <a:ext uri="{0D108BD9-81ED-4DB2-BD59-A6C34878D82A}">
                    <a16:rowId xmlns:a16="http://schemas.microsoft.com/office/drawing/2014/main" val="10006"/>
                  </a:ext>
                </a:extLst>
              </a:tr>
              <a:tr h="351775">
                <a:tc>
                  <a:txBody>
                    <a:bodyPr/>
                    <a:lstStyle/>
                    <a:p>
                      <a:r>
                        <a:rPr lang="en-GB" sz="1100" dirty="0"/>
                        <a:t>VS</a:t>
                      </a:r>
                    </a:p>
                  </a:txBody>
                  <a:tcPr marL="121872" marR="121872"/>
                </a:tc>
                <a:tc>
                  <a:txBody>
                    <a:bodyPr/>
                    <a:lstStyle/>
                    <a:p>
                      <a:r>
                        <a:rPr lang="en-GB" sz="1100" dirty="0"/>
                        <a:t>Overflow</a:t>
                      </a:r>
                    </a:p>
                  </a:txBody>
                  <a:tcPr marL="121872" marR="121872"/>
                </a:tc>
                <a:tc>
                  <a:txBody>
                    <a:bodyPr/>
                    <a:lstStyle/>
                    <a:p>
                      <a:r>
                        <a:rPr lang="en-GB" sz="1100" dirty="0"/>
                        <a:t>Unordered</a:t>
                      </a:r>
                    </a:p>
                  </a:txBody>
                  <a:tcPr marL="121872" marR="121872"/>
                </a:tc>
                <a:tc>
                  <a:txBody>
                    <a:bodyPr/>
                    <a:lstStyle/>
                    <a:p>
                      <a:r>
                        <a:rPr lang="en-GB" sz="1100" dirty="0"/>
                        <a:t>V == 1</a:t>
                      </a:r>
                    </a:p>
                  </a:txBody>
                  <a:tcPr marL="121872" marR="121872"/>
                </a:tc>
                <a:extLst>
                  <a:ext uri="{0D108BD9-81ED-4DB2-BD59-A6C34878D82A}">
                    <a16:rowId xmlns:a16="http://schemas.microsoft.com/office/drawing/2014/main" val="10007"/>
                  </a:ext>
                </a:extLst>
              </a:tr>
              <a:tr h="351775">
                <a:tc>
                  <a:txBody>
                    <a:bodyPr/>
                    <a:lstStyle/>
                    <a:p>
                      <a:r>
                        <a:rPr lang="en-GB" sz="1100" dirty="0"/>
                        <a:t>VC</a:t>
                      </a:r>
                    </a:p>
                  </a:txBody>
                  <a:tcPr marL="121872" marR="121872"/>
                </a:tc>
                <a:tc>
                  <a:txBody>
                    <a:bodyPr/>
                    <a:lstStyle/>
                    <a:p>
                      <a:r>
                        <a:rPr lang="en-GB" sz="1100" dirty="0"/>
                        <a:t>No overflow</a:t>
                      </a:r>
                    </a:p>
                  </a:txBody>
                  <a:tcPr marL="121872" marR="121872"/>
                </a:tc>
                <a:tc>
                  <a:txBody>
                    <a:bodyPr/>
                    <a:lstStyle/>
                    <a:p>
                      <a:r>
                        <a:rPr lang="en-GB" sz="1100" dirty="0"/>
                        <a:t>No unordered</a:t>
                      </a:r>
                    </a:p>
                  </a:txBody>
                  <a:tcPr marL="121872" marR="121872"/>
                </a:tc>
                <a:tc>
                  <a:txBody>
                    <a:bodyPr/>
                    <a:lstStyle/>
                    <a:p>
                      <a:r>
                        <a:rPr lang="en-GB" sz="1100" dirty="0"/>
                        <a:t>V == 0</a:t>
                      </a:r>
                    </a:p>
                  </a:txBody>
                  <a:tcPr marL="121872" marR="121872"/>
                </a:tc>
                <a:extLst>
                  <a:ext uri="{0D108BD9-81ED-4DB2-BD59-A6C34878D82A}">
                    <a16:rowId xmlns:a16="http://schemas.microsoft.com/office/drawing/2014/main" val="10008"/>
                  </a:ext>
                </a:extLst>
              </a:tr>
            </a:tbl>
          </a:graphicData>
        </a:graphic>
      </p:graphicFrame>
      <p:sp>
        <p:nvSpPr>
          <p:cNvPr id="5" name="Content Placeholder 2"/>
          <p:cNvSpPr txBox="1">
            <a:spLocks/>
          </p:cNvSpPr>
          <p:nvPr/>
        </p:nvSpPr>
        <p:spPr>
          <a:xfrm>
            <a:off x="492125" y="1104902"/>
            <a:ext cx="10769600" cy="1587499"/>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306387">
              <a:lnSpc>
                <a:spcPct val="90000"/>
              </a:lnSpc>
              <a:spcBef>
                <a:spcPct val="0"/>
              </a:spcBef>
              <a:spcAft>
                <a:spcPts val="1600"/>
              </a:spcAft>
              <a:buClr>
                <a:schemeClr val="accent1"/>
              </a:buClr>
              <a:buSzPct val="80000"/>
              <a:buNone/>
            </a:pPr>
            <a:r>
              <a:rPr lang="en-GB" dirty="0">
                <a:solidFill>
                  <a:schemeClr val="tx2"/>
                </a:solidFill>
                <a:latin typeface="+mn-lt"/>
                <a:ea typeface="ＭＳ Ｐゴシック" panose="020B0600070205080204" pitchFamily="34" charset="-128"/>
                <a:cs typeface="+mn-cs"/>
              </a:rPr>
              <a:t>Condition codes</a:t>
            </a:r>
          </a:p>
          <a:p>
            <a:pPr marL="398463" lvl="1" indent="-166688">
              <a:lnSpc>
                <a:spcPct val="90000"/>
              </a:lnSpc>
              <a:spcBef>
                <a:spcPct val="0"/>
              </a:spcBef>
              <a:spcAft>
                <a:spcPts val="1600"/>
              </a:spcAft>
              <a:buClr>
                <a:schemeClr val="accent1"/>
              </a:buClr>
              <a:buSzPct val="80000"/>
              <a:buFont typeface="Calibri" panose="020F0502020204030204" pitchFamily="34" charset="0"/>
              <a:buChar char="•"/>
            </a:pPr>
            <a:r>
              <a:rPr lang="en-GB" dirty="0">
                <a:solidFill>
                  <a:schemeClr val="tx2"/>
                </a:solidFill>
                <a:latin typeface="+mn-lt"/>
                <a:ea typeface="ＭＳ Ｐゴシック" panose="020B0600070205080204" pitchFamily="34" charset="-128"/>
                <a:cs typeface="+mn-cs"/>
              </a:rPr>
              <a:t>Append to branch instruction (B) to make a conditional branch</a:t>
            </a:r>
          </a:p>
          <a:p>
            <a:pPr marL="398463" lvl="1" indent="-166688">
              <a:lnSpc>
                <a:spcPct val="90000"/>
              </a:lnSpc>
              <a:spcBef>
                <a:spcPct val="0"/>
              </a:spcBef>
              <a:spcAft>
                <a:spcPts val="1600"/>
              </a:spcAft>
              <a:buClr>
                <a:schemeClr val="accent1"/>
              </a:buClr>
              <a:buSzPct val="80000"/>
              <a:buFont typeface="Calibri" panose="020F0502020204030204" pitchFamily="34" charset="0"/>
              <a:buChar char="•"/>
            </a:pPr>
            <a:r>
              <a:rPr lang="en-GB" dirty="0">
                <a:solidFill>
                  <a:schemeClr val="tx2"/>
                </a:solidFill>
                <a:latin typeface="+mn-lt"/>
                <a:ea typeface="ＭＳ Ｐゴシック" panose="020B0600070205080204" pitchFamily="34" charset="-128"/>
                <a:cs typeface="+mn-cs"/>
              </a:rPr>
              <a:t>Full Arm instructions (not Thumb or Thumb-2) support conditional execution of arbitrary instructions. Note: Carry bit = not-borrow for compares and subtractions</a:t>
            </a:r>
          </a:p>
        </p:txBody>
      </p:sp>
      <p:graphicFrame>
        <p:nvGraphicFramePr>
          <p:cNvPr id="3" name="Table 2">
            <a:extLst>
              <a:ext uri="{FF2B5EF4-FFF2-40B4-BE49-F238E27FC236}">
                <a16:creationId xmlns:a16="http://schemas.microsoft.com/office/drawing/2014/main" id="{97D34D9F-051D-4ABA-8566-F59004F898C2}"/>
              </a:ext>
            </a:extLst>
          </p:cNvPr>
          <p:cNvGraphicFramePr>
            <a:graphicFrameLocks noGrp="1"/>
          </p:cNvGraphicFramePr>
          <p:nvPr>
            <p:extLst>
              <p:ext uri="{D42A27DB-BD31-4B8C-83A1-F6EECF244321}">
                <p14:modId xmlns:p14="http://schemas.microsoft.com/office/powerpoint/2010/main" val="2176867713"/>
              </p:ext>
            </p:extLst>
          </p:nvPr>
        </p:nvGraphicFramePr>
        <p:xfrm>
          <a:off x="5950546" y="2835278"/>
          <a:ext cx="5468468" cy="3263870"/>
        </p:xfrm>
        <a:graphic>
          <a:graphicData uri="http://schemas.openxmlformats.org/drawingml/2006/table">
            <a:tbl>
              <a:tblPr firstRow="1" bandRow="1">
                <a:tableStyleId>{5C22544A-7EE6-4342-B048-85BDC9FD1C3A}</a:tableStyleId>
              </a:tblPr>
              <a:tblGrid>
                <a:gridCol w="937493">
                  <a:extLst>
                    <a:ext uri="{9D8B030D-6E8A-4147-A177-3AD203B41FA5}">
                      <a16:colId xmlns:a16="http://schemas.microsoft.com/office/drawing/2014/main" val="2313342628"/>
                    </a:ext>
                  </a:extLst>
                </a:gridCol>
                <a:gridCol w="1482975">
                  <a:extLst>
                    <a:ext uri="{9D8B030D-6E8A-4147-A177-3AD203B41FA5}">
                      <a16:colId xmlns:a16="http://schemas.microsoft.com/office/drawing/2014/main" val="1162071189"/>
                    </a:ext>
                  </a:extLst>
                </a:gridCol>
                <a:gridCol w="1676400">
                  <a:extLst>
                    <a:ext uri="{9D8B030D-6E8A-4147-A177-3AD203B41FA5}">
                      <a16:colId xmlns:a16="http://schemas.microsoft.com/office/drawing/2014/main" val="1060267801"/>
                    </a:ext>
                  </a:extLst>
                </a:gridCol>
                <a:gridCol w="1371600">
                  <a:extLst>
                    <a:ext uri="{9D8B030D-6E8A-4147-A177-3AD203B41FA5}">
                      <a16:colId xmlns:a16="http://schemas.microsoft.com/office/drawing/2014/main" val="1147845872"/>
                    </a:ext>
                  </a:extLst>
                </a:gridCol>
              </a:tblGrid>
              <a:tr h="351775">
                <a:tc>
                  <a:txBody>
                    <a:bodyPr/>
                    <a:lstStyle/>
                    <a:p>
                      <a:r>
                        <a:rPr lang="en-GB" sz="1100" dirty="0"/>
                        <a:t>Mnemonic</a:t>
                      </a:r>
                      <a:r>
                        <a:rPr lang="en-GB" sz="1100" baseline="0" dirty="0"/>
                        <a:t> extension</a:t>
                      </a:r>
                      <a:endParaRPr lang="en-GB" sz="1100" dirty="0"/>
                    </a:p>
                  </a:txBody>
                  <a:tcPr marL="121872" marR="121872"/>
                </a:tc>
                <a:tc>
                  <a:txBody>
                    <a:bodyPr/>
                    <a:lstStyle/>
                    <a:p>
                      <a:r>
                        <a:rPr lang="en-GB" sz="1100" dirty="0"/>
                        <a:t>Meaning, integer arithmetic</a:t>
                      </a:r>
                    </a:p>
                  </a:txBody>
                  <a:tcPr marL="121872" marR="121872"/>
                </a:tc>
                <a:tc>
                  <a:txBody>
                    <a:bodyPr/>
                    <a:lstStyle/>
                    <a:p>
                      <a:r>
                        <a:rPr lang="en-GB" sz="1100" dirty="0"/>
                        <a:t>Meaning, floating-point arithmetic</a:t>
                      </a:r>
                    </a:p>
                  </a:txBody>
                  <a:tcPr marL="121872" marR="121872"/>
                </a:tc>
                <a:tc>
                  <a:txBody>
                    <a:bodyPr/>
                    <a:lstStyle/>
                    <a:p>
                      <a:r>
                        <a:rPr lang="en-GB" sz="1100" dirty="0"/>
                        <a:t>Condition flags</a:t>
                      </a:r>
                    </a:p>
                  </a:txBody>
                  <a:tcPr marL="121872" marR="121872"/>
                </a:tc>
                <a:extLst>
                  <a:ext uri="{0D108BD9-81ED-4DB2-BD59-A6C34878D82A}">
                    <a16:rowId xmlns:a16="http://schemas.microsoft.com/office/drawing/2014/main" val="3510265007"/>
                  </a:ext>
                </a:extLst>
              </a:tr>
              <a:tr h="351775">
                <a:tc>
                  <a:txBody>
                    <a:bodyPr/>
                    <a:lstStyle/>
                    <a:p>
                      <a:r>
                        <a:rPr lang="en-GB" sz="1100" dirty="0"/>
                        <a:t>HI</a:t>
                      </a:r>
                    </a:p>
                  </a:txBody>
                  <a:tcPr marL="121872" marR="121872"/>
                </a:tc>
                <a:tc>
                  <a:txBody>
                    <a:bodyPr/>
                    <a:lstStyle/>
                    <a:p>
                      <a:r>
                        <a:rPr lang="en-GB" sz="1100" dirty="0"/>
                        <a:t>Unsigned</a:t>
                      </a:r>
                      <a:r>
                        <a:rPr lang="en-GB" sz="1100" baseline="0" dirty="0"/>
                        <a:t> higher</a:t>
                      </a:r>
                      <a:endParaRPr lang="en-GB" sz="1100" dirty="0"/>
                    </a:p>
                  </a:txBody>
                  <a:tcPr marL="121872" marR="121872"/>
                </a:tc>
                <a:tc>
                  <a:txBody>
                    <a:bodyPr/>
                    <a:lstStyle/>
                    <a:p>
                      <a:r>
                        <a:rPr lang="en-GB" sz="1100" dirty="0"/>
                        <a:t>Greater than, or unordered</a:t>
                      </a:r>
                    </a:p>
                  </a:txBody>
                  <a:tcPr marL="121872" marR="121872"/>
                </a:tc>
                <a:tc>
                  <a:txBody>
                    <a:bodyPr/>
                    <a:lstStyle/>
                    <a:p>
                      <a:r>
                        <a:rPr lang="en-GB" sz="1100" dirty="0"/>
                        <a:t>C</a:t>
                      </a:r>
                      <a:r>
                        <a:rPr lang="en-GB" sz="1100" baseline="0" dirty="0"/>
                        <a:t> == 1 and Z == 0</a:t>
                      </a:r>
                      <a:endParaRPr lang="en-GB" sz="1100" dirty="0"/>
                    </a:p>
                  </a:txBody>
                  <a:tcPr marL="121872" marR="121872"/>
                </a:tc>
                <a:extLst>
                  <a:ext uri="{0D108BD9-81ED-4DB2-BD59-A6C34878D82A}">
                    <a16:rowId xmlns:a16="http://schemas.microsoft.com/office/drawing/2014/main" val="1017359916"/>
                  </a:ext>
                </a:extLst>
              </a:tr>
              <a:tr h="351775">
                <a:tc>
                  <a:txBody>
                    <a:bodyPr/>
                    <a:lstStyle/>
                    <a:p>
                      <a:r>
                        <a:rPr lang="en-GB" sz="1100" dirty="0"/>
                        <a:t>LS</a:t>
                      </a:r>
                    </a:p>
                  </a:txBody>
                  <a:tcPr marL="121872" marR="121872"/>
                </a:tc>
                <a:tc>
                  <a:txBody>
                    <a:bodyPr/>
                    <a:lstStyle/>
                    <a:p>
                      <a:r>
                        <a:rPr lang="en-GB" sz="1100" dirty="0"/>
                        <a:t>Unsigned lower or</a:t>
                      </a:r>
                      <a:r>
                        <a:rPr lang="en-GB" sz="1100" baseline="0" dirty="0"/>
                        <a:t> same</a:t>
                      </a:r>
                      <a:endParaRPr lang="en-GB" sz="1100" dirty="0"/>
                    </a:p>
                  </a:txBody>
                  <a:tcPr marL="121872" marR="121872"/>
                </a:tc>
                <a:tc>
                  <a:txBody>
                    <a:bodyPr/>
                    <a:lstStyle/>
                    <a:p>
                      <a:r>
                        <a:rPr lang="en-GB" sz="1100" dirty="0"/>
                        <a:t>Less than or equal</a:t>
                      </a:r>
                    </a:p>
                  </a:txBody>
                  <a:tcPr marL="121872" marR="121872"/>
                </a:tc>
                <a:tc>
                  <a:txBody>
                    <a:bodyPr/>
                    <a:lstStyle/>
                    <a:p>
                      <a:r>
                        <a:rPr lang="en-GB" sz="1100" dirty="0"/>
                        <a:t>C ==</a:t>
                      </a:r>
                      <a:r>
                        <a:rPr lang="en-GB" sz="1100" baseline="0" dirty="0"/>
                        <a:t> 0 or Z == 1</a:t>
                      </a:r>
                      <a:endParaRPr lang="en-GB" sz="1100" dirty="0"/>
                    </a:p>
                  </a:txBody>
                  <a:tcPr marL="121872" marR="121872"/>
                </a:tc>
                <a:extLst>
                  <a:ext uri="{0D108BD9-81ED-4DB2-BD59-A6C34878D82A}">
                    <a16:rowId xmlns:a16="http://schemas.microsoft.com/office/drawing/2014/main" val="1788378141"/>
                  </a:ext>
                </a:extLst>
              </a:tr>
              <a:tr h="351775">
                <a:tc>
                  <a:txBody>
                    <a:bodyPr/>
                    <a:lstStyle/>
                    <a:p>
                      <a:r>
                        <a:rPr lang="en-GB" sz="1100" dirty="0"/>
                        <a:t>GE</a:t>
                      </a:r>
                    </a:p>
                  </a:txBody>
                  <a:tcPr marL="121872" marR="121872"/>
                </a:tc>
                <a:tc>
                  <a:txBody>
                    <a:bodyPr/>
                    <a:lstStyle/>
                    <a:p>
                      <a:r>
                        <a:rPr lang="en-GB" sz="1100" dirty="0"/>
                        <a:t>Signed greater than or equal</a:t>
                      </a:r>
                    </a:p>
                  </a:txBody>
                  <a:tcPr marL="121872" marR="121872"/>
                </a:tc>
                <a:tc>
                  <a:txBody>
                    <a:bodyPr/>
                    <a:lstStyle/>
                    <a:p>
                      <a:r>
                        <a:rPr lang="en-GB" sz="1100" dirty="0"/>
                        <a:t>Greater than or equal</a:t>
                      </a:r>
                    </a:p>
                  </a:txBody>
                  <a:tcPr marL="121872" marR="121872"/>
                </a:tc>
                <a:tc>
                  <a:txBody>
                    <a:bodyPr/>
                    <a:lstStyle/>
                    <a:p>
                      <a:r>
                        <a:rPr lang="en-GB" sz="1100" dirty="0"/>
                        <a:t>N == V</a:t>
                      </a:r>
                    </a:p>
                  </a:txBody>
                  <a:tcPr marL="121872" marR="121872"/>
                </a:tc>
                <a:extLst>
                  <a:ext uri="{0D108BD9-81ED-4DB2-BD59-A6C34878D82A}">
                    <a16:rowId xmlns:a16="http://schemas.microsoft.com/office/drawing/2014/main" val="144914451"/>
                  </a:ext>
                </a:extLst>
              </a:tr>
              <a:tr h="351775">
                <a:tc>
                  <a:txBody>
                    <a:bodyPr/>
                    <a:lstStyle/>
                    <a:p>
                      <a:r>
                        <a:rPr lang="en-GB" sz="1100" dirty="0"/>
                        <a:t>LT</a:t>
                      </a:r>
                    </a:p>
                  </a:txBody>
                  <a:tcPr marL="121872" marR="121872"/>
                </a:tc>
                <a:tc>
                  <a:txBody>
                    <a:bodyPr/>
                    <a:lstStyle/>
                    <a:p>
                      <a:r>
                        <a:rPr lang="en-GB" sz="1100" dirty="0"/>
                        <a:t>Signed less than</a:t>
                      </a:r>
                    </a:p>
                  </a:txBody>
                  <a:tcPr marL="121872" marR="121872"/>
                </a:tc>
                <a:tc>
                  <a:txBody>
                    <a:bodyPr/>
                    <a:lstStyle/>
                    <a:p>
                      <a:r>
                        <a:rPr lang="en-GB" sz="1100" dirty="0"/>
                        <a:t>Less than, or unordered</a:t>
                      </a:r>
                    </a:p>
                  </a:txBody>
                  <a:tcPr marL="121872" marR="121872"/>
                </a:tc>
                <a:tc>
                  <a:txBody>
                    <a:bodyPr/>
                    <a:lstStyle/>
                    <a:p>
                      <a:r>
                        <a:rPr lang="en-GB" sz="1100" dirty="0"/>
                        <a:t>N != V</a:t>
                      </a:r>
                    </a:p>
                  </a:txBody>
                  <a:tcPr marL="121872" marR="121872"/>
                </a:tc>
                <a:extLst>
                  <a:ext uri="{0D108BD9-81ED-4DB2-BD59-A6C34878D82A}">
                    <a16:rowId xmlns:a16="http://schemas.microsoft.com/office/drawing/2014/main" val="1428032302"/>
                  </a:ext>
                </a:extLst>
              </a:tr>
              <a:tr h="351775">
                <a:tc>
                  <a:txBody>
                    <a:bodyPr/>
                    <a:lstStyle/>
                    <a:p>
                      <a:r>
                        <a:rPr lang="en-GB" sz="1100" dirty="0"/>
                        <a:t>GT</a:t>
                      </a:r>
                    </a:p>
                  </a:txBody>
                  <a:tcPr marL="121872" marR="121872"/>
                </a:tc>
                <a:tc>
                  <a:txBody>
                    <a:bodyPr/>
                    <a:lstStyle/>
                    <a:p>
                      <a:r>
                        <a:rPr lang="en-GB" sz="1100" dirty="0"/>
                        <a:t>Signed</a:t>
                      </a:r>
                      <a:r>
                        <a:rPr lang="en-GB" sz="1100" baseline="0" dirty="0"/>
                        <a:t> greater than</a:t>
                      </a:r>
                      <a:endParaRPr lang="en-GB" sz="1100" dirty="0"/>
                    </a:p>
                  </a:txBody>
                  <a:tcPr marL="121872" marR="121872"/>
                </a:tc>
                <a:tc>
                  <a:txBody>
                    <a:bodyPr/>
                    <a:lstStyle/>
                    <a:p>
                      <a:r>
                        <a:rPr lang="en-GB" sz="1100" dirty="0"/>
                        <a:t>Greater than</a:t>
                      </a:r>
                    </a:p>
                  </a:txBody>
                  <a:tcPr marL="121872" marR="121872"/>
                </a:tc>
                <a:tc>
                  <a:txBody>
                    <a:bodyPr/>
                    <a:lstStyle/>
                    <a:p>
                      <a:r>
                        <a:rPr lang="en-GB" sz="1100" dirty="0"/>
                        <a:t>Z</a:t>
                      </a:r>
                      <a:r>
                        <a:rPr lang="en-GB" sz="1100" baseline="0" dirty="0"/>
                        <a:t> == 0 or N != V</a:t>
                      </a:r>
                      <a:endParaRPr lang="en-GB" sz="1100" dirty="0"/>
                    </a:p>
                  </a:txBody>
                  <a:tcPr marL="121872" marR="121872"/>
                </a:tc>
                <a:extLst>
                  <a:ext uri="{0D108BD9-81ED-4DB2-BD59-A6C34878D82A}">
                    <a16:rowId xmlns:a16="http://schemas.microsoft.com/office/drawing/2014/main" val="3246405378"/>
                  </a:ext>
                </a:extLst>
              </a:tr>
              <a:tr h="351775">
                <a:tc>
                  <a:txBody>
                    <a:bodyPr/>
                    <a:lstStyle/>
                    <a:p>
                      <a:r>
                        <a:rPr kumimoji="0" lang="en-US" sz="1100" kern="1200" dirty="0">
                          <a:solidFill>
                            <a:schemeClr val="dk1"/>
                          </a:solidFill>
                          <a:latin typeface="+mn-lt"/>
                          <a:ea typeface="+mn-ea"/>
                          <a:cs typeface="+mn-cs"/>
                        </a:rPr>
                        <a:t>LE</a:t>
                      </a:r>
                    </a:p>
                  </a:txBody>
                  <a:tcPr marL="121872" marR="121872"/>
                </a:tc>
                <a:tc>
                  <a:txBody>
                    <a:bodyPr/>
                    <a:lstStyle/>
                    <a:p>
                      <a:r>
                        <a:rPr kumimoji="0" lang="en-US" sz="1100" kern="1200" dirty="0">
                          <a:solidFill>
                            <a:schemeClr val="dk1"/>
                          </a:solidFill>
                          <a:latin typeface="+mn-lt"/>
                          <a:ea typeface="+mn-ea"/>
                          <a:cs typeface="+mn-cs"/>
                        </a:rPr>
                        <a:t>Signed less than or equal</a:t>
                      </a:r>
                    </a:p>
                  </a:txBody>
                  <a:tcPr marL="121872" marR="121872"/>
                </a:tc>
                <a:tc>
                  <a:txBody>
                    <a:bodyPr/>
                    <a:lstStyle/>
                    <a:p>
                      <a:r>
                        <a:rPr kumimoji="0" lang="en-US" sz="1100" kern="1200" dirty="0">
                          <a:solidFill>
                            <a:schemeClr val="dk1"/>
                          </a:solidFill>
                          <a:latin typeface="+mn-lt"/>
                          <a:ea typeface="+mn-ea"/>
                          <a:cs typeface="+mn-cs"/>
                        </a:rPr>
                        <a:t>Less than, equal, or unordered</a:t>
                      </a:r>
                    </a:p>
                  </a:txBody>
                  <a:tcPr marL="121872" marR="121872"/>
                </a:tc>
                <a:tc>
                  <a:txBody>
                    <a:bodyPr/>
                    <a:lstStyle/>
                    <a:p>
                      <a:r>
                        <a:rPr kumimoji="0" lang="en-US" sz="1100" kern="1200" dirty="0">
                          <a:solidFill>
                            <a:schemeClr val="dk1"/>
                          </a:solidFill>
                          <a:latin typeface="+mn-lt"/>
                          <a:ea typeface="+mn-ea"/>
                          <a:cs typeface="+mn-cs"/>
                        </a:rPr>
                        <a:t>Z==1 or N !=V</a:t>
                      </a:r>
                    </a:p>
                  </a:txBody>
                  <a:tcPr marL="121872" marR="121872"/>
                </a:tc>
                <a:extLst>
                  <a:ext uri="{0D108BD9-81ED-4DB2-BD59-A6C34878D82A}">
                    <a16:rowId xmlns:a16="http://schemas.microsoft.com/office/drawing/2014/main" val="1471418203"/>
                  </a:ext>
                </a:extLst>
              </a:tr>
              <a:tr h="351775">
                <a:tc>
                  <a:txBody>
                    <a:bodyPr/>
                    <a:lstStyle/>
                    <a:p>
                      <a:r>
                        <a:rPr lang="en-GB" sz="1100" dirty="0"/>
                        <a:t>None (AL)</a:t>
                      </a:r>
                    </a:p>
                  </a:txBody>
                  <a:tcPr marL="121872" marR="121872"/>
                </a:tc>
                <a:tc>
                  <a:txBody>
                    <a:bodyPr/>
                    <a:lstStyle/>
                    <a:p>
                      <a:r>
                        <a:rPr lang="en-GB" sz="1100" dirty="0"/>
                        <a:t>Always (unconditional)</a:t>
                      </a:r>
                    </a:p>
                  </a:txBody>
                  <a:tcPr marL="121872" marR="12187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Always (unconditional)</a:t>
                      </a:r>
                    </a:p>
                  </a:txBody>
                  <a:tcPr marL="121872" marR="121872"/>
                </a:tc>
                <a:tc>
                  <a:txBody>
                    <a:bodyPr/>
                    <a:lstStyle/>
                    <a:p>
                      <a:r>
                        <a:rPr lang="en-GB" sz="1100" dirty="0"/>
                        <a:t>Any</a:t>
                      </a:r>
                    </a:p>
                  </a:txBody>
                  <a:tcPr marL="121872" marR="121872"/>
                </a:tc>
                <a:extLst>
                  <a:ext uri="{0D108BD9-81ED-4DB2-BD59-A6C34878D82A}">
                    <a16:rowId xmlns:a16="http://schemas.microsoft.com/office/drawing/2014/main" val="4026490438"/>
                  </a:ext>
                </a:extLst>
              </a:tr>
            </a:tbl>
          </a:graphicData>
        </a:graphic>
      </p:graphicFrame>
    </p:spTree>
    <p:extLst>
      <p:ext uri="{BB962C8B-B14F-4D97-AF65-F5344CB8AC3E}">
        <p14:creationId xmlns:p14="http://schemas.microsoft.com/office/powerpoint/2010/main" val="346754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GB" dirty="0"/>
              <a:t>Cortex-M7 Instruction Set</a:t>
            </a:r>
          </a:p>
        </p:txBody>
      </p:sp>
      <p:sp>
        <p:nvSpPr>
          <p:cNvPr id="46083" name="Content Placeholder 2"/>
          <p:cNvSpPr>
            <a:spLocks noGrp="1"/>
          </p:cNvSpPr>
          <p:nvPr>
            <p:ph idx="1"/>
          </p:nvPr>
        </p:nvSpPr>
        <p:spPr>
          <a:xfrm>
            <a:off x="492125" y="1195614"/>
            <a:ext cx="4927600" cy="4039753"/>
          </a:xfrm>
        </p:spPr>
        <p:txBody>
          <a:bodyPr/>
          <a:lstStyle/>
          <a:p>
            <a:pPr>
              <a:spcBef>
                <a:spcPct val="0"/>
              </a:spcBef>
            </a:pPr>
            <a:r>
              <a:rPr lang="en-GB" dirty="0">
                <a:ea typeface="ＭＳ Ｐゴシック" panose="020B0600070205080204" pitchFamily="34" charset="-128"/>
              </a:rPr>
              <a:t>Intrinsic functions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ISO/IEC C code cannot directly access some Cortex-M7 instructions. </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Instead, intrinsic functions that are provided by the CMSIS or a C compiler are used to generate some of these Cortex-M7 instructions. </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If a C compiler does not support an appropriate intrinsic function, you might have to use inline assembler to access the relevant instruction.</a:t>
            </a:r>
          </a:p>
        </p:txBody>
      </p:sp>
      <p:graphicFrame>
        <p:nvGraphicFramePr>
          <p:cNvPr id="4" name="Table 3"/>
          <p:cNvGraphicFramePr>
            <a:graphicFrameLocks noGrp="1"/>
          </p:cNvGraphicFramePr>
          <p:nvPr>
            <p:extLst>
              <p:ext uri="{D42A27DB-BD31-4B8C-83A1-F6EECF244321}">
                <p14:modId xmlns:p14="http://schemas.microsoft.com/office/powerpoint/2010/main" val="3884142128"/>
              </p:ext>
            </p:extLst>
          </p:nvPr>
        </p:nvGraphicFramePr>
        <p:xfrm>
          <a:off x="6278896" y="1195614"/>
          <a:ext cx="5577811" cy="5131324"/>
        </p:xfrm>
        <a:graphic>
          <a:graphicData uri="http://schemas.openxmlformats.org/drawingml/2006/table">
            <a:tbl>
              <a:tblPr firstRow="1" bandRow="1">
                <a:tableStyleId>{5C22544A-7EE6-4342-B048-85BDC9FD1C3A}</a:tableStyleId>
              </a:tblPr>
              <a:tblGrid>
                <a:gridCol w="2529473">
                  <a:extLst>
                    <a:ext uri="{9D8B030D-6E8A-4147-A177-3AD203B41FA5}">
                      <a16:colId xmlns:a16="http://schemas.microsoft.com/office/drawing/2014/main" val="20000"/>
                    </a:ext>
                  </a:extLst>
                </a:gridCol>
                <a:gridCol w="3048338">
                  <a:extLst>
                    <a:ext uri="{9D8B030D-6E8A-4147-A177-3AD203B41FA5}">
                      <a16:colId xmlns:a16="http://schemas.microsoft.com/office/drawing/2014/main" val="20001"/>
                    </a:ext>
                  </a:extLst>
                </a:gridCol>
              </a:tblGrid>
              <a:tr h="355560">
                <a:tc>
                  <a:txBody>
                    <a:bodyPr/>
                    <a:lstStyle/>
                    <a:p>
                      <a:r>
                        <a:rPr lang="en-GB" sz="1400" b="1" dirty="0"/>
                        <a:t>Instruction</a:t>
                      </a:r>
                    </a:p>
                  </a:txBody>
                  <a:tcPr marL="121872" marR="121872" marT="45694" marB="45694" anchor="ctr"/>
                </a:tc>
                <a:tc>
                  <a:txBody>
                    <a:bodyPr/>
                    <a:lstStyle/>
                    <a:p>
                      <a:r>
                        <a:rPr lang="en-GB" sz="1400" b="1" dirty="0"/>
                        <a:t>CMSIS intrinsic</a:t>
                      </a:r>
                      <a:r>
                        <a:rPr lang="en-GB" sz="1400" b="1" baseline="0" dirty="0"/>
                        <a:t> function</a:t>
                      </a:r>
                      <a:endParaRPr lang="en-GB" sz="1400" b="1" dirty="0"/>
                    </a:p>
                  </a:txBody>
                  <a:tcPr marL="121872" marR="121872" marT="45694" marB="45694" anchor="ctr"/>
                </a:tc>
                <a:extLst>
                  <a:ext uri="{0D108BD9-81ED-4DB2-BD59-A6C34878D82A}">
                    <a16:rowId xmlns:a16="http://schemas.microsoft.com/office/drawing/2014/main" val="10000"/>
                  </a:ext>
                </a:extLst>
              </a:tr>
              <a:tr h="341126">
                <a:tc>
                  <a:txBody>
                    <a:bodyPr/>
                    <a:lstStyle/>
                    <a:p>
                      <a:pPr marL="0" algn="l" rtl="0" eaLnBrk="1" latinLnBrk="0" hangingPunct="1"/>
                      <a:r>
                        <a:rPr kumimoji="0" lang="en-GB" sz="1200" b="0" kern="1200" dirty="0">
                          <a:solidFill>
                            <a:schemeClr val="dk1"/>
                          </a:solidFill>
                          <a:latin typeface="+mn-lt"/>
                          <a:ea typeface="+mn-ea"/>
                          <a:cs typeface="+mn-cs"/>
                        </a:rPr>
                        <a:t>CPSIE I</a:t>
                      </a:r>
                    </a:p>
                  </a:txBody>
                  <a:tcPr marL="121872" marR="121872" marT="45694" marB="45694" anchor="ctr"/>
                </a:tc>
                <a:tc>
                  <a:txBody>
                    <a:bodyPr/>
                    <a:lstStyle/>
                    <a:p>
                      <a:r>
                        <a:rPr lang="en-GB" sz="1200" b="0" dirty="0"/>
                        <a:t>void __enable</a:t>
                      </a:r>
                      <a:r>
                        <a:rPr lang="en-GB" sz="1200" b="0" baseline="0" dirty="0"/>
                        <a:t>_irq(void)</a:t>
                      </a:r>
                      <a:endParaRPr lang="en-GB" sz="1200" b="0" dirty="0"/>
                    </a:p>
                  </a:txBody>
                  <a:tcPr marL="121872" marR="121872" marT="45694" marB="45694" anchor="ctr"/>
                </a:tc>
                <a:extLst>
                  <a:ext uri="{0D108BD9-81ED-4DB2-BD59-A6C34878D82A}">
                    <a16:rowId xmlns:a16="http://schemas.microsoft.com/office/drawing/2014/main" val="10001"/>
                  </a:ext>
                </a:extLst>
              </a:tr>
              <a:tr h="341126">
                <a:tc>
                  <a:txBody>
                    <a:bodyPr/>
                    <a:lstStyle/>
                    <a:p>
                      <a:pPr marL="0" algn="l" rtl="0" eaLnBrk="1" latinLnBrk="0" hangingPunct="1"/>
                      <a:r>
                        <a:rPr kumimoji="0" lang="en-GB" sz="1200" b="0" kern="1200" dirty="0">
                          <a:solidFill>
                            <a:schemeClr val="dk1"/>
                          </a:solidFill>
                          <a:latin typeface="+mn-lt"/>
                          <a:ea typeface="+mn-ea"/>
                          <a:cs typeface="+mn-cs"/>
                        </a:rPr>
                        <a:t>CPSID I</a:t>
                      </a:r>
                    </a:p>
                  </a:txBody>
                  <a:tcPr marL="121872" marR="121872" marT="45694" marB="45694" anchor="ctr"/>
                </a:tc>
                <a:tc>
                  <a:txBody>
                    <a:bodyPr/>
                    <a:lstStyle/>
                    <a:p>
                      <a:r>
                        <a:rPr lang="en-GB" sz="1200" b="0" dirty="0"/>
                        <a:t>void __disable_irq(void)</a:t>
                      </a:r>
                    </a:p>
                  </a:txBody>
                  <a:tcPr marL="121872" marR="121872" marT="45694" marB="45694" anchor="ctr"/>
                </a:tc>
                <a:extLst>
                  <a:ext uri="{0D108BD9-81ED-4DB2-BD59-A6C34878D82A}">
                    <a16:rowId xmlns:a16="http://schemas.microsoft.com/office/drawing/2014/main" val="10002"/>
                  </a:ext>
                </a:extLst>
              </a:tr>
              <a:tr h="341126">
                <a:tc>
                  <a:txBody>
                    <a:bodyPr/>
                    <a:lstStyle/>
                    <a:p>
                      <a:pPr marL="0" algn="l" rtl="0" eaLnBrk="1" latinLnBrk="0" hangingPunct="1"/>
                      <a:r>
                        <a:rPr kumimoji="0" lang="en-GB" sz="1200" b="0" kern="1200" dirty="0">
                          <a:solidFill>
                            <a:schemeClr val="dk1"/>
                          </a:solidFill>
                          <a:latin typeface="+mn-lt"/>
                          <a:ea typeface="+mn-ea"/>
                          <a:cs typeface="+mn-cs"/>
                        </a:rPr>
                        <a:t>CPSIE F</a:t>
                      </a:r>
                    </a:p>
                  </a:txBody>
                  <a:tcPr marL="121872" marR="121872" marT="45694" marB="45694" anchor="ctr"/>
                </a:tc>
                <a:tc>
                  <a:txBody>
                    <a:bodyPr/>
                    <a:lstStyle/>
                    <a:p>
                      <a:r>
                        <a:rPr lang="en-GB" sz="1200" b="0" dirty="0"/>
                        <a:t>void __enable_fault_irq(void)</a:t>
                      </a:r>
                    </a:p>
                  </a:txBody>
                  <a:tcPr marL="121872" marR="121872" marT="45694" marB="45694" anchor="ctr"/>
                </a:tc>
                <a:extLst>
                  <a:ext uri="{0D108BD9-81ED-4DB2-BD59-A6C34878D82A}">
                    <a16:rowId xmlns:a16="http://schemas.microsoft.com/office/drawing/2014/main" val="10003"/>
                  </a:ext>
                </a:extLst>
              </a:tr>
              <a:tr h="341126">
                <a:tc>
                  <a:txBody>
                    <a:bodyPr/>
                    <a:lstStyle/>
                    <a:p>
                      <a:pPr marL="0" algn="l" rtl="0" eaLnBrk="1" latinLnBrk="0" hangingPunct="1"/>
                      <a:r>
                        <a:rPr kumimoji="0" lang="en-GB" sz="1200" b="0" kern="1200" dirty="0">
                          <a:solidFill>
                            <a:schemeClr val="dk1"/>
                          </a:solidFill>
                          <a:latin typeface="+mn-lt"/>
                          <a:ea typeface="+mn-ea"/>
                          <a:cs typeface="+mn-cs"/>
                        </a:rPr>
                        <a:t>CPSID F</a:t>
                      </a:r>
                    </a:p>
                  </a:txBody>
                  <a:tcPr marL="121872" marR="121872" marT="45694" marB="45694" anchor="ctr"/>
                </a:tc>
                <a:tc>
                  <a:txBody>
                    <a:bodyPr/>
                    <a:lstStyle/>
                    <a:p>
                      <a:r>
                        <a:rPr lang="en-GB" sz="1200" b="0" dirty="0"/>
                        <a:t>Void __disable_fault_irq(void)</a:t>
                      </a:r>
                    </a:p>
                  </a:txBody>
                  <a:tcPr marL="121872" marR="121872" marT="45694" marB="45694" anchor="ctr"/>
                </a:tc>
                <a:extLst>
                  <a:ext uri="{0D108BD9-81ED-4DB2-BD59-A6C34878D82A}">
                    <a16:rowId xmlns:a16="http://schemas.microsoft.com/office/drawing/2014/main" val="861605124"/>
                  </a:ext>
                </a:extLst>
              </a:tr>
              <a:tr h="341126">
                <a:tc>
                  <a:txBody>
                    <a:bodyPr/>
                    <a:lstStyle/>
                    <a:p>
                      <a:pPr marL="0" algn="l" rtl="0" eaLnBrk="1" latinLnBrk="0" hangingPunct="1"/>
                      <a:r>
                        <a:rPr kumimoji="0" lang="en-GB" sz="1200" b="0" kern="1200" dirty="0">
                          <a:solidFill>
                            <a:schemeClr val="dk1"/>
                          </a:solidFill>
                          <a:latin typeface="+mn-lt"/>
                          <a:ea typeface="+mn-ea"/>
                          <a:cs typeface="+mn-cs"/>
                        </a:rPr>
                        <a:t>ISB</a:t>
                      </a:r>
                    </a:p>
                  </a:txBody>
                  <a:tcPr marL="121872" marR="121872" marT="45694" marB="45694" anchor="ctr"/>
                </a:tc>
                <a:tc>
                  <a:txBody>
                    <a:bodyPr/>
                    <a:lstStyle/>
                    <a:p>
                      <a:r>
                        <a:rPr lang="en-GB" sz="1200" b="0" dirty="0"/>
                        <a:t>void</a:t>
                      </a:r>
                      <a:r>
                        <a:rPr lang="en-GB" sz="1200" b="0" baseline="0" dirty="0"/>
                        <a:t> __ISB(void)</a:t>
                      </a:r>
                      <a:endParaRPr lang="en-GB" sz="1200" b="0" dirty="0"/>
                    </a:p>
                  </a:txBody>
                  <a:tcPr marL="121872" marR="121872" marT="45694" marB="45694" anchor="ctr"/>
                </a:tc>
                <a:extLst>
                  <a:ext uri="{0D108BD9-81ED-4DB2-BD59-A6C34878D82A}">
                    <a16:rowId xmlns:a16="http://schemas.microsoft.com/office/drawing/2014/main" val="10004"/>
                  </a:ext>
                </a:extLst>
              </a:tr>
              <a:tr h="341126">
                <a:tc>
                  <a:txBody>
                    <a:bodyPr/>
                    <a:lstStyle/>
                    <a:p>
                      <a:pPr marL="0" algn="l" rtl="0" eaLnBrk="1" latinLnBrk="0" hangingPunct="1"/>
                      <a:r>
                        <a:rPr kumimoji="0" lang="en-GB" sz="1200" b="0" kern="1200" dirty="0">
                          <a:solidFill>
                            <a:schemeClr val="dk1"/>
                          </a:solidFill>
                          <a:latin typeface="+mn-lt"/>
                          <a:ea typeface="+mn-ea"/>
                          <a:cs typeface="+mn-cs"/>
                        </a:rPr>
                        <a:t>DSB</a:t>
                      </a:r>
                    </a:p>
                  </a:txBody>
                  <a:tcPr marL="121872" marR="121872" marT="45694" marB="45694" anchor="ctr"/>
                </a:tc>
                <a:tc>
                  <a:txBody>
                    <a:bodyPr/>
                    <a:lstStyle/>
                    <a:p>
                      <a:r>
                        <a:rPr lang="en-GB" sz="1200" b="0" dirty="0"/>
                        <a:t>void __DSB(void)</a:t>
                      </a:r>
                    </a:p>
                  </a:txBody>
                  <a:tcPr marL="121872" marR="121872" marT="45694" marB="45694" anchor="ctr"/>
                </a:tc>
                <a:extLst>
                  <a:ext uri="{0D108BD9-81ED-4DB2-BD59-A6C34878D82A}">
                    <a16:rowId xmlns:a16="http://schemas.microsoft.com/office/drawing/2014/main" val="365400109"/>
                  </a:ext>
                </a:extLst>
              </a:tr>
              <a:tr h="341126">
                <a:tc>
                  <a:txBody>
                    <a:bodyPr/>
                    <a:lstStyle/>
                    <a:p>
                      <a:pPr marL="0" algn="l" rtl="0" eaLnBrk="1" latinLnBrk="0" hangingPunct="1"/>
                      <a:r>
                        <a:rPr kumimoji="0" lang="en-GB" sz="1200" b="0" kern="1200" dirty="0">
                          <a:solidFill>
                            <a:schemeClr val="dk1"/>
                          </a:solidFill>
                          <a:latin typeface="+mn-lt"/>
                          <a:ea typeface="+mn-ea"/>
                          <a:cs typeface="+mn-cs"/>
                        </a:rPr>
                        <a:t>DMB</a:t>
                      </a:r>
                    </a:p>
                  </a:txBody>
                  <a:tcPr marL="121872" marR="121872" marT="45694" marB="45694" anchor="ctr"/>
                </a:tc>
                <a:tc>
                  <a:txBody>
                    <a:bodyPr/>
                    <a:lstStyle/>
                    <a:p>
                      <a:r>
                        <a:rPr lang="en-GB" sz="1200" b="0" dirty="0"/>
                        <a:t>void __DMB(void)</a:t>
                      </a:r>
                    </a:p>
                  </a:txBody>
                  <a:tcPr marL="121872" marR="121872" marT="45694" marB="45694" anchor="ctr"/>
                </a:tc>
                <a:extLst>
                  <a:ext uri="{0D108BD9-81ED-4DB2-BD59-A6C34878D82A}">
                    <a16:rowId xmlns:a16="http://schemas.microsoft.com/office/drawing/2014/main" val="10005"/>
                  </a:ext>
                </a:extLst>
              </a:tr>
              <a:tr h="341126">
                <a:tc>
                  <a:txBody>
                    <a:bodyPr/>
                    <a:lstStyle/>
                    <a:p>
                      <a:pPr marL="0" algn="l" rtl="0" eaLnBrk="1" latinLnBrk="0" hangingPunct="1"/>
                      <a:r>
                        <a:rPr kumimoji="0" lang="en-GB" sz="1200" b="0" kern="1200" dirty="0">
                          <a:solidFill>
                            <a:schemeClr val="dk1"/>
                          </a:solidFill>
                          <a:latin typeface="+mn-lt"/>
                          <a:ea typeface="+mn-ea"/>
                          <a:cs typeface="+mn-cs"/>
                        </a:rPr>
                        <a:t>REV</a:t>
                      </a:r>
                    </a:p>
                  </a:txBody>
                  <a:tcPr marL="121872" marR="121872" marT="45694" marB="45694" anchor="ctr"/>
                </a:tc>
                <a:tc>
                  <a:txBody>
                    <a:bodyPr/>
                    <a:lstStyle/>
                    <a:p>
                      <a:r>
                        <a:rPr lang="en-GB" sz="1200" b="0" dirty="0"/>
                        <a:t>uint32_t __REV(uint32_t</a:t>
                      </a:r>
                      <a:r>
                        <a:rPr lang="en-GB" sz="1200" b="0" baseline="0" dirty="0"/>
                        <a:t> int value)</a:t>
                      </a:r>
                      <a:endParaRPr lang="en-GB" sz="1200" b="0" dirty="0"/>
                    </a:p>
                  </a:txBody>
                  <a:tcPr marL="121872" marR="121872" marT="45694" marB="45694" anchor="ctr"/>
                </a:tc>
                <a:extLst>
                  <a:ext uri="{0D108BD9-81ED-4DB2-BD59-A6C34878D82A}">
                    <a16:rowId xmlns:a16="http://schemas.microsoft.com/office/drawing/2014/main" val="10007"/>
                  </a:ext>
                </a:extLst>
              </a:tr>
              <a:tr h="341126">
                <a:tc>
                  <a:txBody>
                    <a:bodyPr/>
                    <a:lstStyle/>
                    <a:p>
                      <a:pPr marL="0" algn="l" rtl="0" eaLnBrk="1" latinLnBrk="0" hangingPunct="1"/>
                      <a:r>
                        <a:rPr kumimoji="0" lang="en-GB" sz="1200" b="0" kern="1200" dirty="0">
                          <a:solidFill>
                            <a:schemeClr val="dk1"/>
                          </a:solidFill>
                          <a:latin typeface="+mn-lt"/>
                          <a:ea typeface="+mn-ea"/>
                          <a:cs typeface="+mn-cs"/>
                        </a:rPr>
                        <a:t>REV16</a:t>
                      </a:r>
                    </a:p>
                  </a:txBody>
                  <a:tcPr marL="121872" marR="121872" marT="45694" marB="45694" anchor="ctr"/>
                </a:tc>
                <a:tc>
                  <a:txBody>
                    <a:bodyPr/>
                    <a:lstStyle/>
                    <a:p>
                      <a:r>
                        <a:rPr lang="en-GB" sz="1200" b="0" dirty="0"/>
                        <a:t>uint32_t __REV16(uint32_t</a:t>
                      </a:r>
                      <a:r>
                        <a:rPr lang="en-GB" sz="1200" b="0" baseline="0" dirty="0"/>
                        <a:t> int value)</a:t>
                      </a:r>
                      <a:endParaRPr lang="en-GB" sz="1200" b="0" dirty="0"/>
                    </a:p>
                  </a:txBody>
                  <a:tcPr marL="121872" marR="121872" marT="45694" marB="45694" anchor="ctr"/>
                </a:tc>
                <a:extLst>
                  <a:ext uri="{0D108BD9-81ED-4DB2-BD59-A6C34878D82A}">
                    <a16:rowId xmlns:a16="http://schemas.microsoft.com/office/drawing/2014/main" val="10008"/>
                  </a:ext>
                </a:extLst>
              </a:tr>
              <a:tr h="341126">
                <a:tc>
                  <a:txBody>
                    <a:bodyPr/>
                    <a:lstStyle/>
                    <a:p>
                      <a:pPr marL="0" algn="l" rtl="0" eaLnBrk="1" latinLnBrk="0" hangingPunct="1"/>
                      <a:r>
                        <a:rPr kumimoji="0" lang="en-GB" sz="1200" b="0" kern="1200" dirty="0">
                          <a:solidFill>
                            <a:schemeClr val="dk1"/>
                          </a:solidFill>
                          <a:latin typeface="+mn-lt"/>
                          <a:ea typeface="+mn-ea"/>
                          <a:cs typeface="+mn-cs"/>
                        </a:rPr>
                        <a:t>REVSH</a:t>
                      </a:r>
                    </a:p>
                  </a:txBody>
                  <a:tcPr marL="121872" marR="121872" marT="45694" marB="45694" anchor="ctr"/>
                </a:tc>
                <a:tc>
                  <a:txBody>
                    <a:bodyPr/>
                    <a:lstStyle/>
                    <a:p>
                      <a:r>
                        <a:rPr lang="en-GB" sz="1200" b="0" dirty="0"/>
                        <a:t>uint32_t __REVSH(uint32_t</a:t>
                      </a:r>
                      <a:r>
                        <a:rPr lang="en-GB" sz="1200" b="0" baseline="0" dirty="0"/>
                        <a:t> int value)</a:t>
                      </a:r>
                      <a:endParaRPr lang="en-GB" sz="1200" b="0" dirty="0"/>
                    </a:p>
                  </a:txBody>
                  <a:tcPr marL="121872" marR="121872" marT="45694" marB="45694" anchor="ctr"/>
                </a:tc>
                <a:extLst>
                  <a:ext uri="{0D108BD9-81ED-4DB2-BD59-A6C34878D82A}">
                    <a16:rowId xmlns:a16="http://schemas.microsoft.com/office/drawing/2014/main" val="10009"/>
                  </a:ext>
                </a:extLst>
              </a:tr>
              <a:tr h="341126">
                <a:tc>
                  <a:txBody>
                    <a:bodyPr/>
                    <a:lstStyle/>
                    <a:p>
                      <a:pPr marL="0" algn="l" rtl="0" eaLnBrk="1" latinLnBrk="0" hangingPunct="1"/>
                      <a:r>
                        <a:rPr kumimoji="0" lang="en-GB" sz="1200" b="0" kern="1200" dirty="0">
                          <a:solidFill>
                            <a:schemeClr val="dk1"/>
                          </a:solidFill>
                          <a:latin typeface="+mn-lt"/>
                          <a:ea typeface="+mn-ea"/>
                          <a:cs typeface="+mn-cs"/>
                        </a:rPr>
                        <a:t>RBIT</a:t>
                      </a:r>
                    </a:p>
                  </a:txBody>
                  <a:tcPr marL="121872" marR="121872" marT="45694" marB="45694" anchor="ctr"/>
                </a:tc>
                <a:tc>
                  <a:txBody>
                    <a:bodyPr/>
                    <a:lstStyle/>
                    <a:p>
                      <a:r>
                        <a:rPr lang="en-GB" sz="1200" b="0" dirty="0"/>
                        <a:t>uint32_t __RBIT(uint32_t int value)</a:t>
                      </a:r>
                    </a:p>
                  </a:txBody>
                  <a:tcPr marL="121872" marR="121872" marT="45694" marB="45694" anchor="ctr"/>
                </a:tc>
                <a:extLst>
                  <a:ext uri="{0D108BD9-81ED-4DB2-BD59-A6C34878D82A}">
                    <a16:rowId xmlns:a16="http://schemas.microsoft.com/office/drawing/2014/main" val="10010"/>
                  </a:ext>
                </a:extLst>
              </a:tr>
              <a:tr h="3411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kern="1200" dirty="0">
                          <a:solidFill>
                            <a:schemeClr val="dk1"/>
                          </a:solidFill>
                          <a:latin typeface="+mn-lt"/>
                          <a:ea typeface="+mn-ea"/>
                          <a:cs typeface="+mn-cs"/>
                        </a:rPr>
                        <a:t>SEV</a:t>
                      </a:r>
                    </a:p>
                  </a:txBody>
                  <a:tcPr marL="121872" marR="121872" marT="45694" marB="4569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t>void</a:t>
                      </a:r>
                      <a:r>
                        <a:rPr lang="en-GB" sz="1200" b="0" baseline="0" dirty="0"/>
                        <a:t> __SEV(void)</a:t>
                      </a:r>
                      <a:endParaRPr lang="en-GB" sz="1200" b="0" dirty="0"/>
                    </a:p>
                  </a:txBody>
                  <a:tcPr marL="121872" marR="121872" marT="45694" marB="45694" anchor="ctr"/>
                </a:tc>
                <a:extLst>
                  <a:ext uri="{0D108BD9-81ED-4DB2-BD59-A6C34878D82A}">
                    <a16:rowId xmlns:a16="http://schemas.microsoft.com/office/drawing/2014/main" val="1718225619"/>
                  </a:ext>
                </a:extLst>
              </a:tr>
              <a:tr h="341126">
                <a:tc>
                  <a:txBody>
                    <a:bodyPr/>
                    <a:lstStyle/>
                    <a:p>
                      <a:pPr marL="0" algn="l" rtl="0" eaLnBrk="1" latinLnBrk="0" hangingPunct="1"/>
                      <a:r>
                        <a:rPr kumimoji="0" lang="en-GB" sz="1200" b="0" kern="1200" dirty="0">
                          <a:solidFill>
                            <a:schemeClr val="dk1"/>
                          </a:solidFill>
                          <a:latin typeface="+mn-lt"/>
                          <a:ea typeface="+mn-ea"/>
                          <a:cs typeface="+mn-cs"/>
                        </a:rPr>
                        <a:t>WFE</a:t>
                      </a:r>
                    </a:p>
                  </a:txBody>
                  <a:tcPr marL="121872" marR="121872" marT="45694" marB="45694" anchor="ctr"/>
                </a:tc>
                <a:tc>
                  <a:txBody>
                    <a:bodyPr/>
                    <a:lstStyle/>
                    <a:p>
                      <a:r>
                        <a:rPr lang="en-GB" sz="1200" b="0" dirty="0"/>
                        <a:t>void __WFE(void)</a:t>
                      </a:r>
                    </a:p>
                  </a:txBody>
                  <a:tcPr marL="121872" marR="121872" marT="45694" marB="45694" anchor="ctr"/>
                </a:tc>
                <a:extLst>
                  <a:ext uri="{0D108BD9-81ED-4DB2-BD59-A6C34878D82A}">
                    <a16:rowId xmlns:a16="http://schemas.microsoft.com/office/drawing/2014/main" val="10011"/>
                  </a:ext>
                </a:extLst>
              </a:tr>
              <a:tr h="341126">
                <a:tc>
                  <a:txBody>
                    <a:bodyPr/>
                    <a:lstStyle/>
                    <a:p>
                      <a:pPr marL="0" algn="l" rtl="0" eaLnBrk="1" latinLnBrk="0" hangingPunct="1"/>
                      <a:r>
                        <a:rPr kumimoji="0" lang="en-GB" sz="1200" b="0" kern="1200" dirty="0">
                          <a:solidFill>
                            <a:schemeClr val="dk1"/>
                          </a:solidFill>
                          <a:latin typeface="+mn-lt"/>
                          <a:ea typeface="+mn-ea"/>
                          <a:cs typeface="+mn-cs"/>
                        </a:rPr>
                        <a:t>WFI</a:t>
                      </a:r>
                    </a:p>
                  </a:txBody>
                  <a:tcPr marL="121872" marR="121872" marT="45694" marB="45694" anchor="ctr"/>
                </a:tc>
                <a:tc>
                  <a:txBody>
                    <a:bodyPr/>
                    <a:lstStyle/>
                    <a:p>
                      <a:r>
                        <a:rPr lang="en-GB" sz="1200" b="0" dirty="0"/>
                        <a:t>void __WFI(void)</a:t>
                      </a:r>
                    </a:p>
                  </a:txBody>
                  <a:tcPr marL="121872" marR="121872" marT="45694" marB="45694"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8320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GB" dirty="0"/>
              <a:t>Module Syllabus</a:t>
            </a:r>
          </a:p>
        </p:txBody>
      </p:sp>
      <p:sp>
        <p:nvSpPr>
          <p:cNvPr id="4099" name="Content Placeholder 2"/>
          <p:cNvSpPr>
            <a:spLocks noGrp="1"/>
          </p:cNvSpPr>
          <p:nvPr>
            <p:ph idx="1"/>
          </p:nvPr>
        </p:nvSpPr>
        <p:spPr>
          <a:xfrm>
            <a:off x="492125" y="1419219"/>
            <a:ext cx="10731500" cy="3080045"/>
          </a:xfrm>
        </p:spPr>
        <p:txBody>
          <a:bodyPr/>
          <a:lstStyle/>
          <a:p>
            <a:pPr>
              <a:spcBef>
                <a:spcPct val="0"/>
              </a:spcBef>
            </a:pPr>
            <a:r>
              <a:rPr lang="en-GB" dirty="0">
                <a:ea typeface="ＭＳ Ｐゴシック" panose="020B0600070205080204" pitchFamily="34" charset="-128"/>
              </a:rPr>
              <a:t>Cortex-M7 Memory Map</a:t>
            </a:r>
          </a:p>
          <a:p>
            <a:pPr>
              <a:spcBef>
                <a:spcPct val="0"/>
              </a:spcBef>
            </a:pPr>
            <a:r>
              <a:rPr lang="en-GB" dirty="0">
                <a:ea typeface="ＭＳ Ｐゴシック" panose="020B0600070205080204" pitchFamily="34" charset="-128"/>
              </a:rPr>
              <a:t>Cortex-M7 Program Image and Endianness</a:t>
            </a:r>
          </a:p>
          <a:p>
            <a:pPr>
              <a:spcBef>
                <a:spcPct val="0"/>
              </a:spcBef>
            </a:pPr>
            <a:r>
              <a:rPr lang="en-GB" dirty="0">
                <a:ea typeface="ＭＳ Ｐゴシック" panose="020B0600070205080204" pitchFamily="34" charset="-128"/>
              </a:rPr>
              <a:t>Arm and Thumb Instruction Set Overview</a:t>
            </a:r>
          </a:p>
          <a:p>
            <a:pPr>
              <a:spcBef>
                <a:spcPct val="0"/>
              </a:spcBef>
            </a:pPr>
            <a:r>
              <a:rPr lang="en-GB" dirty="0">
                <a:ea typeface="ＭＳ Ｐゴシック" panose="020B0600070205080204" pitchFamily="34" charset="-128"/>
              </a:rPr>
              <a:t>Cortex-M7 Instruction Set</a:t>
            </a:r>
          </a:p>
        </p:txBody>
      </p:sp>
    </p:spTree>
    <p:extLst>
      <p:ext uri="{BB962C8B-B14F-4D97-AF65-F5344CB8AC3E}">
        <p14:creationId xmlns:p14="http://schemas.microsoft.com/office/powerpoint/2010/main" val="4177673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a:bodyPr>
          <a:lstStyle/>
          <a:p>
            <a:r>
              <a:rPr lang="en-GB" dirty="0"/>
              <a:t>Useful Resources</a:t>
            </a:r>
          </a:p>
        </p:txBody>
      </p:sp>
      <p:sp>
        <p:nvSpPr>
          <p:cNvPr id="61443" name="Content Placeholder 2"/>
          <p:cNvSpPr>
            <a:spLocks noGrp="1"/>
          </p:cNvSpPr>
          <p:nvPr>
            <p:ph idx="1"/>
          </p:nvPr>
        </p:nvSpPr>
        <p:spPr>
          <a:xfrm>
            <a:off x="662781" y="1143000"/>
            <a:ext cx="10795000" cy="4977000"/>
          </a:xfrm>
        </p:spPr>
        <p:txBody>
          <a:bodyPr/>
          <a:lstStyle/>
          <a:p>
            <a:pPr lvl="1">
              <a:defRPr/>
            </a:pPr>
            <a:r>
              <a:rPr lang="en-GB" sz="1600" dirty="0"/>
              <a:t>Cortex-M7 Technical Reference Manual:</a:t>
            </a:r>
          </a:p>
          <a:p>
            <a:pPr marL="444500" lvl="1" indent="0">
              <a:buNone/>
              <a:defRPr/>
            </a:pPr>
            <a:r>
              <a:rPr lang="en-GB" sz="1600" dirty="0">
                <a:hlinkClick r:id="rId3"/>
              </a:rPr>
              <a:t>http://infocenter.arm.com/help/topic/com.arm.doc.ddi0489c/DDI0489C_cortex_m7_trm.pdf</a:t>
            </a:r>
            <a:r>
              <a:rPr lang="en-GB" sz="1600" dirty="0"/>
              <a:t> </a:t>
            </a:r>
          </a:p>
          <a:p>
            <a:pPr lvl="1">
              <a:defRPr/>
            </a:pPr>
            <a:r>
              <a:rPr lang="en-GB" sz="1600" dirty="0"/>
              <a:t>Cortex-M7 Devices Generic User Guide:</a:t>
            </a:r>
          </a:p>
          <a:p>
            <a:pPr marL="444500" lvl="1" indent="0">
              <a:buNone/>
              <a:defRPr/>
            </a:pPr>
            <a:r>
              <a:rPr lang="en-GB" sz="1600" dirty="0">
                <a:hlinkClick r:id="rId4"/>
              </a:rPr>
              <a:t>http://infocenter.arm.com/help/topic/com.arm.doc.dui0646a/DUI0646A_cortex_m7_dgug.pdf</a:t>
            </a:r>
            <a:endParaRPr lang="en-GB" sz="1600" dirty="0"/>
          </a:p>
          <a:p>
            <a:pPr lvl="1">
              <a:defRPr/>
            </a:pPr>
            <a:r>
              <a:rPr lang="en-GB" sz="1600" dirty="0"/>
              <a:t>Cortex-M7 Processor Overview:</a:t>
            </a:r>
          </a:p>
          <a:p>
            <a:pPr marL="444500" lvl="1" indent="0">
              <a:buNone/>
              <a:defRPr/>
            </a:pPr>
            <a:r>
              <a:rPr lang="en-GB" sz="1600" dirty="0">
                <a:hlinkClick r:id="rId5"/>
              </a:rPr>
              <a:t>https://developer.arm.com/products/processors/cortex-m/cortex-m7</a:t>
            </a:r>
            <a:r>
              <a:rPr lang="en-GB" sz="1600" dirty="0"/>
              <a:t> </a:t>
            </a:r>
          </a:p>
        </p:txBody>
      </p:sp>
    </p:spTree>
    <p:extLst>
      <p:ext uri="{BB962C8B-B14F-4D97-AF65-F5344CB8AC3E}">
        <p14:creationId xmlns:p14="http://schemas.microsoft.com/office/powerpoint/2010/main" val="351049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GB" dirty="0"/>
              <a:t>Cortex-M7 Memory Map</a:t>
            </a:r>
          </a:p>
        </p:txBody>
      </p:sp>
      <p:sp>
        <p:nvSpPr>
          <p:cNvPr id="27651" name="Content Placeholder 2"/>
          <p:cNvSpPr>
            <a:spLocks noGrp="1"/>
          </p:cNvSpPr>
          <p:nvPr>
            <p:ph idx="1"/>
          </p:nvPr>
        </p:nvSpPr>
        <p:spPr>
          <a:xfrm>
            <a:off x="492125" y="1332345"/>
            <a:ext cx="10799218" cy="4392800"/>
          </a:xfrm>
        </p:spPr>
        <p:txBody>
          <a:bodyPr/>
          <a:lstStyle/>
          <a:p>
            <a:pPr>
              <a:spcBef>
                <a:spcPct val="0"/>
              </a:spcBef>
            </a:pPr>
            <a:r>
              <a:rPr lang="en-US" dirty="0">
                <a:ea typeface="ＭＳ Ｐゴシック" panose="020B0600070205080204" pitchFamily="34" charset="-128"/>
              </a:rPr>
              <a:t>The Cortex-M7 Processor has 4 GB of memory address space</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Support for bit-band operation (detailed later)</a:t>
            </a:r>
          </a:p>
          <a:p>
            <a:pPr>
              <a:spcBef>
                <a:spcPct val="0"/>
              </a:spcBef>
            </a:pPr>
            <a:endParaRPr lang="en-US" dirty="0">
              <a:ea typeface="ＭＳ Ｐゴシック" panose="020B0600070205080204" pitchFamily="34" charset="-128"/>
            </a:endParaRPr>
          </a:p>
          <a:p>
            <a:pPr>
              <a:spcBef>
                <a:spcPct val="0"/>
              </a:spcBef>
            </a:pPr>
            <a:r>
              <a:rPr lang="en-US" dirty="0">
                <a:ea typeface="ＭＳ Ｐゴシック" panose="020B0600070205080204" pitchFamily="34" charset="-128"/>
              </a:rPr>
              <a:t>The 4GB memory space is architecturally defined as a number of regions</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Each region is given for recommended usage</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Easy for software programmer to port between different devices</a:t>
            </a:r>
          </a:p>
          <a:p>
            <a:pPr>
              <a:spcBef>
                <a:spcPct val="0"/>
              </a:spcBef>
            </a:pPr>
            <a:endParaRPr lang="en-US" dirty="0">
              <a:ea typeface="ＭＳ Ｐゴシック" panose="020B0600070205080204" pitchFamily="34" charset="-128"/>
            </a:endParaRPr>
          </a:p>
          <a:p>
            <a:pPr>
              <a:spcBef>
                <a:spcPct val="0"/>
              </a:spcBef>
            </a:pPr>
            <a:r>
              <a:rPr lang="en-US" dirty="0">
                <a:ea typeface="ＭＳ Ｐゴシック" panose="020B0600070205080204" pitchFamily="34" charset="-128"/>
              </a:rPr>
              <a:t>Nevertheless, despite the default memory map, the actual usage of the memory map can also be flexibly defined by the user, except some fixed memory addresses, such as internal private peripheral bus</a:t>
            </a:r>
          </a:p>
        </p:txBody>
      </p:sp>
    </p:spTree>
    <p:extLst>
      <p:ext uri="{BB962C8B-B14F-4D97-AF65-F5344CB8AC3E}">
        <p14:creationId xmlns:p14="http://schemas.microsoft.com/office/powerpoint/2010/main" val="58845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itle 1"/>
          <p:cNvSpPr>
            <a:spLocks noGrp="1"/>
          </p:cNvSpPr>
          <p:nvPr>
            <p:ph type="title"/>
          </p:nvPr>
        </p:nvSpPr>
        <p:spPr/>
        <p:txBody>
          <a:bodyPr>
            <a:normAutofit/>
          </a:bodyPr>
          <a:lstStyle/>
          <a:p>
            <a:r>
              <a:rPr lang="en-GB" dirty="0"/>
              <a:t>Cortex-M7 Memory Map</a:t>
            </a:r>
          </a:p>
        </p:txBody>
      </p:sp>
      <p:sp>
        <p:nvSpPr>
          <p:cNvPr id="80" name="TextBox 79"/>
          <p:cNvSpPr txBox="1"/>
          <p:nvPr/>
        </p:nvSpPr>
        <p:spPr>
          <a:xfrm>
            <a:off x="6425969" y="5826127"/>
            <a:ext cx="935201" cy="230187"/>
          </a:xfrm>
          <a:prstGeom prst="rect">
            <a:avLst/>
          </a:prstGeom>
          <a:noFill/>
        </p:spPr>
        <p:txBody>
          <a:bodyPr>
            <a:spAutoFit/>
          </a:bodyPr>
          <a:lstStyle/>
          <a:p>
            <a:pPr>
              <a:defRPr/>
            </a:pPr>
            <a:r>
              <a:rPr lang="en-GB" sz="900" spc="10" dirty="0"/>
              <a:t>512MB</a:t>
            </a:r>
          </a:p>
        </p:txBody>
      </p:sp>
      <p:grpSp>
        <p:nvGrpSpPr>
          <p:cNvPr id="28677" name="Group 28676">
            <a:extLst>
              <a:ext uri="{FF2B5EF4-FFF2-40B4-BE49-F238E27FC236}">
                <a16:creationId xmlns:a16="http://schemas.microsoft.com/office/drawing/2014/main" id="{9335FE34-2218-4042-8866-6E4375F4FECB}"/>
              </a:ext>
            </a:extLst>
          </p:cNvPr>
          <p:cNvGrpSpPr/>
          <p:nvPr/>
        </p:nvGrpSpPr>
        <p:grpSpPr>
          <a:xfrm>
            <a:off x="6282091" y="2919414"/>
            <a:ext cx="1079079" cy="2671763"/>
            <a:chOff x="6279709" y="2546351"/>
            <a:chExt cx="1079079" cy="2671763"/>
          </a:xfrm>
        </p:grpSpPr>
        <p:sp>
          <p:nvSpPr>
            <p:cNvPr id="81" name="TextBox 80"/>
            <p:cNvSpPr txBox="1"/>
            <p:nvPr/>
          </p:nvSpPr>
          <p:spPr>
            <a:xfrm>
              <a:off x="6423587" y="4986339"/>
              <a:ext cx="935201" cy="231775"/>
            </a:xfrm>
            <a:prstGeom prst="rect">
              <a:avLst/>
            </a:prstGeom>
            <a:noFill/>
          </p:spPr>
          <p:txBody>
            <a:bodyPr>
              <a:spAutoFit/>
            </a:bodyPr>
            <a:lstStyle/>
            <a:p>
              <a:pPr>
                <a:defRPr/>
              </a:pPr>
              <a:r>
                <a:rPr lang="en-GB" sz="900" spc="10" dirty="0"/>
                <a:t>512MB</a:t>
              </a:r>
            </a:p>
          </p:txBody>
        </p:sp>
        <p:sp>
          <p:nvSpPr>
            <p:cNvPr id="82" name="TextBox 81"/>
            <p:cNvSpPr txBox="1"/>
            <p:nvPr/>
          </p:nvSpPr>
          <p:spPr>
            <a:xfrm>
              <a:off x="6423587" y="4540251"/>
              <a:ext cx="935201" cy="231775"/>
            </a:xfrm>
            <a:prstGeom prst="rect">
              <a:avLst/>
            </a:prstGeom>
            <a:noFill/>
          </p:spPr>
          <p:txBody>
            <a:bodyPr>
              <a:spAutoFit/>
            </a:bodyPr>
            <a:lstStyle/>
            <a:p>
              <a:pPr>
                <a:defRPr/>
              </a:pPr>
              <a:r>
                <a:rPr lang="en-GB" sz="900" spc="10" dirty="0"/>
                <a:t>512MB</a:t>
              </a:r>
            </a:p>
          </p:txBody>
        </p:sp>
        <p:sp>
          <p:nvSpPr>
            <p:cNvPr id="84" name="TextBox 83"/>
            <p:cNvSpPr txBox="1"/>
            <p:nvPr/>
          </p:nvSpPr>
          <p:spPr>
            <a:xfrm>
              <a:off x="6423587" y="3775076"/>
              <a:ext cx="935201" cy="231775"/>
            </a:xfrm>
            <a:prstGeom prst="rect">
              <a:avLst/>
            </a:prstGeom>
            <a:noFill/>
          </p:spPr>
          <p:txBody>
            <a:bodyPr>
              <a:spAutoFit/>
            </a:bodyPr>
            <a:lstStyle/>
            <a:p>
              <a:pPr>
                <a:defRPr/>
              </a:pPr>
              <a:r>
                <a:rPr lang="en-GB" sz="900" spc="10" dirty="0"/>
                <a:t>1GB</a:t>
              </a:r>
            </a:p>
          </p:txBody>
        </p:sp>
        <p:sp>
          <p:nvSpPr>
            <p:cNvPr id="85" name="Right Brace 84"/>
            <p:cNvSpPr/>
            <p:nvPr/>
          </p:nvSpPr>
          <p:spPr bwMode="auto">
            <a:xfrm>
              <a:off x="6279709" y="2546351"/>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86" name="TextBox 85"/>
            <p:cNvSpPr txBox="1"/>
            <p:nvPr/>
          </p:nvSpPr>
          <p:spPr>
            <a:xfrm>
              <a:off x="6423587" y="2852739"/>
              <a:ext cx="935201" cy="230187"/>
            </a:xfrm>
            <a:prstGeom prst="rect">
              <a:avLst/>
            </a:prstGeom>
            <a:noFill/>
          </p:spPr>
          <p:txBody>
            <a:bodyPr>
              <a:spAutoFit/>
            </a:bodyPr>
            <a:lstStyle/>
            <a:p>
              <a:pPr>
                <a:defRPr/>
              </a:pPr>
              <a:r>
                <a:rPr lang="en-GB" sz="900" spc="10" dirty="0"/>
                <a:t>1GB</a:t>
              </a:r>
            </a:p>
          </p:txBody>
        </p:sp>
      </p:grpSp>
      <p:sp>
        <p:nvSpPr>
          <p:cNvPr id="88" name="TextBox 87"/>
          <p:cNvSpPr txBox="1"/>
          <p:nvPr/>
        </p:nvSpPr>
        <p:spPr>
          <a:xfrm>
            <a:off x="6403763" y="2112962"/>
            <a:ext cx="935201" cy="230188"/>
          </a:xfrm>
          <a:prstGeom prst="rect">
            <a:avLst/>
          </a:prstGeom>
          <a:noFill/>
        </p:spPr>
        <p:txBody>
          <a:bodyPr>
            <a:spAutoFit/>
          </a:bodyPr>
          <a:lstStyle/>
          <a:p>
            <a:pPr>
              <a:defRPr/>
            </a:pPr>
            <a:r>
              <a:rPr lang="en-GB" sz="900" spc="10" dirty="0"/>
              <a:t>512MB</a:t>
            </a:r>
          </a:p>
        </p:txBody>
      </p:sp>
      <p:sp>
        <p:nvSpPr>
          <p:cNvPr id="62" name="TextBox 61"/>
          <p:cNvSpPr txBox="1"/>
          <p:nvPr/>
        </p:nvSpPr>
        <p:spPr>
          <a:xfrm>
            <a:off x="9295843" y="1466595"/>
            <a:ext cx="1345674" cy="230832"/>
          </a:xfrm>
          <a:prstGeom prst="rect">
            <a:avLst/>
          </a:prstGeom>
          <a:noFill/>
        </p:spPr>
        <p:txBody>
          <a:bodyPr>
            <a:spAutoFit/>
          </a:bodyPr>
          <a:lstStyle/>
          <a:p>
            <a:pPr>
              <a:defRPr/>
            </a:pPr>
            <a:r>
              <a:rPr lang="en-GB" sz="900" spc="10" dirty="0"/>
              <a:t>0xE00FFFFF</a:t>
            </a:r>
          </a:p>
        </p:txBody>
      </p:sp>
      <p:sp>
        <p:nvSpPr>
          <p:cNvPr id="75" name="TextBox 74"/>
          <p:cNvSpPr txBox="1"/>
          <p:nvPr/>
        </p:nvSpPr>
        <p:spPr>
          <a:xfrm>
            <a:off x="9295843" y="2124132"/>
            <a:ext cx="1345674" cy="230832"/>
          </a:xfrm>
          <a:prstGeom prst="rect">
            <a:avLst/>
          </a:prstGeom>
          <a:noFill/>
        </p:spPr>
        <p:txBody>
          <a:bodyPr>
            <a:spAutoFit/>
          </a:bodyPr>
          <a:lstStyle/>
          <a:p>
            <a:pPr>
              <a:defRPr/>
            </a:pPr>
            <a:r>
              <a:rPr lang="en-GB" sz="900" spc="10" dirty="0"/>
              <a:t>0xE00FE000</a:t>
            </a:r>
          </a:p>
        </p:txBody>
      </p:sp>
      <p:grpSp>
        <p:nvGrpSpPr>
          <p:cNvPr id="17" name="Group 16">
            <a:extLst>
              <a:ext uri="{FF2B5EF4-FFF2-40B4-BE49-F238E27FC236}">
                <a16:creationId xmlns:a16="http://schemas.microsoft.com/office/drawing/2014/main" id="{7B066DD1-4039-4CC7-AAA1-A3B98CA407C6}"/>
              </a:ext>
            </a:extLst>
          </p:cNvPr>
          <p:cNvGrpSpPr/>
          <p:nvPr/>
        </p:nvGrpSpPr>
        <p:grpSpPr>
          <a:xfrm>
            <a:off x="7526248" y="1584462"/>
            <a:ext cx="1765300" cy="327130"/>
            <a:chOff x="7523867" y="1584462"/>
            <a:chExt cx="1765300" cy="327130"/>
          </a:xfrm>
        </p:grpSpPr>
        <p:sp>
          <p:nvSpPr>
            <p:cNvPr id="2" name="Rectangle 1"/>
            <p:cNvSpPr/>
            <p:nvPr/>
          </p:nvSpPr>
          <p:spPr>
            <a:xfrm>
              <a:off x="7523867" y="1584462"/>
              <a:ext cx="1765300" cy="327130"/>
            </a:xfrm>
            <a:prstGeom prst="rect">
              <a:avLst/>
            </a:prstGeom>
            <a:solidFill>
              <a:schemeClr val="accent1">
                <a:lumMod val="20000"/>
                <a:lumOff val="80000"/>
              </a:schemeClr>
            </a:solidFill>
            <a:ln w="190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 name="TextBox 4"/>
            <p:cNvSpPr txBox="1"/>
            <p:nvPr/>
          </p:nvSpPr>
          <p:spPr>
            <a:xfrm>
              <a:off x="7752467" y="1656344"/>
              <a:ext cx="1308100" cy="200367"/>
            </a:xfrm>
            <a:prstGeom prst="rect">
              <a:avLst/>
            </a:prstGeom>
          </p:spPr>
          <p:txBody>
            <a:bodyPr vert="horz" wrap="square" lIns="0" tIns="0" rIns="0" bIns="0" rtlCol="0" anchor="t">
              <a:normAutofit/>
            </a:bodyPr>
            <a:lstStyle/>
            <a:p>
              <a:pPr algn="ctr"/>
              <a:r>
                <a:rPr lang="en-GB" sz="1200" dirty="0"/>
                <a:t>PPB ROM table</a:t>
              </a:r>
            </a:p>
          </p:txBody>
        </p:sp>
      </p:grpSp>
      <p:sp>
        <p:nvSpPr>
          <p:cNvPr id="77" name="TextBox 76"/>
          <p:cNvSpPr txBox="1"/>
          <p:nvPr/>
        </p:nvSpPr>
        <p:spPr>
          <a:xfrm>
            <a:off x="9295843" y="2436168"/>
            <a:ext cx="1345674" cy="230832"/>
          </a:xfrm>
          <a:prstGeom prst="rect">
            <a:avLst/>
          </a:prstGeom>
          <a:noFill/>
        </p:spPr>
        <p:txBody>
          <a:bodyPr>
            <a:spAutoFit/>
          </a:bodyPr>
          <a:lstStyle/>
          <a:p>
            <a:pPr>
              <a:defRPr/>
            </a:pPr>
            <a:r>
              <a:rPr lang="en-GB" sz="900" spc="10" dirty="0"/>
              <a:t>0xE0043000</a:t>
            </a:r>
          </a:p>
        </p:txBody>
      </p:sp>
      <p:grpSp>
        <p:nvGrpSpPr>
          <p:cNvPr id="16" name="Group 15">
            <a:extLst>
              <a:ext uri="{FF2B5EF4-FFF2-40B4-BE49-F238E27FC236}">
                <a16:creationId xmlns:a16="http://schemas.microsoft.com/office/drawing/2014/main" id="{78B11E00-CDF2-4A46-9CA7-C8B12CDD7919}"/>
              </a:ext>
            </a:extLst>
          </p:cNvPr>
          <p:cNvGrpSpPr/>
          <p:nvPr/>
        </p:nvGrpSpPr>
        <p:grpSpPr>
          <a:xfrm>
            <a:off x="316223" y="1598614"/>
            <a:ext cx="6334132" cy="4649786"/>
            <a:chOff x="313842" y="1598614"/>
            <a:chExt cx="6334132" cy="4649786"/>
          </a:xfrm>
        </p:grpSpPr>
        <p:sp>
          <p:nvSpPr>
            <p:cNvPr id="89" name="Rectangle 88">
              <a:extLst>
                <a:ext uri="{FF2B5EF4-FFF2-40B4-BE49-F238E27FC236}">
                  <a16:creationId xmlns:a16="http://schemas.microsoft.com/office/drawing/2014/main" id="{CF6E1043-342F-402E-8825-2CA84DED2139}"/>
                </a:ext>
              </a:extLst>
            </p:cNvPr>
            <p:cNvSpPr/>
            <p:nvPr/>
          </p:nvSpPr>
          <p:spPr bwMode="auto">
            <a:xfrm>
              <a:off x="3260480" y="2471739"/>
              <a:ext cx="2005816" cy="36823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Private peripheral bus-Internal</a:t>
              </a:r>
            </a:p>
          </p:txBody>
        </p:sp>
        <p:sp>
          <p:nvSpPr>
            <p:cNvPr id="50" name="TextBox 49"/>
            <p:cNvSpPr txBox="1"/>
            <p:nvPr/>
          </p:nvSpPr>
          <p:spPr>
            <a:xfrm>
              <a:off x="510902" y="2209800"/>
              <a:ext cx="2398350" cy="461665"/>
            </a:xfrm>
            <a:prstGeom prst="rect">
              <a:avLst/>
            </a:prstGeom>
            <a:noFill/>
          </p:spPr>
          <p:txBody>
            <a:bodyPr wrap="square">
              <a:spAutoFit/>
            </a:bodyPr>
            <a:lstStyle/>
            <a:p>
              <a:pPr>
                <a:defRPr/>
              </a:pPr>
              <a:r>
                <a:rPr lang="en-GB" sz="1200" spc="10" dirty="0"/>
                <a:t>Private peripheral bus</a:t>
              </a:r>
            </a:p>
            <a:p>
              <a:pPr>
                <a:defRPr/>
              </a:pPr>
              <a:r>
                <a:rPr lang="en-GB" sz="1200" spc="10" dirty="0"/>
                <a:t>e.g. NVIC, SCS</a:t>
              </a:r>
            </a:p>
          </p:txBody>
        </p:sp>
        <p:sp>
          <p:nvSpPr>
            <p:cNvPr id="4" name="Rectangle 3"/>
            <p:cNvSpPr/>
            <p:nvPr/>
          </p:nvSpPr>
          <p:spPr bwMode="auto">
            <a:xfrm>
              <a:off x="3260480" y="1636714"/>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System</a:t>
              </a:r>
            </a:p>
          </p:txBody>
        </p:sp>
        <p:sp>
          <p:nvSpPr>
            <p:cNvPr id="18" name="TextBox 17"/>
            <p:cNvSpPr txBox="1"/>
            <p:nvPr/>
          </p:nvSpPr>
          <p:spPr>
            <a:xfrm>
              <a:off x="5253636" y="1598614"/>
              <a:ext cx="1345674" cy="230187"/>
            </a:xfrm>
            <a:prstGeom prst="rect">
              <a:avLst/>
            </a:prstGeom>
            <a:noFill/>
          </p:spPr>
          <p:txBody>
            <a:bodyPr>
              <a:spAutoFit/>
            </a:bodyPr>
            <a:lstStyle/>
            <a:p>
              <a:pPr>
                <a:defRPr/>
              </a:pPr>
              <a:r>
                <a:rPr lang="en-GB" sz="900" spc="10" dirty="0"/>
                <a:t>0xFFFFFFFF</a:t>
              </a:r>
            </a:p>
          </p:txBody>
        </p:sp>
        <p:sp>
          <p:nvSpPr>
            <p:cNvPr id="19" name="TextBox 18"/>
            <p:cNvSpPr txBox="1"/>
            <p:nvPr/>
          </p:nvSpPr>
          <p:spPr>
            <a:xfrm>
              <a:off x="5253636" y="2667000"/>
              <a:ext cx="1345674" cy="231775"/>
            </a:xfrm>
            <a:prstGeom prst="rect">
              <a:avLst/>
            </a:prstGeom>
            <a:noFill/>
          </p:spPr>
          <p:txBody>
            <a:bodyPr>
              <a:spAutoFit/>
            </a:bodyPr>
            <a:lstStyle/>
            <a:p>
              <a:pPr algn="just">
                <a:defRPr/>
              </a:pPr>
              <a:r>
                <a:rPr lang="en-GB" sz="900" spc="10" dirty="0"/>
                <a:t>0</a:t>
              </a:r>
              <a:r>
                <a:rPr lang="en-US" altLang="zh-CN" sz="900" spc="10" dirty="0"/>
                <a:t>xE0000000</a:t>
              </a:r>
              <a:endParaRPr lang="en-GB" sz="900" spc="10" dirty="0"/>
            </a:p>
          </p:txBody>
        </p:sp>
        <p:sp>
          <p:nvSpPr>
            <p:cNvPr id="24" name="Rectangle 23"/>
            <p:cNvSpPr/>
            <p:nvPr/>
          </p:nvSpPr>
          <p:spPr bwMode="auto">
            <a:xfrm>
              <a:off x="3260480" y="2084388"/>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Private </a:t>
              </a:r>
              <a:r>
                <a:rPr lang="en-GB" sz="1050"/>
                <a:t>peripheral bus-External</a:t>
              </a:r>
              <a:endParaRPr lang="en-GB" sz="1050" dirty="0"/>
            </a:p>
          </p:txBody>
        </p:sp>
        <p:sp>
          <p:nvSpPr>
            <p:cNvPr id="51" name="TextBox 50"/>
            <p:cNvSpPr txBox="1"/>
            <p:nvPr/>
          </p:nvSpPr>
          <p:spPr>
            <a:xfrm>
              <a:off x="431240" y="3046412"/>
              <a:ext cx="2780576" cy="461665"/>
            </a:xfrm>
            <a:prstGeom prst="rect">
              <a:avLst/>
            </a:prstGeom>
            <a:noFill/>
          </p:spPr>
          <p:txBody>
            <a:bodyPr wrap="square">
              <a:spAutoFit/>
            </a:bodyPr>
            <a:lstStyle/>
            <a:p>
              <a:pPr>
                <a:defRPr/>
              </a:pPr>
              <a:r>
                <a:rPr lang="en-GB" sz="1200" spc="10" dirty="0"/>
                <a:t>Mainly used for external peripherals</a:t>
              </a:r>
            </a:p>
            <a:p>
              <a:pPr>
                <a:defRPr/>
              </a:pPr>
              <a:r>
                <a:rPr lang="en-GB" sz="1200" spc="10" dirty="0"/>
                <a:t>e.g. SD card</a:t>
              </a:r>
            </a:p>
          </p:txBody>
        </p:sp>
        <p:sp>
          <p:nvSpPr>
            <p:cNvPr id="52" name="TextBox 51"/>
            <p:cNvSpPr txBox="1"/>
            <p:nvPr/>
          </p:nvSpPr>
          <p:spPr>
            <a:xfrm>
              <a:off x="408353" y="3975100"/>
              <a:ext cx="2788652" cy="461665"/>
            </a:xfrm>
            <a:prstGeom prst="rect">
              <a:avLst/>
            </a:prstGeom>
            <a:noFill/>
          </p:spPr>
          <p:txBody>
            <a:bodyPr wrap="square">
              <a:spAutoFit/>
            </a:bodyPr>
            <a:lstStyle/>
            <a:p>
              <a:pPr>
                <a:defRPr/>
              </a:pPr>
              <a:r>
                <a:rPr lang="en-GB" sz="1200" spc="10" dirty="0"/>
                <a:t>Mainly used for external memories</a:t>
              </a:r>
            </a:p>
            <a:p>
              <a:pPr>
                <a:defRPr/>
              </a:pPr>
              <a:r>
                <a:rPr lang="en-GB" sz="1200" spc="10" dirty="0"/>
                <a:t>e.g. external DDR, FLASH, LCD</a:t>
              </a:r>
            </a:p>
          </p:txBody>
        </p:sp>
        <p:sp>
          <p:nvSpPr>
            <p:cNvPr id="53" name="TextBox 52"/>
            <p:cNvSpPr txBox="1"/>
            <p:nvPr/>
          </p:nvSpPr>
          <p:spPr>
            <a:xfrm>
              <a:off x="353793" y="4746625"/>
              <a:ext cx="2944773" cy="461665"/>
            </a:xfrm>
            <a:prstGeom prst="rect">
              <a:avLst/>
            </a:prstGeom>
            <a:noFill/>
          </p:spPr>
          <p:txBody>
            <a:bodyPr wrap="square">
              <a:spAutoFit/>
            </a:bodyPr>
            <a:lstStyle/>
            <a:p>
              <a:pPr>
                <a:defRPr/>
              </a:pPr>
              <a:r>
                <a:rPr lang="en-GB" sz="1200" spc="10" dirty="0"/>
                <a:t>Mainly used for on-chip peripherals</a:t>
              </a:r>
            </a:p>
            <a:p>
              <a:pPr>
                <a:defRPr/>
              </a:pPr>
              <a:r>
                <a:rPr lang="en-GB" sz="1200" spc="10" dirty="0"/>
                <a:t>e.g. AHB, APB peripherals</a:t>
              </a:r>
            </a:p>
          </p:txBody>
        </p:sp>
        <p:sp>
          <p:nvSpPr>
            <p:cNvPr id="54" name="TextBox 53"/>
            <p:cNvSpPr txBox="1"/>
            <p:nvPr/>
          </p:nvSpPr>
          <p:spPr>
            <a:xfrm>
              <a:off x="361655" y="5259387"/>
              <a:ext cx="2888246" cy="461665"/>
            </a:xfrm>
            <a:prstGeom prst="rect">
              <a:avLst/>
            </a:prstGeom>
            <a:noFill/>
          </p:spPr>
          <p:txBody>
            <a:bodyPr wrap="square">
              <a:spAutoFit/>
            </a:bodyPr>
            <a:lstStyle/>
            <a:p>
              <a:pPr>
                <a:defRPr/>
              </a:pPr>
              <a:r>
                <a:rPr lang="en-GB" sz="1200" spc="10" dirty="0"/>
                <a:t>Mainly used for data memory</a:t>
              </a:r>
            </a:p>
            <a:p>
              <a:pPr>
                <a:defRPr/>
              </a:pPr>
              <a:r>
                <a:rPr lang="en-GB" sz="1200" spc="10" dirty="0"/>
                <a:t>e.g. on-chip SRAM, SDRAM</a:t>
              </a:r>
            </a:p>
          </p:txBody>
        </p:sp>
        <p:sp>
          <p:nvSpPr>
            <p:cNvPr id="55" name="TextBox 54"/>
            <p:cNvSpPr txBox="1"/>
            <p:nvPr/>
          </p:nvSpPr>
          <p:spPr>
            <a:xfrm>
              <a:off x="313842" y="5783262"/>
              <a:ext cx="3082053" cy="461665"/>
            </a:xfrm>
            <a:prstGeom prst="rect">
              <a:avLst/>
            </a:prstGeom>
            <a:noFill/>
          </p:spPr>
          <p:txBody>
            <a:bodyPr wrap="square">
              <a:spAutoFit/>
            </a:bodyPr>
            <a:lstStyle/>
            <a:p>
              <a:pPr>
                <a:defRPr/>
              </a:pPr>
              <a:r>
                <a:rPr lang="en-GB" sz="1200" spc="10" dirty="0"/>
                <a:t>Mainly used for program code </a:t>
              </a:r>
            </a:p>
            <a:p>
              <a:pPr>
                <a:defRPr/>
              </a:pPr>
              <a:r>
                <a:rPr lang="en-GB" sz="1200" spc="10" dirty="0"/>
                <a:t>e.g. on-chip FLASH</a:t>
              </a:r>
            </a:p>
          </p:txBody>
        </p:sp>
        <p:grpSp>
          <p:nvGrpSpPr>
            <p:cNvPr id="28675" name="Group 28674">
              <a:extLst>
                <a:ext uri="{FF2B5EF4-FFF2-40B4-BE49-F238E27FC236}">
                  <a16:creationId xmlns:a16="http://schemas.microsoft.com/office/drawing/2014/main" id="{B62ECEF0-BBCE-4556-BD24-28B41B7C1FF6}"/>
                </a:ext>
              </a:extLst>
            </p:cNvPr>
            <p:cNvGrpSpPr/>
            <p:nvPr/>
          </p:nvGrpSpPr>
          <p:grpSpPr>
            <a:xfrm>
              <a:off x="5291721" y="3841750"/>
              <a:ext cx="1356253" cy="2336801"/>
              <a:chOff x="5291721" y="3468688"/>
              <a:chExt cx="1356253" cy="2336801"/>
            </a:xfrm>
          </p:grpSpPr>
          <p:sp>
            <p:nvSpPr>
              <p:cNvPr id="32" name="TextBox 31"/>
              <p:cNvSpPr txBox="1"/>
              <p:nvPr/>
            </p:nvSpPr>
            <p:spPr>
              <a:xfrm>
                <a:off x="5291721" y="4810125"/>
                <a:ext cx="1345674" cy="230188"/>
              </a:xfrm>
              <a:prstGeom prst="rect">
                <a:avLst/>
              </a:prstGeom>
              <a:noFill/>
            </p:spPr>
            <p:txBody>
              <a:bodyPr>
                <a:spAutoFit/>
              </a:bodyPr>
              <a:lstStyle/>
              <a:p>
                <a:pPr>
                  <a:defRPr/>
                </a:pPr>
                <a:r>
                  <a:rPr lang="en-GB" sz="900" spc="10" dirty="0"/>
                  <a:t>0x40000000</a:t>
                </a:r>
              </a:p>
            </p:txBody>
          </p:sp>
          <p:sp>
            <p:nvSpPr>
              <p:cNvPr id="34" name="TextBox 33"/>
              <p:cNvSpPr txBox="1"/>
              <p:nvPr/>
            </p:nvSpPr>
            <p:spPr>
              <a:xfrm>
                <a:off x="5302300" y="5294314"/>
                <a:ext cx="1345674" cy="230187"/>
              </a:xfrm>
              <a:prstGeom prst="rect">
                <a:avLst/>
              </a:prstGeom>
              <a:noFill/>
            </p:spPr>
            <p:txBody>
              <a:bodyPr>
                <a:spAutoFit/>
              </a:bodyPr>
              <a:lstStyle/>
              <a:p>
                <a:pPr>
                  <a:defRPr/>
                </a:pPr>
                <a:r>
                  <a:rPr lang="en-GB" sz="900" spc="10" dirty="0"/>
                  <a:t>0x20000000</a:t>
                </a:r>
              </a:p>
            </p:txBody>
          </p:sp>
          <p:sp>
            <p:nvSpPr>
              <p:cNvPr id="70" name="Right Brace 69"/>
              <p:cNvSpPr/>
              <p:nvPr/>
            </p:nvSpPr>
            <p:spPr bwMode="auto">
              <a:xfrm>
                <a:off x="6279709" y="53514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78" name="Right Brace 77"/>
              <p:cNvSpPr/>
              <p:nvPr/>
            </p:nvSpPr>
            <p:spPr bwMode="auto">
              <a:xfrm>
                <a:off x="6279709" y="487521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79" name="Right Brace 78"/>
              <p:cNvSpPr/>
              <p:nvPr/>
            </p:nvSpPr>
            <p:spPr bwMode="auto">
              <a:xfrm>
                <a:off x="6279709" y="4406901"/>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83" name="Right Brace 82"/>
              <p:cNvSpPr/>
              <p:nvPr/>
            </p:nvSpPr>
            <p:spPr bwMode="auto">
              <a:xfrm>
                <a:off x="6279709" y="3468688"/>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grpSp>
        <p:sp>
          <p:nvSpPr>
            <p:cNvPr id="8" name="Rectangle 7"/>
            <p:cNvSpPr/>
            <p:nvPr/>
          </p:nvSpPr>
          <p:spPr bwMode="auto">
            <a:xfrm>
              <a:off x="3260480" y="2844800"/>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External device</a:t>
              </a:r>
            </a:p>
          </p:txBody>
        </p:sp>
        <p:sp>
          <p:nvSpPr>
            <p:cNvPr id="10" name="Rectangle 9"/>
            <p:cNvSpPr/>
            <p:nvPr/>
          </p:nvSpPr>
          <p:spPr bwMode="auto">
            <a:xfrm>
              <a:off x="3260480" y="3797300"/>
              <a:ext cx="2005816" cy="952500"/>
            </a:xfrm>
            <a:prstGeom prst="rect">
              <a:avLst/>
            </a:prstGeom>
            <a:solidFill>
              <a:srgbClr val="C5F4FF"/>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External RAM</a:t>
              </a:r>
            </a:p>
          </p:txBody>
        </p:sp>
        <p:sp>
          <p:nvSpPr>
            <p:cNvPr id="11" name="Rectangle 10"/>
            <p:cNvSpPr/>
            <p:nvPr/>
          </p:nvSpPr>
          <p:spPr bwMode="auto">
            <a:xfrm>
              <a:off x="3260480" y="4749800"/>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Peripheral</a:t>
              </a:r>
            </a:p>
          </p:txBody>
        </p:sp>
        <p:sp>
          <p:nvSpPr>
            <p:cNvPr id="12" name="Rectangle 11"/>
            <p:cNvSpPr/>
            <p:nvPr/>
          </p:nvSpPr>
          <p:spPr bwMode="auto">
            <a:xfrm>
              <a:off x="3260480" y="5226050"/>
              <a:ext cx="2005816" cy="476250"/>
            </a:xfrm>
            <a:prstGeom prst="rect">
              <a:avLst/>
            </a:prstGeom>
            <a:solidFill>
              <a:srgbClr val="C5F4FF"/>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SRAM</a:t>
              </a:r>
            </a:p>
          </p:txBody>
        </p:sp>
        <p:sp>
          <p:nvSpPr>
            <p:cNvPr id="13" name="Rectangle 12"/>
            <p:cNvSpPr/>
            <p:nvPr/>
          </p:nvSpPr>
          <p:spPr bwMode="auto">
            <a:xfrm>
              <a:off x="3260480" y="5702300"/>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Code</a:t>
              </a:r>
            </a:p>
          </p:txBody>
        </p:sp>
        <p:sp>
          <p:nvSpPr>
            <p:cNvPr id="27" name="TextBox 26"/>
            <p:cNvSpPr txBox="1"/>
            <p:nvPr/>
          </p:nvSpPr>
          <p:spPr>
            <a:xfrm>
              <a:off x="5287490" y="3611562"/>
              <a:ext cx="1345674" cy="230188"/>
            </a:xfrm>
            <a:prstGeom prst="rect">
              <a:avLst/>
            </a:prstGeom>
            <a:noFill/>
          </p:spPr>
          <p:txBody>
            <a:bodyPr>
              <a:spAutoFit/>
            </a:bodyPr>
            <a:lstStyle/>
            <a:p>
              <a:pPr>
                <a:defRPr/>
              </a:pPr>
              <a:r>
                <a:rPr lang="en-GB" sz="900" spc="10" dirty="0"/>
                <a:t>0xA0000000</a:t>
              </a:r>
            </a:p>
          </p:txBody>
        </p:sp>
        <p:sp>
          <p:nvSpPr>
            <p:cNvPr id="30" name="TextBox 29"/>
            <p:cNvSpPr txBox="1"/>
            <p:nvPr/>
          </p:nvSpPr>
          <p:spPr>
            <a:xfrm>
              <a:off x="5291721" y="4719637"/>
              <a:ext cx="1345674" cy="230188"/>
            </a:xfrm>
            <a:prstGeom prst="rect">
              <a:avLst/>
            </a:prstGeom>
            <a:noFill/>
          </p:spPr>
          <p:txBody>
            <a:bodyPr>
              <a:spAutoFit/>
            </a:bodyPr>
            <a:lstStyle/>
            <a:p>
              <a:pPr>
                <a:defRPr/>
              </a:pPr>
              <a:r>
                <a:rPr lang="en-GB" sz="900" spc="10" dirty="0"/>
                <a:t>0x60000000</a:t>
              </a:r>
            </a:p>
          </p:txBody>
        </p:sp>
        <p:sp>
          <p:nvSpPr>
            <p:cNvPr id="46" name="TextBox 45"/>
            <p:cNvSpPr txBox="1"/>
            <p:nvPr/>
          </p:nvSpPr>
          <p:spPr>
            <a:xfrm>
              <a:off x="5298068" y="6018212"/>
              <a:ext cx="1345674" cy="230188"/>
            </a:xfrm>
            <a:prstGeom prst="rect">
              <a:avLst/>
            </a:prstGeom>
            <a:noFill/>
          </p:spPr>
          <p:txBody>
            <a:bodyPr>
              <a:spAutoFit/>
            </a:bodyPr>
            <a:lstStyle/>
            <a:p>
              <a:pPr>
                <a:defRPr/>
              </a:pPr>
              <a:r>
                <a:rPr lang="en-GB" sz="900" spc="10" dirty="0"/>
                <a:t>0x00000000</a:t>
              </a:r>
            </a:p>
          </p:txBody>
        </p:sp>
        <p:sp>
          <p:nvSpPr>
            <p:cNvPr id="87" name="Right Brace 86"/>
            <p:cNvSpPr/>
            <p:nvPr/>
          </p:nvSpPr>
          <p:spPr bwMode="auto">
            <a:xfrm>
              <a:off x="6279709" y="1636714"/>
              <a:ext cx="172478" cy="12032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02" name="TextBox 101"/>
            <p:cNvSpPr txBox="1"/>
            <p:nvPr/>
          </p:nvSpPr>
          <p:spPr>
            <a:xfrm>
              <a:off x="5253636" y="1979613"/>
              <a:ext cx="1345674" cy="230187"/>
            </a:xfrm>
            <a:prstGeom prst="rect">
              <a:avLst/>
            </a:prstGeom>
            <a:noFill/>
          </p:spPr>
          <p:txBody>
            <a:bodyPr>
              <a:spAutoFit/>
            </a:bodyPr>
            <a:lstStyle/>
            <a:p>
              <a:pPr algn="just">
                <a:defRPr/>
              </a:pPr>
              <a:r>
                <a:rPr lang="en-GB" sz="900" spc="10" dirty="0"/>
                <a:t>0xE0100000</a:t>
              </a:r>
            </a:p>
          </p:txBody>
        </p:sp>
        <p:sp>
          <p:nvSpPr>
            <p:cNvPr id="103" name="TextBox 102"/>
            <p:cNvSpPr txBox="1"/>
            <p:nvPr/>
          </p:nvSpPr>
          <p:spPr>
            <a:xfrm>
              <a:off x="425669" y="1638301"/>
              <a:ext cx="2796727" cy="276999"/>
            </a:xfrm>
            <a:prstGeom prst="rect">
              <a:avLst/>
            </a:prstGeom>
            <a:noFill/>
          </p:spPr>
          <p:txBody>
            <a:bodyPr wrap="square">
              <a:spAutoFit/>
            </a:bodyPr>
            <a:lstStyle/>
            <a:p>
              <a:pPr>
                <a:defRPr/>
              </a:pPr>
              <a:r>
                <a:rPr lang="en-GB" sz="1200" spc="10" dirty="0"/>
                <a:t>Reserved for other purposes</a:t>
              </a:r>
            </a:p>
          </p:txBody>
        </p:sp>
        <p:sp>
          <p:nvSpPr>
            <p:cNvPr id="68" name="TextBox 67">
              <a:extLst>
                <a:ext uri="{FF2B5EF4-FFF2-40B4-BE49-F238E27FC236}">
                  <a16:creationId xmlns:a16="http://schemas.microsoft.com/office/drawing/2014/main" id="{408FF459-D08A-4893-80B3-389ECD87880F}"/>
                </a:ext>
              </a:extLst>
            </p:cNvPr>
            <p:cNvSpPr txBox="1"/>
            <p:nvPr/>
          </p:nvSpPr>
          <p:spPr>
            <a:xfrm>
              <a:off x="5253636" y="2362200"/>
              <a:ext cx="1345674" cy="231775"/>
            </a:xfrm>
            <a:prstGeom prst="rect">
              <a:avLst/>
            </a:prstGeom>
            <a:noFill/>
          </p:spPr>
          <p:txBody>
            <a:bodyPr>
              <a:spAutoFit/>
            </a:bodyPr>
            <a:lstStyle/>
            <a:p>
              <a:pPr algn="just">
                <a:defRPr/>
              </a:pPr>
              <a:r>
                <a:rPr lang="en-GB" sz="900" spc="10" dirty="0"/>
                <a:t>0xE0040000</a:t>
              </a:r>
            </a:p>
          </p:txBody>
        </p:sp>
      </p:grpSp>
      <p:cxnSp>
        <p:nvCxnSpPr>
          <p:cNvPr id="71" name="Straight Connector 70">
            <a:extLst>
              <a:ext uri="{FF2B5EF4-FFF2-40B4-BE49-F238E27FC236}">
                <a16:creationId xmlns:a16="http://schemas.microsoft.com/office/drawing/2014/main" id="{D36700E4-7B05-49B8-AF37-F4CFAC444173}"/>
              </a:ext>
            </a:extLst>
          </p:cNvPr>
          <p:cNvCxnSpPr/>
          <p:nvPr/>
        </p:nvCxnSpPr>
        <p:spPr bwMode="auto">
          <a:xfrm flipV="1">
            <a:off x="5259082" y="1599465"/>
            <a:ext cx="2232211" cy="476173"/>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72" name="Straight Connector 71">
            <a:extLst>
              <a:ext uri="{FF2B5EF4-FFF2-40B4-BE49-F238E27FC236}">
                <a16:creationId xmlns:a16="http://schemas.microsoft.com/office/drawing/2014/main" id="{82E74B29-E1BC-4000-A757-C17C2F3B6C3A}"/>
              </a:ext>
            </a:extLst>
          </p:cNvPr>
          <p:cNvCxnSpPr>
            <a:cxnSpLocks/>
          </p:cNvCxnSpPr>
          <p:nvPr/>
        </p:nvCxnSpPr>
        <p:spPr bwMode="auto">
          <a:xfrm>
            <a:off x="5268678" y="2483271"/>
            <a:ext cx="2253271" cy="1039602"/>
          </a:xfrm>
          <a:prstGeom prst="line">
            <a:avLst/>
          </a:prstGeom>
          <a:noFill/>
          <a:ln w="19050" cap="flat" cmpd="sng" algn="ctr">
            <a:solidFill>
              <a:schemeClr val="bg1">
                <a:lumMod val="75000"/>
              </a:schemeClr>
            </a:solidFill>
            <a:prstDash val="sysDot"/>
            <a:round/>
            <a:headEnd type="none" w="med" len="med"/>
            <a:tailEnd type="none" w="med" len="med"/>
          </a:ln>
          <a:effectLst/>
        </p:spPr>
      </p:cxnSp>
      <p:grpSp>
        <p:nvGrpSpPr>
          <p:cNvPr id="73" name="Group 72">
            <a:extLst>
              <a:ext uri="{FF2B5EF4-FFF2-40B4-BE49-F238E27FC236}">
                <a16:creationId xmlns:a16="http://schemas.microsoft.com/office/drawing/2014/main" id="{7D6ACA8D-DD1E-4F1A-826B-C6962309B5DB}"/>
              </a:ext>
            </a:extLst>
          </p:cNvPr>
          <p:cNvGrpSpPr/>
          <p:nvPr/>
        </p:nvGrpSpPr>
        <p:grpSpPr>
          <a:xfrm>
            <a:off x="7526248" y="1911215"/>
            <a:ext cx="1765300" cy="327130"/>
            <a:chOff x="7523867" y="1584462"/>
            <a:chExt cx="1765300" cy="327130"/>
          </a:xfrm>
          <a:solidFill>
            <a:srgbClr val="A7C4D1"/>
          </a:solidFill>
        </p:grpSpPr>
        <p:sp>
          <p:nvSpPr>
            <p:cNvPr id="74" name="Rectangle 73">
              <a:extLst>
                <a:ext uri="{FF2B5EF4-FFF2-40B4-BE49-F238E27FC236}">
                  <a16:creationId xmlns:a16="http://schemas.microsoft.com/office/drawing/2014/main" id="{22CB186B-DAEB-4720-B3F1-65F7E49D35D6}"/>
                </a:ext>
              </a:extLst>
            </p:cNvPr>
            <p:cNvSpPr/>
            <p:nvPr/>
          </p:nvSpPr>
          <p:spPr>
            <a:xfrm>
              <a:off x="7523867" y="1584462"/>
              <a:ext cx="1765300" cy="327130"/>
            </a:xfrm>
            <a:prstGeom prst="rect">
              <a:avLst/>
            </a:prstGeom>
            <a:grpFill/>
            <a:ln w="190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90" name="TextBox 89">
              <a:extLst>
                <a:ext uri="{FF2B5EF4-FFF2-40B4-BE49-F238E27FC236}">
                  <a16:creationId xmlns:a16="http://schemas.microsoft.com/office/drawing/2014/main" id="{255AC7F2-EFA8-4AC5-91A6-9A1FED3E5AC1}"/>
                </a:ext>
              </a:extLst>
            </p:cNvPr>
            <p:cNvSpPr txBox="1"/>
            <p:nvPr/>
          </p:nvSpPr>
          <p:spPr>
            <a:xfrm>
              <a:off x="7752467" y="1656344"/>
              <a:ext cx="1308100" cy="200367"/>
            </a:xfrm>
            <a:prstGeom prst="rect">
              <a:avLst/>
            </a:prstGeom>
            <a:grpFill/>
          </p:spPr>
          <p:txBody>
            <a:bodyPr vert="horz" wrap="square" lIns="0" tIns="0" rIns="0" bIns="0" rtlCol="0" anchor="t">
              <a:normAutofit/>
            </a:bodyPr>
            <a:lstStyle/>
            <a:p>
              <a:pPr algn="ctr"/>
              <a:r>
                <a:rPr lang="en-GB" sz="1200" dirty="0"/>
                <a:t>Processor ROM table</a:t>
              </a:r>
            </a:p>
          </p:txBody>
        </p:sp>
      </p:grpSp>
      <p:grpSp>
        <p:nvGrpSpPr>
          <p:cNvPr id="92" name="Group 91">
            <a:extLst>
              <a:ext uri="{FF2B5EF4-FFF2-40B4-BE49-F238E27FC236}">
                <a16:creationId xmlns:a16="http://schemas.microsoft.com/office/drawing/2014/main" id="{1AFE09FD-8D43-4B8E-8E13-FAC5442AD504}"/>
              </a:ext>
            </a:extLst>
          </p:cNvPr>
          <p:cNvGrpSpPr/>
          <p:nvPr/>
        </p:nvGrpSpPr>
        <p:grpSpPr>
          <a:xfrm>
            <a:off x="7526248" y="2235732"/>
            <a:ext cx="1765300" cy="327130"/>
            <a:chOff x="7523867" y="1584462"/>
            <a:chExt cx="1765300" cy="327130"/>
          </a:xfrm>
        </p:grpSpPr>
        <p:sp>
          <p:nvSpPr>
            <p:cNvPr id="94" name="Rectangle 93">
              <a:extLst>
                <a:ext uri="{FF2B5EF4-FFF2-40B4-BE49-F238E27FC236}">
                  <a16:creationId xmlns:a16="http://schemas.microsoft.com/office/drawing/2014/main" id="{01E2F9BB-0C81-4B82-ADD7-75F5D114C69E}"/>
                </a:ext>
              </a:extLst>
            </p:cNvPr>
            <p:cNvSpPr/>
            <p:nvPr/>
          </p:nvSpPr>
          <p:spPr>
            <a:xfrm>
              <a:off x="7523867" y="1584462"/>
              <a:ext cx="1765300" cy="327130"/>
            </a:xfrm>
            <a:prstGeom prst="rect">
              <a:avLst/>
            </a:prstGeom>
            <a:solidFill>
              <a:schemeClr val="accent1">
                <a:lumMod val="20000"/>
                <a:lumOff val="80000"/>
              </a:schemeClr>
            </a:solidFill>
            <a:ln w="190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95" name="TextBox 94">
              <a:extLst>
                <a:ext uri="{FF2B5EF4-FFF2-40B4-BE49-F238E27FC236}">
                  <a16:creationId xmlns:a16="http://schemas.microsoft.com/office/drawing/2014/main" id="{568B06A0-D852-4BE1-AF3C-3693B8B3A40F}"/>
                </a:ext>
              </a:extLst>
            </p:cNvPr>
            <p:cNvSpPr txBox="1"/>
            <p:nvPr/>
          </p:nvSpPr>
          <p:spPr>
            <a:xfrm>
              <a:off x="7752467" y="1656344"/>
              <a:ext cx="1308100" cy="200367"/>
            </a:xfrm>
            <a:prstGeom prst="rect">
              <a:avLst/>
            </a:prstGeom>
          </p:spPr>
          <p:txBody>
            <a:bodyPr vert="horz" wrap="square" lIns="0" tIns="0" rIns="0" bIns="0" rtlCol="0" anchor="t">
              <a:normAutofit fontScale="92500"/>
            </a:bodyPr>
            <a:lstStyle/>
            <a:p>
              <a:pPr algn="ctr"/>
              <a:r>
                <a:rPr lang="en-GB" sz="1200" dirty="0"/>
                <a:t>Private Peripheral Bus</a:t>
              </a:r>
            </a:p>
          </p:txBody>
        </p:sp>
      </p:grpSp>
      <p:grpSp>
        <p:nvGrpSpPr>
          <p:cNvPr id="96" name="Group 95">
            <a:extLst>
              <a:ext uri="{FF2B5EF4-FFF2-40B4-BE49-F238E27FC236}">
                <a16:creationId xmlns:a16="http://schemas.microsoft.com/office/drawing/2014/main" id="{4EF8DDB0-EE48-466C-8603-41D2F9B9EBDD}"/>
              </a:ext>
            </a:extLst>
          </p:cNvPr>
          <p:cNvGrpSpPr/>
          <p:nvPr/>
        </p:nvGrpSpPr>
        <p:grpSpPr>
          <a:xfrm>
            <a:off x="7526248" y="2559872"/>
            <a:ext cx="1765300" cy="327130"/>
            <a:chOff x="7523867" y="1584462"/>
            <a:chExt cx="1765300" cy="327130"/>
          </a:xfrm>
          <a:solidFill>
            <a:srgbClr val="A7C4D1"/>
          </a:solidFill>
        </p:grpSpPr>
        <p:sp>
          <p:nvSpPr>
            <p:cNvPr id="100" name="Rectangle 99">
              <a:extLst>
                <a:ext uri="{FF2B5EF4-FFF2-40B4-BE49-F238E27FC236}">
                  <a16:creationId xmlns:a16="http://schemas.microsoft.com/office/drawing/2014/main" id="{EACE6E64-582D-4D8A-9731-913EA1903BE7}"/>
                </a:ext>
              </a:extLst>
            </p:cNvPr>
            <p:cNvSpPr/>
            <p:nvPr/>
          </p:nvSpPr>
          <p:spPr>
            <a:xfrm>
              <a:off x="7523867" y="1584462"/>
              <a:ext cx="1765300" cy="327130"/>
            </a:xfrm>
            <a:prstGeom prst="rect">
              <a:avLst/>
            </a:prstGeom>
            <a:grpFill/>
            <a:ln w="190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04" name="TextBox 103">
              <a:extLst>
                <a:ext uri="{FF2B5EF4-FFF2-40B4-BE49-F238E27FC236}">
                  <a16:creationId xmlns:a16="http://schemas.microsoft.com/office/drawing/2014/main" id="{0E56287C-30FD-4E39-A547-F630EBCD7958}"/>
                </a:ext>
              </a:extLst>
            </p:cNvPr>
            <p:cNvSpPr txBox="1"/>
            <p:nvPr/>
          </p:nvSpPr>
          <p:spPr>
            <a:xfrm>
              <a:off x="7752467" y="1656344"/>
              <a:ext cx="1308100" cy="200367"/>
            </a:xfrm>
            <a:prstGeom prst="rect">
              <a:avLst/>
            </a:prstGeom>
            <a:grpFill/>
          </p:spPr>
          <p:txBody>
            <a:bodyPr vert="horz" wrap="square" lIns="0" tIns="0" rIns="0" bIns="0" rtlCol="0" anchor="t">
              <a:normAutofit/>
            </a:bodyPr>
            <a:lstStyle/>
            <a:p>
              <a:pPr algn="ctr"/>
              <a:r>
                <a:rPr lang="en-GB" sz="1200" dirty="0"/>
                <a:t>CTI</a:t>
              </a:r>
            </a:p>
          </p:txBody>
        </p:sp>
      </p:grpSp>
      <p:grpSp>
        <p:nvGrpSpPr>
          <p:cNvPr id="105" name="Group 104">
            <a:extLst>
              <a:ext uri="{FF2B5EF4-FFF2-40B4-BE49-F238E27FC236}">
                <a16:creationId xmlns:a16="http://schemas.microsoft.com/office/drawing/2014/main" id="{7C2A8A73-CDC9-4115-BDF3-F68690F84668}"/>
              </a:ext>
            </a:extLst>
          </p:cNvPr>
          <p:cNvGrpSpPr/>
          <p:nvPr/>
        </p:nvGrpSpPr>
        <p:grpSpPr>
          <a:xfrm>
            <a:off x="7526248" y="2874898"/>
            <a:ext cx="1765300" cy="327130"/>
            <a:chOff x="7523867" y="1584462"/>
            <a:chExt cx="1765300" cy="327130"/>
          </a:xfrm>
        </p:grpSpPr>
        <p:sp>
          <p:nvSpPr>
            <p:cNvPr id="106" name="Rectangle 105">
              <a:extLst>
                <a:ext uri="{FF2B5EF4-FFF2-40B4-BE49-F238E27FC236}">
                  <a16:creationId xmlns:a16="http://schemas.microsoft.com/office/drawing/2014/main" id="{DDDA004B-4F38-4DE0-B285-5DE2932CC334}"/>
                </a:ext>
              </a:extLst>
            </p:cNvPr>
            <p:cNvSpPr/>
            <p:nvPr/>
          </p:nvSpPr>
          <p:spPr>
            <a:xfrm>
              <a:off x="7523867" y="1584462"/>
              <a:ext cx="1765300" cy="327130"/>
            </a:xfrm>
            <a:prstGeom prst="rect">
              <a:avLst/>
            </a:prstGeom>
            <a:solidFill>
              <a:schemeClr val="accent1">
                <a:lumMod val="20000"/>
                <a:lumOff val="80000"/>
              </a:schemeClr>
            </a:solidFill>
            <a:ln w="190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07" name="TextBox 106">
              <a:extLst>
                <a:ext uri="{FF2B5EF4-FFF2-40B4-BE49-F238E27FC236}">
                  <a16:creationId xmlns:a16="http://schemas.microsoft.com/office/drawing/2014/main" id="{7D4B6B88-D5B5-4A85-85F9-003FA0958DFA}"/>
                </a:ext>
              </a:extLst>
            </p:cNvPr>
            <p:cNvSpPr txBox="1"/>
            <p:nvPr/>
          </p:nvSpPr>
          <p:spPr>
            <a:xfrm>
              <a:off x="7752467" y="1656344"/>
              <a:ext cx="1308100" cy="200367"/>
            </a:xfrm>
            <a:prstGeom prst="rect">
              <a:avLst/>
            </a:prstGeom>
          </p:spPr>
          <p:txBody>
            <a:bodyPr vert="horz" wrap="square" lIns="0" tIns="0" rIns="0" bIns="0" rtlCol="0" anchor="t">
              <a:normAutofit/>
            </a:bodyPr>
            <a:lstStyle/>
            <a:p>
              <a:pPr algn="ctr"/>
              <a:r>
                <a:rPr lang="en-GB" sz="1200" dirty="0"/>
                <a:t>ETM</a:t>
              </a:r>
            </a:p>
          </p:txBody>
        </p:sp>
      </p:grpSp>
      <p:grpSp>
        <p:nvGrpSpPr>
          <p:cNvPr id="108" name="Group 107">
            <a:extLst>
              <a:ext uri="{FF2B5EF4-FFF2-40B4-BE49-F238E27FC236}">
                <a16:creationId xmlns:a16="http://schemas.microsoft.com/office/drawing/2014/main" id="{EA1A9D85-340C-4459-86FF-5ECB4C53257D}"/>
              </a:ext>
            </a:extLst>
          </p:cNvPr>
          <p:cNvGrpSpPr/>
          <p:nvPr/>
        </p:nvGrpSpPr>
        <p:grpSpPr>
          <a:xfrm>
            <a:off x="7526248" y="3188555"/>
            <a:ext cx="1765300" cy="327130"/>
            <a:chOff x="7523867" y="1584462"/>
            <a:chExt cx="1765300" cy="327130"/>
          </a:xfrm>
          <a:solidFill>
            <a:srgbClr val="A7C4D1"/>
          </a:solidFill>
        </p:grpSpPr>
        <p:sp>
          <p:nvSpPr>
            <p:cNvPr id="109" name="Rectangle 108">
              <a:extLst>
                <a:ext uri="{FF2B5EF4-FFF2-40B4-BE49-F238E27FC236}">
                  <a16:creationId xmlns:a16="http://schemas.microsoft.com/office/drawing/2014/main" id="{A184DD8B-31A6-4E41-B065-8AC6252F9096}"/>
                </a:ext>
              </a:extLst>
            </p:cNvPr>
            <p:cNvSpPr/>
            <p:nvPr/>
          </p:nvSpPr>
          <p:spPr>
            <a:xfrm>
              <a:off x="7523867" y="1584462"/>
              <a:ext cx="1765300" cy="327130"/>
            </a:xfrm>
            <a:prstGeom prst="rect">
              <a:avLst/>
            </a:prstGeom>
            <a:grpFill/>
            <a:ln w="190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0" name="TextBox 109">
              <a:extLst>
                <a:ext uri="{FF2B5EF4-FFF2-40B4-BE49-F238E27FC236}">
                  <a16:creationId xmlns:a16="http://schemas.microsoft.com/office/drawing/2014/main" id="{FF007599-1FAB-47CB-A8EB-AD4B17DFCDE5}"/>
                </a:ext>
              </a:extLst>
            </p:cNvPr>
            <p:cNvSpPr txBox="1"/>
            <p:nvPr/>
          </p:nvSpPr>
          <p:spPr>
            <a:xfrm>
              <a:off x="7752467" y="1656344"/>
              <a:ext cx="1308100" cy="200367"/>
            </a:xfrm>
            <a:prstGeom prst="rect">
              <a:avLst/>
            </a:prstGeom>
            <a:grpFill/>
          </p:spPr>
          <p:txBody>
            <a:bodyPr vert="horz" wrap="square" lIns="0" tIns="0" rIns="0" bIns="0" rtlCol="0" anchor="t">
              <a:normAutofit/>
            </a:bodyPr>
            <a:lstStyle/>
            <a:p>
              <a:pPr algn="ctr"/>
              <a:r>
                <a:rPr lang="en-GB" sz="1200" dirty="0"/>
                <a:t>Reserved(TPIU)</a:t>
              </a:r>
            </a:p>
          </p:txBody>
        </p:sp>
      </p:grpSp>
      <p:sp>
        <p:nvSpPr>
          <p:cNvPr id="114" name="TextBox 113">
            <a:extLst>
              <a:ext uri="{FF2B5EF4-FFF2-40B4-BE49-F238E27FC236}">
                <a16:creationId xmlns:a16="http://schemas.microsoft.com/office/drawing/2014/main" id="{267ACA57-016D-4044-84AD-0A5B1FFE1F16}"/>
              </a:ext>
            </a:extLst>
          </p:cNvPr>
          <p:cNvSpPr txBox="1"/>
          <p:nvPr/>
        </p:nvSpPr>
        <p:spPr>
          <a:xfrm>
            <a:off x="9295843" y="1799615"/>
            <a:ext cx="1345674" cy="230832"/>
          </a:xfrm>
          <a:prstGeom prst="rect">
            <a:avLst/>
          </a:prstGeom>
          <a:noFill/>
        </p:spPr>
        <p:txBody>
          <a:bodyPr>
            <a:spAutoFit/>
          </a:bodyPr>
          <a:lstStyle/>
          <a:p>
            <a:pPr>
              <a:defRPr/>
            </a:pPr>
            <a:r>
              <a:rPr lang="en-GB" sz="900" spc="10" dirty="0"/>
              <a:t>0xE00FF000</a:t>
            </a:r>
          </a:p>
        </p:txBody>
      </p:sp>
      <p:sp>
        <p:nvSpPr>
          <p:cNvPr id="115" name="TextBox 114">
            <a:extLst>
              <a:ext uri="{FF2B5EF4-FFF2-40B4-BE49-F238E27FC236}">
                <a16:creationId xmlns:a16="http://schemas.microsoft.com/office/drawing/2014/main" id="{52FC6325-CFB0-4C65-A152-F7E818BA1CB8}"/>
              </a:ext>
            </a:extLst>
          </p:cNvPr>
          <p:cNvSpPr txBox="1"/>
          <p:nvPr/>
        </p:nvSpPr>
        <p:spPr>
          <a:xfrm>
            <a:off x="9295843" y="2740968"/>
            <a:ext cx="1345674" cy="230832"/>
          </a:xfrm>
          <a:prstGeom prst="rect">
            <a:avLst/>
          </a:prstGeom>
          <a:noFill/>
        </p:spPr>
        <p:txBody>
          <a:bodyPr>
            <a:spAutoFit/>
          </a:bodyPr>
          <a:lstStyle/>
          <a:p>
            <a:pPr>
              <a:defRPr/>
            </a:pPr>
            <a:r>
              <a:rPr lang="en-GB" sz="900" spc="10" dirty="0"/>
              <a:t>0xE0042000</a:t>
            </a:r>
          </a:p>
        </p:txBody>
      </p:sp>
      <p:sp>
        <p:nvSpPr>
          <p:cNvPr id="116" name="TextBox 115">
            <a:extLst>
              <a:ext uri="{FF2B5EF4-FFF2-40B4-BE49-F238E27FC236}">
                <a16:creationId xmlns:a16="http://schemas.microsoft.com/office/drawing/2014/main" id="{54BEDA00-CF81-4455-8E8F-C1EFA67E764D}"/>
              </a:ext>
            </a:extLst>
          </p:cNvPr>
          <p:cNvSpPr txBox="1"/>
          <p:nvPr/>
        </p:nvSpPr>
        <p:spPr>
          <a:xfrm>
            <a:off x="9295843" y="3045768"/>
            <a:ext cx="1345674" cy="230832"/>
          </a:xfrm>
          <a:prstGeom prst="rect">
            <a:avLst/>
          </a:prstGeom>
          <a:noFill/>
        </p:spPr>
        <p:txBody>
          <a:bodyPr>
            <a:spAutoFit/>
          </a:bodyPr>
          <a:lstStyle/>
          <a:p>
            <a:pPr>
              <a:defRPr/>
            </a:pPr>
            <a:r>
              <a:rPr lang="en-GB" sz="900" spc="10" dirty="0"/>
              <a:t>0xE0041000</a:t>
            </a:r>
          </a:p>
        </p:txBody>
      </p:sp>
      <p:sp>
        <p:nvSpPr>
          <p:cNvPr id="117" name="TextBox 116">
            <a:extLst>
              <a:ext uri="{FF2B5EF4-FFF2-40B4-BE49-F238E27FC236}">
                <a16:creationId xmlns:a16="http://schemas.microsoft.com/office/drawing/2014/main" id="{2A3CC136-450B-4B48-A955-19E766A9B107}"/>
              </a:ext>
            </a:extLst>
          </p:cNvPr>
          <p:cNvSpPr txBox="1"/>
          <p:nvPr/>
        </p:nvSpPr>
        <p:spPr>
          <a:xfrm>
            <a:off x="9295843" y="3352800"/>
            <a:ext cx="1345674" cy="230832"/>
          </a:xfrm>
          <a:prstGeom prst="rect">
            <a:avLst/>
          </a:prstGeom>
          <a:noFill/>
        </p:spPr>
        <p:txBody>
          <a:bodyPr>
            <a:spAutoFit/>
          </a:bodyPr>
          <a:lstStyle/>
          <a:p>
            <a:pPr>
              <a:defRPr/>
            </a:pPr>
            <a:r>
              <a:rPr lang="en-GB" sz="900" spc="10" dirty="0"/>
              <a:t>0xE0040000</a:t>
            </a:r>
          </a:p>
        </p:txBody>
      </p:sp>
    </p:spTree>
    <p:extLst>
      <p:ext uri="{BB962C8B-B14F-4D97-AF65-F5344CB8AC3E}">
        <p14:creationId xmlns:p14="http://schemas.microsoft.com/office/powerpoint/2010/main" val="100496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GB" dirty="0"/>
              <a:t>Cortex-M7 Memory Map</a:t>
            </a:r>
          </a:p>
        </p:txBody>
      </p:sp>
      <p:sp>
        <p:nvSpPr>
          <p:cNvPr id="29699" name="Content Placeholder 2"/>
          <p:cNvSpPr>
            <a:spLocks noGrp="1"/>
          </p:cNvSpPr>
          <p:nvPr>
            <p:ph idx="1"/>
          </p:nvPr>
        </p:nvSpPr>
        <p:spPr>
          <a:xfrm>
            <a:off x="492125" y="1165218"/>
            <a:ext cx="10899186" cy="5152456"/>
          </a:xfrm>
        </p:spPr>
        <p:txBody>
          <a:bodyPr/>
          <a:lstStyle/>
          <a:p>
            <a:pPr>
              <a:spcBef>
                <a:spcPct val="0"/>
              </a:spcBef>
            </a:pPr>
            <a:r>
              <a:rPr lang="en-GB" dirty="0">
                <a:ea typeface="ＭＳ Ｐゴシック" panose="020B0600070205080204" pitchFamily="34" charset="-128"/>
              </a:rPr>
              <a:t>Code Region</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Primarily used to store program code</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Can also be used for data memory</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On-chip memory, such as on-chip FLASH</a:t>
            </a:r>
          </a:p>
          <a:p>
            <a:pPr>
              <a:spcBef>
                <a:spcPct val="0"/>
              </a:spcBef>
            </a:pPr>
            <a:r>
              <a:rPr lang="en-GB" dirty="0">
                <a:ea typeface="ＭＳ Ｐゴシック" panose="020B0600070205080204" pitchFamily="34" charset="-128"/>
              </a:rPr>
              <a:t>SRAM Region</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Primarily used to store data, such as heaps and stacks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Can also be used for program code</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On-chip memory; despite its name “SRAM”, the actual device could be SRAM, SDRAM or other types</a:t>
            </a:r>
          </a:p>
          <a:p>
            <a:pPr>
              <a:spcBef>
                <a:spcPct val="0"/>
              </a:spcBef>
            </a:pPr>
            <a:r>
              <a:rPr lang="en-GB" dirty="0">
                <a:ea typeface="ＭＳ Ｐゴシック" panose="020B0600070205080204" pitchFamily="34" charset="-128"/>
              </a:rPr>
              <a:t>Peripheral Region</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Primarily used for peripherals, such as Advanced High-performance Bus (AHB) or Advanced Peripheral Bus (APB) peripherals. Example: On-chip peripherals</a:t>
            </a:r>
          </a:p>
        </p:txBody>
      </p:sp>
      <p:grpSp>
        <p:nvGrpSpPr>
          <p:cNvPr id="2" name="Group 1">
            <a:extLst>
              <a:ext uri="{FF2B5EF4-FFF2-40B4-BE49-F238E27FC236}">
                <a16:creationId xmlns:a16="http://schemas.microsoft.com/office/drawing/2014/main" id="{A56A65C6-DD8C-4F52-86A0-6743D9A4CCBF}"/>
              </a:ext>
            </a:extLst>
          </p:cNvPr>
          <p:cNvGrpSpPr/>
          <p:nvPr/>
        </p:nvGrpSpPr>
        <p:grpSpPr>
          <a:xfrm>
            <a:off x="7595755" y="1371601"/>
            <a:ext cx="4044984" cy="1528763"/>
            <a:chOff x="8379619" y="1295400"/>
            <a:chExt cx="3657600" cy="1528763"/>
          </a:xfrm>
        </p:grpSpPr>
        <p:grpSp>
          <p:nvGrpSpPr>
            <p:cNvPr id="4" name="Group 3">
              <a:extLst>
                <a:ext uri="{FF2B5EF4-FFF2-40B4-BE49-F238E27FC236}">
                  <a16:creationId xmlns:a16="http://schemas.microsoft.com/office/drawing/2014/main" id="{5265C765-24D6-4363-A262-806A0037FAE9}"/>
                </a:ext>
              </a:extLst>
            </p:cNvPr>
            <p:cNvGrpSpPr/>
            <p:nvPr/>
          </p:nvGrpSpPr>
          <p:grpSpPr>
            <a:xfrm>
              <a:off x="8379619" y="1295400"/>
              <a:ext cx="3387494" cy="1528763"/>
              <a:chOff x="3260480" y="4719637"/>
              <a:chExt cx="3387494" cy="1528763"/>
            </a:xfrm>
          </p:grpSpPr>
          <p:grpSp>
            <p:nvGrpSpPr>
              <p:cNvPr id="16" name="Group 15">
                <a:extLst>
                  <a:ext uri="{FF2B5EF4-FFF2-40B4-BE49-F238E27FC236}">
                    <a16:creationId xmlns:a16="http://schemas.microsoft.com/office/drawing/2014/main" id="{D5AFEEC0-7F62-4D51-9D05-721FE28CC72E}"/>
                  </a:ext>
                </a:extLst>
              </p:cNvPr>
              <p:cNvGrpSpPr/>
              <p:nvPr/>
            </p:nvGrpSpPr>
            <p:grpSpPr>
              <a:xfrm>
                <a:off x="5291721" y="4779963"/>
                <a:ext cx="1356253" cy="1398588"/>
                <a:chOff x="5291721" y="4406901"/>
                <a:chExt cx="1356253" cy="1398588"/>
              </a:xfrm>
            </p:grpSpPr>
            <p:sp>
              <p:nvSpPr>
                <p:cNvPr id="29" name="TextBox 28">
                  <a:extLst>
                    <a:ext uri="{FF2B5EF4-FFF2-40B4-BE49-F238E27FC236}">
                      <a16:creationId xmlns:a16="http://schemas.microsoft.com/office/drawing/2014/main" id="{5963610D-2EAE-4BAA-8C9E-0289E3499C92}"/>
                    </a:ext>
                  </a:extLst>
                </p:cNvPr>
                <p:cNvSpPr txBox="1"/>
                <p:nvPr/>
              </p:nvSpPr>
              <p:spPr>
                <a:xfrm>
                  <a:off x="5291721" y="4810125"/>
                  <a:ext cx="1345674" cy="230188"/>
                </a:xfrm>
                <a:prstGeom prst="rect">
                  <a:avLst/>
                </a:prstGeom>
                <a:noFill/>
              </p:spPr>
              <p:txBody>
                <a:bodyPr>
                  <a:spAutoFit/>
                </a:bodyPr>
                <a:lstStyle/>
                <a:p>
                  <a:pPr>
                    <a:defRPr/>
                  </a:pPr>
                  <a:r>
                    <a:rPr lang="en-GB" sz="900" spc="10" dirty="0"/>
                    <a:t>0x40000000</a:t>
                  </a:r>
                </a:p>
              </p:txBody>
            </p:sp>
            <p:sp>
              <p:nvSpPr>
                <p:cNvPr id="30" name="TextBox 29">
                  <a:extLst>
                    <a:ext uri="{FF2B5EF4-FFF2-40B4-BE49-F238E27FC236}">
                      <a16:creationId xmlns:a16="http://schemas.microsoft.com/office/drawing/2014/main" id="{83B23617-8E24-45C5-858C-C3611562CD65}"/>
                    </a:ext>
                  </a:extLst>
                </p:cNvPr>
                <p:cNvSpPr txBox="1"/>
                <p:nvPr/>
              </p:nvSpPr>
              <p:spPr>
                <a:xfrm>
                  <a:off x="5302300" y="5294314"/>
                  <a:ext cx="1345674" cy="230187"/>
                </a:xfrm>
                <a:prstGeom prst="rect">
                  <a:avLst/>
                </a:prstGeom>
                <a:noFill/>
              </p:spPr>
              <p:txBody>
                <a:bodyPr>
                  <a:spAutoFit/>
                </a:bodyPr>
                <a:lstStyle/>
                <a:p>
                  <a:pPr>
                    <a:defRPr/>
                  </a:pPr>
                  <a:r>
                    <a:rPr lang="en-GB" sz="900" spc="10" dirty="0"/>
                    <a:t>0x20000000</a:t>
                  </a:r>
                </a:p>
              </p:txBody>
            </p:sp>
            <p:sp>
              <p:nvSpPr>
                <p:cNvPr id="31" name="Right Brace 30">
                  <a:extLst>
                    <a:ext uri="{FF2B5EF4-FFF2-40B4-BE49-F238E27FC236}">
                      <a16:creationId xmlns:a16="http://schemas.microsoft.com/office/drawing/2014/main" id="{23353A2F-8091-46B2-A2A9-F89F5C5C8BFA}"/>
                    </a:ext>
                  </a:extLst>
                </p:cNvPr>
                <p:cNvSpPr/>
                <p:nvPr/>
              </p:nvSpPr>
              <p:spPr bwMode="auto">
                <a:xfrm>
                  <a:off x="6279709" y="53514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2" name="Right Brace 31">
                  <a:extLst>
                    <a:ext uri="{FF2B5EF4-FFF2-40B4-BE49-F238E27FC236}">
                      <a16:creationId xmlns:a16="http://schemas.microsoft.com/office/drawing/2014/main" id="{160DF5D4-0EC5-4BD0-A992-12060FFF9F2E}"/>
                    </a:ext>
                  </a:extLst>
                </p:cNvPr>
                <p:cNvSpPr/>
                <p:nvPr/>
              </p:nvSpPr>
              <p:spPr bwMode="auto">
                <a:xfrm>
                  <a:off x="6279709" y="487521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3" name="Right Brace 32">
                  <a:extLst>
                    <a:ext uri="{FF2B5EF4-FFF2-40B4-BE49-F238E27FC236}">
                      <a16:creationId xmlns:a16="http://schemas.microsoft.com/office/drawing/2014/main" id="{F97D2107-D3DF-4553-AFE2-D2FB76127578}"/>
                    </a:ext>
                  </a:extLst>
                </p:cNvPr>
                <p:cNvSpPr/>
                <p:nvPr/>
              </p:nvSpPr>
              <p:spPr bwMode="auto">
                <a:xfrm>
                  <a:off x="6279709" y="4406901"/>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grpSp>
          <p:sp>
            <p:nvSpPr>
              <p:cNvPr id="19" name="Rectangle 18">
                <a:extLst>
                  <a:ext uri="{FF2B5EF4-FFF2-40B4-BE49-F238E27FC236}">
                    <a16:creationId xmlns:a16="http://schemas.microsoft.com/office/drawing/2014/main" id="{BA7756E8-D1CA-47E1-BEC3-E8208AE96F95}"/>
                  </a:ext>
                </a:extLst>
              </p:cNvPr>
              <p:cNvSpPr/>
              <p:nvPr/>
            </p:nvSpPr>
            <p:spPr bwMode="auto">
              <a:xfrm>
                <a:off x="3260480" y="4749800"/>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Peripheral</a:t>
                </a:r>
              </a:p>
            </p:txBody>
          </p:sp>
          <p:sp>
            <p:nvSpPr>
              <p:cNvPr id="20" name="Rectangle 19">
                <a:extLst>
                  <a:ext uri="{FF2B5EF4-FFF2-40B4-BE49-F238E27FC236}">
                    <a16:creationId xmlns:a16="http://schemas.microsoft.com/office/drawing/2014/main" id="{7E19B01E-A792-47E9-9687-0EC1C3675D2C}"/>
                  </a:ext>
                </a:extLst>
              </p:cNvPr>
              <p:cNvSpPr/>
              <p:nvPr/>
            </p:nvSpPr>
            <p:spPr bwMode="auto">
              <a:xfrm>
                <a:off x="3260480" y="5226050"/>
                <a:ext cx="2005816" cy="476250"/>
              </a:xfrm>
              <a:prstGeom prst="rect">
                <a:avLst/>
              </a:prstGeom>
              <a:solidFill>
                <a:srgbClr val="C5F4FF"/>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SRAM</a:t>
                </a:r>
              </a:p>
            </p:txBody>
          </p:sp>
          <p:sp>
            <p:nvSpPr>
              <p:cNvPr id="21" name="Rectangle 20">
                <a:extLst>
                  <a:ext uri="{FF2B5EF4-FFF2-40B4-BE49-F238E27FC236}">
                    <a16:creationId xmlns:a16="http://schemas.microsoft.com/office/drawing/2014/main" id="{059E365C-E7A6-4A37-BDC2-F7D8C4E7FFE9}"/>
                  </a:ext>
                </a:extLst>
              </p:cNvPr>
              <p:cNvSpPr/>
              <p:nvPr/>
            </p:nvSpPr>
            <p:spPr bwMode="auto">
              <a:xfrm>
                <a:off x="3260480" y="5702300"/>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Code</a:t>
                </a:r>
              </a:p>
            </p:txBody>
          </p:sp>
          <p:sp>
            <p:nvSpPr>
              <p:cNvPr id="23" name="TextBox 22">
                <a:extLst>
                  <a:ext uri="{FF2B5EF4-FFF2-40B4-BE49-F238E27FC236}">
                    <a16:creationId xmlns:a16="http://schemas.microsoft.com/office/drawing/2014/main" id="{F39F1F50-7C17-4543-B7E4-0E6A8404B974}"/>
                  </a:ext>
                </a:extLst>
              </p:cNvPr>
              <p:cNvSpPr txBox="1"/>
              <p:nvPr/>
            </p:nvSpPr>
            <p:spPr>
              <a:xfrm>
                <a:off x="5291721" y="4719637"/>
                <a:ext cx="1345674" cy="230188"/>
              </a:xfrm>
              <a:prstGeom prst="rect">
                <a:avLst/>
              </a:prstGeom>
              <a:noFill/>
            </p:spPr>
            <p:txBody>
              <a:bodyPr>
                <a:spAutoFit/>
              </a:bodyPr>
              <a:lstStyle/>
              <a:p>
                <a:pPr>
                  <a:defRPr/>
                </a:pPr>
                <a:r>
                  <a:rPr lang="en-GB" sz="900" spc="10" dirty="0"/>
                  <a:t>0x60000000</a:t>
                </a:r>
              </a:p>
            </p:txBody>
          </p:sp>
          <p:sp>
            <p:nvSpPr>
              <p:cNvPr id="24" name="TextBox 23">
                <a:extLst>
                  <a:ext uri="{FF2B5EF4-FFF2-40B4-BE49-F238E27FC236}">
                    <a16:creationId xmlns:a16="http://schemas.microsoft.com/office/drawing/2014/main" id="{7DE29460-CECB-4CCA-AB84-FE93A2C7D496}"/>
                  </a:ext>
                </a:extLst>
              </p:cNvPr>
              <p:cNvSpPr txBox="1"/>
              <p:nvPr/>
            </p:nvSpPr>
            <p:spPr>
              <a:xfrm>
                <a:off x="5298068" y="6018212"/>
                <a:ext cx="1345674" cy="230188"/>
              </a:xfrm>
              <a:prstGeom prst="rect">
                <a:avLst/>
              </a:prstGeom>
              <a:noFill/>
            </p:spPr>
            <p:txBody>
              <a:bodyPr>
                <a:spAutoFit/>
              </a:bodyPr>
              <a:lstStyle/>
              <a:p>
                <a:pPr>
                  <a:defRPr/>
                </a:pPr>
                <a:r>
                  <a:rPr lang="en-GB" sz="900" spc="10" dirty="0"/>
                  <a:t>0x00000000</a:t>
                </a:r>
              </a:p>
            </p:txBody>
          </p:sp>
        </p:grpSp>
        <p:sp>
          <p:nvSpPr>
            <p:cNvPr id="35" name="TextBox 34">
              <a:extLst>
                <a:ext uri="{FF2B5EF4-FFF2-40B4-BE49-F238E27FC236}">
                  <a16:creationId xmlns:a16="http://schemas.microsoft.com/office/drawing/2014/main" id="{7603A292-3304-40EB-9098-7A50C4A0BF03}"/>
                </a:ext>
              </a:extLst>
            </p:cNvPr>
            <p:cNvSpPr txBox="1"/>
            <p:nvPr/>
          </p:nvSpPr>
          <p:spPr>
            <a:xfrm>
              <a:off x="11519452" y="2414588"/>
              <a:ext cx="517767" cy="369332"/>
            </a:xfrm>
            <a:prstGeom prst="rect">
              <a:avLst/>
            </a:prstGeom>
            <a:noFill/>
          </p:spPr>
          <p:txBody>
            <a:bodyPr wrap="square">
              <a:spAutoFit/>
            </a:bodyPr>
            <a:lstStyle/>
            <a:p>
              <a:pPr>
                <a:defRPr/>
              </a:pPr>
              <a:r>
                <a:rPr lang="en-GB" sz="900" spc="10" dirty="0"/>
                <a:t>512MB</a:t>
              </a:r>
            </a:p>
          </p:txBody>
        </p:sp>
        <p:sp>
          <p:nvSpPr>
            <p:cNvPr id="36" name="TextBox 35">
              <a:extLst>
                <a:ext uri="{FF2B5EF4-FFF2-40B4-BE49-F238E27FC236}">
                  <a16:creationId xmlns:a16="http://schemas.microsoft.com/office/drawing/2014/main" id="{973A5DF9-4ECC-4503-B8B0-EA749CB682AC}"/>
                </a:ext>
              </a:extLst>
            </p:cNvPr>
            <p:cNvSpPr txBox="1"/>
            <p:nvPr/>
          </p:nvSpPr>
          <p:spPr>
            <a:xfrm>
              <a:off x="11519452" y="1946276"/>
              <a:ext cx="517767" cy="369332"/>
            </a:xfrm>
            <a:prstGeom prst="rect">
              <a:avLst/>
            </a:prstGeom>
            <a:noFill/>
          </p:spPr>
          <p:txBody>
            <a:bodyPr wrap="square">
              <a:spAutoFit/>
            </a:bodyPr>
            <a:lstStyle/>
            <a:p>
              <a:pPr>
                <a:defRPr/>
              </a:pPr>
              <a:r>
                <a:rPr lang="en-GB" sz="900" spc="10" dirty="0"/>
                <a:t>512MB</a:t>
              </a:r>
            </a:p>
          </p:txBody>
        </p:sp>
        <p:sp>
          <p:nvSpPr>
            <p:cNvPr id="37" name="TextBox 36">
              <a:extLst>
                <a:ext uri="{FF2B5EF4-FFF2-40B4-BE49-F238E27FC236}">
                  <a16:creationId xmlns:a16="http://schemas.microsoft.com/office/drawing/2014/main" id="{89EB0FC5-6F66-45D9-AF8F-28D10FBEA41E}"/>
                </a:ext>
              </a:extLst>
            </p:cNvPr>
            <p:cNvSpPr txBox="1"/>
            <p:nvPr/>
          </p:nvSpPr>
          <p:spPr>
            <a:xfrm>
              <a:off x="11497650" y="1471614"/>
              <a:ext cx="517767" cy="369332"/>
            </a:xfrm>
            <a:prstGeom prst="rect">
              <a:avLst/>
            </a:prstGeom>
            <a:noFill/>
          </p:spPr>
          <p:txBody>
            <a:bodyPr wrap="square">
              <a:spAutoFit/>
            </a:bodyPr>
            <a:lstStyle/>
            <a:p>
              <a:pPr>
                <a:defRPr/>
              </a:pPr>
              <a:r>
                <a:rPr lang="en-GB" sz="900" spc="10" dirty="0"/>
                <a:t>512MB</a:t>
              </a:r>
            </a:p>
          </p:txBody>
        </p:sp>
      </p:grpSp>
    </p:spTree>
    <p:extLst>
      <p:ext uri="{BB962C8B-B14F-4D97-AF65-F5344CB8AC3E}">
        <p14:creationId xmlns:p14="http://schemas.microsoft.com/office/powerpoint/2010/main" val="118342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r>
              <a:rPr lang="en-GB" dirty="0"/>
              <a:t>Cortex-M7 Memory Map</a:t>
            </a:r>
          </a:p>
        </p:txBody>
      </p:sp>
      <p:sp>
        <p:nvSpPr>
          <p:cNvPr id="30723" name="Content Placeholder 2"/>
          <p:cNvSpPr>
            <a:spLocks noGrp="1"/>
          </p:cNvSpPr>
          <p:nvPr>
            <p:ph idx="1"/>
          </p:nvPr>
        </p:nvSpPr>
        <p:spPr>
          <a:xfrm>
            <a:off x="492125" y="1187400"/>
            <a:ext cx="11155973" cy="4680000"/>
          </a:xfrm>
        </p:spPr>
        <p:txBody>
          <a:bodyPr/>
          <a:lstStyle/>
          <a:p>
            <a:pPr>
              <a:spcBef>
                <a:spcPct val="0"/>
              </a:spcBef>
            </a:pPr>
            <a:r>
              <a:rPr lang="en-GB" dirty="0">
                <a:ea typeface="ＭＳ Ｐゴシック" panose="020B0600070205080204" pitchFamily="34" charset="-128"/>
              </a:rPr>
              <a:t>External RAM Region</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Primarily used to store large data blocks, or memory caches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Off-chip memory, slower than on-chip SRAM region</a:t>
            </a:r>
          </a:p>
          <a:p>
            <a:pPr>
              <a:spcBef>
                <a:spcPct val="0"/>
              </a:spcBef>
            </a:pPr>
            <a:r>
              <a:rPr lang="en-GB" dirty="0">
                <a:ea typeface="ＭＳ Ｐゴシック" panose="020B0600070205080204" pitchFamily="34" charset="-128"/>
              </a:rPr>
              <a:t>External Device Region</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Primarily used to map to external devices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Off-chip devices, such as SD card</a:t>
            </a:r>
          </a:p>
          <a:p>
            <a:pPr>
              <a:spcBef>
                <a:spcPct val="0"/>
              </a:spcBef>
            </a:pPr>
            <a:r>
              <a:rPr lang="en-GB" dirty="0">
                <a:ea typeface="ＭＳ Ｐゴシック" panose="020B0600070205080204" pitchFamily="34" charset="-128"/>
              </a:rPr>
              <a:t>Private Peripheral Bus (PPB)</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Used inside the processor core for internal control</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Within PPB, a special range of memory is defined as System Control Space (SCS)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The Nested Vectored Interrupt Controller (NVIC) is part of SCS</a:t>
            </a:r>
          </a:p>
        </p:txBody>
      </p:sp>
      <p:grpSp>
        <p:nvGrpSpPr>
          <p:cNvPr id="5" name="Group 4">
            <a:extLst>
              <a:ext uri="{FF2B5EF4-FFF2-40B4-BE49-F238E27FC236}">
                <a16:creationId xmlns:a16="http://schemas.microsoft.com/office/drawing/2014/main" id="{8B9A6147-C626-48C4-AD14-2FB7FBA51335}"/>
              </a:ext>
            </a:extLst>
          </p:cNvPr>
          <p:cNvGrpSpPr/>
          <p:nvPr/>
        </p:nvGrpSpPr>
        <p:grpSpPr>
          <a:xfrm>
            <a:off x="11169953" y="2508199"/>
            <a:ext cx="545679" cy="1460500"/>
            <a:chOff x="6279709" y="2546351"/>
            <a:chExt cx="545679" cy="1460500"/>
          </a:xfrm>
        </p:grpSpPr>
        <p:sp>
          <p:nvSpPr>
            <p:cNvPr id="8" name="TextBox 7">
              <a:extLst>
                <a:ext uri="{FF2B5EF4-FFF2-40B4-BE49-F238E27FC236}">
                  <a16:creationId xmlns:a16="http://schemas.microsoft.com/office/drawing/2014/main" id="{85044423-E1BE-41E4-BF32-CED2EC2C91A4}"/>
                </a:ext>
              </a:extLst>
            </p:cNvPr>
            <p:cNvSpPr txBox="1"/>
            <p:nvPr/>
          </p:nvSpPr>
          <p:spPr>
            <a:xfrm>
              <a:off x="6423587" y="3775076"/>
              <a:ext cx="401801" cy="231775"/>
            </a:xfrm>
            <a:prstGeom prst="rect">
              <a:avLst/>
            </a:prstGeom>
            <a:noFill/>
          </p:spPr>
          <p:txBody>
            <a:bodyPr wrap="square">
              <a:spAutoFit/>
            </a:bodyPr>
            <a:lstStyle/>
            <a:p>
              <a:pPr>
                <a:defRPr/>
              </a:pPr>
              <a:r>
                <a:rPr lang="en-GB" sz="900" spc="10" dirty="0"/>
                <a:t>1GB</a:t>
              </a:r>
            </a:p>
          </p:txBody>
        </p:sp>
        <p:sp>
          <p:nvSpPr>
            <p:cNvPr id="9" name="Right Brace 8">
              <a:extLst>
                <a:ext uri="{FF2B5EF4-FFF2-40B4-BE49-F238E27FC236}">
                  <a16:creationId xmlns:a16="http://schemas.microsoft.com/office/drawing/2014/main" id="{6C2FBD85-331F-4BB9-B8CC-80C07232193E}"/>
                </a:ext>
              </a:extLst>
            </p:cNvPr>
            <p:cNvSpPr/>
            <p:nvPr/>
          </p:nvSpPr>
          <p:spPr bwMode="auto">
            <a:xfrm>
              <a:off x="6279709" y="2546351"/>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0" name="TextBox 9">
              <a:extLst>
                <a:ext uri="{FF2B5EF4-FFF2-40B4-BE49-F238E27FC236}">
                  <a16:creationId xmlns:a16="http://schemas.microsoft.com/office/drawing/2014/main" id="{9C303EC3-7F8C-4008-A9D6-C51BAC2F8878}"/>
                </a:ext>
              </a:extLst>
            </p:cNvPr>
            <p:cNvSpPr txBox="1"/>
            <p:nvPr/>
          </p:nvSpPr>
          <p:spPr>
            <a:xfrm>
              <a:off x="6423587" y="2852739"/>
              <a:ext cx="401801" cy="230187"/>
            </a:xfrm>
            <a:prstGeom prst="rect">
              <a:avLst/>
            </a:prstGeom>
            <a:noFill/>
          </p:spPr>
          <p:txBody>
            <a:bodyPr wrap="square">
              <a:spAutoFit/>
            </a:bodyPr>
            <a:lstStyle/>
            <a:p>
              <a:pPr>
                <a:defRPr/>
              </a:pPr>
              <a:r>
                <a:rPr lang="en-GB" sz="900" spc="10" dirty="0"/>
                <a:t>1GB</a:t>
              </a:r>
            </a:p>
          </p:txBody>
        </p:sp>
      </p:grpSp>
      <p:sp>
        <p:nvSpPr>
          <p:cNvPr id="11" name="TextBox 10">
            <a:extLst>
              <a:ext uri="{FF2B5EF4-FFF2-40B4-BE49-F238E27FC236}">
                <a16:creationId xmlns:a16="http://schemas.microsoft.com/office/drawing/2014/main" id="{085F2FC9-0D98-4860-BCE4-A11291804E70}"/>
              </a:ext>
            </a:extLst>
          </p:cNvPr>
          <p:cNvSpPr txBox="1"/>
          <p:nvPr/>
        </p:nvSpPr>
        <p:spPr>
          <a:xfrm>
            <a:off x="11321000" y="1712569"/>
            <a:ext cx="554201" cy="230832"/>
          </a:xfrm>
          <a:prstGeom prst="rect">
            <a:avLst/>
          </a:prstGeom>
          <a:noFill/>
        </p:spPr>
        <p:txBody>
          <a:bodyPr wrap="square">
            <a:spAutoFit/>
          </a:bodyPr>
          <a:lstStyle/>
          <a:p>
            <a:pPr>
              <a:defRPr/>
            </a:pPr>
            <a:r>
              <a:rPr lang="en-GB" sz="900" spc="10" dirty="0"/>
              <a:t>512MB</a:t>
            </a:r>
          </a:p>
        </p:txBody>
      </p:sp>
      <p:grpSp>
        <p:nvGrpSpPr>
          <p:cNvPr id="12" name="Group 11">
            <a:extLst>
              <a:ext uri="{FF2B5EF4-FFF2-40B4-BE49-F238E27FC236}">
                <a16:creationId xmlns:a16="http://schemas.microsoft.com/office/drawing/2014/main" id="{59C2AC62-6D99-4621-929F-74B3ED74B2E5}"/>
              </a:ext>
            </a:extLst>
          </p:cNvPr>
          <p:cNvGrpSpPr/>
          <p:nvPr/>
        </p:nvGrpSpPr>
        <p:grpSpPr>
          <a:xfrm>
            <a:off x="8150723" y="1187400"/>
            <a:ext cx="3372684" cy="3151186"/>
            <a:chOff x="3260480" y="1598614"/>
            <a:chExt cx="3372684" cy="3151186"/>
          </a:xfrm>
        </p:grpSpPr>
        <p:sp>
          <p:nvSpPr>
            <p:cNvPr id="13" name="Rectangle 12">
              <a:extLst>
                <a:ext uri="{FF2B5EF4-FFF2-40B4-BE49-F238E27FC236}">
                  <a16:creationId xmlns:a16="http://schemas.microsoft.com/office/drawing/2014/main" id="{EC8A6F16-9438-45E6-A61B-C091614EC455}"/>
                </a:ext>
              </a:extLst>
            </p:cNvPr>
            <p:cNvSpPr/>
            <p:nvPr/>
          </p:nvSpPr>
          <p:spPr bwMode="auto">
            <a:xfrm>
              <a:off x="3260480" y="2471739"/>
              <a:ext cx="2005816" cy="36823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Private peripheral bus-Internal</a:t>
              </a:r>
            </a:p>
          </p:txBody>
        </p:sp>
        <p:sp>
          <p:nvSpPr>
            <p:cNvPr id="15" name="Rectangle 14">
              <a:extLst>
                <a:ext uri="{FF2B5EF4-FFF2-40B4-BE49-F238E27FC236}">
                  <a16:creationId xmlns:a16="http://schemas.microsoft.com/office/drawing/2014/main" id="{2D1022BA-2689-41F7-8046-F0C5D6FD4BFC}"/>
                </a:ext>
              </a:extLst>
            </p:cNvPr>
            <p:cNvSpPr/>
            <p:nvPr/>
          </p:nvSpPr>
          <p:spPr bwMode="auto">
            <a:xfrm>
              <a:off x="3260480" y="1636714"/>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System</a:t>
              </a:r>
            </a:p>
          </p:txBody>
        </p:sp>
        <p:sp>
          <p:nvSpPr>
            <p:cNvPr id="16" name="TextBox 15">
              <a:extLst>
                <a:ext uri="{FF2B5EF4-FFF2-40B4-BE49-F238E27FC236}">
                  <a16:creationId xmlns:a16="http://schemas.microsoft.com/office/drawing/2014/main" id="{E64751EA-E202-4C08-AC14-2F62467099EE}"/>
                </a:ext>
              </a:extLst>
            </p:cNvPr>
            <p:cNvSpPr txBox="1"/>
            <p:nvPr/>
          </p:nvSpPr>
          <p:spPr>
            <a:xfrm>
              <a:off x="5253636" y="1598614"/>
              <a:ext cx="1345674" cy="230187"/>
            </a:xfrm>
            <a:prstGeom prst="rect">
              <a:avLst/>
            </a:prstGeom>
            <a:noFill/>
          </p:spPr>
          <p:txBody>
            <a:bodyPr>
              <a:spAutoFit/>
            </a:bodyPr>
            <a:lstStyle/>
            <a:p>
              <a:pPr>
                <a:defRPr/>
              </a:pPr>
              <a:r>
                <a:rPr lang="en-GB" sz="900" spc="10" dirty="0"/>
                <a:t>0xFFFFFFFF</a:t>
              </a:r>
            </a:p>
          </p:txBody>
        </p:sp>
        <p:sp>
          <p:nvSpPr>
            <p:cNvPr id="17" name="TextBox 16">
              <a:extLst>
                <a:ext uri="{FF2B5EF4-FFF2-40B4-BE49-F238E27FC236}">
                  <a16:creationId xmlns:a16="http://schemas.microsoft.com/office/drawing/2014/main" id="{2FBF20FC-726E-4753-97FB-28A50255AE2D}"/>
                </a:ext>
              </a:extLst>
            </p:cNvPr>
            <p:cNvSpPr txBox="1"/>
            <p:nvPr/>
          </p:nvSpPr>
          <p:spPr>
            <a:xfrm>
              <a:off x="5253636" y="2667000"/>
              <a:ext cx="1345674" cy="231775"/>
            </a:xfrm>
            <a:prstGeom prst="rect">
              <a:avLst/>
            </a:prstGeom>
            <a:noFill/>
          </p:spPr>
          <p:txBody>
            <a:bodyPr>
              <a:spAutoFit/>
            </a:bodyPr>
            <a:lstStyle/>
            <a:p>
              <a:pPr algn="just">
                <a:defRPr/>
              </a:pPr>
              <a:r>
                <a:rPr lang="en-GB" sz="900" spc="10" dirty="0"/>
                <a:t>0</a:t>
              </a:r>
              <a:r>
                <a:rPr lang="en-US" altLang="zh-CN" sz="900" spc="10" dirty="0"/>
                <a:t>xE0000000</a:t>
              </a:r>
              <a:endParaRPr lang="en-GB" sz="900" spc="10" dirty="0"/>
            </a:p>
          </p:txBody>
        </p:sp>
        <p:sp>
          <p:nvSpPr>
            <p:cNvPr id="18" name="Rectangle 17">
              <a:extLst>
                <a:ext uri="{FF2B5EF4-FFF2-40B4-BE49-F238E27FC236}">
                  <a16:creationId xmlns:a16="http://schemas.microsoft.com/office/drawing/2014/main" id="{5DC4B7C2-F5EF-45A9-A68C-01136E9421A6}"/>
                </a:ext>
              </a:extLst>
            </p:cNvPr>
            <p:cNvSpPr/>
            <p:nvPr/>
          </p:nvSpPr>
          <p:spPr bwMode="auto">
            <a:xfrm>
              <a:off x="3260480" y="2084388"/>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Private peripheral bus-External</a:t>
              </a:r>
            </a:p>
          </p:txBody>
        </p:sp>
        <p:sp>
          <p:nvSpPr>
            <p:cNvPr id="42" name="Right Brace 41">
              <a:extLst>
                <a:ext uri="{FF2B5EF4-FFF2-40B4-BE49-F238E27FC236}">
                  <a16:creationId xmlns:a16="http://schemas.microsoft.com/office/drawing/2014/main" id="{6779AB72-C40E-46B4-B1E1-992BD23FA6FB}"/>
                </a:ext>
              </a:extLst>
            </p:cNvPr>
            <p:cNvSpPr/>
            <p:nvPr/>
          </p:nvSpPr>
          <p:spPr bwMode="auto">
            <a:xfrm>
              <a:off x="6279709" y="3841750"/>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5" name="Rectangle 24">
              <a:extLst>
                <a:ext uri="{FF2B5EF4-FFF2-40B4-BE49-F238E27FC236}">
                  <a16:creationId xmlns:a16="http://schemas.microsoft.com/office/drawing/2014/main" id="{3AD0A2DE-DE69-434E-96D5-B57A46483CCD}"/>
                </a:ext>
              </a:extLst>
            </p:cNvPr>
            <p:cNvSpPr/>
            <p:nvPr/>
          </p:nvSpPr>
          <p:spPr bwMode="auto">
            <a:xfrm>
              <a:off x="3260480" y="2844800"/>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External device</a:t>
              </a:r>
            </a:p>
          </p:txBody>
        </p:sp>
        <p:sp>
          <p:nvSpPr>
            <p:cNvPr id="26" name="Rectangle 25">
              <a:extLst>
                <a:ext uri="{FF2B5EF4-FFF2-40B4-BE49-F238E27FC236}">
                  <a16:creationId xmlns:a16="http://schemas.microsoft.com/office/drawing/2014/main" id="{E94D7DCA-A4FE-4747-80D6-03A942E41D1C}"/>
                </a:ext>
              </a:extLst>
            </p:cNvPr>
            <p:cNvSpPr/>
            <p:nvPr/>
          </p:nvSpPr>
          <p:spPr bwMode="auto">
            <a:xfrm>
              <a:off x="3260480" y="3797300"/>
              <a:ext cx="2005816" cy="952500"/>
            </a:xfrm>
            <a:prstGeom prst="rect">
              <a:avLst/>
            </a:prstGeom>
            <a:solidFill>
              <a:srgbClr val="C5F4FF"/>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t>External RAM</a:t>
              </a:r>
            </a:p>
          </p:txBody>
        </p:sp>
        <p:sp>
          <p:nvSpPr>
            <p:cNvPr id="30" name="TextBox 29">
              <a:extLst>
                <a:ext uri="{FF2B5EF4-FFF2-40B4-BE49-F238E27FC236}">
                  <a16:creationId xmlns:a16="http://schemas.microsoft.com/office/drawing/2014/main" id="{BFE2A0FC-F1C0-4012-B1BC-7156DD14EE9A}"/>
                </a:ext>
              </a:extLst>
            </p:cNvPr>
            <p:cNvSpPr txBox="1"/>
            <p:nvPr/>
          </p:nvSpPr>
          <p:spPr>
            <a:xfrm>
              <a:off x="5287490" y="3611562"/>
              <a:ext cx="1345674" cy="230188"/>
            </a:xfrm>
            <a:prstGeom prst="rect">
              <a:avLst/>
            </a:prstGeom>
            <a:noFill/>
          </p:spPr>
          <p:txBody>
            <a:bodyPr>
              <a:spAutoFit/>
            </a:bodyPr>
            <a:lstStyle/>
            <a:p>
              <a:pPr>
                <a:defRPr/>
              </a:pPr>
              <a:r>
                <a:rPr lang="en-GB" sz="900" spc="10" dirty="0"/>
                <a:t>0xA0000000</a:t>
              </a:r>
            </a:p>
          </p:txBody>
        </p:sp>
        <p:sp>
          <p:nvSpPr>
            <p:cNvPr id="33" name="Right Brace 32">
              <a:extLst>
                <a:ext uri="{FF2B5EF4-FFF2-40B4-BE49-F238E27FC236}">
                  <a16:creationId xmlns:a16="http://schemas.microsoft.com/office/drawing/2014/main" id="{CAF79E48-B307-4215-858F-3C81C21547F5}"/>
                </a:ext>
              </a:extLst>
            </p:cNvPr>
            <p:cNvSpPr/>
            <p:nvPr/>
          </p:nvSpPr>
          <p:spPr bwMode="auto">
            <a:xfrm>
              <a:off x="6279709" y="1636714"/>
              <a:ext cx="172478" cy="12032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4" name="TextBox 33">
              <a:extLst>
                <a:ext uri="{FF2B5EF4-FFF2-40B4-BE49-F238E27FC236}">
                  <a16:creationId xmlns:a16="http://schemas.microsoft.com/office/drawing/2014/main" id="{86F978FD-C279-4FA8-8878-82BAB91B7284}"/>
                </a:ext>
              </a:extLst>
            </p:cNvPr>
            <p:cNvSpPr txBox="1"/>
            <p:nvPr/>
          </p:nvSpPr>
          <p:spPr>
            <a:xfrm>
              <a:off x="5253636" y="1979613"/>
              <a:ext cx="1345674" cy="230187"/>
            </a:xfrm>
            <a:prstGeom prst="rect">
              <a:avLst/>
            </a:prstGeom>
            <a:noFill/>
          </p:spPr>
          <p:txBody>
            <a:bodyPr>
              <a:spAutoFit/>
            </a:bodyPr>
            <a:lstStyle/>
            <a:p>
              <a:pPr algn="just">
                <a:defRPr/>
              </a:pPr>
              <a:r>
                <a:rPr lang="en-GB" sz="900" spc="10" dirty="0"/>
                <a:t>0xE0100000</a:t>
              </a:r>
            </a:p>
          </p:txBody>
        </p:sp>
        <p:sp>
          <p:nvSpPr>
            <p:cNvPr id="36" name="TextBox 35">
              <a:extLst>
                <a:ext uri="{FF2B5EF4-FFF2-40B4-BE49-F238E27FC236}">
                  <a16:creationId xmlns:a16="http://schemas.microsoft.com/office/drawing/2014/main" id="{1FA52773-D684-47F4-A0E8-050FB7F3010E}"/>
                </a:ext>
              </a:extLst>
            </p:cNvPr>
            <p:cNvSpPr txBox="1"/>
            <p:nvPr/>
          </p:nvSpPr>
          <p:spPr>
            <a:xfrm>
              <a:off x="5253636" y="2362200"/>
              <a:ext cx="1345674" cy="231775"/>
            </a:xfrm>
            <a:prstGeom prst="rect">
              <a:avLst/>
            </a:prstGeom>
            <a:noFill/>
          </p:spPr>
          <p:txBody>
            <a:bodyPr>
              <a:spAutoFit/>
            </a:bodyPr>
            <a:lstStyle/>
            <a:p>
              <a:pPr algn="just">
                <a:defRPr/>
              </a:pPr>
              <a:r>
                <a:rPr lang="en-GB" sz="900" spc="10" dirty="0"/>
                <a:t>0xE0040000</a:t>
              </a:r>
            </a:p>
          </p:txBody>
        </p:sp>
      </p:grpSp>
    </p:spTree>
    <p:extLst>
      <p:ext uri="{BB962C8B-B14F-4D97-AF65-F5344CB8AC3E}">
        <p14:creationId xmlns:p14="http://schemas.microsoft.com/office/powerpoint/2010/main" val="199148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r>
              <a:rPr lang="en-GB" dirty="0"/>
              <a:t>Cortex-M7 Memory Map Example</a:t>
            </a:r>
          </a:p>
        </p:txBody>
      </p:sp>
      <p:grpSp>
        <p:nvGrpSpPr>
          <p:cNvPr id="4" name="Group 3">
            <a:extLst>
              <a:ext uri="{FF2B5EF4-FFF2-40B4-BE49-F238E27FC236}">
                <a16:creationId xmlns:a16="http://schemas.microsoft.com/office/drawing/2014/main" id="{951ED08F-A803-4D89-A438-C02A6E1A46BA}"/>
              </a:ext>
            </a:extLst>
          </p:cNvPr>
          <p:cNvGrpSpPr/>
          <p:nvPr/>
        </p:nvGrpSpPr>
        <p:grpSpPr>
          <a:xfrm>
            <a:off x="2544359" y="1447800"/>
            <a:ext cx="7034212" cy="4775200"/>
            <a:chOff x="1093788" y="1158875"/>
            <a:chExt cx="7034212" cy="4775200"/>
          </a:xfrm>
        </p:grpSpPr>
        <p:sp>
          <p:nvSpPr>
            <p:cNvPr id="5" name="Rectangle 4">
              <a:extLst>
                <a:ext uri="{FF2B5EF4-FFF2-40B4-BE49-F238E27FC236}">
                  <a16:creationId xmlns:a16="http://schemas.microsoft.com/office/drawing/2014/main" id="{91A33355-41E6-4F90-AEE7-1255D7613E24}"/>
                </a:ext>
              </a:extLst>
            </p:cNvPr>
            <p:cNvSpPr/>
            <p:nvPr/>
          </p:nvSpPr>
          <p:spPr bwMode="auto">
            <a:xfrm>
              <a:off x="1222375" y="1158875"/>
              <a:ext cx="6905625" cy="3740150"/>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 name="Rectangle 5">
              <a:extLst>
                <a:ext uri="{FF2B5EF4-FFF2-40B4-BE49-F238E27FC236}">
                  <a16:creationId xmlns:a16="http://schemas.microsoft.com/office/drawing/2014/main" id="{3FF8DEFF-FAF3-40A5-9061-9531FC721581}"/>
                </a:ext>
              </a:extLst>
            </p:cNvPr>
            <p:cNvSpPr/>
            <p:nvPr/>
          </p:nvSpPr>
          <p:spPr bwMode="auto">
            <a:xfrm>
              <a:off x="1466850" y="2508250"/>
              <a:ext cx="6469063" cy="2444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AHB bus</a:t>
              </a:r>
            </a:p>
          </p:txBody>
        </p:sp>
        <p:sp>
          <p:nvSpPr>
            <p:cNvPr id="7" name="Rectangle 6">
              <a:extLst>
                <a:ext uri="{FF2B5EF4-FFF2-40B4-BE49-F238E27FC236}">
                  <a16:creationId xmlns:a16="http://schemas.microsoft.com/office/drawing/2014/main" id="{D26893B5-AE91-45D1-8341-7AD253972EC5}"/>
                </a:ext>
              </a:extLst>
            </p:cNvPr>
            <p:cNvSpPr/>
            <p:nvPr/>
          </p:nvSpPr>
          <p:spPr bwMode="auto">
            <a:xfrm>
              <a:off x="1093788" y="5257800"/>
              <a:ext cx="1508125"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External SRAM,</a:t>
              </a:r>
            </a:p>
            <a:p>
              <a:pPr algn="ctr">
                <a:defRPr/>
              </a:pPr>
              <a:r>
                <a:rPr lang="en-GB" b="0" dirty="0">
                  <a:cs typeface="Arial" charset="0"/>
                </a:rPr>
                <a:t>FLASH</a:t>
              </a:r>
            </a:p>
          </p:txBody>
        </p:sp>
        <p:sp>
          <p:nvSpPr>
            <p:cNvPr id="8" name="Rectangle 7">
              <a:extLst>
                <a:ext uri="{FF2B5EF4-FFF2-40B4-BE49-F238E27FC236}">
                  <a16:creationId xmlns:a16="http://schemas.microsoft.com/office/drawing/2014/main" id="{5DD218BD-E79F-47E9-812A-C1624167030C}"/>
                </a:ext>
              </a:extLst>
            </p:cNvPr>
            <p:cNvSpPr/>
            <p:nvPr/>
          </p:nvSpPr>
          <p:spPr bwMode="auto">
            <a:xfrm>
              <a:off x="2851151" y="5257800"/>
              <a:ext cx="1489074"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External LCD</a:t>
              </a:r>
            </a:p>
          </p:txBody>
        </p:sp>
        <p:sp>
          <p:nvSpPr>
            <p:cNvPr id="9" name="Rectangle 8">
              <a:extLst>
                <a:ext uri="{FF2B5EF4-FFF2-40B4-BE49-F238E27FC236}">
                  <a16:creationId xmlns:a16="http://schemas.microsoft.com/office/drawing/2014/main" id="{18855FC3-F480-43E4-94F9-B8F6223EC196}"/>
                </a:ext>
              </a:extLst>
            </p:cNvPr>
            <p:cNvSpPr/>
            <p:nvPr/>
          </p:nvSpPr>
          <p:spPr bwMode="auto">
            <a:xfrm>
              <a:off x="4675188" y="5257800"/>
              <a:ext cx="1476375"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SD card</a:t>
              </a:r>
            </a:p>
          </p:txBody>
        </p:sp>
        <p:sp>
          <p:nvSpPr>
            <p:cNvPr id="10" name="Rectangle 9">
              <a:extLst>
                <a:ext uri="{FF2B5EF4-FFF2-40B4-BE49-F238E27FC236}">
                  <a16:creationId xmlns:a16="http://schemas.microsoft.com/office/drawing/2014/main" id="{A9646751-7AEE-4CC1-B041-5A1C180BDBB9}"/>
                </a:ext>
              </a:extLst>
            </p:cNvPr>
            <p:cNvSpPr/>
            <p:nvPr/>
          </p:nvSpPr>
          <p:spPr bwMode="auto">
            <a:xfrm>
              <a:off x="2489200" y="1384300"/>
              <a:ext cx="4225925" cy="7810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 name="Rectangle 10">
              <a:extLst>
                <a:ext uri="{FF2B5EF4-FFF2-40B4-BE49-F238E27FC236}">
                  <a16:creationId xmlns:a16="http://schemas.microsoft.com/office/drawing/2014/main" id="{C8DE1B00-D3CD-46DB-BFE6-DFC5DDF08CED}"/>
                </a:ext>
              </a:extLst>
            </p:cNvPr>
            <p:cNvSpPr/>
            <p:nvPr/>
          </p:nvSpPr>
          <p:spPr bwMode="auto">
            <a:xfrm>
              <a:off x="4129088" y="1455738"/>
              <a:ext cx="2438400" cy="652462"/>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 name="Rectangle 11">
              <a:extLst>
                <a:ext uri="{FF2B5EF4-FFF2-40B4-BE49-F238E27FC236}">
                  <a16:creationId xmlns:a16="http://schemas.microsoft.com/office/drawing/2014/main" id="{9E353072-6F91-436D-A19E-FD1773060482}"/>
                </a:ext>
              </a:extLst>
            </p:cNvPr>
            <p:cNvSpPr/>
            <p:nvPr/>
          </p:nvSpPr>
          <p:spPr bwMode="auto">
            <a:xfrm>
              <a:off x="4727575" y="1516063"/>
              <a:ext cx="1701800" cy="5254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TextBox 15">
              <a:extLst>
                <a:ext uri="{FF2B5EF4-FFF2-40B4-BE49-F238E27FC236}">
                  <a16:creationId xmlns:a16="http://schemas.microsoft.com/office/drawing/2014/main" id="{9874F298-E4CD-4446-A39F-7700E30A1568}"/>
                </a:ext>
              </a:extLst>
            </p:cNvPr>
            <p:cNvSpPr txBox="1">
              <a:spLocks noChangeArrowheads="1"/>
            </p:cNvSpPr>
            <p:nvPr/>
          </p:nvSpPr>
          <p:spPr bwMode="auto">
            <a:xfrm>
              <a:off x="2794000" y="1597025"/>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Cortex-M7</a:t>
              </a:r>
            </a:p>
          </p:txBody>
        </p:sp>
        <p:sp>
          <p:nvSpPr>
            <p:cNvPr id="14" name="TextBox 16">
              <a:extLst>
                <a:ext uri="{FF2B5EF4-FFF2-40B4-BE49-F238E27FC236}">
                  <a16:creationId xmlns:a16="http://schemas.microsoft.com/office/drawing/2014/main" id="{B8EC70C2-347B-4BCC-B858-542339C8F97C}"/>
                </a:ext>
              </a:extLst>
            </p:cNvPr>
            <p:cNvSpPr txBox="1">
              <a:spLocks noChangeArrowheads="1"/>
            </p:cNvSpPr>
            <p:nvPr/>
          </p:nvSpPr>
          <p:spPr bwMode="auto">
            <a:xfrm>
              <a:off x="4090988" y="159385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PPB</a:t>
              </a:r>
            </a:p>
          </p:txBody>
        </p:sp>
        <p:sp>
          <p:nvSpPr>
            <p:cNvPr id="15" name="TextBox 17">
              <a:extLst>
                <a:ext uri="{FF2B5EF4-FFF2-40B4-BE49-F238E27FC236}">
                  <a16:creationId xmlns:a16="http://schemas.microsoft.com/office/drawing/2014/main" id="{72CF28D3-0250-48B7-A888-7EDC66819A25}"/>
                </a:ext>
              </a:extLst>
            </p:cNvPr>
            <p:cNvSpPr txBox="1">
              <a:spLocks noChangeArrowheads="1"/>
            </p:cNvSpPr>
            <p:nvPr/>
          </p:nvSpPr>
          <p:spPr bwMode="auto">
            <a:xfrm>
              <a:off x="4727575" y="16002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SCS</a:t>
              </a:r>
            </a:p>
          </p:txBody>
        </p:sp>
        <p:sp>
          <p:nvSpPr>
            <p:cNvPr id="16" name="Rectangle 15">
              <a:extLst>
                <a:ext uri="{FF2B5EF4-FFF2-40B4-BE49-F238E27FC236}">
                  <a16:creationId xmlns:a16="http://schemas.microsoft.com/office/drawing/2014/main" id="{757AD280-C397-4108-907C-5D59AB9A4FE6}"/>
                </a:ext>
              </a:extLst>
            </p:cNvPr>
            <p:cNvSpPr/>
            <p:nvPr/>
          </p:nvSpPr>
          <p:spPr bwMode="auto">
            <a:xfrm>
              <a:off x="5248275" y="1555750"/>
              <a:ext cx="1062038" cy="20002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7" name="TextBox 19">
              <a:extLst>
                <a:ext uri="{FF2B5EF4-FFF2-40B4-BE49-F238E27FC236}">
                  <a16:creationId xmlns:a16="http://schemas.microsoft.com/office/drawing/2014/main" id="{2346FBFB-9202-49FC-BA9E-94DDA3FA16C5}"/>
                </a:ext>
              </a:extLst>
            </p:cNvPr>
            <p:cNvSpPr txBox="1">
              <a:spLocks noChangeArrowheads="1"/>
            </p:cNvSpPr>
            <p:nvPr/>
          </p:nvSpPr>
          <p:spPr bwMode="auto">
            <a:xfrm>
              <a:off x="5465763" y="1506538"/>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NVIC</a:t>
              </a:r>
            </a:p>
          </p:txBody>
        </p:sp>
        <p:sp>
          <p:nvSpPr>
            <p:cNvPr id="18" name="Rectangle 17">
              <a:extLst>
                <a:ext uri="{FF2B5EF4-FFF2-40B4-BE49-F238E27FC236}">
                  <a16:creationId xmlns:a16="http://schemas.microsoft.com/office/drawing/2014/main" id="{15FFC20E-813A-4D83-802A-77C50A66FF8C}"/>
                </a:ext>
              </a:extLst>
            </p:cNvPr>
            <p:cNvSpPr/>
            <p:nvPr/>
          </p:nvSpPr>
          <p:spPr bwMode="auto">
            <a:xfrm>
              <a:off x="5248275" y="1797050"/>
              <a:ext cx="1062038" cy="20002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 name="TextBox 21">
              <a:extLst>
                <a:ext uri="{FF2B5EF4-FFF2-40B4-BE49-F238E27FC236}">
                  <a16:creationId xmlns:a16="http://schemas.microsoft.com/office/drawing/2014/main" id="{02D1F86C-44A7-4417-93B2-E23CF152EBBC}"/>
                </a:ext>
              </a:extLst>
            </p:cNvPr>
            <p:cNvSpPr txBox="1">
              <a:spLocks noChangeArrowheads="1"/>
            </p:cNvSpPr>
            <p:nvPr/>
          </p:nvSpPr>
          <p:spPr bwMode="auto">
            <a:xfrm>
              <a:off x="5260975" y="1743075"/>
              <a:ext cx="1249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Debug Ctrl</a:t>
              </a:r>
            </a:p>
          </p:txBody>
        </p:sp>
        <p:sp>
          <p:nvSpPr>
            <p:cNvPr id="20" name="Rectangle 19">
              <a:extLst>
                <a:ext uri="{FF2B5EF4-FFF2-40B4-BE49-F238E27FC236}">
                  <a16:creationId xmlns:a16="http://schemas.microsoft.com/office/drawing/2014/main" id="{C78275C9-5763-4489-AE3F-D728F300EADF}"/>
                </a:ext>
              </a:extLst>
            </p:cNvPr>
            <p:cNvSpPr/>
            <p:nvPr/>
          </p:nvSpPr>
          <p:spPr bwMode="auto">
            <a:xfrm>
              <a:off x="1257301" y="3103563"/>
              <a:ext cx="1593850"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On-chip FLASH</a:t>
              </a:r>
            </a:p>
            <a:p>
              <a:pPr algn="ctr">
                <a:defRPr/>
              </a:pPr>
              <a:r>
                <a:rPr lang="en-GB" b="0" dirty="0"/>
                <a:t>(Code Region)</a:t>
              </a:r>
              <a:endParaRPr lang="en-GB" b="0" dirty="0">
                <a:cs typeface="Arial" charset="0"/>
              </a:endParaRPr>
            </a:p>
          </p:txBody>
        </p:sp>
        <p:sp>
          <p:nvSpPr>
            <p:cNvPr id="21" name="Rectangle 20">
              <a:extLst>
                <a:ext uri="{FF2B5EF4-FFF2-40B4-BE49-F238E27FC236}">
                  <a16:creationId xmlns:a16="http://schemas.microsoft.com/office/drawing/2014/main" id="{955D9EC3-3B18-4C53-BF85-8AEB864CBF65}"/>
                </a:ext>
              </a:extLst>
            </p:cNvPr>
            <p:cNvSpPr/>
            <p:nvPr/>
          </p:nvSpPr>
          <p:spPr bwMode="auto">
            <a:xfrm>
              <a:off x="3379787" y="3103563"/>
              <a:ext cx="1487487"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On-chip SRAM</a:t>
              </a:r>
            </a:p>
            <a:p>
              <a:pPr algn="ctr">
                <a:defRPr/>
              </a:pPr>
              <a:r>
                <a:rPr lang="en-GB" b="0" dirty="0"/>
                <a:t>(SRAM Region)</a:t>
              </a:r>
              <a:endParaRPr lang="en-GB" b="0" dirty="0">
                <a:cs typeface="Arial" charset="0"/>
              </a:endParaRPr>
            </a:p>
          </p:txBody>
        </p:sp>
        <p:sp>
          <p:nvSpPr>
            <p:cNvPr id="22" name="Rectangle 21">
              <a:extLst>
                <a:ext uri="{FF2B5EF4-FFF2-40B4-BE49-F238E27FC236}">
                  <a16:creationId xmlns:a16="http://schemas.microsoft.com/office/drawing/2014/main" id="{2B03DCC2-3BC9-4DB3-8F72-3BDE5769175F}"/>
                </a:ext>
              </a:extLst>
            </p:cNvPr>
            <p:cNvSpPr/>
            <p:nvPr/>
          </p:nvSpPr>
          <p:spPr bwMode="auto">
            <a:xfrm>
              <a:off x="5465763" y="3103563"/>
              <a:ext cx="2470150"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 name="TextBox 25">
              <a:extLst>
                <a:ext uri="{FF2B5EF4-FFF2-40B4-BE49-F238E27FC236}">
                  <a16:creationId xmlns:a16="http://schemas.microsoft.com/office/drawing/2014/main" id="{A5C38FF4-2D2D-41C0-BCB6-0539D79C6926}"/>
                </a:ext>
              </a:extLst>
            </p:cNvPr>
            <p:cNvSpPr txBox="1">
              <a:spLocks noChangeArrowheads="1"/>
            </p:cNvSpPr>
            <p:nvPr/>
          </p:nvSpPr>
          <p:spPr bwMode="auto">
            <a:xfrm>
              <a:off x="5808663" y="3468688"/>
              <a:ext cx="1935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Peripheral Region</a:t>
              </a:r>
            </a:p>
          </p:txBody>
        </p:sp>
        <p:sp>
          <p:nvSpPr>
            <p:cNvPr id="24" name="Rectangle 23">
              <a:extLst>
                <a:ext uri="{FF2B5EF4-FFF2-40B4-BE49-F238E27FC236}">
                  <a16:creationId xmlns:a16="http://schemas.microsoft.com/office/drawing/2014/main" id="{F76D0E6A-B258-4C3D-87AC-4E57C53193C3}"/>
                </a:ext>
              </a:extLst>
            </p:cNvPr>
            <p:cNvSpPr/>
            <p:nvPr/>
          </p:nvSpPr>
          <p:spPr bwMode="auto">
            <a:xfrm>
              <a:off x="1314739" y="4035425"/>
              <a:ext cx="2684463" cy="6096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External memory interface</a:t>
              </a:r>
            </a:p>
            <a:p>
              <a:pPr algn="ctr">
                <a:defRPr/>
              </a:pPr>
              <a:r>
                <a:rPr lang="en-GB" b="0" dirty="0"/>
                <a:t>(External RAM Region)</a:t>
              </a:r>
              <a:endParaRPr lang="en-GB" b="0" dirty="0">
                <a:cs typeface="Arial" charset="0"/>
              </a:endParaRPr>
            </a:p>
          </p:txBody>
        </p:sp>
        <p:sp>
          <p:nvSpPr>
            <p:cNvPr id="25" name="Rectangle 24">
              <a:extLst>
                <a:ext uri="{FF2B5EF4-FFF2-40B4-BE49-F238E27FC236}">
                  <a16:creationId xmlns:a16="http://schemas.microsoft.com/office/drawing/2014/main" id="{FEF5557D-7B73-4AD3-BCA8-FDC064854D6B}"/>
                </a:ext>
              </a:extLst>
            </p:cNvPr>
            <p:cNvSpPr/>
            <p:nvPr/>
          </p:nvSpPr>
          <p:spPr bwMode="auto">
            <a:xfrm>
              <a:off x="4171950" y="4035425"/>
              <a:ext cx="2470150" cy="6096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External device interface</a:t>
              </a:r>
            </a:p>
            <a:p>
              <a:pPr algn="ctr">
                <a:defRPr/>
              </a:pPr>
              <a:r>
                <a:rPr lang="en-GB" b="0" dirty="0"/>
                <a:t>(External Device Region)</a:t>
              </a:r>
              <a:endParaRPr lang="en-GB" b="0" dirty="0">
                <a:cs typeface="Arial" charset="0"/>
              </a:endParaRPr>
            </a:p>
          </p:txBody>
        </p:sp>
        <p:sp>
          <p:nvSpPr>
            <p:cNvPr id="26" name="Rectangle 25">
              <a:extLst>
                <a:ext uri="{FF2B5EF4-FFF2-40B4-BE49-F238E27FC236}">
                  <a16:creationId xmlns:a16="http://schemas.microsoft.com/office/drawing/2014/main" id="{72E08695-9843-47F5-8F89-E4E77893BE11}"/>
                </a:ext>
              </a:extLst>
            </p:cNvPr>
            <p:cNvSpPr/>
            <p:nvPr/>
          </p:nvSpPr>
          <p:spPr bwMode="auto">
            <a:xfrm>
              <a:off x="5578475" y="3162300"/>
              <a:ext cx="635000"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Timer</a:t>
              </a:r>
            </a:p>
          </p:txBody>
        </p:sp>
        <p:sp>
          <p:nvSpPr>
            <p:cNvPr id="27" name="Rectangle 26">
              <a:extLst>
                <a:ext uri="{FF2B5EF4-FFF2-40B4-BE49-F238E27FC236}">
                  <a16:creationId xmlns:a16="http://schemas.microsoft.com/office/drawing/2014/main" id="{575B185E-D28F-40DC-BBD8-6A074C1B1746}"/>
                </a:ext>
              </a:extLst>
            </p:cNvPr>
            <p:cNvSpPr/>
            <p:nvPr/>
          </p:nvSpPr>
          <p:spPr bwMode="auto">
            <a:xfrm>
              <a:off x="6361113" y="3162300"/>
              <a:ext cx="636587"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UART</a:t>
              </a:r>
            </a:p>
          </p:txBody>
        </p:sp>
        <p:sp>
          <p:nvSpPr>
            <p:cNvPr id="28" name="Rectangle 27">
              <a:extLst>
                <a:ext uri="{FF2B5EF4-FFF2-40B4-BE49-F238E27FC236}">
                  <a16:creationId xmlns:a16="http://schemas.microsoft.com/office/drawing/2014/main" id="{C6410A9C-D228-40C7-B1DD-16DCBFEBA3BF}"/>
                </a:ext>
              </a:extLst>
            </p:cNvPr>
            <p:cNvSpPr/>
            <p:nvPr/>
          </p:nvSpPr>
          <p:spPr bwMode="auto">
            <a:xfrm>
              <a:off x="7150100" y="3162300"/>
              <a:ext cx="635000"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GPIO</a:t>
              </a:r>
            </a:p>
          </p:txBody>
        </p:sp>
        <p:sp>
          <p:nvSpPr>
            <p:cNvPr id="29" name="Up-Down Arrow 66">
              <a:extLst>
                <a:ext uri="{FF2B5EF4-FFF2-40B4-BE49-F238E27FC236}">
                  <a16:creationId xmlns:a16="http://schemas.microsoft.com/office/drawing/2014/main" id="{E4A67775-F6B0-4E16-8BEC-7AF6E736674A}"/>
                </a:ext>
              </a:extLst>
            </p:cNvPr>
            <p:cNvSpPr/>
            <p:nvPr/>
          </p:nvSpPr>
          <p:spPr bwMode="auto">
            <a:xfrm>
              <a:off x="6564313" y="2768600"/>
              <a:ext cx="211137"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0" name="Up-Down Arrow 67">
              <a:extLst>
                <a:ext uri="{FF2B5EF4-FFF2-40B4-BE49-F238E27FC236}">
                  <a16:creationId xmlns:a16="http://schemas.microsoft.com/office/drawing/2014/main" id="{561DFDAA-C6CC-4C67-81B2-91009E0084EF}"/>
                </a:ext>
              </a:extLst>
            </p:cNvPr>
            <p:cNvSpPr/>
            <p:nvPr/>
          </p:nvSpPr>
          <p:spPr bwMode="auto">
            <a:xfrm>
              <a:off x="4065588" y="2768600"/>
              <a:ext cx="211137"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1" name="Up-Down Arrow 68">
              <a:extLst>
                <a:ext uri="{FF2B5EF4-FFF2-40B4-BE49-F238E27FC236}">
                  <a16:creationId xmlns:a16="http://schemas.microsoft.com/office/drawing/2014/main" id="{9A59623D-F251-457B-8901-8E6AF865C2F3}"/>
                </a:ext>
              </a:extLst>
            </p:cNvPr>
            <p:cNvSpPr/>
            <p:nvPr/>
          </p:nvSpPr>
          <p:spPr bwMode="auto">
            <a:xfrm>
              <a:off x="1978025" y="2768600"/>
              <a:ext cx="209550"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2" name="Up-Down Arrow 69">
              <a:extLst>
                <a:ext uri="{FF2B5EF4-FFF2-40B4-BE49-F238E27FC236}">
                  <a16:creationId xmlns:a16="http://schemas.microsoft.com/office/drawing/2014/main" id="{239AF6E1-2C61-4F37-A4D7-0D839C147932}"/>
                </a:ext>
              </a:extLst>
            </p:cNvPr>
            <p:cNvSpPr/>
            <p:nvPr/>
          </p:nvSpPr>
          <p:spPr bwMode="auto">
            <a:xfrm>
              <a:off x="3021013" y="2768600"/>
              <a:ext cx="211137" cy="12668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3" name="Up-Down Arrow 70">
              <a:extLst>
                <a:ext uri="{FF2B5EF4-FFF2-40B4-BE49-F238E27FC236}">
                  <a16:creationId xmlns:a16="http://schemas.microsoft.com/office/drawing/2014/main" id="{5AB4CF94-3C9A-4E17-A227-E34D24D1FC62}"/>
                </a:ext>
              </a:extLst>
            </p:cNvPr>
            <p:cNvSpPr/>
            <p:nvPr/>
          </p:nvSpPr>
          <p:spPr bwMode="auto">
            <a:xfrm>
              <a:off x="5019675" y="2768600"/>
              <a:ext cx="209550" cy="12668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4" name="Up-Down Arrow 71">
              <a:extLst>
                <a:ext uri="{FF2B5EF4-FFF2-40B4-BE49-F238E27FC236}">
                  <a16:creationId xmlns:a16="http://schemas.microsoft.com/office/drawing/2014/main" id="{2B412B35-72A6-41E6-8575-F34AB4543AEB}"/>
                </a:ext>
              </a:extLst>
            </p:cNvPr>
            <p:cNvSpPr/>
            <p:nvPr/>
          </p:nvSpPr>
          <p:spPr bwMode="auto">
            <a:xfrm>
              <a:off x="4621213" y="2174009"/>
              <a:ext cx="211137" cy="319088"/>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5" name="TextBox 39">
              <a:extLst>
                <a:ext uri="{FF2B5EF4-FFF2-40B4-BE49-F238E27FC236}">
                  <a16:creationId xmlns:a16="http://schemas.microsoft.com/office/drawing/2014/main" id="{D9A2E6AE-9A03-4C20-8D9B-267377ED886C}"/>
                </a:ext>
              </a:extLst>
            </p:cNvPr>
            <p:cNvSpPr txBox="1">
              <a:spLocks noChangeArrowheads="1"/>
            </p:cNvSpPr>
            <p:nvPr/>
          </p:nvSpPr>
          <p:spPr bwMode="auto">
            <a:xfrm>
              <a:off x="1257300" y="1158875"/>
              <a:ext cx="9064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Chip Silicon</a:t>
              </a:r>
            </a:p>
          </p:txBody>
        </p:sp>
        <p:sp>
          <p:nvSpPr>
            <p:cNvPr id="36" name="Up-Down Arrow 73">
              <a:extLst>
                <a:ext uri="{FF2B5EF4-FFF2-40B4-BE49-F238E27FC236}">
                  <a16:creationId xmlns:a16="http://schemas.microsoft.com/office/drawing/2014/main" id="{C445CB1B-0F4A-4A55-AF93-32CFFFBF1CEE}"/>
                </a:ext>
              </a:extLst>
            </p:cNvPr>
            <p:cNvSpPr/>
            <p:nvPr/>
          </p:nvSpPr>
          <p:spPr bwMode="auto">
            <a:xfrm>
              <a:off x="1900238" y="4645025"/>
              <a:ext cx="211138" cy="59055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7" name="Up-Down Arrow 74">
              <a:extLst>
                <a:ext uri="{FF2B5EF4-FFF2-40B4-BE49-F238E27FC236}">
                  <a16:creationId xmlns:a16="http://schemas.microsoft.com/office/drawing/2014/main" id="{649CC02F-1987-4A89-8306-E68F0D234364}"/>
                </a:ext>
              </a:extLst>
            </p:cNvPr>
            <p:cNvSpPr/>
            <p:nvPr/>
          </p:nvSpPr>
          <p:spPr bwMode="auto">
            <a:xfrm>
              <a:off x="3476625" y="4645025"/>
              <a:ext cx="211138" cy="59055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8" name="Up-Down Arrow 75">
              <a:extLst>
                <a:ext uri="{FF2B5EF4-FFF2-40B4-BE49-F238E27FC236}">
                  <a16:creationId xmlns:a16="http://schemas.microsoft.com/office/drawing/2014/main" id="{23A38071-1F0B-4454-B7E0-4C4D2038DC16}"/>
                </a:ext>
              </a:extLst>
            </p:cNvPr>
            <p:cNvSpPr/>
            <p:nvPr/>
          </p:nvSpPr>
          <p:spPr bwMode="auto">
            <a:xfrm>
              <a:off x="5359400" y="4645025"/>
              <a:ext cx="211138" cy="59055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grpSp>
    </p:spTree>
    <p:extLst>
      <p:ext uri="{BB962C8B-B14F-4D97-AF65-F5344CB8AC3E}">
        <p14:creationId xmlns:p14="http://schemas.microsoft.com/office/powerpoint/2010/main" val="341945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r>
              <a:rPr lang="en-GB" dirty="0"/>
              <a:t>Cortex-M7 Program Image</a:t>
            </a:r>
          </a:p>
        </p:txBody>
      </p:sp>
      <p:sp>
        <p:nvSpPr>
          <p:cNvPr id="32771" name="Content Placeholder 2"/>
          <p:cNvSpPr>
            <a:spLocks noGrp="1"/>
          </p:cNvSpPr>
          <p:nvPr>
            <p:ph idx="1"/>
          </p:nvPr>
        </p:nvSpPr>
        <p:spPr>
          <a:xfrm>
            <a:off x="492125" y="1139126"/>
            <a:ext cx="10858500" cy="2583469"/>
          </a:xfrm>
        </p:spPr>
        <p:txBody>
          <a:bodyPr/>
          <a:lstStyle/>
          <a:p>
            <a:pPr>
              <a:spcBef>
                <a:spcPct val="0"/>
              </a:spcBef>
            </a:pPr>
            <a:r>
              <a:rPr lang="en-GB" dirty="0">
                <a:ea typeface="ＭＳ Ｐゴシック" panose="020B0600070205080204" pitchFamily="34" charset="-128"/>
              </a:rPr>
              <a:t>The program image in Cortex-M7 contains: </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Vector table – includes the starting addresses of exceptions (vectors) and the value of the main stack point (MSP)</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C start-up routine</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Program code – application code and data</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C library code – program codes for C library functions</a:t>
            </a:r>
          </a:p>
        </p:txBody>
      </p:sp>
      <p:sp>
        <p:nvSpPr>
          <p:cNvPr id="13" name="Rectangle 12"/>
          <p:cNvSpPr/>
          <p:nvPr/>
        </p:nvSpPr>
        <p:spPr bwMode="auto">
          <a:xfrm>
            <a:off x="3349389" y="3727022"/>
            <a:ext cx="2396189" cy="2687637"/>
          </a:xfrm>
          <a:prstGeom prst="rect">
            <a:avLst/>
          </a:prstGeom>
          <a:solidFill>
            <a:schemeClr val="bg1">
              <a:lumMod val="95000"/>
            </a:schemeClr>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dirty="0"/>
          </a:p>
        </p:txBody>
      </p:sp>
      <p:sp>
        <p:nvSpPr>
          <p:cNvPr id="26" name="TextBox 25"/>
          <p:cNvSpPr txBox="1"/>
          <p:nvPr/>
        </p:nvSpPr>
        <p:spPr>
          <a:xfrm>
            <a:off x="1733943" y="6189232"/>
            <a:ext cx="1345674" cy="254000"/>
          </a:xfrm>
          <a:prstGeom prst="rect">
            <a:avLst/>
          </a:prstGeom>
          <a:noFill/>
        </p:spPr>
        <p:txBody>
          <a:bodyPr>
            <a:spAutoFit/>
          </a:bodyPr>
          <a:lstStyle/>
          <a:p>
            <a:pPr>
              <a:defRPr/>
            </a:pPr>
            <a:r>
              <a:rPr lang="en-GB" sz="1050" spc="10" dirty="0"/>
              <a:t>0x00000000</a:t>
            </a:r>
          </a:p>
        </p:txBody>
      </p:sp>
      <p:sp>
        <p:nvSpPr>
          <p:cNvPr id="54" name="TextBox 53"/>
          <p:cNvSpPr txBox="1"/>
          <p:nvPr/>
        </p:nvSpPr>
        <p:spPr>
          <a:xfrm>
            <a:off x="3453403" y="3739720"/>
            <a:ext cx="2205423" cy="260349"/>
          </a:xfrm>
          <a:prstGeom prst="rect">
            <a:avLst/>
          </a:prstGeom>
          <a:noFill/>
        </p:spPr>
        <p:txBody>
          <a:bodyPr wrap="square">
            <a:spAutoFit/>
          </a:bodyPr>
          <a:lstStyle/>
          <a:p>
            <a:pPr algn="ctr">
              <a:defRPr/>
            </a:pPr>
            <a:r>
              <a:rPr lang="en-GB" sz="1050" spc="10" dirty="0"/>
              <a:t>Code region</a:t>
            </a:r>
          </a:p>
        </p:txBody>
      </p:sp>
      <p:sp>
        <p:nvSpPr>
          <p:cNvPr id="55" name="Rectangle 54"/>
          <p:cNvSpPr/>
          <p:nvPr/>
        </p:nvSpPr>
        <p:spPr bwMode="auto">
          <a:xfrm>
            <a:off x="3453403" y="4054045"/>
            <a:ext cx="2205425" cy="1662112"/>
          </a:xfrm>
          <a:prstGeom prst="rect">
            <a:avLst/>
          </a:prstGeom>
          <a:solidFill>
            <a:srgbClr val="A7C4D1"/>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dirty="0"/>
              <a:t>Start-up routine &amp;</a:t>
            </a:r>
          </a:p>
          <a:p>
            <a:pPr algn="ctr">
              <a:defRPr/>
            </a:pPr>
            <a:r>
              <a:rPr lang="en-GB" sz="1100" dirty="0"/>
              <a:t>Program code &amp;</a:t>
            </a:r>
          </a:p>
          <a:p>
            <a:pPr algn="ctr">
              <a:defRPr/>
            </a:pPr>
            <a:r>
              <a:rPr lang="en-GB" sz="1100" dirty="0"/>
              <a:t>C library code</a:t>
            </a:r>
          </a:p>
        </p:txBody>
      </p:sp>
      <p:sp>
        <p:nvSpPr>
          <p:cNvPr id="56" name="Rectangle 55"/>
          <p:cNvSpPr/>
          <p:nvPr/>
        </p:nvSpPr>
        <p:spPr bwMode="auto">
          <a:xfrm>
            <a:off x="3453403" y="5847920"/>
            <a:ext cx="2205425" cy="512762"/>
          </a:xfrm>
          <a:prstGeom prst="rect">
            <a:avLst/>
          </a:prstGeom>
          <a:solidFill>
            <a:schemeClr val="accent5">
              <a:lumMod val="20000"/>
              <a:lumOff val="80000"/>
            </a:schemeClr>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dirty="0"/>
              <a:t>Vector table</a:t>
            </a:r>
          </a:p>
        </p:txBody>
      </p:sp>
      <p:sp>
        <p:nvSpPr>
          <p:cNvPr id="58" name="Left Brace 57"/>
          <p:cNvSpPr/>
          <p:nvPr/>
        </p:nvSpPr>
        <p:spPr bwMode="auto">
          <a:xfrm>
            <a:off x="2916698" y="4054047"/>
            <a:ext cx="234859" cy="2262187"/>
          </a:xfrm>
          <a:prstGeom prst="leftBrace">
            <a:avLst>
              <a:gd name="adj1" fmla="val 26409"/>
              <a:gd name="adj2" fmla="val 50000"/>
            </a:avLst>
          </a:prstGeom>
          <a:noFill/>
          <a:ln w="1270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59" name="TextBox 58"/>
          <p:cNvSpPr txBox="1"/>
          <p:nvPr/>
        </p:nvSpPr>
        <p:spPr>
          <a:xfrm>
            <a:off x="1822809" y="5011309"/>
            <a:ext cx="1055803" cy="415925"/>
          </a:xfrm>
          <a:prstGeom prst="rect">
            <a:avLst/>
          </a:prstGeom>
          <a:noFill/>
        </p:spPr>
        <p:txBody>
          <a:bodyPr>
            <a:spAutoFit/>
          </a:bodyPr>
          <a:lstStyle/>
          <a:p>
            <a:pPr algn="ctr">
              <a:defRPr/>
            </a:pPr>
            <a:r>
              <a:rPr lang="en-GB" sz="1050" spc="10" dirty="0"/>
              <a:t>Program</a:t>
            </a:r>
          </a:p>
          <a:p>
            <a:pPr algn="ctr">
              <a:defRPr/>
            </a:pPr>
            <a:r>
              <a:rPr lang="en-GB" sz="1050" spc="10" dirty="0"/>
              <a:t>image </a:t>
            </a:r>
          </a:p>
        </p:txBody>
      </p:sp>
      <p:cxnSp>
        <p:nvCxnSpPr>
          <p:cNvPr id="60" name="Straight Connector 59"/>
          <p:cNvCxnSpPr>
            <a:cxnSpLocks/>
          </p:cNvCxnSpPr>
          <p:nvPr/>
        </p:nvCxnSpPr>
        <p:spPr bwMode="auto">
          <a:xfrm flipV="1">
            <a:off x="5658828" y="3037034"/>
            <a:ext cx="2138149" cy="2810886"/>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63" name="Straight Connector 62"/>
          <p:cNvCxnSpPr/>
          <p:nvPr/>
        </p:nvCxnSpPr>
        <p:spPr bwMode="auto">
          <a:xfrm>
            <a:off x="5658828" y="6360682"/>
            <a:ext cx="2147577" cy="0"/>
          </a:xfrm>
          <a:prstGeom prst="line">
            <a:avLst/>
          </a:prstGeom>
          <a:noFill/>
          <a:ln w="19050" cap="flat" cmpd="sng" algn="ctr">
            <a:solidFill>
              <a:schemeClr val="bg1">
                <a:lumMod val="75000"/>
              </a:schemeClr>
            </a:solidFill>
            <a:prstDash val="sysDot"/>
            <a:round/>
            <a:headEnd type="none" w="med" len="med"/>
            <a:tailEnd type="none" w="med" len="med"/>
          </a:ln>
          <a:effectLst/>
        </p:spPr>
      </p:cxnSp>
      <p:grpSp>
        <p:nvGrpSpPr>
          <p:cNvPr id="6" name="Group 5">
            <a:extLst>
              <a:ext uri="{FF2B5EF4-FFF2-40B4-BE49-F238E27FC236}">
                <a16:creationId xmlns:a16="http://schemas.microsoft.com/office/drawing/2014/main" id="{21ACD35C-BBB5-49B2-A27B-0F99DC7F9160}"/>
              </a:ext>
            </a:extLst>
          </p:cNvPr>
          <p:cNvGrpSpPr/>
          <p:nvPr/>
        </p:nvGrpSpPr>
        <p:grpSpPr>
          <a:xfrm>
            <a:off x="7797374" y="3052064"/>
            <a:ext cx="2026048" cy="3308619"/>
            <a:chOff x="7483263" y="2771506"/>
            <a:chExt cx="2026048" cy="3308619"/>
          </a:xfrm>
        </p:grpSpPr>
        <p:sp>
          <p:nvSpPr>
            <p:cNvPr id="36" name="Rectangle 35">
              <a:extLst>
                <a:ext uri="{FF2B5EF4-FFF2-40B4-BE49-F238E27FC236}">
                  <a16:creationId xmlns:a16="http://schemas.microsoft.com/office/drawing/2014/main" id="{6DDBD14C-0BC1-4972-9104-A912E1232602}"/>
                </a:ext>
              </a:extLst>
            </p:cNvPr>
            <p:cNvSpPr/>
            <p:nvPr/>
          </p:nvSpPr>
          <p:spPr bwMode="auto">
            <a:xfrm>
              <a:off x="7483661" y="3890081"/>
              <a:ext cx="2025650" cy="16317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SysTick</a:t>
              </a:r>
            </a:p>
          </p:txBody>
        </p:sp>
        <p:sp>
          <p:nvSpPr>
            <p:cNvPr id="37" name="Rectangle 36">
              <a:extLst>
                <a:ext uri="{FF2B5EF4-FFF2-40B4-BE49-F238E27FC236}">
                  <a16:creationId xmlns:a16="http://schemas.microsoft.com/office/drawing/2014/main" id="{62C3B099-AD6A-447C-8D27-8AD5D4FED621}"/>
                </a:ext>
              </a:extLst>
            </p:cNvPr>
            <p:cNvSpPr/>
            <p:nvPr/>
          </p:nvSpPr>
          <p:spPr bwMode="auto">
            <a:xfrm>
              <a:off x="7483661" y="3719511"/>
              <a:ext cx="2025650" cy="17057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IRQ0</a:t>
              </a:r>
            </a:p>
          </p:txBody>
        </p:sp>
        <p:sp>
          <p:nvSpPr>
            <p:cNvPr id="29" name="Rectangle 28">
              <a:extLst>
                <a:ext uri="{FF2B5EF4-FFF2-40B4-BE49-F238E27FC236}">
                  <a16:creationId xmlns:a16="http://schemas.microsoft.com/office/drawing/2014/main" id="{4ABF2A6F-8E19-4FDB-B0F5-CDABB1D85104}"/>
                </a:ext>
              </a:extLst>
            </p:cNvPr>
            <p:cNvSpPr/>
            <p:nvPr/>
          </p:nvSpPr>
          <p:spPr bwMode="auto">
            <a:xfrm>
              <a:off x="7483263" y="5915681"/>
              <a:ext cx="2025650" cy="164444"/>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Initial MSP value</a:t>
              </a:r>
            </a:p>
          </p:txBody>
        </p:sp>
        <p:sp>
          <p:nvSpPr>
            <p:cNvPr id="30" name="Rectangle 29">
              <a:extLst>
                <a:ext uri="{FF2B5EF4-FFF2-40B4-BE49-F238E27FC236}">
                  <a16:creationId xmlns:a16="http://schemas.microsoft.com/office/drawing/2014/main" id="{70EBD3E8-3CBA-4643-A507-A6BA98D857CF}"/>
                </a:ext>
              </a:extLst>
            </p:cNvPr>
            <p:cNvSpPr/>
            <p:nvPr/>
          </p:nvSpPr>
          <p:spPr bwMode="auto">
            <a:xfrm>
              <a:off x="7483263" y="5757610"/>
              <a:ext cx="2025650" cy="16317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Reset </a:t>
              </a:r>
            </a:p>
          </p:txBody>
        </p:sp>
        <p:sp>
          <p:nvSpPr>
            <p:cNvPr id="31" name="Rectangle 30">
              <a:extLst>
                <a:ext uri="{FF2B5EF4-FFF2-40B4-BE49-F238E27FC236}">
                  <a16:creationId xmlns:a16="http://schemas.microsoft.com/office/drawing/2014/main" id="{75A3BF8E-EBA5-498F-A057-6FA7DE209BD0}"/>
                </a:ext>
              </a:extLst>
            </p:cNvPr>
            <p:cNvSpPr/>
            <p:nvPr/>
          </p:nvSpPr>
          <p:spPr bwMode="auto">
            <a:xfrm>
              <a:off x="7483263" y="5600814"/>
              <a:ext cx="2025650" cy="16444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NMI </a:t>
              </a:r>
            </a:p>
          </p:txBody>
        </p:sp>
        <p:sp>
          <p:nvSpPr>
            <p:cNvPr id="32" name="Rectangle 31">
              <a:extLst>
                <a:ext uri="{FF2B5EF4-FFF2-40B4-BE49-F238E27FC236}">
                  <a16:creationId xmlns:a16="http://schemas.microsoft.com/office/drawing/2014/main" id="{AB083F0F-C0CB-4F74-9213-B20AF568D1E6}"/>
                </a:ext>
              </a:extLst>
            </p:cNvPr>
            <p:cNvSpPr/>
            <p:nvPr/>
          </p:nvSpPr>
          <p:spPr bwMode="auto">
            <a:xfrm>
              <a:off x="7483263" y="5442743"/>
              <a:ext cx="2025650" cy="16444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Hard fault </a:t>
              </a:r>
            </a:p>
          </p:txBody>
        </p:sp>
        <p:sp>
          <p:nvSpPr>
            <p:cNvPr id="33" name="Rectangle 32">
              <a:extLst>
                <a:ext uri="{FF2B5EF4-FFF2-40B4-BE49-F238E27FC236}">
                  <a16:creationId xmlns:a16="http://schemas.microsoft.com/office/drawing/2014/main" id="{52C1EC00-EAAD-4895-AFB5-B328AE566750}"/>
                </a:ext>
              </a:extLst>
            </p:cNvPr>
            <p:cNvSpPr/>
            <p:nvPr/>
          </p:nvSpPr>
          <p:spPr bwMode="auto">
            <a:xfrm>
              <a:off x="7483263" y="5272597"/>
              <a:ext cx="2025650" cy="165719"/>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Memory Managemet fault</a:t>
              </a:r>
            </a:p>
          </p:txBody>
        </p:sp>
        <p:sp>
          <p:nvSpPr>
            <p:cNvPr id="34" name="Rectangle 33">
              <a:extLst>
                <a:ext uri="{FF2B5EF4-FFF2-40B4-BE49-F238E27FC236}">
                  <a16:creationId xmlns:a16="http://schemas.microsoft.com/office/drawing/2014/main" id="{061CB493-0ACC-49CF-9FF0-2AB54BC82C75}"/>
                </a:ext>
              </a:extLst>
            </p:cNvPr>
            <p:cNvSpPr/>
            <p:nvPr/>
          </p:nvSpPr>
          <p:spPr bwMode="auto">
            <a:xfrm>
              <a:off x="7483263" y="4179452"/>
              <a:ext cx="2025650" cy="1886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Reserved</a:t>
              </a:r>
            </a:p>
          </p:txBody>
        </p:sp>
        <p:sp>
          <p:nvSpPr>
            <p:cNvPr id="35" name="Rectangle 34">
              <a:extLst>
                <a:ext uri="{FF2B5EF4-FFF2-40B4-BE49-F238E27FC236}">
                  <a16:creationId xmlns:a16="http://schemas.microsoft.com/office/drawing/2014/main" id="{C5F612C5-4DFC-400A-BEEE-354C253568B8}"/>
                </a:ext>
              </a:extLst>
            </p:cNvPr>
            <p:cNvSpPr/>
            <p:nvPr/>
          </p:nvSpPr>
          <p:spPr bwMode="auto">
            <a:xfrm>
              <a:off x="7483263" y="4045602"/>
              <a:ext cx="2025650" cy="164444"/>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PendSV</a:t>
              </a:r>
            </a:p>
          </p:txBody>
        </p:sp>
        <p:sp>
          <p:nvSpPr>
            <p:cNvPr id="38" name="Rectangle 37">
              <a:extLst>
                <a:ext uri="{FF2B5EF4-FFF2-40B4-BE49-F238E27FC236}">
                  <a16:creationId xmlns:a16="http://schemas.microsoft.com/office/drawing/2014/main" id="{C3FF16E8-7BCA-4227-B5D9-42A2A5DDB48D}"/>
                </a:ext>
              </a:extLst>
            </p:cNvPr>
            <p:cNvSpPr/>
            <p:nvPr/>
          </p:nvSpPr>
          <p:spPr bwMode="auto">
            <a:xfrm>
              <a:off x="7483263" y="5116403"/>
              <a:ext cx="2025650" cy="16444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Bus fault</a:t>
              </a:r>
            </a:p>
          </p:txBody>
        </p:sp>
        <p:sp>
          <p:nvSpPr>
            <p:cNvPr id="39" name="Rectangle 38">
              <a:extLst>
                <a:ext uri="{FF2B5EF4-FFF2-40B4-BE49-F238E27FC236}">
                  <a16:creationId xmlns:a16="http://schemas.microsoft.com/office/drawing/2014/main" id="{4310C0D9-906D-42D4-B968-0160D7350A1A}"/>
                </a:ext>
              </a:extLst>
            </p:cNvPr>
            <p:cNvSpPr/>
            <p:nvPr/>
          </p:nvSpPr>
          <p:spPr bwMode="auto">
            <a:xfrm>
              <a:off x="7483263" y="4949385"/>
              <a:ext cx="2025650" cy="165719"/>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Usage fault</a:t>
              </a:r>
            </a:p>
          </p:txBody>
        </p:sp>
        <p:sp>
          <p:nvSpPr>
            <p:cNvPr id="40" name="Rectangle 39">
              <a:extLst>
                <a:ext uri="{FF2B5EF4-FFF2-40B4-BE49-F238E27FC236}">
                  <a16:creationId xmlns:a16="http://schemas.microsoft.com/office/drawing/2014/main" id="{74EE85B1-83F9-4DEF-89E5-7F487C20FB6B}"/>
                </a:ext>
              </a:extLst>
            </p:cNvPr>
            <p:cNvSpPr/>
            <p:nvPr/>
          </p:nvSpPr>
          <p:spPr bwMode="auto">
            <a:xfrm>
              <a:off x="7483263" y="4698280"/>
              <a:ext cx="2025650" cy="256229"/>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Reserved </a:t>
              </a:r>
            </a:p>
          </p:txBody>
        </p:sp>
        <p:sp>
          <p:nvSpPr>
            <p:cNvPr id="41" name="Rectangle 40">
              <a:extLst>
                <a:ext uri="{FF2B5EF4-FFF2-40B4-BE49-F238E27FC236}">
                  <a16:creationId xmlns:a16="http://schemas.microsoft.com/office/drawing/2014/main" id="{778A0020-80C1-4265-BA13-61A24B2DA3B1}"/>
                </a:ext>
              </a:extLst>
            </p:cNvPr>
            <p:cNvSpPr/>
            <p:nvPr/>
          </p:nvSpPr>
          <p:spPr bwMode="auto">
            <a:xfrm>
              <a:off x="7483263" y="4532560"/>
              <a:ext cx="2025650" cy="165719"/>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SVCall</a:t>
              </a:r>
            </a:p>
          </p:txBody>
        </p:sp>
        <p:sp>
          <p:nvSpPr>
            <p:cNvPr id="42" name="Rectangle 41">
              <a:extLst>
                <a:ext uri="{FF2B5EF4-FFF2-40B4-BE49-F238E27FC236}">
                  <a16:creationId xmlns:a16="http://schemas.microsoft.com/office/drawing/2014/main" id="{3FCC7B36-176F-4101-814F-FFD6A2DEA147}"/>
                </a:ext>
              </a:extLst>
            </p:cNvPr>
            <p:cNvSpPr/>
            <p:nvPr/>
          </p:nvSpPr>
          <p:spPr bwMode="auto">
            <a:xfrm>
              <a:off x="7483263" y="4368115"/>
              <a:ext cx="2025650" cy="16444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R</a:t>
              </a:r>
              <a:r>
                <a:rPr lang="en-US" altLang="zh-CN" sz="1050" dirty="0"/>
                <a:t>eserved for </a:t>
              </a:r>
              <a:r>
                <a:rPr lang="en-GB" sz="1050" dirty="0"/>
                <a:t>Debug </a:t>
              </a:r>
            </a:p>
          </p:txBody>
        </p:sp>
        <p:sp>
          <p:nvSpPr>
            <p:cNvPr id="43" name="Rectangle 42">
              <a:extLst>
                <a:ext uri="{FF2B5EF4-FFF2-40B4-BE49-F238E27FC236}">
                  <a16:creationId xmlns:a16="http://schemas.microsoft.com/office/drawing/2014/main" id="{39CD4729-C4D6-4403-A975-D14E5C841FAA}"/>
                </a:ext>
              </a:extLst>
            </p:cNvPr>
            <p:cNvSpPr/>
            <p:nvPr/>
          </p:nvSpPr>
          <p:spPr bwMode="auto">
            <a:xfrm>
              <a:off x="7483263" y="3561071"/>
              <a:ext cx="2025650" cy="170570"/>
            </a:xfrm>
            <a:prstGeom prst="rect">
              <a:avLst/>
            </a:prstGeom>
            <a:solidFill>
              <a:srgbClr val="C5F4FF"/>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IRQ1</a:t>
              </a:r>
            </a:p>
          </p:txBody>
        </p:sp>
        <p:sp>
          <p:nvSpPr>
            <p:cNvPr id="44" name="Rectangle 43">
              <a:extLst>
                <a:ext uri="{FF2B5EF4-FFF2-40B4-BE49-F238E27FC236}">
                  <a16:creationId xmlns:a16="http://schemas.microsoft.com/office/drawing/2014/main" id="{4C9E44CB-AF0B-4BA3-B4BD-FC79B7109802}"/>
                </a:ext>
              </a:extLst>
            </p:cNvPr>
            <p:cNvSpPr/>
            <p:nvPr/>
          </p:nvSpPr>
          <p:spPr bwMode="auto">
            <a:xfrm>
              <a:off x="7483263" y="3397790"/>
              <a:ext cx="2025650" cy="17057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IRQ2</a:t>
              </a:r>
            </a:p>
          </p:txBody>
        </p:sp>
        <p:sp>
          <p:nvSpPr>
            <p:cNvPr id="45" name="Rectangle 44">
              <a:extLst>
                <a:ext uri="{FF2B5EF4-FFF2-40B4-BE49-F238E27FC236}">
                  <a16:creationId xmlns:a16="http://schemas.microsoft.com/office/drawing/2014/main" id="{12CBD6F4-AEF5-4FED-A6DA-CFE7AAA72CEA}"/>
                </a:ext>
              </a:extLst>
            </p:cNvPr>
            <p:cNvSpPr/>
            <p:nvPr/>
          </p:nvSpPr>
          <p:spPr bwMode="auto">
            <a:xfrm>
              <a:off x="7483263" y="2923468"/>
              <a:ext cx="2025650" cy="497538"/>
            </a:xfrm>
            <a:prstGeom prst="rect">
              <a:avLst/>
            </a:prstGeom>
            <a:solidFill>
              <a:srgbClr val="C5F4FF"/>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spc="-150" dirty="0"/>
                <a:t>.</a:t>
              </a:r>
            </a:p>
            <a:p>
              <a:pPr algn="ctr">
                <a:defRPr/>
              </a:pPr>
              <a:r>
                <a:rPr lang="en-GB" sz="1050" spc="-150" dirty="0"/>
                <a:t>.</a:t>
              </a:r>
            </a:p>
            <a:p>
              <a:pPr algn="ctr">
                <a:defRPr/>
              </a:pPr>
              <a:r>
                <a:rPr lang="en-GB" sz="1050" spc="-150" dirty="0"/>
                <a:t>.</a:t>
              </a:r>
            </a:p>
          </p:txBody>
        </p:sp>
        <p:sp>
          <p:nvSpPr>
            <p:cNvPr id="46" name="Rectangle 45">
              <a:extLst>
                <a:ext uri="{FF2B5EF4-FFF2-40B4-BE49-F238E27FC236}">
                  <a16:creationId xmlns:a16="http://schemas.microsoft.com/office/drawing/2014/main" id="{FECE7D03-C6C2-46D1-BB44-40419B181E53}"/>
                </a:ext>
              </a:extLst>
            </p:cNvPr>
            <p:cNvSpPr/>
            <p:nvPr/>
          </p:nvSpPr>
          <p:spPr bwMode="auto">
            <a:xfrm>
              <a:off x="7483263" y="2771506"/>
              <a:ext cx="2025650" cy="17057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dirty="0"/>
                <a:t>IRQ239</a:t>
              </a:r>
            </a:p>
          </p:txBody>
        </p:sp>
      </p:grpSp>
    </p:spTree>
    <p:extLst>
      <p:ext uri="{BB962C8B-B14F-4D97-AF65-F5344CB8AC3E}">
        <p14:creationId xmlns:p14="http://schemas.microsoft.com/office/powerpoint/2010/main" val="36994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r>
              <a:rPr lang="en-GB" dirty="0"/>
              <a:t>Cortex-M7 Program Image</a:t>
            </a:r>
          </a:p>
        </p:txBody>
      </p:sp>
      <p:sp>
        <p:nvSpPr>
          <p:cNvPr id="30723" name="Content Placeholder 2"/>
          <p:cNvSpPr>
            <a:spLocks noGrp="1"/>
          </p:cNvSpPr>
          <p:nvPr>
            <p:ph idx="1"/>
          </p:nvPr>
        </p:nvSpPr>
        <p:spPr>
          <a:xfrm>
            <a:off x="492125" y="1254125"/>
            <a:ext cx="6072188" cy="4552951"/>
          </a:xfrm>
        </p:spPr>
        <p:txBody>
          <a:bodyPr/>
          <a:lstStyle/>
          <a:p>
            <a:pPr>
              <a:spcBef>
                <a:spcPct val="0"/>
              </a:spcBef>
              <a:defRPr/>
            </a:pPr>
            <a:r>
              <a:rPr lang="en-GB" dirty="0">
                <a:ea typeface="ＭＳ Ｐゴシック" panose="020B0600070205080204" pitchFamily="34" charset="-128"/>
              </a:rPr>
              <a:t>After reset, the processor:</a:t>
            </a:r>
          </a:p>
          <a:p>
            <a:pPr marL="901700" lvl="1" indent="-457200">
              <a:spcBef>
                <a:spcPct val="0"/>
              </a:spcBef>
              <a:spcAft>
                <a:spcPts val="1600"/>
              </a:spcAft>
              <a:buFont typeface="Calibri" panose="020F0502020204030204" pitchFamily="34" charset="0"/>
              <a:buAutoNum type="arabicPeriod"/>
              <a:defRPr/>
            </a:pPr>
            <a:r>
              <a:rPr lang="en-GB" sz="2400" dirty="0">
                <a:solidFill>
                  <a:schemeClr val="tx2"/>
                </a:solidFill>
                <a:ea typeface="ＭＳ Ｐゴシック" panose="020B0600070205080204" pitchFamily="34" charset="-128"/>
              </a:rPr>
              <a:t>First reads the initial MSP value</a:t>
            </a:r>
          </a:p>
          <a:p>
            <a:pPr marL="901700" lvl="1" indent="-457200">
              <a:spcBef>
                <a:spcPct val="0"/>
              </a:spcBef>
              <a:spcAft>
                <a:spcPts val="1600"/>
              </a:spcAft>
              <a:buFont typeface="Calibri" panose="020F0502020204030204" pitchFamily="34" charset="0"/>
              <a:buAutoNum type="arabicPeriod"/>
              <a:defRPr/>
            </a:pPr>
            <a:r>
              <a:rPr lang="en-GB" sz="2400" dirty="0">
                <a:solidFill>
                  <a:schemeClr val="tx2"/>
                </a:solidFill>
                <a:ea typeface="ＭＳ Ｐゴシック" panose="020B0600070205080204" pitchFamily="34" charset="-128"/>
              </a:rPr>
              <a:t>Then reads the reset vector</a:t>
            </a:r>
          </a:p>
          <a:p>
            <a:pPr marL="901700" lvl="1" indent="-457200">
              <a:spcBef>
                <a:spcPct val="0"/>
              </a:spcBef>
              <a:spcAft>
                <a:spcPts val="1600"/>
              </a:spcAft>
              <a:buFont typeface="Calibri" panose="020F0502020204030204" pitchFamily="34" charset="0"/>
              <a:buAutoNum type="arabicPeriod"/>
              <a:defRPr/>
            </a:pPr>
            <a:r>
              <a:rPr lang="en-GB" sz="2400" dirty="0">
                <a:solidFill>
                  <a:schemeClr val="tx2"/>
                </a:solidFill>
                <a:ea typeface="ＭＳ Ｐゴシック" panose="020B0600070205080204" pitchFamily="34" charset="-128"/>
              </a:rPr>
              <a:t>Branches to the start of the programme execution address (reset handler)</a:t>
            </a:r>
          </a:p>
          <a:p>
            <a:pPr marL="901700" lvl="1" indent="-457200">
              <a:spcBef>
                <a:spcPct val="0"/>
              </a:spcBef>
              <a:spcAft>
                <a:spcPts val="1600"/>
              </a:spcAft>
              <a:buFont typeface="Calibri" panose="020F0502020204030204" pitchFamily="34" charset="0"/>
              <a:buAutoNum type="arabicPeriod"/>
              <a:defRPr/>
            </a:pPr>
            <a:r>
              <a:rPr lang="en-GB" sz="2400" dirty="0">
                <a:solidFill>
                  <a:schemeClr val="tx2"/>
                </a:solidFill>
                <a:ea typeface="ＭＳ Ｐゴシック" panose="020B0600070205080204" pitchFamily="34" charset="-128"/>
              </a:rPr>
              <a:t>Subsequently executes program instructions</a:t>
            </a:r>
          </a:p>
          <a:p>
            <a:pPr marL="444500" indent="-457200">
              <a:defRPr/>
            </a:pPr>
            <a:endParaRPr lang="en-GB" dirty="0"/>
          </a:p>
        </p:txBody>
      </p:sp>
      <p:grpSp>
        <p:nvGrpSpPr>
          <p:cNvPr id="33796" name="Group 29"/>
          <p:cNvGrpSpPr>
            <a:grpSpLocks/>
          </p:cNvGrpSpPr>
          <p:nvPr/>
        </p:nvGrpSpPr>
        <p:grpSpPr bwMode="auto">
          <a:xfrm>
            <a:off x="7500919" y="1192215"/>
            <a:ext cx="3842365" cy="4294187"/>
            <a:chOff x="5880100" y="3159125"/>
            <a:chExt cx="2882900" cy="3054350"/>
          </a:xfrm>
          <a:effectLst>
            <a:outerShdw blurRad="50800" dist="38100" dir="2700000" algn="tl" rotWithShape="0">
              <a:prstClr val="black">
                <a:alpha val="40000"/>
              </a:prstClr>
            </a:outerShdw>
          </a:effectLst>
        </p:grpSpPr>
        <p:sp>
          <p:nvSpPr>
            <p:cNvPr id="4" name="Rectangle 3"/>
            <p:cNvSpPr/>
            <p:nvPr/>
          </p:nvSpPr>
          <p:spPr bwMode="auto">
            <a:xfrm>
              <a:off x="5880100" y="3159125"/>
              <a:ext cx="2882900" cy="266479"/>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t>Reset</a:t>
              </a:r>
            </a:p>
          </p:txBody>
        </p:sp>
        <p:sp>
          <p:nvSpPr>
            <p:cNvPr id="5" name="Rectangle 4"/>
            <p:cNvSpPr/>
            <p:nvPr/>
          </p:nvSpPr>
          <p:spPr bwMode="auto">
            <a:xfrm>
              <a:off x="5880100" y="3648047"/>
              <a:ext cx="2882900" cy="482147"/>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t>Fetch initial value for MSP</a:t>
              </a:r>
            </a:p>
            <a:p>
              <a:pPr algn="ctr">
                <a:defRPr/>
              </a:pPr>
              <a:r>
                <a:rPr lang="en-GB" b="0" dirty="0"/>
                <a:t>(read address 0x00000000)</a:t>
              </a:r>
            </a:p>
          </p:txBody>
        </p:sp>
        <p:sp>
          <p:nvSpPr>
            <p:cNvPr id="6" name="Rectangle 5"/>
            <p:cNvSpPr/>
            <p:nvPr/>
          </p:nvSpPr>
          <p:spPr bwMode="auto">
            <a:xfrm>
              <a:off x="5880100" y="4352636"/>
              <a:ext cx="2882900" cy="469726"/>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t>Fetch reset vector</a:t>
              </a:r>
            </a:p>
            <a:p>
              <a:pPr algn="ctr">
                <a:defRPr/>
              </a:pPr>
              <a:r>
                <a:rPr lang="en-GB" b="0" dirty="0"/>
                <a:t>(read address 0x00000004)</a:t>
              </a:r>
            </a:p>
          </p:txBody>
        </p:sp>
        <p:sp>
          <p:nvSpPr>
            <p:cNvPr id="7" name="Rectangle 6"/>
            <p:cNvSpPr/>
            <p:nvPr/>
          </p:nvSpPr>
          <p:spPr bwMode="auto">
            <a:xfrm>
              <a:off x="5880100" y="5051580"/>
              <a:ext cx="2882900" cy="469726"/>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t>Fetch 1</a:t>
              </a:r>
              <a:r>
                <a:rPr lang="en-GB" b="0" baseline="30000" dirty="0"/>
                <a:t>st</a:t>
              </a:r>
              <a:r>
                <a:rPr lang="en-GB" b="0" dirty="0"/>
                <a:t> instruction</a:t>
              </a:r>
            </a:p>
            <a:p>
              <a:pPr algn="ctr">
                <a:defRPr/>
              </a:pPr>
              <a:r>
                <a:rPr lang="en-GB" b="0" dirty="0"/>
                <a:t>(read address of reset vector)</a:t>
              </a:r>
            </a:p>
          </p:txBody>
        </p:sp>
        <p:cxnSp>
          <p:nvCxnSpPr>
            <p:cNvPr id="9" name="Straight Arrow Connector 8"/>
            <p:cNvCxnSpPr>
              <a:stCxn id="4" idx="2"/>
              <a:endCxn id="5" idx="0"/>
            </p:cNvCxnSpPr>
            <p:nvPr/>
          </p:nvCxnSpPr>
          <p:spPr bwMode="auto">
            <a:xfrm>
              <a:off x="7321550" y="3425604"/>
              <a:ext cx="0" cy="222442"/>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1" name="Straight Arrow Connector 10"/>
            <p:cNvCxnSpPr>
              <a:stCxn id="5" idx="2"/>
              <a:endCxn id="6" idx="0"/>
            </p:cNvCxnSpPr>
            <p:nvPr/>
          </p:nvCxnSpPr>
          <p:spPr bwMode="auto">
            <a:xfrm>
              <a:off x="7321550" y="4130194"/>
              <a:ext cx="0" cy="222442"/>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3" name="Straight Arrow Connector 12"/>
            <p:cNvCxnSpPr>
              <a:stCxn id="6" idx="2"/>
              <a:endCxn id="7" idx="0"/>
            </p:cNvCxnSpPr>
            <p:nvPr/>
          </p:nvCxnSpPr>
          <p:spPr bwMode="auto">
            <a:xfrm>
              <a:off x="7321550" y="4822362"/>
              <a:ext cx="0" cy="229218"/>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0" name="Rectangle 19"/>
            <p:cNvSpPr/>
            <p:nvPr/>
          </p:nvSpPr>
          <p:spPr bwMode="auto">
            <a:xfrm>
              <a:off x="5880100" y="5743749"/>
              <a:ext cx="2882900" cy="469726"/>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t>Fetch 2</a:t>
              </a:r>
              <a:r>
                <a:rPr lang="en-GB" b="0" baseline="30000" dirty="0"/>
                <a:t>nd</a:t>
              </a:r>
              <a:r>
                <a:rPr lang="en-GB" b="0" dirty="0"/>
                <a:t> instruction</a:t>
              </a:r>
            </a:p>
            <a:p>
              <a:pPr algn="ctr">
                <a:defRPr/>
              </a:pPr>
              <a:r>
                <a:rPr lang="en-GB" b="0" dirty="0"/>
                <a:t>(read subsequent instructions)</a:t>
              </a:r>
            </a:p>
          </p:txBody>
        </p:sp>
        <p:cxnSp>
          <p:nvCxnSpPr>
            <p:cNvPr id="21" name="Straight Arrow Connector 20"/>
            <p:cNvCxnSpPr>
              <a:stCxn id="7" idx="2"/>
              <a:endCxn id="20" idx="0"/>
            </p:cNvCxnSpPr>
            <p:nvPr/>
          </p:nvCxnSpPr>
          <p:spPr bwMode="auto">
            <a:xfrm>
              <a:off x="7321550" y="5521306"/>
              <a:ext cx="0" cy="222442"/>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grpSp>
    </p:spTree>
    <p:extLst>
      <p:ext uri="{BB962C8B-B14F-4D97-AF65-F5344CB8AC3E}">
        <p14:creationId xmlns:p14="http://schemas.microsoft.com/office/powerpoint/2010/main" val="1645394777"/>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2.xml><?xml version="1.0" encoding="utf-8"?>
<ds:datastoreItem xmlns:ds="http://schemas.openxmlformats.org/officeDocument/2006/customXml" ds:itemID="{3546F3D9-27DD-4F07-9983-380B33535F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3426</Words>
  <Application>Microsoft Office PowerPoint</Application>
  <PresentationFormat>Widescreen</PresentationFormat>
  <Paragraphs>549</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ARM PPT template 2017_Confidential</vt:lpstr>
      <vt:lpstr>Arm Cortex-M7  Processor Architecture Part 2</vt:lpstr>
      <vt:lpstr>Module Syllabus</vt:lpstr>
      <vt:lpstr>Cortex-M7 Memory Map</vt:lpstr>
      <vt:lpstr>Cortex-M7 Memory Map</vt:lpstr>
      <vt:lpstr>Cortex-M7 Memory Map</vt:lpstr>
      <vt:lpstr>Cortex-M7 Memory Map</vt:lpstr>
      <vt:lpstr>Cortex-M7 Memory Map Example</vt:lpstr>
      <vt:lpstr>Cortex-M7 Program Image</vt:lpstr>
      <vt:lpstr>Cortex-M7 Program Image</vt:lpstr>
      <vt:lpstr>Cortex-M7 Endianness</vt:lpstr>
      <vt:lpstr>Arm and Thumb Instruction Set</vt:lpstr>
      <vt:lpstr>Arm and Thumb Instruction Set</vt:lpstr>
      <vt:lpstr>Arm and Thumb Instruction Set</vt:lpstr>
      <vt:lpstr>Cortex-M7 Instruction Set</vt:lpstr>
      <vt:lpstr>Cortex-M7 Instruction Set</vt:lpstr>
      <vt:lpstr>Cortex-M7 Instruction Set</vt:lpstr>
      <vt:lpstr>Cortex-M7 Instruction Set</vt:lpstr>
      <vt:lpstr>Cortex-M7 Instruction Set</vt:lpstr>
      <vt:lpstr>Cortex-M7 Instruction Set</vt:lpstr>
      <vt:lpstr>Useful 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Cortex-M7  Processor Architecture Part 2</dc:title>
  <dc:subject/>
  <dc:creator/>
  <cp:keywords/>
  <dc:description/>
  <cp:lastModifiedBy/>
  <cp:revision>14</cp:revision>
  <dcterms:created xsi:type="dcterms:W3CDTF">2017-09-28T16:46:04Z</dcterms:created>
  <dcterms:modified xsi:type="dcterms:W3CDTF">2019-04-12T16:57:39Z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