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6"/>
  </p:notesMasterIdLst>
  <p:handoutMasterIdLst>
    <p:handoutMasterId r:id="rId57"/>
  </p:handoutMasterIdLst>
  <p:sldIdLst>
    <p:sldId id="329" r:id="rId5"/>
    <p:sldId id="257" r:id="rId6"/>
    <p:sldId id="360" r:id="rId7"/>
    <p:sldId id="258" r:id="rId8"/>
    <p:sldId id="259" r:id="rId9"/>
    <p:sldId id="260" r:id="rId10"/>
    <p:sldId id="261" r:id="rId11"/>
    <p:sldId id="262" r:id="rId12"/>
    <p:sldId id="263" r:id="rId13"/>
    <p:sldId id="264" r:id="rId14"/>
    <p:sldId id="359" r:id="rId15"/>
    <p:sldId id="310" r:id="rId16"/>
    <p:sldId id="267" r:id="rId17"/>
    <p:sldId id="268" r:id="rId18"/>
    <p:sldId id="269" r:id="rId19"/>
    <p:sldId id="270" r:id="rId20"/>
    <p:sldId id="271" r:id="rId21"/>
    <p:sldId id="272" r:id="rId22"/>
    <p:sldId id="273" r:id="rId23"/>
    <p:sldId id="274" r:id="rId24"/>
    <p:sldId id="275" r:id="rId25"/>
    <p:sldId id="356" r:id="rId26"/>
    <p:sldId id="276" r:id="rId27"/>
    <p:sldId id="277" r:id="rId28"/>
    <p:sldId id="278" r:id="rId29"/>
    <p:sldId id="357" r:id="rId30"/>
    <p:sldId id="279" r:id="rId31"/>
    <p:sldId id="281" r:id="rId32"/>
    <p:sldId id="282" r:id="rId33"/>
    <p:sldId id="283" r:id="rId34"/>
    <p:sldId id="284" r:id="rId35"/>
    <p:sldId id="285" r:id="rId36"/>
    <p:sldId id="286" r:id="rId37"/>
    <p:sldId id="289" r:id="rId38"/>
    <p:sldId id="355" r:id="rId39"/>
    <p:sldId id="291" r:id="rId40"/>
    <p:sldId id="361" r:id="rId41"/>
    <p:sldId id="292" r:id="rId42"/>
    <p:sldId id="293" r:id="rId43"/>
    <p:sldId id="295" r:id="rId44"/>
    <p:sldId id="296" r:id="rId45"/>
    <p:sldId id="297" r:id="rId46"/>
    <p:sldId id="299" r:id="rId47"/>
    <p:sldId id="303" r:id="rId48"/>
    <p:sldId id="362" r:id="rId49"/>
    <p:sldId id="304" r:id="rId50"/>
    <p:sldId id="305" r:id="rId51"/>
    <p:sldId id="306" r:id="rId52"/>
    <p:sldId id="307" r:id="rId53"/>
    <p:sldId id="308" r:id="rId54"/>
    <p:sldId id="309" r:id="rId55"/>
  </p:sldIdLst>
  <p:sldSz cx="12192000" cy="6858000"/>
  <p:notesSz cx="6858000" cy="37719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2"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71C9A5-4952-42CA-AD88-9C3BABB09B34}" v="145" dt="2019-02-06T21:11:44.415"/>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64756" autoAdjust="0"/>
  </p:normalViewPr>
  <p:slideViewPr>
    <p:cSldViewPr snapToGrid="0">
      <p:cViewPr varScale="1">
        <p:scale>
          <a:sx n="81" d="100"/>
          <a:sy n="81" d="100"/>
        </p:scale>
        <p:origin x="1764"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4/12/2019</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4/12/2019</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u="none" dirty="0"/>
              <a:t>Hello and welcome.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u="none" dirty="0"/>
              <a:t>In this video, we will </a:t>
            </a:r>
            <a:r>
              <a:rPr lang="en-GB" u="none" dirty="0"/>
              <a:t>look at interrupts and low power features.</a:t>
            </a:r>
            <a:endParaRPr lang="en-GB" u="none" baseline="0"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a:t>
            </a:fld>
            <a:endParaRPr lang="en-US" altLang="en-US" dirty="0"/>
          </a:p>
        </p:txBody>
      </p:sp>
    </p:spTree>
    <p:extLst>
      <p:ext uri="{BB962C8B-B14F-4D97-AF65-F5344CB8AC3E}">
        <p14:creationId xmlns:p14="http://schemas.microsoft.com/office/powerpoint/2010/main" val="2772908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We can</a:t>
            </a:r>
            <a:r>
              <a:rPr lang="en-GB" u="none" baseline="0" dirty="0"/>
              <a:t> use the debugger to observe the exception handling steps in detail. </a:t>
            </a:r>
            <a:r>
              <a:rPr lang="en-GB" u="none" dirty="0"/>
              <a:t>It</a:t>
            </a:r>
            <a:r>
              <a:rPr lang="en-GB" u="none" baseline="0" dirty="0"/>
              <a:t> is an advantage to follow the next steps within an extended IDE, with assembly and a register section, so that every step of the exception handling can be observed inside the register. To see all the steps, you must set a break point in the first line of the exception handler (here: line 8).</a:t>
            </a:r>
          </a:p>
        </p:txBody>
      </p:sp>
      <p:sp>
        <p:nvSpPr>
          <p:cNvPr id="4" name="Slide Number Placeholder 3"/>
          <p:cNvSpPr>
            <a:spLocks noGrp="1"/>
          </p:cNvSpPr>
          <p:nvPr>
            <p:ph type="sldNum" sz="quarter" idx="10"/>
          </p:nvPr>
        </p:nvSpPr>
        <p:spPr/>
        <p:txBody>
          <a:bodyPr/>
          <a:lstStyle/>
          <a:p>
            <a:fld id="{7E30B4F9-F56B-4B1F-A7F6-68D0E6BDFCA5}" type="slidenum">
              <a:rPr lang="en-GB" smtClean="0"/>
              <a:t>10</a:t>
            </a:fld>
            <a:endParaRPr lang="en-GB" dirty="0"/>
          </a:p>
        </p:txBody>
      </p:sp>
    </p:spTree>
    <p:extLst>
      <p:ext uri="{BB962C8B-B14F-4D97-AF65-F5344CB8AC3E}">
        <p14:creationId xmlns:p14="http://schemas.microsoft.com/office/powerpoint/2010/main" val="409590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GB" sz="2400" u="none" dirty="0">
                <a:solidFill>
                  <a:schemeClr val="tx2"/>
                </a:solidFill>
                <a:latin typeface="+mn-lt"/>
              </a:rPr>
              <a:t>The Cortex-M7 has two operating modes, which are thread mode and handler mode. </a:t>
            </a:r>
          </a:p>
          <a:p>
            <a:pPr eaLnBrk="1" hangingPunct="1">
              <a:lnSpc>
                <a:spcPct val="90000"/>
              </a:lnSpc>
            </a:pPr>
            <a:endParaRPr lang="en-GB" sz="2400" u="none" dirty="0">
              <a:solidFill>
                <a:schemeClr val="tx2"/>
              </a:solidFill>
              <a:latin typeface="+mn-lt"/>
            </a:endParaRPr>
          </a:p>
          <a:p>
            <a:pPr eaLnBrk="1" hangingPunct="1">
              <a:lnSpc>
                <a:spcPct val="90000"/>
              </a:lnSpc>
            </a:pPr>
            <a:r>
              <a:rPr lang="en-GB" sz="2400" u="none" dirty="0">
                <a:solidFill>
                  <a:schemeClr val="tx2"/>
                </a:solidFill>
                <a:latin typeface="+mn-lt"/>
              </a:rPr>
              <a:t>The thread mode is used for application execution and can either use the </a:t>
            </a:r>
          </a:p>
          <a:p>
            <a:pPr marL="1257300" lvl="2" indent="-342900" eaLnBrk="1" hangingPunct="1">
              <a:lnSpc>
                <a:spcPct val="90000"/>
              </a:lnSpc>
              <a:buFont typeface="Arial" panose="020B0604020202020204" pitchFamily="34" charset="0"/>
              <a:buChar char="•"/>
            </a:pPr>
            <a:r>
              <a:rPr lang="en-GB" sz="2000" u="none" dirty="0">
                <a:solidFill>
                  <a:schemeClr val="tx2"/>
                </a:solidFill>
                <a:latin typeface="+mn-lt"/>
              </a:rPr>
              <a:t>Main stack pointer (MSP) </a:t>
            </a:r>
          </a:p>
          <a:p>
            <a:pPr marL="1257300" lvl="2" indent="-342900" eaLnBrk="1" hangingPunct="1">
              <a:lnSpc>
                <a:spcPct val="90000"/>
              </a:lnSpc>
              <a:buFont typeface="Arial" panose="020B0604020202020204" pitchFamily="34" charset="0"/>
              <a:buChar char="•"/>
            </a:pPr>
            <a:r>
              <a:rPr lang="en-GB" sz="2000" u="none" dirty="0">
                <a:solidFill>
                  <a:schemeClr val="tx2"/>
                </a:solidFill>
                <a:latin typeface="+mn-lt"/>
              </a:rPr>
              <a:t>Process stack pointer (PSP)</a:t>
            </a:r>
          </a:p>
          <a:p>
            <a:pPr eaLnBrk="1" hangingPunct="1">
              <a:lnSpc>
                <a:spcPct val="90000"/>
              </a:lnSpc>
            </a:pPr>
            <a:r>
              <a:rPr lang="en-GB" sz="2400" u="none" dirty="0">
                <a:solidFill>
                  <a:schemeClr val="tx2"/>
                </a:solidFill>
                <a:latin typeface="+mn-lt"/>
              </a:rPr>
              <a:t>The thread mode can be either</a:t>
            </a:r>
          </a:p>
          <a:p>
            <a:pPr marL="1257300" lvl="2" indent="-342900" eaLnBrk="1" hangingPunct="1">
              <a:lnSpc>
                <a:spcPct val="90000"/>
              </a:lnSpc>
              <a:buFont typeface="Arial" panose="020B0604020202020204" pitchFamily="34" charset="0"/>
              <a:buChar char="•"/>
            </a:pPr>
            <a:r>
              <a:rPr lang="en-GB" sz="2000" u="none" dirty="0">
                <a:solidFill>
                  <a:schemeClr val="tx2"/>
                </a:solidFill>
                <a:latin typeface="+mn-lt"/>
              </a:rPr>
              <a:t>Privileged mode</a:t>
            </a:r>
          </a:p>
          <a:p>
            <a:pPr marL="1257300" lvl="2" indent="-342900" eaLnBrk="1" hangingPunct="1">
              <a:lnSpc>
                <a:spcPct val="90000"/>
              </a:lnSpc>
              <a:buFont typeface="Arial" panose="020B0604020202020204" pitchFamily="34" charset="0"/>
              <a:buChar char="•"/>
            </a:pPr>
            <a:r>
              <a:rPr lang="en-GB" sz="2000" u="none" dirty="0">
                <a:solidFill>
                  <a:schemeClr val="tx2"/>
                </a:solidFill>
                <a:latin typeface="+mn-lt"/>
              </a:rPr>
              <a:t>Unprivileged mode</a:t>
            </a:r>
          </a:p>
          <a:p>
            <a:pPr marL="0" lvl="0" indent="0" eaLnBrk="1" hangingPunct="1">
              <a:lnSpc>
                <a:spcPct val="90000"/>
              </a:lnSpc>
              <a:buFont typeface="Arial" panose="020B0604020202020204" pitchFamily="34" charset="0"/>
              <a:buNone/>
            </a:pPr>
            <a:endParaRPr lang="en-GB" sz="2000" u="none" dirty="0">
              <a:solidFill>
                <a:schemeClr val="tx2"/>
              </a:solidFill>
              <a:latin typeface="+mn-lt"/>
            </a:endParaRPr>
          </a:p>
          <a:p>
            <a:pPr marL="0" lvl="0" indent="0" eaLnBrk="1" hangingPunct="1">
              <a:lnSpc>
                <a:spcPct val="90000"/>
              </a:lnSpc>
              <a:buFont typeface="Arial" panose="020B0604020202020204" pitchFamily="34" charset="0"/>
              <a:buNone/>
            </a:pPr>
            <a:r>
              <a:rPr lang="en-GB" sz="2000" u="none" dirty="0">
                <a:solidFill>
                  <a:schemeClr val="tx2"/>
                </a:solidFill>
                <a:latin typeface="+mn-lt"/>
              </a:rPr>
              <a:t>Note that at reset, the processor is in privileged mode and uses the MSP. </a:t>
            </a:r>
          </a:p>
          <a:p>
            <a:pPr marL="0" lvl="0" indent="0" eaLnBrk="1" hangingPunct="1">
              <a:lnSpc>
                <a:spcPct val="90000"/>
              </a:lnSpc>
              <a:buFont typeface="Arial" panose="020B0604020202020204" pitchFamily="34" charset="0"/>
              <a:buNone/>
            </a:pPr>
            <a:endParaRPr lang="en-GB" u="none" dirty="0"/>
          </a:p>
          <a:p>
            <a:pPr eaLnBrk="1" hangingPunct="1">
              <a:lnSpc>
                <a:spcPct val="90000"/>
              </a:lnSpc>
            </a:pPr>
            <a:r>
              <a:rPr lang="en-GB" sz="2400" u="none" dirty="0">
                <a:solidFill>
                  <a:schemeClr val="tx2"/>
                </a:solidFill>
                <a:latin typeface="+mn-lt"/>
              </a:rPr>
              <a:t>The handler mode is u</a:t>
            </a:r>
            <a:r>
              <a:rPr lang="en-GB" sz="2000" u="none" dirty="0">
                <a:solidFill>
                  <a:schemeClr val="tx2"/>
                </a:solidFill>
                <a:latin typeface="+mn-lt"/>
              </a:rPr>
              <a:t>sed for exception handling. It is entered on an exception and is always in privileged mode. It only uses the MSP.</a:t>
            </a:r>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11</a:t>
            </a:fld>
            <a:endParaRPr lang="en-US" altLang="en-US" dirty="0"/>
          </a:p>
        </p:txBody>
      </p:sp>
    </p:spTree>
    <p:extLst>
      <p:ext uri="{BB962C8B-B14F-4D97-AF65-F5344CB8AC3E}">
        <p14:creationId xmlns:p14="http://schemas.microsoft.com/office/powerpoint/2010/main" val="1284283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This slide summarizes the steps when entering an exception handler. </a:t>
            </a:r>
          </a:p>
          <a:p>
            <a:endParaRPr lang="en-GB" u="none" dirty="0"/>
          </a:p>
          <a:p>
            <a:r>
              <a:rPr lang="en-GB" u="none" dirty="0"/>
              <a:t>After</a:t>
            </a:r>
            <a:r>
              <a:rPr lang="en-GB" u="none" baseline="0" dirty="0"/>
              <a:t> the exception is triggered, the current instruction (unless it is a lengthy instruction) of the operating code finishes before the interrupt execution process starts. The current architectural state is then saved onto the stack and then the interrupt routine is prepared (load PC instruction). Afterward, the </a:t>
            </a:r>
            <a:r>
              <a:rPr lang="en-GB" u="none" dirty="0"/>
              <a:t>EXC_RETURN values are </a:t>
            </a:r>
            <a:r>
              <a:rPr lang="en-GB" u="none" baseline="0" dirty="0"/>
              <a:t>loaded in the link register (LR). The </a:t>
            </a:r>
            <a:r>
              <a:rPr lang="en-GB" sz="1200" b="0" i="0" u="none" kern="1200" dirty="0">
                <a:solidFill>
                  <a:schemeClr val="tx1"/>
                </a:solidFill>
                <a:effectLst/>
                <a:latin typeface="+mn-lt"/>
                <a:ea typeface="ＭＳ Ｐゴシック" charset="0"/>
                <a:cs typeface="ＭＳ Ｐゴシック" charset="0"/>
              </a:rPr>
              <a:t>Interrupt Program Status Register (</a:t>
            </a:r>
            <a:r>
              <a:rPr lang="en-GB" u="none" baseline="0" dirty="0"/>
              <a:t>IPSR) is also loaded with the correct exception number that is to be executed. The interrupt handler code is then executed.</a:t>
            </a:r>
          </a:p>
          <a:p>
            <a:pPr marL="0" indent="0">
              <a:buFont typeface="Arial"/>
              <a:buNone/>
            </a:pPr>
            <a:endParaRPr lang="en-GB" u="none" baseline="0" dirty="0"/>
          </a:p>
          <a:p>
            <a:pPr marL="0" marR="0" lvl="0" indent="0" algn="l" defTabSz="914400" rtl="0" eaLnBrk="0" fontAlgn="base" latinLnBrk="0" hangingPunct="0">
              <a:lnSpc>
                <a:spcPct val="100000"/>
              </a:lnSpc>
              <a:spcBef>
                <a:spcPct val="30000"/>
              </a:spcBef>
              <a:spcAft>
                <a:spcPct val="0"/>
              </a:spcAft>
              <a:buClrTx/>
              <a:buSzTx/>
              <a:buFont typeface="Arial"/>
              <a:buNone/>
              <a:tabLst/>
              <a:defRPr/>
            </a:pPr>
            <a:r>
              <a:rPr lang="en-GB" u="none" dirty="0">
                <a:ea typeface="ＭＳ Ｐゴシック" panose="020B0600070205080204" pitchFamily="34" charset="-128"/>
              </a:rPr>
              <a:t>There are usually sixteen cycles from exception request to execution of first instruction in the handler. This duration is also known as the interrupt latency. </a:t>
            </a:r>
          </a:p>
          <a:p>
            <a:pPr marL="0" indent="0">
              <a:buFont typeface="Arial"/>
              <a:buNone/>
            </a:pPr>
            <a:endParaRPr lang="en-GB" u="none" baseline="0" dirty="0"/>
          </a:p>
          <a:p>
            <a:pPr marL="0" indent="0">
              <a:buFont typeface="Arial"/>
              <a:buNone/>
            </a:pPr>
            <a:r>
              <a:rPr lang="en-GB" u="none" baseline="0" dirty="0"/>
              <a:t>The steps are explained in more detail in the following slides.</a:t>
            </a:r>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12</a:t>
            </a:fld>
            <a:endParaRPr lang="en-GB" dirty="0"/>
          </a:p>
        </p:txBody>
      </p:sp>
    </p:spTree>
    <p:extLst>
      <p:ext uri="{BB962C8B-B14F-4D97-AF65-F5344CB8AC3E}">
        <p14:creationId xmlns:p14="http://schemas.microsoft.com/office/powerpoint/2010/main" val="2725843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kern="1200" dirty="0">
                <a:solidFill>
                  <a:schemeClr val="tx1"/>
                </a:solidFill>
                <a:effectLst/>
                <a:latin typeface="+mn-lt"/>
                <a:ea typeface="+mn-ea"/>
                <a:cs typeface="+mn-cs"/>
              </a:rPr>
              <a:t>Exception entry occurs when there is a pending exception with sufficient priority, and either</a:t>
            </a:r>
            <a:r>
              <a:rPr lang="en-GB" sz="1200" b="0" i="0" u="none" kern="1200" baseline="0" dirty="0">
                <a:solidFill>
                  <a:schemeClr val="tx1"/>
                </a:solidFill>
                <a:effectLst/>
                <a:latin typeface="+mn-lt"/>
                <a:ea typeface="+mn-ea"/>
                <a:cs typeface="+mn-cs"/>
              </a:rPr>
              <a:t> </a:t>
            </a:r>
            <a:r>
              <a:rPr lang="en-GB" sz="1200" b="0" i="0" u="none" kern="1200" dirty="0">
                <a:solidFill>
                  <a:schemeClr val="tx1"/>
                </a:solidFill>
                <a:effectLst/>
                <a:latin typeface="+mn-lt"/>
                <a:ea typeface="+mn-ea"/>
                <a:cs typeface="+mn-cs"/>
              </a:rPr>
              <a:t>the processor is in thread mode or the new exception is of higher priority than the exception being handled, in which case, the new exception pre-empts the original exception. </a:t>
            </a:r>
          </a:p>
          <a:p>
            <a:r>
              <a:rPr lang="en-GB" sz="1200" b="0" i="0" u="none" kern="1200" dirty="0">
                <a:solidFill>
                  <a:schemeClr val="tx1"/>
                </a:solidFill>
                <a:effectLst/>
                <a:latin typeface="+mn-lt"/>
                <a:ea typeface="+mn-ea"/>
                <a:cs typeface="+mn-cs"/>
              </a:rPr>
              <a:t>Some instructions can take several cycles to complete, and this would delay the interrupt. If </a:t>
            </a:r>
            <a:r>
              <a:rPr lang="en-GB" sz="1200" b="0" i="0" u="none" kern="1200" baseline="0" dirty="0">
                <a:solidFill>
                  <a:schemeClr val="tx1"/>
                </a:solidFill>
                <a:effectLst/>
                <a:latin typeface="+mn-lt"/>
                <a:ea typeface="+mn-ea"/>
                <a:cs typeface="+mn-cs"/>
              </a:rPr>
              <a:t>the current executing instruction takes many cycles to execute, then the instruction is abandoned and is restarted after the ISR execution.</a:t>
            </a:r>
          </a:p>
          <a:p>
            <a:r>
              <a:rPr lang="en-GB">
                <a:ea typeface="+mn-ea"/>
              </a:rPr>
              <a:t>Load multiple instructions can be interrupted and resumed between individual transfers.</a:t>
            </a:r>
          </a:p>
          <a:p>
            <a:endParaRPr lang="en-GB" dirty="0">
              <a:ea typeface="+mn-ea"/>
              <a:cs typeface="Calibri"/>
            </a:endParaRPr>
          </a:p>
        </p:txBody>
      </p:sp>
      <p:sp>
        <p:nvSpPr>
          <p:cNvPr id="4" name="Slide Number Placeholder 3"/>
          <p:cNvSpPr>
            <a:spLocks noGrp="1"/>
          </p:cNvSpPr>
          <p:nvPr>
            <p:ph type="sldNum" sz="quarter" idx="10"/>
          </p:nvPr>
        </p:nvSpPr>
        <p:spPr/>
        <p:txBody>
          <a:bodyPr/>
          <a:lstStyle/>
          <a:p>
            <a:fld id="{7E30B4F9-F56B-4B1F-A7F6-68D0E6BDFCA5}" type="slidenum">
              <a:rPr lang="en-GB" smtClean="0"/>
              <a:t>13</a:t>
            </a:fld>
            <a:endParaRPr lang="en-GB" dirty="0"/>
          </a:p>
        </p:txBody>
      </p:sp>
    </p:spTree>
    <p:extLst>
      <p:ext uri="{BB962C8B-B14F-4D97-AF65-F5344CB8AC3E}">
        <p14:creationId xmlns:p14="http://schemas.microsoft.com/office/powerpoint/2010/main" val="1084516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Similar to calling a subroutine,</a:t>
            </a:r>
            <a:r>
              <a:rPr lang="en-US" u="none" baseline="0" dirty="0"/>
              <a:t> the processor pushes information onto the current stack (PC, xPSR, LR, and registers) before beginning to execute the exception code.  The operation of pushing content to the stack is called stacking. A stack frame is a frame of data that gets pushed onto the stack (i.e., 8 words in this case). </a:t>
            </a:r>
            <a:r>
              <a:rPr lang="en-US" u="none" baseline="0" dirty="0">
                <a:latin typeface="+mn-lt"/>
                <a:cs typeface="Courier New" panose="02070309020205020404" pitchFamily="49" charset="0"/>
              </a:rPr>
              <a:t>Note that a word is defined as 32 bits (4 bytes) in Arm architecture. </a:t>
            </a:r>
            <a:endParaRPr lang="en-US" u="none" dirty="0">
              <a:latin typeface="+mn-lt"/>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u="none" baseline="0" dirty="0"/>
              <a:t>There are two stack pointers (SPs): MSP and PSP. The processor uses the MSP or the PSP depending on the operating mode, which is either thread mode or handler mode. </a:t>
            </a:r>
          </a:p>
          <a:p>
            <a:pPr marL="0" marR="0" indent="0" algn="l" defTabSz="914400" rtl="0" eaLnBrk="1" fontAlgn="auto" latinLnBrk="0" hangingPunct="1">
              <a:lnSpc>
                <a:spcPct val="100000"/>
              </a:lnSpc>
              <a:spcBef>
                <a:spcPts val="0"/>
              </a:spcBef>
              <a:spcAft>
                <a:spcPts val="0"/>
              </a:spcAft>
              <a:buClrTx/>
              <a:buSzTx/>
              <a:buFontTx/>
              <a:buNone/>
              <a:tabLst/>
              <a:defRPr/>
            </a:pPr>
            <a:r>
              <a:rPr lang="en-US" u="none" baseline="0" dirty="0"/>
              <a:t>In thread mode, the CONTROL register  bit [1] controls whether the processor uses the MSP or PSP.</a:t>
            </a:r>
          </a:p>
          <a:p>
            <a:pPr marL="0" marR="0" indent="0" algn="l" defTabSz="914400" rtl="0" eaLnBrk="1" fontAlgn="auto" latinLnBrk="0" hangingPunct="1">
              <a:lnSpc>
                <a:spcPct val="100000"/>
              </a:lnSpc>
              <a:spcBef>
                <a:spcPts val="0"/>
              </a:spcBef>
              <a:spcAft>
                <a:spcPts val="0"/>
              </a:spcAft>
              <a:buClrTx/>
              <a:buSzTx/>
              <a:buFontTx/>
              <a:buNone/>
              <a:tabLst/>
              <a:defRPr/>
            </a:pPr>
            <a:r>
              <a:rPr lang="en-US" u="none" baseline="0" dirty="0"/>
              <a:t>In handler mode, the processor always uses MSP.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u="none" baseline="0" dirty="0"/>
              <a:t>After the routine has terminated, it will be restored and will continue from this point.</a:t>
            </a:r>
            <a:endParaRPr lang="en-US" u="none"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14</a:t>
            </a:fld>
            <a:endParaRPr lang="en-US" dirty="0"/>
          </a:p>
        </p:txBody>
      </p:sp>
    </p:spTree>
    <p:extLst>
      <p:ext uri="{BB962C8B-B14F-4D97-AF65-F5344CB8AC3E}">
        <p14:creationId xmlns:p14="http://schemas.microsoft.com/office/powerpoint/2010/main" val="2819829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memor</a:t>
            </a:r>
            <a:r>
              <a:rPr lang="en-US" baseline="0" dirty="0"/>
              <a:t>y snapshot shows the saved registers on the stack. Each word in the stack now holds the value of each one of the registers that are pushed in the stack (stack frame).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15</a:t>
            </a:fld>
            <a:endParaRPr lang="en-US" dirty="0"/>
          </a:p>
        </p:txBody>
      </p:sp>
    </p:spTree>
    <p:extLst>
      <p:ext uri="{BB962C8B-B14F-4D97-AF65-F5344CB8AC3E}">
        <p14:creationId xmlns:p14="http://schemas.microsoft.com/office/powerpoint/2010/main" val="1296135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A</a:t>
            </a:r>
            <a:r>
              <a:rPr lang="en-US" u="none" baseline="0" dirty="0"/>
              <a:t>fter saving the registers and before executing the ISR-code, the execution of the exception needs to be prepared.  To do this, the code execution must be switched into privileged mode, so the processor has more access to the core functions, such as f</a:t>
            </a:r>
            <a:r>
              <a:rPr lang="en-US" u="none" dirty="0"/>
              <a:t>ull access to the MSR,</a:t>
            </a:r>
            <a:r>
              <a:rPr lang="en-US" u="none" baseline="0" dirty="0"/>
              <a:t> the</a:t>
            </a:r>
            <a:r>
              <a:rPr lang="en-US" u="none" dirty="0"/>
              <a:t> MRS instructions</a:t>
            </a:r>
            <a:r>
              <a:rPr lang="en-US" u="none" baseline="0" dirty="0"/>
              <a:t>, </a:t>
            </a:r>
            <a:r>
              <a:rPr lang="en-US" u="none" dirty="0"/>
              <a:t>the CPS instructions, and</a:t>
            </a:r>
            <a:r>
              <a:rPr lang="en-US" u="none" baseline="0" dirty="0"/>
              <a:t> a</a:t>
            </a:r>
            <a:r>
              <a:rPr lang="en-US" u="none" dirty="0"/>
              <a:t>ccess to the system timer, NVIC, or system control block.</a:t>
            </a:r>
          </a:p>
          <a:p>
            <a:endParaRPr lang="en-US" u="none" dirty="0"/>
          </a:p>
          <a:p>
            <a:r>
              <a:rPr lang="en-US" u="none" dirty="0"/>
              <a:t>Note that the handler mode always uses the MSP, and it is always privileged. </a:t>
            </a:r>
          </a:p>
          <a:p>
            <a:endParaRPr lang="en-US" u="none" baseline="0" dirty="0"/>
          </a:p>
          <a:p>
            <a:r>
              <a:rPr lang="en-US" u="none" baseline="0" dirty="0"/>
              <a:t>This needs to be reversed again after finishing the exception code and returning to normal operation.</a:t>
            </a:r>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16</a:t>
            </a:fld>
            <a:endParaRPr lang="en-US" dirty="0"/>
          </a:p>
        </p:txBody>
      </p:sp>
    </p:spTree>
    <p:extLst>
      <p:ext uri="{BB962C8B-B14F-4D97-AF65-F5344CB8AC3E}">
        <p14:creationId xmlns:p14="http://schemas.microsoft.com/office/powerpoint/2010/main" val="1737195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In this slide, </a:t>
            </a:r>
            <a:r>
              <a:rPr lang="en-US" u="none" baseline="0" dirty="0"/>
              <a:t>you can see that the exception handler is triggered and the execution mode is changed from thread to handler mode. </a:t>
            </a:r>
            <a:r>
              <a:rPr lang="en-GB" sz="1200" b="0" i="0" u="none" kern="1200" dirty="0">
                <a:solidFill>
                  <a:schemeClr val="tx1"/>
                </a:solidFill>
                <a:effectLst/>
                <a:latin typeface="+mn-lt"/>
                <a:ea typeface="+mn-ea"/>
                <a:cs typeface="+mn-cs"/>
              </a:rPr>
              <a:t>Code in handler mode is always executed as privileged, and therefore the core will automatically switch to privileged mode when exceptions occur.</a:t>
            </a:r>
            <a:endParaRPr lang="en-US" u="none"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17</a:t>
            </a:fld>
            <a:endParaRPr lang="en-US" dirty="0"/>
          </a:p>
        </p:txBody>
      </p:sp>
    </p:spTree>
    <p:extLst>
      <p:ext uri="{BB962C8B-B14F-4D97-AF65-F5344CB8AC3E}">
        <p14:creationId xmlns:p14="http://schemas.microsoft.com/office/powerpoint/2010/main" val="1296135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Another change</a:t>
            </a:r>
            <a:r>
              <a:rPr lang="en-US" u="none" baseline="0" dirty="0"/>
              <a:t> that takes place after the exception handler has been triggered is the value of the IPSR</a:t>
            </a:r>
            <a:r>
              <a:rPr lang="en-US" b="0" i="0" u="none" baseline="0" dirty="0"/>
              <a:t>, which is bit position [8:0] in the xPSR register. According to IPSR bit assignments, 0x10 stands for the interrupt exception handler type. </a:t>
            </a:r>
            <a:endParaRPr lang="en-US" b="0" i="0" u="none"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18</a:t>
            </a:fld>
            <a:endParaRPr lang="en-US" dirty="0"/>
          </a:p>
        </p:txBody>
      </p:sp>
    </p:spTree>
    <p:extLst>
      <p:ext uri="{BB962C8B-B14F-4D97-AF65-F5344CB8AC3E}">
        <p14:creationId xmlns:p14="http://schemas.microsoft.com/office/powerpoint/2010/main" val="1296135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D0CA5B6-DF47-40FE-83C0-389C14BBD5B4}" type="slidenum">
              <a:rPr lang="en-US" sz="1300" smtClean="0"/>
              <a:pPr/>
              <a:t>19</a:t>
            </a:fld>
            <a:endParaRPr lang="en-US" sz="1300"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u="none" dirty="0"/>
              <a:t>When an</a:t>
            </a:r>
            <a:r>
              <a:rPr lang="en-US" u="none" baseline="0" dirty="0"/>
              <a:t> exception is triggered, the program counter is loaded with the corresponding exception handler code according to the exception handler type (shown in this diagram), which is based on the vector table.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We will provide </a:t>
            </a:r>
            <a:r>
              <a:rPr lang="en-GB" u="none" baseline="0" dirty="0"/>
              <a:t>a general introduction of interrupts and their handlers within the controller and the Arm architecture.</a:t>
            </a:r>
          </a:p>
          <a:p>
            <a:r>
              <a:rPr lang="en-GB" u="none" baseline="0" dirty="0">
                <a:ea typeface="ＭＳ Ｐゴシック"/>
                <a:cs typeface="Calibri"/>
              </a:rPr>
              <a:t>We will also go through exceptions, microcontroller interrupts, timing analysis, program design with interrupts, and sharing data safely between </a:t>
            </a:r>
            <a:r>
              <a:rPr lang="en-US" dirty="0">
                <a:ea typeface="ＭＳ Ｐゴシック"/>
                <a:cs typeface="Calibri"/>
              </a:rPr>
              <a:t>interrupt service routines</a:t>
            </a:r>
            <a:r>
              <a:rPr lang="en-GB" u="none" baseline="0" dirty="0">
                <a:ea typeface="ＭＳ Ｐゴシック"/>
                <a:cs typeface="Calibri"/>
              </a:rPr>
              <a:t> </a:t>
            </a:r>
            <a:r>
              <a:rPr lang="en-GB" b="1" u="none" baseline="0" dirty="0">
                <a:ea typeface="ＭＳ Ｐゴシック"/>
                <a:cs typeface="Calibri"/>
              </a:rPr>
              <a:t>(ISRs)</a:t>
            </a:r>
            <a:r>
              <a:rPr lang="en-GB" u="none" baseline="0" dirty="0">
                <a:ea typeface="ＭＳ Ｐゴシック"/>
                <a:cs typeface="Calibri"/>
              </a:rPr>
              <a:t> and other threads.</a:t>
            </a:r>
            <a:r>
              <a:rPr lang="en-GB" dirty="0">
                <a:ea typeface="ＭＳ Ｐゴシック"/>
                <a:cs typeface="Calibri"/>
              </a:rPr>
              <a:t> </a:t>
            </a:r>
            <a:endParaRPr lang="en-GB" u="none" baseline="0" dirty="0">
              <a:cs typeface="Calibri"/>
            </a:endParaRPr>
          </a:p>
          <a:p>
            <a:r>
              <a:rPr lang="en-GB" u="none" dirty="0"/>
              <a:t> </a:t>
            </a:r>
          </a:p>
          <a:p>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2</a:t>
            </a:fld>
            <a:endParaRPr lang="en-GB" dirty="0"/>
          </a:p>
        </p:txBody>
      </p:sp>
    </p:spTree>
    <p:extLst>
      <p:ext uri="{BB962C8B-B14F-4D97-AF65-F5344CB8AC3E}">
        <p14:creationId xmlns:p14="http://schemas.microsoft.com/office/powerpoint/2010/main" val="1145533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kern="1200" dirty="0">
                <a:solidFill>
                  <a:schemeClr val="tx1"/>
                </a:solidFill>
                <a:effectLst/>
                <a:latin typeface="+mn-lt"/>
                <a:ea typeface="+mn-ea"/>
                <a:cs typeface="+mn-cs"/>
              </a:rPr>
              <a:t>The vector table contains the reset value of the SP, and the start addresses, also called exception vectors, for all exception handlers. The least significant bit of each vector must be 1, indicating that the exception handler is Thumb code.</a:t>
            </a:r>
            <a:r>
              <a:rPr lang="en-GB" sz="1200" b="0" i="0" u="none" kern="1200" baseline="0" dirty="0">
                <a:solidFill>
                  <a:schemeClr val="tx1"/>
                </a:solidFill>
                <a:effectLst/>
                <a:latin typeface="+mn-lt"/>
                <a:ea typeface="+mn-ea"/>
                <a:cs typeface="+mn-cs"/>
              </a:rPr>
              <a:t> </a:t>
            </a:r>
            <a:r>
              <a:rPr lang="en-GB" sz="1200" b="0" i="0" u="none" kern="1200" dirty="0">
                <a:solidFill>
                  <a:schemeClr val="tx1"/>
                </a:solidFill>
                <a:effectLst/>
                <a:latin typeface="+mn-lt"/>
                <a:ea typeface="+mn-ea"/>
                <a:cs typeface="+mn-cs"/>
              </a:rPr>
              <a:t>The Cortex-M7 processor supports execution of instructions in Thumb state. </a:t>
            </a:r>
            <a:endParaRPr lang="en-US" u="none"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20</a:t>
            </a:fld>
            <a:endParaRPr lang="en-US" dirty="0"/>
          </a:p>
        </p:txBody>
      </p:sp>
    </p:spTree>
    <p:extLst>
      <p:ext uri="{BB962C8B-B14F-4D97-AF65-F5344CB8AC3E}">
        <p14:creationId xmlns:p14="http://schemas.microsoft.com/office/powerpoint/2010/main" val="2970968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Here, the program counter is loaded with the addres</a:t>
            </a:r>
            <a:r>
              <a:rPr lang="en-US" u="none" baseline="0" dirty="0"/>
              <a:t>s of the first instruction of the exception handler code.</a:t>
            </a:r>
            <a:endParaRPr lang="en-US" u="none"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21</a:t>
            </a:fld>
            <a:endParaRPr lang="en-US" dirty="0"/>
          </a:p>
        </p:txBody>
      </p:sp>
    </p:spTree>
    <p:extLst>
      <p:ext uri="{BB962C8B-B14F-4D97-AF65-F5344CB8AC3E}">
        <p14:creationId xmlns:p14="http://schemas.microsoft.com/office/powerpoint/2010/main" val="1296135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When stacking is complete, the processor starts executing the exception handler. At the same time, the processor writes an EXC_RETURN value to the link register (LR). This indicates which SP corresponds to the stack frame and what operation mode the processor was in before the entry occurred.</a:t>
            </a:r>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22</a:t>
            </a:fld>
            <a:endParaRPr lang="en-US" dirty="0"/>
          </a:p>
        </p:txBody>
      </p:sp>
    </p:spTree>
    <p:extLst>
      <p:ext uri="{BB962C8B-B14F-4D97-AF65-F5344CB8AC3E}">
        <p14:creationId xmlns:p14="http://schemas.microsoft.com/office/powerpoint/2010/main" val="4060793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The table shows the Cortex-M7 EXC_RETURN values and what they correspond to. </a:t>
            </a:r>
          </a:p>
          <a:p>
            <a:r>
              <a:rPr lang="en-GB" u="none" dirty="0"/>
              <a:t>For more information, see the Cortex-M7 Device Generic User Guide. </a:t>
            </a:r>
          </a:p>
          <a:p>
            <a:endParaRPr lang="en-US" u="none"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23</a:t>
            </a:fld>
            <a:endParaRPr lang="en-US" dirty="0"/>
          </a:p>
        </p:txBody>
      </p:sp>
    </p:spTree>
    <p:extLst>
      <p:ext uri="{BB962C8B-B14F-4D97-AF65-F5344CB8AC3E}">
        <p14:creationId xmlns:p14="http://schemas.microsoft.com/office/powerpoint/2010/main" val="221438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In this</a:t>
            </a:r>
            <a:r>
              <a:rPr lang="en-US" u="none" baseline="0" dirty="0"/>
              <a:t> example, the LR has been loaded with  </a:t>
            </a:r>
            <a:r>
              <a:rPr lang="en-US" u="none" dirty="0"/>
              <a:t>0xFFFF_FFF9</a:t>
            </a:r>
            <a:r>
              <a:rPr lang="en-US" u="none" baseline="0" dirty="0"/>
              <a:t> </a:t>
            </a:r>
            <a:r>
              <a:rPr lang="en-US" sz="1200" u="none" dirty="0"/>
              <a:t>EXC_RETURN code. This code reveals</a:t>
            </a:r>
            <a:r>
              <a:rPr lang="en-US" sz="1200" u="none" baseline="0" dirty="0"/>
              <a:t> that it will return </a:t>
            </a:r>
            <a:r>
              <a:rPr lang="en-US" u="none" baseline="0" dirty="0"/>
              <a:t>to normal thread mode and uses MSP after ISR execution.</a:t>
            </a:r>
            <a:endParaRPr lang="en-US" u="none"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24</a:t>
            </a:fld>
            <a:endParaRPr lang="en-US" dirty="0"/>
          </a:p>
        </p:txBody>
      </p:sp>
    </p:spTree>
    <p:extLst>
      <p:ext uri="{BB962C8B-B14F-4D97-AF65-F5344CB8AC3E}">
        <p14:creationId xmlns:p14="http://schemas.microsoft.com/office/powerpoint/2010/main" val="1296135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In addition, the processor also performs operations such as updating the IPSR with the exception number that it is accepting. </a:t>
            </a:r>
          </a:p>
          <a:p>
            <a:r>
              <a:rPr lang="en-US" u="none" baseline="0" dirty="0">
                <a:sym typeface="Wingdings"/>
              </a:rPr>
              <a:t>This table shows the corresponding exception types based on numbers 1 to 255 in the IPSR. </a:t>
            </a:r>
          </a:p>
          <a:p>
            <a:endParaRPr lang="en-US" u="none" dirty="0"/>
          </a:p>
          <a:p>
            <a:endParaRPr lang="en-US" u="none" dirty="0"/>
          </a:p>
          <a:p>
            <a:endParaRPr lang="en-US" u="none"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25</a:t>
            </a:fld>
            <a:endParaRPr lang="en-US" dirty="0"/>
          </a:p>
        </p:txBody>
      </p:sp>
    </p:spTree>
    <p:extLst>
      <p:ext uri="{BB962C8B-B14F-4D97-AF65-F5344CB8AC3E}">
        <p14:creationId xmlns:p14="http://schemas.microsoft.com/office/powerpoint/2010/main" val="2842035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After steps 1 to 6, t</a:t>
            </a:r>
            <a:r>
              <a:rPr lang="en-US" u="none" baseline="0" dirty="0"/>
              <a:t>he exception code now starts execution. If nested interrupts are allowed, this can be stopped by another higher priority interrupt. Otherwise, nested interrupts may also be prohibited.</a:t>
            </a:r>
            <a:r>
              <a:rPr lang="en-US" u="none" baseline="0" dirty="0">
                <a:sym typeface="Wingdings"/>
              </a:rPr>
              <a:t> In that case, only high-priority exceptions, such as a reset or watchdog event, may interrupt this code.</a:t>
            </a:r>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26</a:t>
            </a:fld>
            <a:endParaRPr lang="en-US" dirty="0"/>
          </a:p>
        </p:txBody>
      </p:sp>
    </p:spTree>
    <p:extLst>
      <p:ext uri="{BB962C8B-B14F-4D97-AF65-F5344CB8AC3E}">
        <p14:creationId xmlns:p14="http://schemas.microsoft.com/office/powerpoint/2010/main" val="2197388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u="none" dirty="0"/>
              <a:t>Now, in the handler, additional code has been executed, and</a:t>
            </a:r>
            <a:r>
              <a:rPr lang="en-GB" u="none" baseline="0" dirty="0"/>
              <a:t> register values have been </a:t>
            </a:r>
            <a:r>
              <a:rPr lang="en-GB" u="none" dirty="0"/>
              <a:t>pushed to the stack.</a:t>
            </a:r>
          </a:p>
          <a:p>
            <a:pPr marL="0" marR="0" indent="0" algn="l" defTabSz="914400" rtl="0" eaLnBrk="1" fontAlgn="auto" latinLnBrk="0" hangingPunct="1">
              <a:lnSpc>
                <a:spcPct val="100000"/>
              </a:lnSpc>
              <a:spcBef>
                <a:spcPts val="0"/>
              </a:spcBef>
              <a:spcAft>
                <a:spcPts val="0"/>
              </a:spcAft>
              <a:buClrTx/>
              <a:buSzTx/>
              <a:buFontTx/>
              <a:buNone/>
              <a:tabLst/>
              <a:defRPr/>
            </a:pPr>
            <a:endParaRPr lang="en-GB" u="none" dirty="0"/>
          </a:p>
          <a:p>
            <a:pPr>
              <a:spcBef>
                <a:spcPct val="0"/>
              </a:spcBef>
            </a:pPr>
            <a:r>
              <a:rPr lang="en-US" u="none" dirty="0">
                <a:ea typeface="ＭＳ Ｐゴシック" panose="020B0600070205080204" pitchFamily="34" charset="-128"/>
              </a:rPr>
              <a:t>An exception handler may save additional registers on stack, for example, </a:t>
            </a:r>
            <a:r>
              <a:rPr lang="en-US" sz="2000" u="none" dirty="0">
                <a:solidFill>
                  <a:schemeClr val="tx2"/>
                </a:solidFill>
                <a:ea typeface="ＭＳ Ｐゴシック" panose="020B0600070205080204" pitchFamily="34" charset="-128"/>
              </a:rPr>
              <a:t>if the handler may call a subroutine, R4, and LR must be saved.</a:t>
            </a:r>
            <a:endParaRPr lang="en-US" u="none"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27</a:t>
            </a:fld>
            <a:endParaRPr lang="en-US" dirty="0"/>
          </a:p>
        </p:txBody>
      </p:sp>
    </p:spTree>
    <p:extLst>
      <p:ext uri="{BB962C8B-B14F-4D97-AF65-F5344CB8AC3E}">
        <p14:creationId xmlns:p14="http://schemas.microsoft.com/office/powerpoint/2010/main" val="1296135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kern="1200" dirty="0">
                <a:solidFill>
                  <a:schemeClr val="tx1"/>
                </a:solidFill>
                <a:effectLst/>
                <a:latin typeface="+mn-lt"/>
                <a:ea typeface="+mn-ea"/>
                <a:cs typeface="+mn-cs"/>
              </a:rPr>
              <a:t>When exiting an exception handler, an instruction is first executed to trigger an exception return. The return stack is selected, and context is restored from that stack. The execution of code resumes at the restored address. </a:t>
            </a:r>
          </a:p>
          <a:p>
            <a:r>
              <a:rPr lang="en-GB" sz="1200" b="0" i="0" u="none" kern="1200" dirty="0">
                <a:solidFill>
                  <a:schemeClr val="tx1"/>
                </a:solidFill>
                <a:effectLst/>
                <a:latin typeface="+mn-lt"/>
                <a:ea typeface="+mn-ea"/>
                <a:cs typeface="+mn-cs"/>
              </a:rPr>
              <a:t>Exception return occurs when the processor is in handler mode and loads the EXC_RETURN value into the PC,</a:t>
            </a:r>
            <a:r>
              <a:rPr lang="en-GB" sz="1200" b="0" i="0" u="none" kern="1200" baseline="0" dirty="0">
                <a:solidFill>
                  <a:schemeClr val="tx1"/>
                </a:solidFill>
                <a:effectLst/>
                <a:latin typeface="+mn-lt"/>
                <a:ea typeface="+mn-ea"/>
                <a:cs typeface="+mn-cs"/>
              </a:rPr>
              <a:t> in order to restore context and resume execution of the main code.</a:t>
            </a:r>
          </a:p>
          <a:p>
            <a:endParaRPr lang="en-GB" sz="1200" b="0" i="0" u="none" kern="1200" baseline="0" dirty="0">
              <a:solidFill>
                <a:schemeClr val="tx1"/>
              </a:solidFill>
              <a:effectLst/>
              <a:latin typeface="+mn-lt"/>
              <a:ea typeface="+mn-ea"/>
              <a:cs typeface="+mn-cs"/>
            </a:endParaRPr>
          </a:p>
          <a:p>
            <a:r>
              <a:rPr lang="en-GB" sz="1200" b="0" i="0" u="none" kern="1200" baseline="0" dirty="0">
                <a:solidFill>
                  <a:schemeClr val="tx1"/>
                </a:solidFill>
                <a:effectLst/>
                <a:latin typeface="+mn-lt"/>
                <a:ea typeface="+mn-ea"/>
                <a:cs typeface="+mn-cs"/>
              </a:rPr>
              <a:t>We shall look at the steps when exiting an exception handler in the following slides.</a:t>
            </a:r>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28</a:t>
            </a:fld>
            <a:endParaRPr lang="en-US" dirty="0"/>
          </a:p>
        </p:txBody>
      </p:sp>
    </p:spTree>
    <p:extLst>
      <p:ext uri="{BB962C8B-B14F-4D97-AF65-F5344CB8AC3E}">
        <p14:creationId xmlns:p14="http://schemas.microsoft.com/office/powerpoint/2010/main" val="2723927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There</a:t>
            </a:r>
            <a:r>
              <a:rPr lang="en-US" u="none" baseline="0" dirty="0"/>
              <a:t> is no special instruction for returning from an interrupt. </a:t>
            </a:r>
            <a:r>
              <a:rPr lang="en-US" u="none" dirty="0"/>
              <a:t>The interrupt routine</a:t>
            </a:r>
            <a:r>
              <a:rPr lang="en-US" u="none" baseline="0" dirty="0"/>
              <a:t> is terminated like a regular branch. </a:t>
            </a:r>
          </a:p>
          <a:p>
            <a:r>
              <a:rPr lang="en-US" u="none" baseline="0" dirty="0"/>
              <a:t>Depending on where the return address has been stored, either BX LR is used if the return address is still in LR or the return address has been stored on the stack and is recalled with POP.</a:t>
            </a:r>
            <a:endParaRPr lang="en-US" u="none"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29</a:t>
            </a:fld>
            <a:endParaRPr lang="en-US" dirty="0"/>
          </a:p>
        </p:txBody>
      </p:sp>
    </p:spTree>
    <p:extLst>
      <p:ext uri="{BB962C8B-B14F-4D97-AF65-F5344CB8AC3E}">
        <p14:creationId xmlns:p14="http://schemas.microsoft.com/office/powerpoint/2010/main" val="1396175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F87A6E1-01ED-4FE3-9987-63DDD9427428}" type="slidenum">
              <a:rPr lang="en-US" sz="1300" smtClean="0"/>
              <a:pPr/>
              <a:t>3</a:t>
            </a:fld>
            <a:endParaRPr lang="en-US" sz="1300" dirty="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i="0" u="none" dirty="0"/>
              <a:t>There are different types of interrupts:</a:t>
            </a:r>
            <a:r>
              <a:rPr lang="en-US" i="0" u="none" baseline="0" dirty="0"/>
              <a:t> asynchronous interrupts and synchronous interrupts. </a:t>
            </a:r>
          </a:p>
          <a:p>
            <a:endParaRPr lang="en-US" i="0" u="none" baseline="0" dirty="0"/>
          </a:p>
          <a:p>
            <a:r>
              <a:rPr lang="en-US" i="0" u="none" dirty="0"/>
              <a:t>Regular interrupts are based on asynchronous external events; for</a:t>
            </a:r>
            <a:r>
              <a:rPr lang="en-US" i="0" u="none" baseline="0" dirty="0"/>
              <a:t> example, </a:t>
            </a:r>
            <a:r>
              <a:rPr lang="en-US" i="0" u="none" dirty="0"/>
              <a:t>they are created by ADC conversions,</a:t>
            </a:r>
            <a:r>
              <a:rPr lang="en-US" i="0" u="none" baseline="0" dirty="0"/>
              <a:t> </a:t>
            </a:r>
            <a:r>
              <a:rPr lang="en-US" i="0" u="none" dirty="0"/>
              <a:t>or data received at serial ports. Asynchronous interrupts are generated by other hardware devices. </a:t>
            </a:r>
          </a:p>
          <a:p>
            <a:endParaRPr lang="en-US" i="0" u="none" dirty="0"/>
          </a:p>
          <a:p>
            <a:r>
              <a:rPr lang="en-US" sz="1200" b="0" i="0" u="none" kern="1200" dirty="0">
                <a:solidFill>
                  <a:schemeClr val="tx1"/>
                </a:solidFill>
                <a:effectLst/>
                <a:latin typeface="+mn-lt"/>
                <a:ea typeface="ＭＳ Ｐゴシック" charset="0"/>
                <a:cs typeface="ＭＳ Ｐゴシック" charset="0"/>
              </a:rPr>
              <a:t>Synchronous interrupts are produced by the processor while executing instructions. Software interrupts or e</a:t>
            </a:r>
            <a:r>
              <a:rPr lang="en-US" i="0" u="none" dirty="0"/>
              <a:t>xceptions usually occur synchronously, which means they are the result of undesirable behavior of</a:t>
            </a:r>
            <a:r>
              <a:rPr lang="en-US" i="0" u="none" baseline="0" dirty="0"/>
              <a:t> executed instructions</a:t>
            </a:r>
            <a:r>
              <a:rPr lang="en-US" i="0" u="none" dirty="0"/>
              <a:t>. </a:t>
            </a:r>
            <a:r>
              <a:rPr lang="en-US" i="0" u="none" baseline="0" dirty="0"/>
              <a:t>Because they happen while instructions are executed at the same time as </a:t>
            </a:r>
            <a:r>
              <a:rPr lang="en-US" i="0" u="none" dirty="0"/>
              <a:t>the code, they</a:t>
            </a:r>
            <a:r>
              <a:rPr lang="en-US" i="0" u="none" baseline="0" dirty="0"/>
              <a:t> are called “</a:t>
            </a:r>
            <a:r>
              <a:rPr lang="en-US" i="0" u="none" dirty="0"/>
              <a:t>synchronous”.</a:t>
            </a:r>
          </a:p>
          <a:p>
            <a:endParaRPr lang="en-US" i="0" u="none" dirty="0">
              <a:cs typeface="Calibri"/>
            </a:endParaRPr>
          </a:p>
          <a:p>
            <a:r>
              <a:rPr lang="en-US"/>
              <a:t>An exception is 'synchronous' if it can be linked causally to the specific instruction which caused it.</a:t>
            </a:r>
          </a:p>
          <a:p>
            <a:endParaRPr lang="en-US" dirty="0">
              <a:cs typeface="Calibri"/>
            </a:endParaRPr>
          </a:p>
          <a:p>
            <a:r>
              <a:rPr lang="en-US" i="0" u="none" dirty="0"/>
              <a:t>Most interrupts can be masked; that</a:t>
            </a:r>
            <a:r>
              <a:rPr lang="en-US" i="0" u="none" baseline="0" dirty="0"/>
              <a:t> is, </a:t>
            </a:r>
            <a:r>
              <a:rPr lang="en-US" i="0" u="none" dirty="0"/>
              <a:t>they can be disabled. The term “masked” comes from the bit mask, which is defined to filter unneeded</a:t>
            </a:r>
            <a:r>
              <a:rPr lang="en-US" i="0" u="none" baseline="0" dirty="0"/>
              <a:t> </a:t>
            </a:r>
            <a:r>
              <a:rPr lang="en-US" i="0" u="none" dirty="0"/>
              <a:t>or unwanted interrupts. But not all interrupts are</a:t>
            </a:r>
            <a:r>
              <a:rPr lang="en-US" i="0" u="none" baseline="0" dirty="0"/>
              <a:t> maskable; for example, the watchdog interrupt is not maskable. In this case, they are called non-maskable interrupts (NMIs).</a:t>
            </a:r>
          </a:p>
          <a:p>
            <a:pPr marL="0" lvl="0" indent="0">
              <a:buFontTx/>
              <a:buNone/>
            </a:pPr>
            <a:endParaRPr lang="en-US" i="0" u="none" dirty="0"/>
          </a:p>
          <a:p>
            <a:pPr marL="0" lvl="0" indent="0">
              <a:buFontTx/>
              <a:buNone/>
            </a:pPr>
            <a:r>
              <a:rPr lang="en-US" i="0" u="none" dirty="0"/>
              <a:t>The code that is being forced</a:t>
            </a:r>
            <a:r>
              <a:rPr lang="en-US" i="0" u="none" baseline="0" dirty="0"/>
              <a:t> to be </a:t>
            </a:r>
            <a:r>
              <a:rPr lang="en-US" i="0" u="none" dirty="0"/>
              <a:t>executed by an interrupt is called interrupt service routine (ISR).</a:t>
            </a:r>
          </a:p>
        </p:txBody>
      </p:sp>
    </p:spTree>
    <p:extLst>
      <p:ext uri="{BB962C8B-B14F-4D97-AF65-F5344CB8AC3E}">
        <p14:creationId xmlns:p14="http://schemas.microsoft.com/office/powerpoint/2010/main" val="2412925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In the example shown in this slide, initially, R4 and PC will be popped from the stack.</a:t>
            </a:r>
            <a:r>
              <a:rPr lang="en-US" u="none" baseline="0" dirty="0"/>
              <a:t> PC will then be loaded with the </a:t>
            </a:r>
            <a:r>
              <a:rPr lang="en-US" u="none" dirty="0"/>
              <a:t>EXC_RETURN code.</a:t>
            </a:r>
          </a:p>
          <a:p>
            <a:endParaRPr lang="en-US" u="none" dirty="0"/>
          </a:p>
          <a:p>
            <a:endParaRPr lang="en-US" u="none"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30</a:t>
            </a:fld>
            <a:endParaRPr lang="en-US" dirty="0"/>
          </a:p>
        </p:txBody>
      </p:sp>
    </p:spTree>
    <p:extLst>
      <p:ext uri="{BB962C8B-B14F-4D97-AF65-F5344CB8AC3E}">
        <p14:creationId xmlns:p14="http://schemas.microsoft.com/office/powerpoint/2010/main" val="3158481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t>After an instruction is executed for exception return, the return stack needs to be selected and the context needs to be restored. </a:t>
            </a:r>
            <a:endParaRPr lang="en-GB" u="none"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u="none" dirty="0"/>
          </a:p>
          <a:p>
            <a:pPr marL="0" marR="0" indent="0" algn="l" defTabSz="914400" rtl="0" eaLnBrk="1" fontAlgn="auto" latinLnBrk="0" hangingPunct="1">
              <a:lnSpc>
                <a:spcPct val="100000"/>
              </a:lnSpc>
              <a:spcBef>
                <a:spcPts val="0"/>
              </a:spcBef>
              <a:spcAft>
                <a:spcPts val="0"/>
              </a:spcAft>
              <a:buClrTx/>
              <a:buSzTx/>
              <a:buFontTx/>
              <a:buNone/>
              <a:tabLst/>
              <a:defRPr/>
            </a:pPr>
            <a:r>
              <a:rPr lang="en-GB" u="none" dirty="0"/>
              <a:t>If the return mode is set to “handler”, the controller may execute another interrupt; otherwise, it returns to the normal program execution.</a:t>
            </a:r>
          </a:p>
          <a:p>
            <a:endParaRPr lang="en-US" u="none" dirty="0"/>
          </a:p>
          <a:p>
            <a:r>
              <a:rPr lang="en-US" u="none" baseline="0" dirty="0"/>
              <a:t>Returning to the normal thread mode, </a:t>
            </a:r>
            <a:r>
              <a:rPr lang="en-US" u="none" dirty="0"/>
              <a:t>the next step is to</a:t>
            </a:r>
            <a:r>
              <a:rPr lang="en-US" u="none" baseline="0" dirty="0"/>
              <a:t> </a:t>
            </a:r>
            <a:r>
              <a:rPr lang="en-US" u="none" dirty="0"/>
              <a:t>determine</a:t>
            </a:r>
            <a:r>
              <a:rPr lang="en-US" u="none" baseline="0" dirty="0"/>
              <a:t> from which stack (MSP or PSP) the data should be restored. </a:t>
            </a:r>
            <a:r>
              <a:rPr lang="en-GB" u="none" dirty="0"/>
              <a:t>This decision is mainly made to prevent the main program from running out of stack space. W</a:t>
            </a:r>
            <a:r>
              <a:rPr lang="en-US" u="none" baseline="0" dirty="0"/>
              <a:t>hich stack to return to is defined by bit [2] of the EXC_RETURN: if it is 0, then the information is in the main stack; if 1, then it is in the process stack.</a:t>
            </a:r>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31</a:t>
            </a:fld>
            <a:endParaRPr lang="en-US" dirty="0"/>
          </a:p>
        </p:txBody>
      </p:sp>
    </p:spTree>
    <p:extLst>
      <p:ext uri="{BB962C8B-B14F-4D97-AF65-F5344CB8AC3E}">
        <p14:creationId xmlns:p14="http://schemas.microsoft.com/office/powerpoint/2010/main" val="1094930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this example, according to the </a:t>
            </a:r>
            <a:r>
              <a:rPr lang="en-US" dirty="0"/>
              <a:t>EXC_RETURN</a:t>
            </a:r>
            <a:r>
              <a:rPr lang="en-US" baseline="0" dirty="0"/>
              <a:t> code, we are going to return to the thread mode with the MSP and pop the stack frame back to registers.</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32</a:t>
            </a:fld>
            <a:endParaRPr lang="en-US" dirty="0"/>
          </a:p>
        </p:txBody>
      </p:sp>
    </p:spTree>
    <p:extLst>
      <p:ext uri="{BB962C8B-B14F-4D97-AF65-F5344CB8AC3E}">
        <p14:creationId xmlns:p14="http://schemas.microsoft.com/office/powerpoint/2010/main" val="3644682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Finally, all exception handling registers are restored (R0, R1, R2, R3, R12, LR, PC, xPSR), and the SP points to the value before the interrupt execution.</a:t>
            </a:r>
            <a:r>
              <a:rPr lang="en-GB" u="none" baseline="0" dirty="0"/>
              <a:t>  </a:t>
            </a:r>
            <a:r>
              <a:rPr lang="en-GB" u="none" dirty="0"/>
              <a:t>The thread mode is active again, and the PC points to the next regular code instruction at 0x0000_0A70. </a:t>
            </a:r>
          </a:p>
          <a:p>
            <a:endParaRPr lang="en-GB" u="none" dirty="0"/>
          </a:p>
          <a:p>
            <a:r>
              <a:rPr lang="en-GB" u="none" dirty="0"/>
              <a:t>The system is in the same execution state as before the interrupt.</a:t>
            </a:r>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33</a:t>
            </a:fld>
            <a:endParaRPr lang="en-US" dirty="0"/>
          </a:p>
        </p:txBody>
      </p:sp>
    </p:spTree>
    <p:extLst>
      <p:ext uri="{BB962C8B-B14F-4D97-AF65-F5344CB8AC3E}">
        <p14:creationId xmlns:p14="http://schemas.microsoft.com/office/powerpoint/2010/main" val="31624817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The </a:t>
            </a:r>
            <a:r>
              <a:rPr lang="en-GB" sz="1200" b="0" i="0" u="none" kern="1200" dirty="0">
                <a:solidFill>
                  <a:schemeClr val="tx1"/>
                </a:solidFill>
                <a:effectLst/>
                <a:latin typeface="+mn-lt"/>
                <a:ea typeface="+mn-ea"/>
                <a:cs typeface="+mn-cs"/>
              </a:rPr>
              <a:t>Nested Vectored Interrupt Controller (NVIC) </a:t>
            </a:r>
            <a:r>
              <a:rPr lang="en-GB" u="none" dirty="0"/>
              <a:t>provides configurable interrupt handling abilities to the processor. It</a:t>
            </a:r>
            <a:r>
              <a:rPr lang="en-GB" u="none" baseline="0" dirty="0"/>
              <a:t> </a:t>
            </a:r>
            <a:r>
              <a:rPr lang="en-GB" u="none" dirty="0"/>
              <a:t>facilitates low-latency exception and interrupt handling and</a:t>
            </a:r>
            <a:r>
              <a:rPr lang="en-GB" u="none" baseline="0" dirty="0"/>
              <a:t> </a:t>
            </a:r>
            <a:r>
              <a:rPr lang="en-GB" u="none" dirty="0"/>
              <a:t>controls power management. </a:t>
            </a:r>
          </a:p>
          <a:p>
            <a:endParaRPr lang="en-GB" u="non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u="none" dirty="0"/>
              <a:t>The processor closely integrates the NVIC to deliver industry-leading interrupt performance. The NVIC includes a non-maskable interrupt (NMI) and </a:t>
            </a:r>
            <a:r>
              <a:rPr lang="en-US" sz="1200" b="0" i="0" u="none" kern="1200" dirty="0">
                <a:solidFill>
                  <a:schemeClr val="tx1"/>
                </a:solidFill>
                <a:effectLst/>
                <a:latin typeface="+mn-lt"/>
                <a:ea typeface="ＭＳ Ｐゴシック" charset="0"/>
                <a:cs typeface="ＭＳ Ｐゴシック" charset="0"/>
              </a:rPr>
              <a:t>supports up to 240 interrupts, each with up to 256 levels of priority.</a:t>
            </a:r>
            <a:endParaRPr lang="en-GB" sz="1200" b="0" i="0" u="none" kern="1200" dirty="0">
              <a:solidFill>
                <a:schemeClr val="tx1"/>
              </a:solidFill>
              <a:effectLst/>
              <a:latin typeface="+mn-lt"/>
              <a:ea typeface="ＭＳ Ｐゴシック" charset="0"/>
              <a:cs typeface="ＭＳ Ｐゴシック" charset="0"/>
            </a:endParaRPr>
          </a:p>
          <a:p>
            <a:r>
              <a:rPr lang="en-US" u="none" dirty="0"/>
              <a:t>The tight integration of the processor core and NVIC provides fast execution of ISRs, dramatically reducing the interrupt latency. This is achieved through the hardware stacking of registers and the ability to suspend load-multiple and store-multiple operations. Interrupt handlers do not require wrapping in assembler code, removing any code overhead from the ISRs. A tail-chain optimization also significantly reduces the overhead when switching from one ISR to another. </a:t>
            </a:r>
            <a:endParaRPr lang="en-GB" u="none" dirty="0"/>
          </a:p>
          <a:p>
            <a:endParaRPr lang="en-GB" sz="1200" b="0" i="0" u="none" kern="1200" dirty="0">
              <a:solidFill>
                <a:schemeClr val="tx1"/>
              </a:solidFill>
              <a:effectLst/>
              <a:latin typeface="+mn-lt"/>
              <a:ea typeface="+mn-ea"/>
              <a:cs typeface="+mn-cs"/>
            </a:endParaRPr>
          </a:p>
          <a:p>
            <a:r>
              <a:rPr lang="en-US" sz="1200" b="0" i="0" u="none" kern="1200" dirty="0">
                <a:solidFill>
                  <a:schemeClr val="tx1"/>
                </a:solidFill>
                <a:effectLst/>
                <a:latin typeface="+mn-lt"/>
                <a:ea typeface="ＭＳ Ｐゴシック" charset="0"/>
                <a:cs typeface="ＭＳ Ｐゴシック" charset="0"/>
              </a:rPr>
              <a:t>You can only fully access the NVIC in privileged mode, but you can cause interrupts to enter a pending state in user mode if you enable the Configuration and Control Register. Any other user mode access causes a bus fault.</a:t>
            </a:r>
          </a:p>
          <a:p>
            <a:endParaRPr lang="en-US" sz="1200" b="0" i="0" u="none" kern="1200" dirty="0">
              <a:solidFill>
                <a:schemeClr val="tx1"/>
              </a:solidFill>
              <a:effectLst/>
              <a:latin typeface="+mn-lt"/>
              <a:ea typeface="ＭＳ Ｐゴシック" charset="0"/>
            </a:endParaRPr>
          </a:p>
          <a:p>
            <a:r>
              <a:rPr lang="en-US" u="none" dirty="0"/>
              <a:t>Note that each exception can be either in the “inactive”, “pending”, “active”, or “active and pending” state. </a:t>
            </a:r>
          </a:p>
          <a:p>
            <a:r>
              <a:rPr lang="en-US" u="none" dirty="0"/>
              <a:t>Inactive: The exception is not active and not pending. </a:t>
            </a:r>
          </a:p>
          <a:p>
            <a:r>
              <a:rPr lang="en-US" u="none" dirty="0"/>
              <a:t>Pending: The exception is waiting to be serviced by the processor. An interrupt request from a peripheral or from software can change the state of the corresponding interrupt to pending. </a:t>
            </a:r>
          </a:p>
          <a:p>
            <a:r>
              <a:rPr lang="en-US" u="none" dirty="0"/>
              <a:t>Active: An exception that is being serviced by the processor but has not completed </a:t>
            </a:r>
          </a:p>
          <a:p>
            <a:r>
              <a:rPr lang="en-US" u="none" dirty="0"/>
              <a:t>	Note: An exception handler can interrupt the execution of another exception handler. In this case, both exceptions are in the active state. </a:t>
            </a:r>
          </a:p>
          <a:p>
            <a:r>
              <a:rPr lang="en-US" u="none" dirty="0"/>
              <a:t>Active and pending: The exception is being serviced by the processor, and there is a pending exception from the same source.</a:t>
            </a:r>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34</a:t>
            </a:fld>
            <a:endParaRPr lang="en-US" dirty="0"/>
          </a:p>
        </p:txBody>
      </p:sp>
    </p:spTree>
    <p:extLst>
      <p:ext uri="{BB962C8B-B14F-4D97-AF65-F5344CB8AC3E}">
        <p14:creationId xmlns:p14="http://schemas.microsoft.com/office/powerpoint/2010/main" val="39195197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4197722-70AB-4F08-8522-E9FF752FB082}" type="slidenum">
              <a:rPr lang="en-US" sz="1300" smtClean="0"/>
              <a:pPr/>
              <a:t>35</a:t>
            </a:fld>
            <a:endParaRPr lang="en-US" sz="1300" dirty="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u="none" dirty="0"/>
              <a:t>As mentioned before, the external interrupts are managed and prioritized by the NVIC.</a:t>
            </a:r>
            <a:r>
              <a:rPr lang="en-US" u="none" baseline="0" dirty="0"/>
              <a:t> </a:t>
            </a:r>
          </a:p>
          <a:p>
            <a:r>
              <a:rPr lang="en-US" u="none" baseline="0" dirty="0"/>
              <a:t>A “nested interrupt” is an interrupt routine call within another active interrupt. This second interrupt is called “nested”.</a:t>
            </a:r>
          </a:p>
          <a:p>
            <a:r>
              <a:rPr lang="en-US" u="none" dirty="0"/>
              <a:t>There are two possible states:</a:t>
            </a:r>
            <a:r>
              <a:rPr lang="en-US" u="none" baseline="0" dirty="0"/>
              <a:t> the</a:t>
            </a:r>
            <a:r>
              <a:rPr lang="en-US" u="none" dirty="0"/>
              <a:t> “enable state”, which means that interrupts are recognized, and the “pending state”,</a:t>
            </a:r>
            <a:r>
              <a:rPr lang="en-US" u="none" baseline="0" dirty="0"/>
              <a:t> which</a:t>
            </a:r>
            <a:r>
              <a:rPr lang="en-US" u="none" dirty="0"/>
              <a:t> means that an interrupt has been requested and detected but is not serviced yet.</a:t>
            </a:r>
          </a:p>
          <a:p>
            <a:pPr marL="171450" indent="-171450">
              <a:buFontTx/>
              <a:buChar char="-"/>
            </a:pPr>
            <a:endParaRPr lang="en-US" u="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b="0" u="none" dirty="0"/>
              <a:t>CMSIS</a:t>
            </a:r>
            <a:r>
              <a:rPr lang="en-US" b="0" u="none" baseline="0" dirty="0"/>
              <a:t> is the</a:t>
            </a:r>
            <a:r>
              <a:rPr lang="en-US" b="0" u="none" dirty="0"/>
              <a:t> Cortex Microcontroller Software Interface Standard, a vendor-independent interface for debugging that also provides commands for controlling the NVIC.</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The exception mask registers disable the handling of exceptions by the processor. An example of the use of this register would be to disable exceptions when they might affect timing critical tasks. To access the exception mask registers, use the MSR and MRS instructions, or the CPS instruction to change the value of the p</a:t>
            </a:r>
            <a:r>
              <a:rPr lang="en-GB" u="none" dirty="0"/>
              <a:t>riority mask (</a:t>
            </a:r>
            <a:r>
              <a:rPr lang="en-US" u="none" dirty="0"/>
              <a:t>PRIMASK) register or FAULTMASK.</a:t>
            </a:r>
            <a:endParaRPr lang="en-GB" u="none" dirty="0"/>
          </a:p>
          <a:p>
            <a:endParaRPr lang="en-GB" u="none" dirty="0"/>
          </a:p>
          <a:p>
            <a:r>
              <a:rPr lang="en-GB" u="none" dirty="0"/>
              <a:t>The PRIMASK register prevents activation of all exceptions with configurable priority. When</a:t>
            </a:r>
            <a:r>
              <a:rPr lang="en-GB" u="none" baseline="0" dirty="0"/>
              <a:t> the</a:t>
            </a:r>
            <a:r>
              <a:rPr lang="en-GB" u="none" dirty="0"/>
              <a:t> PRIMASK register bit is set, it prevents the activation of all exceptions with</a:t>
            </a:r>
            <a:r>
              <a:rPr lang="en-GB" u="none" baseline="0" dirty="0"/>
              <a:t> configurable priority</a:t>
            </a:r>
            <a:r>
              <a:rPr lang="en-GB" u="none" dirty="0"/>
              <a:t>. </a:t>
            </a:r>
          </a:p>
          <a:p>
            <a:endParaRPr lang="en-GB" u="none" dirty="0"/>
          </a:p>
          <a:p>
            <a:r>
              <a:rPr lang="en-GB" u="none" dirty="0"/>
              <a:t>This eliminates the problem of so-called data races. A data race occurs when two independent threats may access the same data. If one threat is manipulating data, another one also needs the, in this case unknown, order of operations. To prevent such a situation, the PM flag is set.</a:t>
            </a:r>
          </a:p>
          <a:p>
            <a:endParaRPr lang="en-GB" u="none" dirty="0"/>
          </a:p>
          <a:p>
            <a:r>
              <a:rPr lang="en-GB" u="none" dirty="0"/>
              <a:t>The CMSIS-Core API provides dedicated commands to manipulate the PRIMASK and the PM flag.</a:t>
            </a:r>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36</a:t>
            </a:fld>
            <a:endParaRPr lang="en-US" dirty="0"/>
          </a:p>
        </p:txBody>
      </p:sp>
    </p:spTree>
    <p:extLst>
      <p:ext uri="{BB962C8B-B14F-4D97-AF65-F5344CB8AC3E}">
        <p14:creationId xmlns:p14="http://schemas.microsoft.com/office/powerpoint/2010/main" val="26618958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There are also CMSIS-Core APIs provided as dedicated commands to manipulate the PRIMASK and the PM flag.</a:t>
            </a:r>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37</a:t>
            </a:fld>
            <a:endParaRPr lang="en-US" dirty="0"/>
          </a:p>
        </p:txBody>
      </p:sp>
    </p:spTree>
    <p:extLst>
      <p:ext uri="{BB962C8B-B14F-4D97-AF65-F5344CB8AC3E}">
        <p14:creationId xmlns:p14="http://schemas.microsoft.com/office/powerpoint/2010/main" val="2731894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7748D96-DC04-4737-84F5-F58A5A70D759}" type="slidenum">
              <a:rPr lang="en-US" sz="1300" smtClean="0"/>
              <a:pPr/>
              <a:t>38</a:t>
            </a:fld>
            <a:endParaRPr lang="en-US" sz="1300" dirty="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The NVIC supports programmable priority levels of 0-255 for each interrupt. A higher level corresponds to a lower priority, so level 0 is the highest interrupt priority.</a:t>
            </a:r>
            <a:endParaRPr lang="en-GB" sz="1200" b="0" i="0" u="none" kern="1200" dirty="0">
              <a:solidFill>
                <a:schemeClr val="tx1"/>
              </a:solidFill>
              <a:effectLst/>
              <a:latin typeface="+mn-lt"/>
              <a:ea typeface="ＭＳ Ｐゴシック" charset="0"/>
              <a:cs typeface="ＭＳ Ｐゴシック"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The reset has the highest priority (-3),</a:t>
            </a:r>
            <a:r>
              <a:rPr lang="en-US" u="none" baseline="0" dirty="0"/>
              <a:t> and the external exceptions (interrupts) are adjustable to higher priorities. The values are stored in the Interrupt Priority Register.</a:t>
            </a:r>
            <a:endParaRPr lang="en-US" u="none" dirty="0"/>
          </a:p>
          <a:p>
            <a:endParaRPr lang="en-US" u="none" dirty="0"/>
          </a:p>
          <a:p>
            <a:endParaRPr lang="en-US" b="1" u="none"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u="none" dirty="0"/>
              <a:t>When multiple exceptions are valid at the same time (i.e., more than one exception occurs during execution of an instruction), they are handled by the core (after completing the execution of the current instruction), according to their</a:t>
            </a:r>
            <a:r>
              <a:rPr lang="en-GB" u="none" baseline="0" dirty="0"/>
              <a:t> </a:t>
            </a:r>
            <a:r>
              <a:rPr lang="en-GB" u="none" dirty="0"/>
              <a:t>priority.</a:t>
            </a:r>
            <a:r>
              <a:rPr lang="en-GB" u="none" baseline="0" dirty="0"/>
              <a:t> </a:t>
            </a:r>
            <a:endParaRPr lang="en-US" u="none" dirty="0"/>
          </a:p>
          <a:p>
            <a:endParaRPr lang="en-US" u="none" dirty="0"/>
          </a:p>
          <a:p>
            <a:r>
              <a:rPr lang="en-US" u="none" dirty="0"/>
              <a:t>So if there are simultaneous exceptions, the lowest exception type number is serviced first.</a:t>
            </a:r>
          </a:p>
          <a:p>
            <a:endParaRPr lang="en-US" u="none" dirty="0"/>
          </a:p>
          <a:p>
            <a:r>
              <a:rPr lang="en-US" u="none" dirty="0"/>
              <a:t>If there is a new exception when a handler is executing, the next step depends on the priority of the new exception. </a:t>
            </a:r>
          </a:p>
          <a:p>
            <a:r>
              <a:rPr lang="en-US" u="none" dirty="0"/>
              <a:t>If the new exception priority is higher, then the new exception handler preempts the current exception handler.</a:t>
            </a:r>
          </a:p>
          <a:p>
            <a:r>
              <a:rPr lang="en-US" u="none" dirty="0"/>
              <a:t>If the new exception priority is the same as or lower than the current one, then the new exception is held in a pending state. The current handler will continue and complete its execution. The previous priority level is restored, and the new exception is handled if the priority level allows for it.</a:t>
            </a:r>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39</a:t>
            </a:fld>
            <a:endParaRPr lang="en-US" dirty="0"/>
          </a:p>
        </p:txBody>
      </p:sp>
    </p:spTree>
    <p:extLst>
      <p:ext uri="{BB962C8B-B14F-4D97-AF65-F5344CB8AC3E}">
        <p14:creationId xmlns:p14="http://schemas.microsoft.com/office/powerpoint/2010/main" val="1978298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u="none" baseline="0" dirty="0"/>
              <a:t>Let’s consider the following example:</a:t>
            </a:r>
          </a:p>
          <a:p>
            <a:pPr marL="0" indent="0">
              <a:buNone/>
            </a:pPr>
            <a:r>
              <a:rPr lang="en-GB" u="none" baseline="0" dirty="0"/>
              <a:t>Using a switch, we want to change the color of an RGB LED when it is pressed. To do this, we apply an external switch to a GPIO pin on the controller. In order to prevent the GPIO pin from being “open”, we will use a pull-up resistor as shown in the slide.</a:t>
            </a:r>
          </a:p>
          <a:p>
            <a:pPr marL="0" indent="0">
              <a:buNone/>
            </a:pPr>
            <a:endParaRPr lang="en-GB" u="none" baseline="0" dirty="0"/>
          </a:p>
          <a:p>
            <a:pPr marL="0" indent="0">
              <a:buNone/>
            </a:pPr>
            <a:r>
              <a:rPr lang="en-GB" u="none" baseline="0" dirty="0"/>
              <a:t>In the following slides, you will see how to implement interrupts by using this example system.</a:t>
            </a:r>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4</a:t>
            </a:fld>
            <a:endParaRPr lang="en-GB" dirty="0"/>
          </a:p>
        </p:txBody>
      </p:sp>
    </p:spTree>
    <p:extLst>
      <p:ext uri="{BB962C8B-B14F-4D97-AF65-F5344CB8AC3E}">
        <p14:creationId xmlns:p14="http://schemas.microsoft.com/office/powerpoint/2010/main" val="5980733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In this</a:t>
            </a:r>
            <a:r>
              <a:rPr lang="en-US" u="none" baseline="0" dirty="0"/>
              <a:t> and the next few slides, w</a:t>
            </a:r>
            <a:r>
              <a:rPr lang="en-US" u="none" dirty="0"/>
              <a:t>e are going to</a:t>
            </a:r>
            <a:r>
              <a:rPr lang="en-US" u="none" baseline="0" dirty="0"/>
              <a:t> talk about the timing behavior and terminology of interrupts.</a:t>
            </a:r>
          </a:p>
          <a:p>
            <a:endParaRPr lang="en-US" u="none" baseline="0" dirty="0"/>
          </a:p>
          <a:p>
            <a:r>
              <a:rPr lang="en-US" u="none" dirty="0"/>
              <a:t>The example</a:t>
            </a:r>
            <a:r>
              <a:rPr lang="en-US" u="none" baseline="0" dirty="0"/>
              <a:t> </a:t>
            </a:r>
            <a:r>
              <a:rPr lang="en-US" u="none" dirty="0"/>
              <a:t>that we are using in</a:t>
            </a:r>
            <a:r>
              <a:rPr lang="en-US" u="none" baseline="0" dirty="0"/>
              <a:t> this module is </a:t>
            </a:r>
            <a:r>
              <a:rPr lang="en-US" u="none" dirty="0"/>
              <a:t>the switched</a:t>
            </a:r>
            <a:r>
              <a:rPr lang="en-US" u="none" baseline="0" dirty="0"/>
              <a:t> LED.</a:t>
            </a:r>
          </a:p>
          <a:p>
            <a:endParaRPr lang="en-US" u="none" baseline="0" dirty="0"/>
          </a:p>
          <a:p>
            <a:r>
              <a:rPr lang="en-US" u="none">
                <a:ea typeface="ＭＳ Ｐゴシック"/>
                <a:cs typeface="Calibri"/>
              </a:rPr>
              <a:t>The timing analysis shown here is made with the help of a logic analyzer. It is based on the switched LED example introduced in this lecture. We learned</a:t>
            </a:r>
            <a:r>
              <a:rPr lang="en-US" u="none" baseline="0">
                <a:ea typeface="ＭＳ Ｐゴシック"/>
                <a:cs typeface="Calibri"/>
              </a:rPr>
              <a:t> that the switch is pressed for 0.21 s, and the ISR is triggered in response to the falling edge of the signal switch. The DBG_MAIN signal is the debug signal that toggles on every loop iteration of our main code. </a:t>
            </a:r>
            <a:r>
              <a:rPr lang="en-US" u="none">
                <a:ea typeface="ＭＳ Ｐゴシック"/>
                <a:cs typeface="Calibri"/>
              </a:rPr>
              <a:t>Here, the interrupt seems not to be working because the DBG_MAIN</a:t>
            </a:r>
            <a:r>
              <a:rPr lang="en-US" u="none" baseline="0">
                <a:ea typeface="ＭＳ Ｐゴシック"/>
                <a:cs typeface="Calibri"/>
              </a:rPr>
              <a:t> signal </a:t>
            </a:r>
            <a:r>
              <a:rPr lang="en-US" u="none">
                <a:ea typeface="ＭＳ Ｐゴシック"/>
                <a:cs typeface="Calibri"/>
              </a:rPr>
              <a:t>is running continuously.</a:t>
            </a:r>
            <a:r>
              <a:rPr lang="en-US">
                <a:ea typeface="ＭＳ Ｐゴシック"/>
                <a:cs typeface="Calibri"/>
              </a:rPr>
              <a:t> </a:t>
            </a:r>
            <a:endParaRPr lang="en-US" u="none">
              <a:cs typeface="Calibri"/>
            </a:endParaRPr>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40</a:t>
            </a:fld>
            <a:endParaRPr lang="en-US" dirty="0"/>
          </a:p>
        </p:txBody>
      </p:sp>
    </p:spTree>
    <p:extLst>
      <p:ext uri="{BB962C8B-B14F-4D97-AF65-F5344CB8AC3E}">
        <p14:creationId xmlns:p14="http://schemas.microsoft.com/office/powerpoint/2010/main" val="37066813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2E37533-344D-4CEE-B01D-70736FA6C7B3}" type="slidenum">
              <a:rPr lang="en-US" sz="1300" smtClean="0"/>
              <a:pPr/>
              <a:t>41</a:t>
            </a:fld>
            <a:endParaRPr lang="en-US" sz="1300"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u="none" dirty="0"/>
              <a:t>A very important aspect of interrupts is “latency”.</a:t>
            </a:r>
          </a:p>
          <a:p>
            <a:r>
              <a:rPr lang="en-US" u="none" dirty="0"/>
              <a:t>Latency is defined as the time delay between when the interrupts are triggered, and when</a:t>
            </a:r>
            <a:r>
              <a:rPr lang="en-US" u="none" baseline="0" dirty="0"/>
              <a:t> </a:t>
            </a:r>
            <a:r>
              <a:rPr lang="en-US" u="none" dirty="0"/>
              <a:t>the ISR </a:t>
            </a:r>
            <a:r>
              <a:rPr lang="en-US" u="none" baseline="0" dirty="0"/>
              <a:t>begins to execute. </a:t>
            </a:r>
            <a:r>
              <a:rPr lang="en-US" u="none" dirty="0"/>
              <a:t>In some</a:t>
            </a:r>
            <a:r>
              <a:rPr lang="en-US" u="none" baseline="0" dirty="0"/>
              <a:t> applications, latency is critical; for example, when an analog waveform is sampled. </a:t>
            </a:r>
            <a:endParaRPr lang="en-US" u="none" dirty="0"/>
          </a:p>
          <a:p>
            <a:endParaRPr lang="en-US" u="none" dirty="0"/>
          </a:p>
          <a:p>
            <a:r>
              <a:rPr lang="en-US" u="none" dirty="0"/>
              <a:t>There are several side effects that</a:t>
            </a:r>
            <a:r>
              <a:rPr lang="en-US" u="none" baseline="0" dirty="0"/>
              <a:t> can affect latency, which </a:t>
            </a:r>
            <a:r>
              <a:rPr lang="en-US" u="none" dirty="0"/>
              <a:t>have to be taken into consideration. For example, latency is affected if the</a:t>
            </a:r>
            <a:r>
              <a:rPr lang="en-US" u="none" baseline="0" dirty="0"/>
              <a:t> current executing instruction is finished or abandoned.</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332EB48-B1EB-4CA5-BBCC-F34706F7555A}" type="slidenum">
              <a:rPr lang="en-US" sz="1300" smtClean="0"/>
              <a:pPr/>
              <a:t>42</a:t>
            </a:fld>
            <a:endParaRPr lang="en-US" sz="1300" dirty="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u="none" dirty="0"/>
              <a:t>The maximum interrupt frequency equals the CPU clock frequency, divided by the sum of the ISRs, plus the interrupt overhead cycles.</a:t>
            </a:r>
          </a:p>
          <a:p>
            <a:endParaRPr lang="en-US" u="none" dirty="0"/>
          </a:p>
          <a:p>
            <a:r>
              <a:rPr lang="en-US" u="none" dirty="0"/>
              <a:t>Note</a:t>
            </a:r>
            <a:r>
              <a:rPr lang="en-US" u="none" baseline="0" dirty="0"/>
              <a:t> that t</a:t>
            </a:r>
            <a:r>
              <a:rPr lang="en-US" u="none" dirty="0"/>
              <a:t>he higher the interrupt frequency, the</a:t>
            </a:r>
            <a:r>
              <a:rPr lang="en-US" u="none" baseline="0" dirty="0"/>
              <a:t> </a:t>
            </a:r>
            <a:r>
              <a:rPr lang="en-US" u="none" dirty="0"/>
              <a:t>less time there is for the CPU to execute the other code.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We have to take several design-time decisions, related to the interrupt</a:t>
            </a:r>
            <a:r>
              <a:rPr lang="en-US" u="none" baseline="0" dirty="0"/>
              <a:t> implementation, when we are </a:t>
            </a:r>
            <a:r>
              <a:rPr lang="en-US" u="none" dirty="0"/>
              <a:t>designing a program</a:t>
            </a:r>
            <a:r>
              <a:rPr lang="en-US" u="none" baseline="0" dirty="0"/>
              <a:t> with interrupts.</a:t>
            </a:r>
          </a:p>
          <a:p>
            <a:r>
              <a:rPr lang="en-US" u="none" baseline="0" dirty="0"/>
              <a:t>First, we must consider the amount of work that will be assigned to an interrupt. We have to deal with the time that is going to be spent in between ISRs and other code. If we have multiple ISRs, it is better to assign them to perform only critical work and to buffer the rest for later processing.</a:t>
            </a:r>
          </a:p>
          <a:p>
            <a:endParaRPr lang="en-US" u="none" baseline="0" dirty="0"/>
          </a:p>
          <a:p>
            <a:r>
              <a:rPr lang="en-US" u="none" baseline="0" dirty="0"/>
              <a:t>Another important question is whether ISRs should be in charge of re-enabling interrupts. This is because we do not want to have an ISR running for long with all interrupts disabled, and it might be preferable for a long-running ISR to re-enable interrupts. On the other hand, if an ISR is fast and efficient, then there is no need for such an action. </a:t>
            </a:r>
          </a:p>
          <a:p>
            <a:endParaRPr lang="en-US" u="none" baseline="0" dirty="0"/>
          </a:p>
          <a:p>
            <a:r>
              <a:rPr lang="en-US" u="none" baseline="0" dirty="0"/>
              <a:t>One way to communicate between ISRs and other code is software data buffering, which is generally used as a communication interface. We must always keep data integrity and race conditions in mind.</a:t>
            </a:r>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43</a:t>
            </a:fld>
            <a:endParaRPr lang="en-US" dirty="0"/>
          </a:p>
        </p:txBody>
      </p:sp>
    </p:spTree>
    <p:extLst>
      <p:ext uri="{BB962C8B-B14F-4D97-AF65-F5344CB8AC3E}">
        <p14:creationId xmlns:p14="http://schemas.microsoft.com/office/powerpoint/2010/main" val="38135721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25A623E-3345-4A65-887F-B18666FB9F65}" type="slidenum">
              <a:rPr lang="en-US" sz="1300" smtClean="0"/>
              <a:pPr/>
              <a:t>44</a:t>
            </a:fld>
            <a:endParaRPr lang="en-US" sz="1300" dirty="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spcAft>
                <a:spcPts val="0"/>
              </a:spcAft>
            </a:pPr>
            <a:r>
              <a:rPr lang="en-US"/>
              <a:t>Volatile data is data that may be changed in other parts of the software.</a:t>
            </a:r>
          </a:p>
          <a:p>
            <a:endParaRPr lang="en-US" dirty="0">
              <a:ea typeface="ＭＳ Ｐゴシック"/>
              <a:cs typeface="Calibri"/>
            </a:endParaRPr>
          </a:p>
          <a:p>
            <a:r>
              <a:rPr lang="en-US" u="none">
                <a:ea typeface="ＭＳ Ｐゴシック"/>
                <a:cs typeface="Calibri"/>
              </a:rPr>
              <a:t>To optimize code</a:t>
            </a:r>
            <a:r>
              <a:rPr lang="en-US" u="none" baseline="0">
                <a:ea typeface="ＭＳ Ｐゴシック"/>
                <a:cs typeface="Calibri"/>
              </a:rPr>
              <a:t> generation and improve run-time, the compiler makes some assumptions about code behavior. One key assumption is that all data behave in an atomic manner, whether it does or does not. Because changes from outside are not expected, some variables may be loaded into registers (performance improvements), and write the register values back to memory at the end of the procedure, or when there is a need.</a:t>
            </a:r>
            <a:r>
              <a:rPr lang="en-US">
                <a:ea typeface="ＭＳ Ｐゴシック"/>
                <a:cs typeface="Calibri"/>
              </a:rPr>
              <a:t> </a:t>
            </a:r>
            <a:endParaRPr lang="en-US">
              <a:cs typeface="Calibri"/>
            </a:endParaRPr>
          </a:p>
          <a:p>
            <a:endParaRPr lang="en-US" u="none" baseline="0" dirty="0"/>
          </a:p>
          <a:p>
            <a:r>
              <a:rPr lang="en-US" u="none" baseline="0" dirty="0"/>
              <a:t>T</a:t>
            </a:r>
            <a:r>
              <a:rPr lang="en-US" sz="2000" u="none" dirty="0"/>
              <a:t>his optimization can fail, however, and we will talk about this in the next slide.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25A623E-3345-4A65-887F-B18666FB9F65}" type="slidenum">
              <a:rPr lang="en-US" sz="1300" smtClean="0"/>
              <a:pPr/>
              <a:t>45</a:t>
            </a:fld>
            <a:endParaRPr lang="en-US" sz="1300" dirty="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sz="1600" u="none" dirty="0"/>
              <a:t>One example where the compiler optimization may fail is as follows. Consider an</a:t>
            </a:r>
            <a:r>
              <a:rPr lang="en-US" sz="1600" u="none" baseline="0" dirty="0"/>
              <a:t> application that is </a:t>
            </a:r>
            <a:r>
              <a:rPr lang="en-US" sz="1600" u="none" dirty="0"/>
              <a:t>reading from an input port, polling for key press,</a:t>
            </a:r>
            <a:r>
              <a:rPr lang="en-US" sz="1600" u="none" baseline="0" dirty="0"/>
              <a:t> and the switch state is represented by the variable SW_0.</a:t>
            </a:r>
          </a:p>
          <a:p>
            <a:pPr lvl="0"/>
            <a:endParaRPr lang="en-US" sz="1400" u="none" dirty="0"/>
          </a:p>
          <a:p>
            <a:pPr lvl="0"/>
            <a:r>
              <a:rPr lang="en-US" sz="1400" u="none" dirty="0"/>
              <a:t>If SW_0 is changed by</a:t>
            </a:r>
            <a:r>
              <a:rPr lang="en-US" sz="1400" u="none" baseline="0" dirty="0"/>
              <a:t> an interrupt routine, this change will not be recognized, as this variable will not update within the while loop. For example, the memory-mapped peripheral register changes on its own.</a:t>
            </a:r>
            <a:endParaRPr lang="en-US" sz="1600" u="none" baseline="0" dirty="0"/>
          </a:p>
          <a:p>
            <a:pPr lvl="0"/>
            <a:r>
              <a:rPr lang="en-US" sz="1600" u="none" baseline="0" dirty="0"/>
              <a:t>Other situations that might prompt failure are also indicated in this slide.</a:t>
            </a:r>
            <a:endParaRPr lang="en-US" sz="1600" u="none" dirty="0"/>
          </a:p>
        </p:txBody>
      </p:sp>
    </p:spTree>
    <p:extLst>
      <p:ext uri="{BB962C8B-B14F-4D97-AF65-F5344CB8AC3E}">
        <p14:creationId xmlns:p14="http://schemas.microsoft.com/office/powerpoint/2010/main" val="33990770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A7F097B-6810-4341-AA8B-BB832BA88583}" type="slidenum">
              <a:rPr lang="en-US" sz="1300" smtClean="0"/>
              <a:pPr/>
              <a:t>46</a:t>
            </a:fld>
            <a:endParaRPr lang="en-US" sz="1300" dirty="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u="none" dirty="0"/>
              <a:t>The</a:t>
            </a:r>
            <a:r>
              <a:rPr lang="en-US" u="none" baseline="0" dirty="0"/>
              <a:t> indicator for potential external changes is the compiler keyword “volatile”.</a:t>
            </a:r>
          </a:p>
          <a:p>
            <a:endParaRPr lang="en-US" u="none"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u="none" baseline="0" dirty="0"/>
              <a:t>Volatile data is data that may be changed in other parts of the software.</a:t>
            </a:r>
          </a:p>
          <a:p>
            <a:endParaRPr lang="en-US" u="none" baseline="0" dirty="0"/>
          </a:p>
          <a:p>
            <a:r>
              <a:rPr lang="en-US" u="none" baseline="0" dirty="0"/>
              <a:t>If a variable is declared using the keyword volatile (e.g., volatile int a), then a compiler will reload the variable before every use. However, be careful with the use of this declaration because doing this may slow down your code (especially very efficient, atomic code) significantly.</a:t>
            </a:r>
            <a:endParaRPr lang="en-US" u="none"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794DCE4-AC5D-4D74-BEAC-CB1352309C52}" type="slidenum">
              <a:rPr lang="en-US" sz="1300" smtClean="0"/>
              <a:pPr/>
              <a:t>47</a:t>
            </a:fld>
            <a:endParaRPr lang="en-US" sz="1300" dirty="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u="none" dirty="0"/>
              <a:t>A</a:t>
            </a:r>
            <a:r>
              <a:rPr lang="en-US" u="none" baseline="0" dirty="0"/>
              <a:t> good example is a clock application shown here.</a:t>
            </a:r>
          </a:p>
          <a:p>
            <a:endParaRPr lang="en-US" u="none" baseline="0" dirty="0"/>
          </a:p>
          <a:p>
            <a:r>
              <a:rPr lang="en-US" u="none" baseline="0" dirty="0"/>
              <a:t>It is called at 1 Hz by an interrupt, increasing the seconds-counter by 1. The timer interrupt not only performs the atomic operation of increasing the counter, but also checks the correct assignment to minutes, hours, and days. Additionally, a routine defines GetDateTime, copying the data to a DateTimeType pointer.</a:t>
            </a:r>
          </a:p>
          <a:p>
            <a:endParaRPr lang="en-US" u="none" baseline="0" dirty="0"/>
          </a:p>
          <a:p>
            <a:r>
              <a:rPr lang="en-US" u="none" dirty="0"/>
              <a:t>Now, if there is poor</a:t>
            </a:r>
            <a:r>
              <a:rPr lang="en-US" u="none" baseline="0" dirty="0"/>
              <a:t> timing between interrupt and function call, an inconsistent situation may occur, as indicated in the next slide. This situation is called “data race condition”.</a:t>
            </a:r>
            <a:endParaRPr lang="en-US" u="none"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33EF016-1946-47A6-9750-58638ECC1C7C}" type="slidenum">
              <a:rPr lang="en-US" sz="1300" smtClean="0"/>
              <a:pPr/>
              <a:t>48</a:t>
            </a:fld>
            <a:endParaRPr lang="en-US" sz="1300"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u="none" dirty="0">
                <a:latin typeface="+mn-lt"/>
                <a:cs typeface="Courier New" panose="02070309020205020404" pitchFamily="49" charset="0"/>
              </a:rPr>
              <a:t>The problem arises when</a:t>
            </a:r>
            <a:r>
              <a:rPr lang="en-GB" u="none" baseline="0" dirty="0">
                <a:latin typeface="+mn-lt"/>
                <a:cs typeface="Courier New" panose="02070309020205020404" pitchFamily="49" charset="0"/>
              </a:rPr>
              <a:t> an interrupt is triggered during the execution of the GetDateTime function, while it is updating DT. The ISR changed the current time, which has as a result to update the rest of the DT members with the new values. Consequently, the DT </a:t>
            </a:r>
            <a:r>
              <a:rPr lang="en-US" u="none" baseline="0" dirty="0"/>
              <a:t>beginning of data is older than the end, and therefore they are inconsistent</a:t>
            </a:r>
            <a:r>
              <a:rPr lang="en-GB" u="none" baseline="0" dirty="0">
                <a:latin typeface="+mn-lt"/>
                <a:cs typeface="Courier New" panose="02070309020205020404" pitchFamily="49" charset="0"/>
              </a:rPr>
              <a:t>. This faulty update of the DT variable is called “race condition”. </a:t>
            </a:r>
            <a:endParaRPr lang="en-GB" u="none" dirty="0">
              <a:latin typeface="+mn-lt"/>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u="none" dirty="0">
              <a:latin typeface="+mn-lt"/>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u="none" dirty="0">
                <a:latin typeface="+mn-lt"/>
                <a:cs typeface="Courier New" panose="02070309020205020404" pitchFamily="49" charset="0"/>
              </a:rPr>
              <a:t>Race condition is an </a:t>
            </a:r>
            <a:r>
              <a:rPr lang="en-US" u="none" dirty="0">
                <a:latin typeface="+mn-lt"/>
                <a:cs typeface="Courier New" panose="02070309020205020404" pitchFamily="49" charset="0"/>
              </a:rPr>
              <a:t>anomalous behavior due to unexpected critical dependence on the relative timing of events. The result of the example code depends on the relative timing of the read and write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a:latin typeface="+mn-lt"/>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latin typeface="+mn-lt"/>
                <a:cs typeface="Courier New" panose="02070309020205020404" pitchFamily="49" charset="0"/>
              </a:rPr>
              <a:t>This problem</a:t>
            </a:r>
            <a:r>
              <a:rPr lang="en-US" u="none" baseline="0" dirty="0">
                <a:latin typeface="+mn-lt"/>
                <a:cs typeface="Courier New" panose="02070309020205020404" pitchFamily="49" charset="0"/>
              </a:rPr>
              <a:t> is not simple to solve. Usually, it is a good idea to turn off the interrupts at the beginning of GetDateTime (), using the PRIMASK PM-flag, and turn it on again later. However, this may lead to missing an interrupt event and a 1-second-count, and the consequence is an incorrect time.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u="none" dirty="0"/>
              <a:t>The data</a:t>
            </a:r>
            <a:r>
              <a:rPr lang="en-US" u="none" baseline="0" dirty="0"/>
              <a:t> that has to be protected is potentially changed by an ISR and requires multiple instructions to read or write (non-atomic access). </a:t>
            </a:r>
          </a:p>
          <a:p>
            <a:endParaRPr lang="en-US" u="none" dirty="0"/>
          </a:p>
          <a:p>
            <a:r>
              <a:rPr lang="en-US" u="none" dirty="0"/>
              <a:t>There are many boundary conditions</a:t>
            </a:r>
            <a:r>
              <a:rPr lang="en-US" u="none" baseline="0" dirty="0"/>
              <a:t> to be met. For instance, if only one </a:t>
            </a:r>
            <a:r>
              <a:rPr lang="en-US" u="none" baseline="0"/>
              <a:t>ISR or task </a:t>
            </a:r>
            <a:r>
              <a:rPr lang="en-US" u="none" baseline="0" dirty="0"/>
              <a:t>writes to a data object, then we must ensure that data is not overwritten partway through being read. Consequently, writer and reader should not interrupt each other. Additionally, in the case of multiple ISRs that can write to data objects, we have to ensure that writers don’t interrupt each other as well.</a:t>
            </a: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EAE173A-14CE-4BC8-BBF0-AD715FDA7AA8}" type="slidenum">
              <a:rPr lang="en-US" sz="1300" smtClean="0"/>
              <a:pPr/>
              <a:t>49</a:t>
            </a:fld>
            <a:endParaRPr lang="en-US" sz="13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There</a:t>
            </a:r>
            <a:r>
              <a:rPr lang="en-GB" u="none" baseline="0" dirty="0"/>
              <a:t> are two ways to detect when a switch is pressed or not: the polling method and the use of interrupts.</a:t>
            </a:r>
            <a:endParaRPr lang="en-GB" u="none" dirty="0"/>
          </a:p>
          <a:p>
            <a:endParaRPr lang="en-GB" u="none" dirty="0"/>
          </a:p>
          <a:p>
            <a:r>
              <a:rPr lang="en-GB" u="none" dirty="0"/>
              <a:t>Polling</a:t>
            </a:r>
            <a:r>
              <a:rPr lang="en-GB" u="none" baseline="0" dirty="0"/>
              <a:t> is the method in which the microcontroller is continuously checking the status of a flag. </a:t>
            </a:r>
            <a:r>
              <a:rPr lang="en-GB" u="none" dirty="0"/>
              <a:t>It</a:t>
            </a:r>
            <a:r>
              <a:rPr lang="en-GB" u="none" baseline="0" dirty="0"/>
              <a:t> is slow, inefficient, and poorly scalable. The more GPIO or other events have to be polled, the more time is needed. So there is a natural limit to the number of supervised GPIOs possible at a given processor speed.</a:t>
            </a:r>
          </a:p>
          <a:p>
            <a:endParaRPr lang="en-GB" u="none" baseline="0" dirty="0"/>
          </a:p>
          <a:p>
            <a:r>
              <a:rPr lang="en-GB" u="none" dirty="0"/>
              <a:t>However,</a:t>
            </a:r>
            <a:r>
              <a:rPr lang="en-GB" u="none" baseline="0" dirty="0"/>
              <a:t> an interrupt-based routine only runs the code when it is called/initiated by the interrupt service routine. This routine directly executes addressed code, sometimes without any CPU interaction. Therefore, it is fully scalable, because it is independent from the number of monitored events, so the supervision doesn’t consume CPU time.</a:t>
            </a:r>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5</a:t>
            </a:fld>
            <a:endParaRPr lang="en-GB" dirty="0"/>
          </a:p>
        </p:txBody>
      </p:sp>
    </p:spTree>
    <p:extLst>
      <p:ext uri="{BB962C8B-B14F-4D97-AF65-F5344CB8AC3E}">
        <p14:creationId xmlns:p14="http://schemas.microsoft.com/office/powerpoint/2010/main" val="29071439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23CCCC0-B871-43CF-AC10-78EC2D1BE99C}" type="slidenum">
              <a:rPr lang="en-US" sz="1300" smtClean="0"/>
              <a:pPr/>
              <a:t>50</a:t>
            </a:fld>
            <a:endParaRPr lang="en-US" sz="1300" dirty="0"/>
          </a:p>
        </p:txBody>
      </p:sp>
      <p:sp>
        <p:nvSpPr>
          <p:cNvPr id="82947" name="Rectangle 2"/>
          <p:cNvSpPr>
            <a:spLocks noGrp="1" noChangeArrowheads="1"/>
          </p:cNvSpPr>
          <p:nvPr>
            <p:ph type="body"/>
          </p:nvPr>
        </p:nvSpPr>
        <p:spPr>
          <a:xfrm>
            <a:off x="913947" y="4343797"/>
            <a:ext cx="5028974" cy="1846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u="none" dirty="0"/>
              <a:t>So, to recap, a </a:t>
            </a:r>
            <a:r>
              <a:rPr lang="en-GB" u="none" dirty="0">
                <a:ea typeface="ＭＳ Ｐゴシック" panose="020B0600070205080204" pitchFamily="34" charset="-128"/>
              </a:rPr>
              <a:t>race condition is an </a:t>
            </a:r>
            <a:r>
              <a:rPr lang="en-US" u="none" dirty="0">
                <a:ea typeface="ＭＳ Ｐゴシック" panose="020B0600070205080204" pitchFamily="34" charset="-128"/>
              </a:rPr>
              <a:t>anomalous behavior due to unexpected critical dependence on the relative timing of events. The result of the example code shown earlier depends on the relative timing of the read and write operations.</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u="none" dirty="0">
              <a:ea typeface="ＭＳ Ｐゴシック" panose="020B0600070205080204" pitchFamily="34" charset="-128"/>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GB" u="none" dirty="0">
                <a:ea typeface="ＭＳ Ｐゴシック" panose="020B0600070205080204" pitchFamily="34" charset="-128"/>
              </a:rPr>
              <a:t>A critical section is a</a:t>
            </a:r>
            <a:r>
              <a:rPr lang="en-US" u="none" dirty="0">
                <a:ea typeface="ＭＳ Ｐゴシック" panose="020B0600070205080204" pitchFamily="34" charset="-128"/>
              </a:rPr>
              <a:t> section of code that creates a possible race condition. The code section can only be executed by one process at a time. Some synchronization mechanism is required at the entry and exit of the critical section to ensure exclusive use.</a:t>
            </a:r>
          </a:p>
        </p:txBody>
      </p:sp>
      <p:sp>
        <p:nvSpPr>
          <p:cNvPr id="82948" name="Rectangle 3"/>
          <p:cNvSpPr>
            <a:spLocks noGrp="1" noRot="1" noChangeAspect="1" noChangeArrowheads="1" noTextEdit="1"/>
          </p:cNvSpPr>
          <p:nvPr>
            <p:ph type="sldImg" idx="1"/>
          </p:nvPr>
        </p:nvSpPr>
        <p:spPr>
          <a:xfrm>
            <a:off x="392113" y="692150"/>
            <a:ext cx="6070600" cy="3416300"/>
          </a:xfrm>
          <a:solidFill>
            <a:srgbClr val="FFFFFF"/>
          </a:solidFill>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u="none" dirty="0"/>
              <a:t>One</a:t>
            </a:r>
            <a:r>
              <a:rPr lang="en-US" u="none" baseline="0" dirty="0"/>
              <a:t> solution for race condition is to briefly disable preemption, in order to prevent any interruption during critical section execution. If we know that an ISR (or more) can write to the shared data object, then we need to disable interrupts. This can be achieved with the help of CMSIS-Core, by saving the current PRIMASK state into a temporary variable, disabling interrupts, executing the critical code section, and, finally, restoring the PRIMASK register status. </a:t>
            </a:r>
          </a:p>
          <a:p>
            <a:endParaRPr lang="en-US" u="none" baseline="0" dirty="0"/>
          </a:p>
          <a:p>
            <a:r>
              <a:rPr lang="en-US" sz="1200" b="0" i="0" u="none" strike="noStrike" kern="1200" dirty="0">
                <a:solidFill>
                  <a:schemeClr val="tx1"/>
                </a:solidFill>
                <a:effectLst/>
                <a:latin typeface="+mn-lt"/>
                <a:ea typeface="ＭＳ Ｐゴシック" charset="0"/>
                <a:cs typeface="ＭＳ Ｐゴシック" charset="0"/>
              </a:rPr>
              <a:t>CMSIS-Core (Cortex-M) implements the basic run-time system for a Cortex-M device and gives the user access to the processor core and the device peripherals.</a:t>
            </a:r>
            <a:endParaRPr lang="en-US" u="none" baseline="0" dirty="0"/>
          </a:p>
          <a:p>
            <a:endParaRPr lang="en-US" u="none" baseline="0" dirty="0"/>
          </a:p>
          <a:p>
            <a:r>
              <a:rPr lang="en-US" u="none" baseline="0" dirty="0"/>
              <a:t>In general, you should avoid disabling interrupts since it may affect other processing requests. If you need to disable interrupts, try to do so for as few instructions as possible, in order to make the time of the interrupt as short as possible.</a:t>
            </a: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B638F6C-68D9-4D0D-8193-639A3CED4D95}" type="slidenum">
              <a:rPr lang="en-US" sz="1300" smtClean="0"/>
              <a:pPr/>
              <a:t>51</a:t>
            </a:fld>
            <a:endParaRPr lang="en-US" sz="13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ea typeface="ＭＳ Ｐゴシック"/>
                <a:cs typeface="Calibri"/>
              </a:rPr>
              <a:t>The term</a:t>
            </a:r>
            <a:r>
              <a:rPr lang="en-GB" u="none" baseline="0" dirty="0">
                <a:ea typeface="ＭＳ Ｐゴシック"/>
                <a:cs typeface="Calibri"/>
              </a:rPr>
              <a:t> “interrupt” is self-explanatory: </a:t>
            </a:r>
            <a:r>
              <a:rPr lang="en-GB" dirty="0">
                <a:ea typeface="ＭＳ Ｐゴシック"/>
                <a:cs typeface="Calibri"/>
              </a:rPr>
              <a:t>many interrupts can occur same time and hence interrupts also have a priority defined</a:t>
            </a:r>
            <a:r>
              <a:rPr lang="en-GB" u="none" baseline="0" dirty="0">
                <a:ea typeface="ＭＳ Ｐゴシック"/>
                <a:cs typeface="Calibri"/>
              </a:rPr>
              <a:t>, it interrupts (nearly) everything in order to execute its own code. While each interrupt’s configuration determines what is actually interrupted, if the interrupt is active, then the regular program code will be stopped.</a:t>
            </a:r>
            <a:r>
              <a:rPr lang="en-GB" dirty="0">
                <a:ea typeface="ＭＳ Ｐゴシック"/>
                <a:cs typeface="Calibri"/>
              </a:rPr>
              <a:t> </a:t>
            </a:r>
            <a:endParaRPr lang="en-GB" u="none" baseline="0" dirty="0"/>
          </a:p>
          <a:p>
            <a:endParaRPr lang="en-GB" u="none" baseline="0" dirty="0"/>
          </a:p>
          <a:p>
            <a:r>
              <a:rPr lang="en-GB" u="none" baseline="0" dirty="0"/>
              <a:t>After stopping the main code, some hardwired routines such as saving registers are performed before the interrupt routine is started. </a:t>
            </a:r>
          </a:p>
          <a:p>
            <a:endParaRPr lang="en-GB" u="none" baseline="0" dirty="0"/>
          </a:p>
          <a:p>
            <a:r>
              <a:rPr lang="en-GB" u="none" baseline="0" dirty="0"/>
              <a:t>All steps will be reversed after the interrupt routine is finished and the regular program execution continues.</a:t>
            </a:r>
            <a:endParaRPr lang="en-GB" u="none" dirty="0"/>
          </a:p>
        </p:txBody>
      </p:sp>
      <p:sp>
        <p:nvSpPr>
          <p:cNvPr id="4" name="Slide Number Placeholder 3"/>
          <p:cNvSpPr>
            <a:spLocks noGrp="1"/>
          </p:cNvSpPr>
          <p:nvPr>
            <p:ph type="sldNum" sz="quarter" idx="10"/>
          </p:nvPr>
        </p:nvSpPr>
        <p:spPr/>
        <p:txBody>
          <a:bodyPr/>
          <a:lstStyle/>
          <a:p>
            <a:fld id="{7E30B4F9-F56B-4B1F-A7F6-68D0E6BDFCA5}" type="slidenum">
              <a:rPr lang="en-GB" smtClean="0"/>
              <a:t>6</a:t>
            </a:fld>
            <a:endParaRPr lang="en-GB" dirty="0"/>
          </a:p>
        </p:txBody>
      </p:sp>
    </p:spTree>
    <p:extLst>
      <p:ext uri="{BB962C8B-B14F-4D97-AF65-F5344CB8AC3E}">
        <p14:creationId xmlns:p14="http://schemas.microsoft.com/office/powerpoint/2010/main" val="4216256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Interrupt</a:t>
            </a:r>
            <a:r>
              <a:rPr lang="en-GB" u="none" baseline="0" dirty="0"/>
              <a:t>s are classified as asynchronous, in the way that it is non-predictable, event-driven, and needing a dedicated trigger.</a:t>
            </a:r>
          </a:p>
          <a:p>
            <a:pPr marL="0" indent="0">
              <a:buFontTx/>
              <a:buNone/>
            </a:pPr>
            <a:endParaRPr lang="en-GB" u="none" baseline="0" dirty="0"/>
          </a:p>
          <a:p>
            <a:pPr marL="0" indent="0">
              <a:buFontTx/>
              <a:buNone/>
            </a:pPr>
            <a:r>
              <a:rPr lang="en-GB" u="none" baseline="0" dirty="0"/>
              <a:t>Therefore, asynchronous controller internal events need to be generated, and these are normally hardware-based pre-processed. In the next step, linked by an internal jump to a dedicated memory area, this code may directly be executed within any significant involvement of the CPU.</a:t>
            </a:r>
          </a:p>
          <a:p>
            <a:pPr marL="0" indent="0">
              <a:buFontTx/>
              <a:buNone/>
            </a:pPr>
            <a:endParaRPr lang="en-GB" u="none" baseline="0" dirty="0"/>
          </a:p>
          <a:p>
            <a:r>
              <a:rPr lang="en-GB" u="none" baseline="0">
                <a:ea typeface="ＭＳ Ｐゴシック"/>
                <a:cs typeface="Calibri"/>
              </a:rPr>
              <a:t>This is fundamental for microcontroller programming because it allows for minimalism, special task design, and power and run-time sensitivity. So the controller must be prevented from carrying out unnecessary tasks by operating in a passive mode as long as possible, mostly responding to events and triggers only. Based on this principle, multithreading can be emulated by hardware interrupts without the need for an operating system: The basic operation runs in a main task. Whenever something important happens, this task can be interrupted for a prioritized one.</a:t>
            </a:r>
            <a:r>
              <a:rPr lang="en-GB">
                <a:ea typeface="ＭＳ Ｐゴシック"/>
                <a:cs typeface="Calibri"/>
              </a:rPr>
              <a:t> </a:t>
            </a:r>
            <a:r>
              <a:rPr lang="en-GB"/>
              <a:t>If there is repettitive work, this can be run as a main task (or the core can sleep).</a:t>
            </a:r>
          </a:p>
          <a:p>
            <a:endParaRPr lang="en-GB" u="none" dirty="0">
              <a:cs typeface="Calibri"/>
            </a:endParaRPr>
          </a:p>
        </p:txBody>
      </p:sp>
      <p:sp>
        <p:nvSpPr>
          <p:cNvPr id="4" name="Slide Number Placeholder 3"/>
          <p:cNvSpPr>
            <a:spLocks noGrp="1"/>
          </p:cNvSpPr>
          <p:nvPr>
            <p:ph type="sldNum" sz="quarter" idx="10"/>
          </p:nvPr>
        </p:nvSpPr>
        <p:spPr/>
        <p:txBody>
          <a:bodyPr/>
          <a:lstStyle/>
          <a:p>
            <a:fld id="{7E30B4F9-F56B-4B1F-A7F6-68D0E6BDFCA5}" type="slidenum">
              <a:rPr lang="en-GB" smtClean="0"/>
              <a:t>7</a:t>
            </a:fld>
            <a:endParaRPr lang="en-GB" dirty="0"/>
          </a:p>
        </p:txBody>
      </p:sp>
    </p:spTree>
    <p:extLst>
      <p:ext uri="{BB962C8B-B14F-4D97-AF65-F5344CB8AC3E}">
        <p14:creationId xmlns:p14="http://schemas.microsoft.com/office/powerpoint/2010/main" val="4049995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baseline="0" dirty="0"/>
              <a:t>Going back to our example, the program can be divided into three segments: the main code, the ISR, and a global variable.</a:t>
            </a:r>
          </a:p>
          <a:p>
            <a:endParaRPr lang="en-GB" u="none" baseline="0" dirty="0"/>
          </a:p>
          <a:p>
            <a:r>
              <a:rPr lang="en-GB" u="none" baseline="0" dirty="0"/>
              <a:t>As shown in the slide, the main code does the initialization, lights the RGB LED according to the global variable value, and toggles the debug line for every loop iteration.</a:t>
            </a:r>
          </a:p>
          <a:p>
            <a:r>
              <a:rPr lang="en-GB" u="none" baseline="0" dirty="0"/>
              <a:t> </a:t>
            </a:r>
          </a:p>
          <a:p>
            <a:r>
              <a:rPr lang="en-GB" u="none" baseline="0" dirty="0"/>
              <a:t>The ISR is triggered only when the switch is pressed. The ISR will increment the global variable value. The ISR also sets the debug line whenever it is executing.</a:t>
            </a:r>
          </a:p>
        </p:txBody>
      </p:sp>
      <p:sp>
        <p:nvSpPr>
          <p:cNvPr id="4" name="Slide Number Placeholder 3"/>
          <p:cNvSpPr>
            <a:spLocks noGrp="1"/>
          </p:cNvSpPr>
          <p:nvPr>
            <p:ph type="sldNum" sz="quarter" idx="10"/>
          </p:nvPr>
        </p:nvSpPr>
        <p:spPr/>
        <p:txBody>
          <a:bodyPr/>
          <a:lstStyle/>
          <a:p>
            <a:fld id="{7E30B4F9-F56B-4B1F-A7F6-68D0E6BDFCA5}" type="slidenum">
              <a:rPr lang="en-GB" smtClean="0"/>
              <a:t>8</a:t>
            </a:fld>
            <a:endParaRPr lang="en-GB" dirty="0"/>
          </a:p>
        </p:txBody>
      </p:sp>
    </p:spTree>
    <p:extLst>
      <p:ext uri="{BB962C8B-B14F-4D97-AF65-F5344CB8AC3E}">
        <p14:creationId xmlns:p14="http://schemas.microsoft.com/office/powerpoint/2010/main" val="130611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i="0" u="none" dirty="0"/>
              <a:t>In</a:t>
            </a:r>
            <a:r>
              <a:rPr lang="en-GB" i="0" u="none" baseline="0" dirty="0"/>
              <a:t> this slide, the exception handling is shown in the source code. </a:t>
            </a:r>
            <a:r>
              <a:rPr lang="en-GB" sz="1200" b="0" i="0" u="none" strike="noStrike" kern="1200" baseline="0" dirty="0">
                <a:solidFill>
                  <a:schemeClr val="tx1"/>
                </a:solidFill>
                <a:latin typeface="+mn-lt"/>
                <a:ea typeface="+mn-ea"/>
                <a:cs typeface="+mn-cs"/>
              </a:rPr>
              <a:t>An exception is any condition that needs to halt normal execution of the instructions, such as core resets, failures, or interrupts.</a:t>
            </a:r>
          </a:p>
          <a:p>
            <a:endParaRPr lang="en-GB" i="0" u="none" baseline="0" dirty="0"/>
          </a:p>
          <a:p>
            <a:r>
              <a:rPr lang="en-GB" i="0" u="none" baseline="0" dirty="0"/>
              <a:t>The yellow part of the source code indicates the definition and initialization line of the counter. The functional code of incrementing the counter is located in the ISR (red): It is activated by an interrupt on the pin to which the switch is connected. Here, a counter is incremented, controlling the RGB LED.</a:t>
            </a:r>
          </a:p>
          <a:p>
            <a:endParaRPr lang="en-GB" i="0" u="none" baseline="0" dirty="0"/>
          </a:p>
          <a:p>
            <a:r>
              <a:rPr lang="en-GB" i="0" u="none" baseline="0" dirty="0"/>
              <a:t>In the main routine (green), only the initialization and the connection of the ports to the ISR are made.</a:t>
            </a:r>
          </a:p>
        </p:txBody>
      </p:sp>
      <p:sp>
        <p:nvSpPr>
          <p:cNvPr id="4" name="Slide Number Placeholder 3"/>
          <p:cNvSpPr>
            <a:spLocks noGrp="1"/>
          </p:cNvSpPr>
          <p:nvPr>
            <p:ph type="sldNum" sz="quarter" idx="10"/>
          </p:nvPr>
        </p:nvSpPr>
        <p:spPr/>
        <p:txBody>
          <a:bodyPr/>
          <a:lstStyle/>
          <a:p>
            <a:fld id="{7E30B4F9-F56B-4B1F-A7F6-68D0E6BDFCA5}" type="slidenum">
              <a:rPr lang="en-GB" smtClean="0"/>
              <a:t>9</a:t>
            </a:fld>
            <a:endParaRPr lang="en-GB" dirty="0"/>
          </a:p>
        </p:txBody>
      </p:sp>
    </p:spTree>
    <p:extLst>
      <p:ext uri="{BB962C8B-B14F-4D97-AF65-F5344CB8AC3E}">
        <p14:creationId xmlns:p14="http://schemas.microsoft.com/office/powerpoint/2010/main" val="12169498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660658" y="1727200"/>
            <a:ext cx="10799218" cy="4392800"/>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29365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6">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 id="2147485356" r:id="rId24"/>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4.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4.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4.xml"/><Relationship Id="rId5" Type="http://schemas.openxmlformats.org/officeDocument/2006/relationships/image" Target="../media/image20.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47.xml"/><Relationship Id="rId5" Type="http://schemas.openxmlformats.org/officeDocument/2006/relationships/slideLayout" Target="../slideLayouts/slideLayout24.xml"/><Relationship Id="rId4" Type="http://schemas.openxmlformats.org/officeDocument/2006/relationships/tags" Target="../tags/tag11.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50.xml"/><Relationship Id="rId5" Type="http://schemas.openxmlformats.org/officeDocument/2006/relationships/slideLayout" Target="../slideLayouts/slideLayout9.xml"/><Relationship Id="rId4" Type="http://schemas.openxmlformats.org/officeDocument/2006/relationships/tags" Target="../tags/tag1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2775098" y="1563687"/>
            <a:ext cx="8564415" cy="2260167"/>
          </a:xfrm>
        </p:spPr>
        <p:txBody>
          <a:bodyPr wrap="square" numCol="1" compatLnSpc="1">
            <a:prstTxWarp prst="textNoShape">
              <a:avLst/>
            </a:prstTxWarp>
          </a:bodyPr>
          <a:lstStyle/>
          <a:p>
            <a:pPr>
              <a:defRPr/>
            </a:pPr>
            <a:r>
              <a:rPr lang="en-GB" sz="4800" dirty="0"/>
              <a:t>Interrupts and </a:t>
            </a:r>
            <a:br>
              <a:rPr lang="en-GB" sz="4800" dirty="0"/>
            </a:br>
            <a:r>
              <a:rPr lang="en-GB" sz="4800" dirty="0"/>
              <a:t>Low Power Features</a:t>
            </a:r>
            <a:endParaRPr lang="en-US" sz="4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Use Debugger for Detailed Processor View</a:t>
            </a:r>
          </a:p>
        </p:txBody>
      </p:sp>
      <p:sp>
        <p:nvSpPr>
          <p:cNvPr id="3" name="Content Placeholder 2"/>
          <p:cNvSpPr>
            <a:spLocks noGrp="1"/>
          </p:cNvSpPr>
          <p:nvPr>
            <p:ph idx="1"/>
          </p:nvPr>
        </p:nvSpPr>
        <p:spPr>
          <a:xfrm>
            <a:off x="492125" y="1384569"/>
            <a:ext cx="11180763" cy="1732704"/>
          </a:xfrm>
        </p:spPr>
        <p:txBody>
          <a:bodyPr/>
          <a:lstStyle/>
          <a:p>
            <a:pPr>
              <a:spcBef>
                <a:spcPct val="0"/>
              </a:spcBef>
            </a:pPr>
            <a:r>
              <a:rPr lang="en-GB" dirty="0">
                <a:ea typeface="ＭＳ Ｐゴシック" panose="020B0600070205080204" pitchFamily="34" charset="-128"/>
              </a:rPr>
              <a:t>Can see registers, stack, source code, disassembly (object code)</a:t>
            </a:r>
          </a:p>
          <a:p>
            <a:pPr>
              <a:spcBef>
                <a:spcPct val="0"/>
              </a:spcBef>
            </a:pPr>
            <a:r>
              <a:rPr lang="en-GB" dirty="0">
                <a:ea typeface="ＭＳ Ｐゴシック" panose="020B0600070205080204" pitchFamily="34" charset="-128"/>
              </a:rPr>
              <a:t>Note: compiler may generate code for function entry</a:t>
            </a:r>
          </a:p>
          <a:p>
            <a:pPr>
              <a:spcBef>
                <a:spcPct val="0"/>
              </a:spcBef>
            </a:pPr>
            <a:r>
              <a:rPr lang="en-GB" dirty="0">
                <a:ea typeface="ＭＳ Ｐゴシック" panose="020B0600070205080204" pitchFamily="34" charset="-128"/>
              </a:rPr>
              <a:t>Place breakpoint on the handler function declaration line in source code, not at the first line of code</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9033" y="2984769"/>
            <a:ext cx="5476128" cy="3403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241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9EA1-D6AE-43FB-BAAE-A37B209DBB9C}"/>
              </a:ext>
            </a:extLst>
          </p:cNvPr>
          <p:cNvSpPr>
            <a:spLocks noGrp="1"/>
          </p:cNvSpPr>
          <p:nvPr>
            <p:ph type="title"/>
          </p:nvPr>
        </p:nvSpPr>
        <p:spPr/>
        <p:txBody>
          <a:bodyPr/>
          <a:lstStyle/>
          <a:p>
            <a:r>
              <a:rPr lang="en-GB" dirty="0"/>
              <a:t>Recap on Thread and Handler modes</a:t>
            </a:r>
            <a:endParaRPr lang="LID4096"/>
          </a:p>
        </p:txBody>
      </p:sp>
      <p:sp>
        <p:nvSpPr>
          <p:cNvPr id="3" name="Content Placeholder 2">
            <a:extLst>
              <a:ext uri="{FF2B5EF4-FFF2-40B4-BE49-F238E27FC236}">
                <a16:creationId xmlns:a16="http://schemas.microsoft.com/office/drawing/2014/main" id="{DB33F8A3-AB37-4E5D-BC04-E7526B843323}"/>
              </a:ext>
            </a:extLst>
          </p:cNvPr>
          <p:cNvSpPr>
            <a:spLocks noGrp="1"/>
          </p:cNvSpPr>
          <p:nvPr>
            <p:ph idx="1"/>
          </p:nvPr>
        </p:nvSpPr>
        <p:spPr>
          <a:xfrm>
            <a:off x="492125" y="1350764"/>
            <a:ext cx="10799218" cy="2599358"/>
          </a:xfrm>
        </p:spPr>
        <p:txBody>
          <a:bodyPr/>
          <a:lstStyle/>
          <a:p>
            <a:pPr>
              <a:spcBef>
                <a:spcPct val="0"/>
              </a:spcBef>
            </a:pPr>
            <a:r>
              <a:rPr lang="en-GB" dirty="0">
                <a:ea typeface="ＭＳ Ｐゴシック" panose="020B0600070205080204" pitchFamily="34" charset="-128"/>
              </a:rPr>
              <a:t>Cortex-M7 is an implementation of Armv7-M processor. </a:t>
            </a:r>
          </a:p>
          <a:p>
            <a:pPr>
              <a:spcBef>
                <a:spcPct val="0"/>
              </a:spcBef>
            </a:pPr>
            <a:r>
              <a:rPr lang="en-GB" dirty="0">
                <a:ea typeface="ＭＳ Ｐゴシック" panose="020B0600070205080204" pitchFamily="34" charset="-128"/>
              </a:rPr>
              <a:t>Two operating modes in Armv7-M: </a:t>
            </a:r>
          </a:p>
          <a:p>
            <a:pPr marL="342900" indent="-342900">
              <a:spcBef>
                <a:spcPct val="0"/>
              </a:spcBef>
              <a:buFont typeface="Arial" panose="020B0604020202020204" pitchFamily="34" charset="0"/>
              <a:buChar char="•"/>
            </a:pPr>
            <a:r>
              <a:rPr lang="en-GB" sz="2000" dirty="0">
                <a:ea typeface="ＭＳ Ｐゴシック" panose="020B0600070205080204" pitchFamily="34" charset="-128"/>
              </a:rPr>
              <a:t>Thread mode </a:t>
            </a:r>
          </a:p>
          <a:p>
            <a:pPr marL="342900" indent="-342900">
              <a:spcBef>
                <a:spcPct val="0"/>
              </a:spcBef>
              <a:buFont typeface="Arial" panose="020B0604020202020204" pitchFamily="34" charset="0"/>
              <a:buChar char="•"/>
            </a:pPr>
            <a:r>
              <a:rPr lang="en-GB" sz="2000" dirty="0">
                <a:ea typeface="ＭＳ Ｐゴシック" panose="020B0600070205080204" pitchFamily="34" charset="-128"/>
              </a:rPr>
              <a:t>Handler mode</a:t>
            </a:r>
          </a:p>
          <a:p>
            <a:pPr marL="269875" lvl="1" indent="0">
              <a:spcBef>
                <a:spcPct val="0"/>
              </a:spcBef>
              <a:buNone/>
            </a:pPr>
            <a:endParaRPr lang="en-GB" sz="2400" dirty="0">
              <a:solidFill>
                <a:schemeClr val="tx2"/>
              </a:solidFill>
              <a:ea typeface="ＭＳ Ｐゴシック" panose="020B0600070205080204" pitchFamily="34" charset="-128"/>
            </a:endParaRPr>
          </a:p>
          <a:p>
            <a:endParaRPr lang="LID4096" dirty="0">
              <a:solidFill>
                <a:schemeClr val="tx1"/>
              </a:solidFill>
            </a:endParaRPr>
          </a:p>
        </p:txBody>
      </p:sp>
      <p:pic>
        <p:nvPicPr>
          <p:cNvPr id="4" name="Picture 3">
            <a:extLst>
              <a:ext uri="{FF2B5EF4-FFF2-40B4-BE49-F238E27FC236}">
                <a16:creationId xmlns:a16="http://schemas.microsoft.com/office/drawing/2014/main" id="{2D68C07D-EB28-4B00-891F-84F0A264AA71}"/>
              </a:ext>
            </a:extLst>
          </p:cNvPr>
          <p:cNvPicPr>
            <a:picLocks noChangeAspect="1"/>
          </p:cNvPicPr>
          <p:nvPr/>
        </p:nvPicPr>
        <p:blipFill>
          <a:blip r:embed="rId3"/>
          <a:stretch>
            <a:fillRect/>
          </a:stretch>
        </p:blipFill>
        <p:spPr>
          <a:xfrm>
            <a:off x="5241610" y="1831302"/>
            <a:ext cx="6349024" cy="4237639"/>
          </a:xfrm>
          <a:prstGeom prst="rect">
            <a:avLst/>
          </a:prstGeom>
        </p:spPr>
      </p:pic>
    </p:spTree>
    <p:extLst>
      <p:ext uri="{BB962C8B-B14F-4D97-AF65-F5344CB8AC3E}">
        <p14:creationId xmlns:p14="http://schemas.microsoft.com/office/powerpoint/2010/main" val="3976224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Entering Exception Handler: CPU Hardwired Exception Processing</a:t>
            </a:r>
          </a:p>
        </p:txBody>
      </p:sp>
      <p:sp>
        <p:nvSpPr>
          <p:cNvPr id="3" name="Content Placeholder 2"/>
          <p:cNvSpPr>
            <a:spLocks noGrp="1"/>
          </p:cNvSpPr>
          <p:nvPr>
            <p:ph idx="1"/>
          </p:nvPr>
        </p:nvSpPr>
        <p:spPr>
          <a:xfrm>
            <a:off x="492125" y="1149473"/>
            <a:ext cx="11104130" cy="5220154"/>
          </a:xfrm>
        </p:spPr>
        <p:txBody>
          <a:bodyPr/>
          <a:lstStyle/>
          <a:p>
            <a:pPr marL="457200" indent="-457200">
              <a:spcBef>
                <a:spcPct val="0"/>
              </a:spcBef>
              <a:buFont typeface="+mj-lt"/>
              <a:buAutoNum type="arabicPeriod"/>
            </a:pPr>
            <a:r>
              <a:rPr lang="en-GB" dirty="0">
                <a:ea typeface="ＭＳ Ｐゴシック" panose="020B0600070205080204" pitchFamily="34" charset="-128"/>
              </a:rPr>
              <a:t>Finish current instruction</a:t>
            </a:r>
          </a:p>
          <a:p>
            <a:pPr lvl="1">
              <a:spcBef>
                <a:spcPct val="0"/>
              </a:spcBef>
            </a:pPr>
            <a:r>
              <a:rPr lang="en-GB" sz="2000" dirty="0">
                <a:solidFill>
                  <a:schemeClr val="tx2"/>
                </a:solidFill>
                <a:ea typeface="ＭＳ Ｐゴシック" panose="020B0600070205080204" pitchFamily="34" charset="-128"/>
              </a:rPr>
              <a:t>Except for lengthy instructions</a:t>
            </a:r>
          </a:p>
          <a:p>
            <a:pPr marL="457200" indent="-457200">
              <a:spcBef>
                <a:spcPct val="0"/>
              </a:spcBef>
              <a:buFont typeface="+mj-lt"/>
              <a:buAutoNum type="arabicPeriod"/>
            </a:pPr>
            <a:r>
              <a:rPr lang="en-GB" dirty="0">
                <a:ea typeface="ＭＳ Ｐゴシック" panose="020B0600070205080204" pitchFamily="34" charset="-128"/>
              </a:rPr>
              <a:t>Push context (registers) onto current stack (MSP or PSP)</a:t>
            </a:r>
          </a:p>
          <a:p>
            <a:pPr lvl="1">
              <a:spcBef>
                <a:spcPct val="0"/>
              </a:spcBef>
            </a:pPr>
            <a:r>
              <a:rPr lang="en-GB" sz="2000" dirty="0">
                <a:solidFill>
                  <a:schemeClr val="tx2"/>
                </a:solidFill>
                <a:ea typeface="ＭＳ Ｐゴシック" panose="020B0600070205080204" pitchFamily="34" charset="-128"/>
              </a:rPr>
              <a:t>xPSR, Return Address, LR(R14), R12, R3, R2, R1, R0</a:t>
            </a:r>
          </a:p>
          <a:p>
            <a:pPr marL="457200" indent="-457200">
              <a:spcBef>
                <a:spcPct val="0"/>
              </a:spcBef>
              <a:buFont typeface="+mj-lt"/>
              <a:buAutoNum type="arabicPeriod"/>
            </a:pPr>
            <a:r>
              <a:rPr lang="en-GB" dirty="0">
                <a:ea typeface="ＭＳ Ｐゴシック" panose="020B0600070205080204" pitchFamily="34" charset="-128"/>
              </a:rPr>
              <a:t>Switch to handler/privileged mode, use MSP</a:t>
            </a:r>
          </a:p>
          <a:p>
            <a:pPr marL="457200" indent="-457200">
              <a:spcBef>
                <a:spcPct val="0"/>
              </a:spcBef>
              <a:buFont typeface="+mj-lt"/>
              <a:buAutoNum type="arabicPeriod"/>
            </a:pPr>
            <a:r>
              <a:rPr lang="en-GB" dirty="0">
                <a:ea typeface="ＭＳ Ｐゴシック" panose="020B0600070205080204" pitchFamily="34" charset="-128"/>
              </a:rPr>
              <a:t>Load PC with address of interrupt handler</a:t>
            </a:r>
          </a:p>
          <a:p>
            <a:pPr marL="457200" indent="-457200">
              <a:spcBef>
                <a:spcPct val="0"/>
              </a:spcBef>
              <a:buFont typeface="+mj-lt"/>
              <a:buAutoNum type="arabicPeriod"/>
            </a:pPr>
            <a:r>
              <a:rPr lang="en-GB" dirty="0">
                <a:ea typeface="ＭＳ Ｐゴシック" panose="020B0600070205080204" pitchFamily="34" charset="-128"/>
              </a:rPr>
              <a:t>Load LR with EXC_RETURN code</a:t>
            </a:r>
          </a:p>
          <a:p>
            <a:pPr marL="457200" indent="-457200">
              <a:spcBef>
                <a:spcPct val="0"/>
              </a:spcBef>
              <a:buFont typeface="+mj-lt"/>
              <a:buAutoNum type="arabicPeriod"/>
            </a:pPr>
            <a:r>
              <a:rPr lang="en-GB" dirty="0">
                <a:ea typeface="ＭＳ Ｐゴシック" panose="020B0600070205080204" pitchFamily="34" charset="-128"/>
              </a:rPr>
              <a:t>Load IPSR with exception number</a:t>
            </a:r>
          </a:p>
          <a:p>
            <a:pPr marL="457200" indent="-457200">
              <a:spcBef>
                <a:spcPct val="0"/>
              </a:spcBef>
              <a:buFont typeface="+mj-lt"/>
              <a:buAutoNum type="arabicPeriod"/>
            </a:pPr>
            <a:r>
              <a:rPr lang="en-GB" dirty="0">
                <a:ea typeface="ＭＳ Ｐゴシック" panose="020B0600070205080204" pitchFamily="34" charset="-128"/>
              </a:rPr>
              <a:t>Start executing code of interrupt handler</a:t>
            </a:r>
          </a:p>
          <a:p>
            <a:pPr>
              <a:spcBef>
                <a:spcPct val="0"/>
              </a:spcBef>
            </a:pPr>
            <a:r>
              <a:rPr lang="en-GB" sz="2000" dirty="0">
                <a:ea typeface="ＭＳ Ｐゴシック" panose="020B0600070205080204" pitchFamily="34" charset="-128"/>
              </a:rPr>
              <a:t>There are usually 16 cycles from exception request to execution of first instruction in handler</a:t>
            </a:r>
          </a:p>
        </p:txBody>
      </p:sp>
    </p:spTree>
    <p:extLst>
      <p:ext uri="{BB962C8B-B14F-4D97-AF65-F5344CB8AC3E}">
        <p14:creationId xmlns:p14="http://schemas.microsoft.com/office/powerpoint/2010/main" val="30328680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1. Finish Current Instruction</a:t>
            </a:r>
          </a:p>
        </p:txBody>
      </p:sp>
      <p:sp>
        <p:nvSpPr>
          <p:cNvPr id="3" name="Content Placeholder 2"/>
          <p:cNvSpPr>
            <a:spLocks noGrp="1"/>
          </p:cNvSpPr>
          <p:nvPr>
            <p:ph idx="1"/>
          </p:nvPr>
        </p:nvSpPr>
        <p:spPr>
          <a:xfrm>
            <a:off x="492125" y="1197531"/>
            <a:ext cx="9971999" cy="4995207"/>
          </a:xfrm>
        </p:spPr>
        <p:txBody>
          <a:bodyPr vert="horz" lIns="0" tIns="0" rIns="0" bIns="0" rtlCol="0" anchor="t">
            <a:noAutofit/>
          </a:bodyPr>
          <a:lstStyle/>
          <a:p>
            <a:pPr>
              <a:spcBef>
                <a:spcPct val="0"/>
              </a:spcBef>
            </a:pPr>
            <a:r>
              <a:rPr lang="en-US" dirty="0">
                <a:ea typeface="ＭＳ Ｐゴシック" panose="020B0600070205080204" pitchFamily="34" charset="-128"/>
              </a:rPr>
              <a:t>Most instructions are short and finish quickly</a:t>
            </a:r>
          </a:p>
          <a:p>
            <a:pPr>
              <a:spcBef>
                <a:spcPct val="0"/>
              </a:spcBef>
            </a:pPr>
            <a:r>
              <a:rPr lang="en-US" dirty="0">
                <a:ea typeface="ＭＳ Ｐゴシック" panose="020B0600070205080204" pitchFamily="34" charset="-128"/>
              </a:rPr>
              <a:t>Some instructions may take many cycles to execute</a:t>
            </a:r>
          </a:p>
          <a:p>
            <a:pPr marL="398145" lvl="1" indent="-166370">
              <a:spcBef>
                <a:spcPct val="0"/>
              </a:spcBef>
            </a:pPr>
            <a:r>
              <a:rPr lang="en-US" sz="2000" dirty="0">
                <a:solidFill>
                  <a:schemeClr val="tx2"/>
                </a:solidFill>
                <a:ea typeface="ＭＳ Ｐゴシック" panose="020B0600070205080204" pitchFamily="34" charset="-128"/>
              </a:rPr>
              <a:t>Load Multiple (LDM), Store Multiple (STM), Push, Pop, MULS (32 cycles for some CPU core implementations)</a:t>
            </a:r>
            <a:endParaRPr lang="en-US" sz="2000" dirty="0">
              <a:solidFill>
                <a:schemeClr val="tx2"/>
              </a:solidFill>
              <a:ea typeface="ＭＳ Ｐゴシック" panose="020B0600070205080204" pitchFamily="34" charset="-128"/>
              <a:cs typeface="Calibri"/>
            </a:endParaRPr>
          </a:p>
          <a:p>
            <a:pPr>
              <a:spcBef>
                <a:spcPct val="0"/>
              </a:spcBef>
            </a:pPr>
            <a:r>
              <a:rPr lang="en-US" dirty="0">
                <a:ea typeface="ＭＳ Ｐゴシック" panose="020B0600070205080204" pitchFamily="34" charset="-128"/>
              </a:rPr>
              <a:t>This will delay interrupt response significantly</a:t>
            </a:r>
          </a:p>
          <a:p>
            <a:pPr>
              <a:spcBef>
                <a:spcPct val="0"/>
              </a:spcBef>
            </a:pPr>
            <a:r>
              <a:rPr lang="en-US" dirty="0">
                <a:ea typeface="ＭＳ Ｐゴシック" panose="020B0600070205080204" pitchFamily="34" charset="-128"/>
              </a:rPr>
              <a:t>If one of these is executing when the interrupt is requested, the processor:</a:t>
            </a:r>
          </a:p>
          <a:p>
            <a:pPr marL="398145" lvl="1" indent="-166370">
              <a:spcBef>
                <a:spcPct val="0"/>
              </a:spcBef>
            </a:pPr>
            <a:r>
              <a:rPr lang="en-US" sz="2000" dirty="0">
                <a:solidFill>
                  <a:schemeClr val="tx2"/>
                </a:solidFill>
                <a:ea typeface="ＭＳ Ｐゴシック" panose="020B0600070205080204" pitchFamily="34" charset="-128"/>
              </a:rPr>
              <a:t>abandons the instruction</a:t>
            </a:r>
            <a:endParaRPr lang="en-US" sz="2000" dirty="0">
              <a:solidFill>
                <a:schemeClr val="tx2"/>
              </a:solidFill>
              <a:ea typeface="ＭＳ Ｐゴシック" panose="020B0600070205080204" pitchFamily="34" charset="-128"/>
              <a:cs typeface="Calibri"/>
            </a:endParaRPr>
          </a:p>
          <a:p>
            <a:pPr marL="398145" lvl="1" indent="-166370">
              <a:spcBef>
                <a:spcPct val="0"/>
              </a:spcBef>
            </a:pPr>
            <a:r>
              <a:rPr lang="en-US" sz="2000" dirty="0">
                <a:solidFill>
                  <a:schemeClr val="tx2"/>
                </a:solidFill>
                <a:ea typeface="ＭＳ Ｐゴシック" panose="020B0600070205080204" pitchFamily="34" charset="-128"/>
              </a:rPr>
              <a:t>responds to the interrupt</a:t>
            </a:r>
            <a:endParaRPr lang="en-US" sz="2000" dirty="0">
              <a:solidFill>
                <a:schemeClr val="tx2"/>
              </a:solidFill>
              <a:ea typeface="ＭＳ Ｐゴシック" panose="020B0600070205080204" pitchFamily="34" charset="-128"/>
              <a:cs typeface="Calibri"/>
            </a:endParaRPr>
          </a:p>
          <a:p>
            <a:pPr marL="398145" lvl="1" indent="-166370">
              <a:spcBef>
                <a:spcPct val="0"/>
              </a:spcBef>
            </a:pPr>
            <a:r>
              <a:rPr lang="en-US" sz="2000" dirty="0">
                <a:solidFill>
                  <a:schemeClr val="tx2"/>
                </a:solidFill>
                <a:ea typeface="ＭＳ Ｐゴシック" panose="020B0600070205080204" pitchFamily="34" charset="-128"/>
              </a:rPr>
              <a:t>executes the ISR</a:t>
            </a:r>
            <a:endParaRPr lang="en-US" sz="2000" dirty="0">
              <a:solidFill>
                <a:schemeClr val="tx2"/>
              </a:solidFill>
              <a:ea typeface="ＭＳ Ｐゴシック" panose="020B0600070205080204" pitchFamily="34" charset="-128"/>
              <a:cs typeface="Calibri"/>
            </a:endParaRPr>
          </a:p>
          <a:p>
            <a:pPr marL="398145" lvl="1" indent="-166370">
              <a:spcBef>
                <a:spcPct val="0"/>
              </a:spcBef>
            </a:pPr>
            <a:r>
              <a:rPr lang="en-US" sz="2000" dirty="0">
                <a:solidFill>
                  <a:schemeClr val="tx2"/>
                </a:solidFill>
                <a:ea typeface="ＭＳ Ｐゴシック" panose="020B0600070205080204" pitchFamily="34" charset="-128"/>
              </a:rPr>
              <a:t>returns from interrupt</a:t>
            </a:r>
            <a:endParaRPr lang="en-US" sz="2000" dirty="0">
              <a:solidFill>
                <a:schemeClr val="tx2"/>
              </a:solidFill>
              <a:ea typeface="ＭＳ Ｐゴシック" panose="020B0600070205080204" pitchFamily="34" charset="-128"/>
              <a:cs typeface="Calibri"/>
            </a:endParaRPr>
          </a:p>
          <a:p>
            <a:pPr marL="398145" lvl="1" indent="-166370">
              <a:spcBef>
                <a:spcPct val="0"/>
              </a:spcBef>
            </a:pPr>
            <a:r>
              <a:rPr lang="en-US" sz="2000">
                <a:ea typeface="ＭＳ Ｐゴシック" panose="020B0600070205080204" pitchFamily="34" charset="-128"/>
              </a:rPr>
              <a:t>restarts or resumes the abandoned instruction as appropriate</a:t>
            </a:r>
            <a:endParaRPr lang="en-US"/>
          </a:p>
          <a:p>
            <a:pPr marL="231775" lvl="1" indent="0">
              <a:spcBef>
                <a:spcPct val="0"/>
              </a:spcBef>
              <a:buNone/>
            </a:pPr>
            <a:endParaRPr lang="en-US" sz="2000" dirty="0">
              <a:solidFill>
                <a:schemeClr val="tx2"/>
              </a:solidFill>
              <a:ea typeface="ＭＳ Ｐゴシック" panose="020B0600070205080204" pitchFamily="34" charset="-128"/>
              <a:cs typeface="Calibri"/>
            </a:endParaRPr>
          </a:p>
        </p:txBody>
      </p:sp>
    </p:spTree>
    <p:extLst>
      <p:ext uri="{BB962C8B-B14F-4D97-AF65-F5344CB8AC3E}">
        <p14:creationId xmlns:p14="http://schemas.microsoft.com/office/powerpoint/2010/main" val="3417772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Push Context onto Current Stack</a:t>
            </a:r>
          </a:p>
        </p:txBody>
      </p:sp>
      <p:sp>
        <p:nvSpPr>
          <p:cNvPr id="3" name="Content Placeholder 2"/>
          <p:cNvSpPr>
            <a:spLocks noGrp="1"/>
          </p:cNvSpPr>
          <p:nvPr>
            <p:ph idx="1"/>
          </p:nvPr>
        </p:nvSpPr>
        <p:spPr>
          <a:xfrm>
            <a:off x="492125" y="4966335"/>
            <a:ext cx="11155973" cy="1319400"/>
          </a:xfrm>
        </p:spPr>
        <p:txBody>
          <a:bodyPr/>
          <a:lstStyle/>
          <a:p>
            <a:pPr>
              <a:spcBef>
                <a:spcPct val="0"/>
              </a:spcBef>
            </a:pPr>
            <a:r>
              <a:rPr lang="en-US" sz="2000" dirty="0">
                <a:ea typeface="ＭＳ Ｐゴシック" panose="020B0600070205080204" pitchFamily="34" charset="-128"/>
              </a:rPr>
              <a:t>Two SPs: Main (MSP), process (PSP)</a:t>
            </a:r>
          </a:p>
          <a:p>
            <a:pPr>
              <a:spcBef>
                <a:spcPct val="0"/>
              </a:spcBef>
            </a:pPr>
            <a:r>
              <a:rPr lang="en-US" sz="2000" dirty="0">
                <a:ea typeface="ＭＳ Ｐゴシック" panose="020B0600070205080204" pitchFamily="34" charset="-128"/>
              </a:rPr>
              <a:t>Which is active depends on operating mode, CONTROL register bit 1</a:t>
            </a:r>
          </a:p>
          <a:p>
            <a:pPr>
              <a:spcBef>
                <a:spcPct val="0"/>
              </a:spcBef>
            </a:pPr>
            <a:r>
              <a:rPr lang="en-US" sz="2000" dirty="0">
                <a:ea typeface="ＭＳ Ｐゴシック" panose="020B0600070205080204" pitchFamily="34" charset="-128"/>
              </a:rPr>
              <a:t>Stack grows toward smaller addresses</a:t>
            </a:r>
          </a:p>
        </p:txBody>
      </p:sp>
      <p:graphicFrame>
        <p:nvGraphicFramePr>
          <p:cNvPr id="8" name="Table 7"/>
          <p:cNvGraphicFramePr>
            <a:graphicFrameLocks noGrp="1"/>
          </p:cNvGraphicFramePr>
          <p:nvPr>
            <p:extLst>
              <p:ext uri="{D42A27DB-BD31-4B8C-83A1-F6EECF244321}">
                <p14:modId xmlns:p14="http://schemas.microsoft.com/office/powerpoint/2010/main" val="2359601221"/>
              </p:ext>
            </p:extLst>
          </p:nvPr>
        </p:nvGraphicFramePr>
        <p:xfrm>
          <a:off x="856800" y="1295400"/>
          <a:ext cx="10573201" cy="3337560"/>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0000"/>
                    </a:ext>
                  </a:extLst>
                </a:gridCol>
                <a:gridCol w="12600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4284001">
                  <a:extLst>
                    <a:ext uri="{9D8B030D-6E8A-4147-A177-3AD203B41FA5}">
                      <a16:colId xmlns:a16="http://schemas.microsoft.com/office/drawing/2014/main" val="20003"/>
                    </a:ext>
                  </a:extLst>
                </a:gridCol>
              </a:tblGrid>
              <a:tr h="370840">
                <a:tc>
                  <a:txBody>
                    <a:bodyPr/>
                    <a:lstStyle/>
                    <a:p>
                      <a:endParaRPr lang="en-GB" dirty="0"/>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GB" dirty="0"/>
                        <a:t>&lt;previous&gt;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        SP points</a:t>
                      </a:r>
                      <a:r>
                        <a:rPr lang="en-GB" baseline="0" dirty="0"/>
                        <a:t> here before interrupt</a:t>
                      </a:r>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70840">
                <a:tc>
                  <a:txBody>
                    <a:bodyPr/>
                    <a:lstStyle/>
                    <a:p>
                      <a:endParaRPr lang="en-GB" dirty="0"/>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a:r>
                        <a:rPr lang="en-GB" dirty="0"/>
                        <a:t>SP</a:t>
                      </a:r>
                      <a:r>
                        <a:rPr lang="en-GB" baseline="0" dirty="0"/>
                        <a:t> + 0x1C</a:t>
                      </a:r>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GB" dirty="0"/>
                        <a:t>xPSR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endParaRPr lang="en-GB" dirty="0"/>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a:r>
                        <a:rPr lang="en-GB" dirty="0"/>
                        <a:t>SP + 0x18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GB" dirty="0"/>
                        <a:t>PC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r"/>
                      <a:r>
                        <a:rPr lang="en-GB" dirty="0"/>
                        <a:t>Decreasing</a:t>
                      </a:r>
                    </a:p>
                  </a:txBody>
                  <a:tcPr marR="18000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a:r>
                        <a:rPr lang="en-GB" dirty="0"/>
                        <a:t>SP + 0x14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GB" dirty="0"/>
                        <a:t>LR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r"/>
                      <a:r>
                        <a:rPr lang="en-GB" dirty="0"/>
                        <a:t>memory</a:t>
                      </a:r>
                    </a:p>
                  </a:txBody>
                  <a:tcPr marR="18000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a:r>
                        <a:rPr lang="en-GB" dirty="0"/>
                        <a:t>SP + 0x10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GB" dirty="0"/>
                        <a:t>R12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pPr algn="r"/>
                      <a:r>
                        <a:rPr lang="en-GB" dirty="0"/>
                        <a:t>address</a:t>
                      </a:r>
                    </a:p>
                  </a:txBody>
                  <a:tcPr marR="18000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a:r>
                        <a:rPr lang="en-GB" dirty="0"/>
                        <a:t>SP + 0x0C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GB" dirty="0"/>
                        <a: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370840">
                <a:tc>
                  <a:txBody>
                    <a:bodyPr/>
                    <a:lstStyle/>
                    <a:p>
                      <a:endParaRPr lang="en-GB" dirty="0"/>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a:r>
                        <a:rPr lang="en-GB" dirty="0"/>
                        <a:t>SP + 0x08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GB" dirty="0"/>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370840">
                <a:tc>
                  <a:txBody>
                    <a:bodyPr/>
                    <a:lstStyle/>
                    <a:p>
                      <a:endParaRPr lang="en-GB" dirty="0"/>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a:r>
                        <a:rPr lang="en-GB" dirty="0"/>
                        <a:t>SP + 0x04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GB" dirty="0"/>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370840">
                <a:tc>
                  <a:txBody>
                    <a:bodyPr/>
                    <a:lstStyle/>
                    <a:p>
                      <a:endParaRPr lang="en-GB" dirty="0"/>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a:r>
                        <a:rPr lang="en-GB" dirty="0"/>
                        <a:t>SP</a:t>
                      </a:r>
                      <a:r>
                        <a:rPr lang="en-GB" baseline="0" dirty="0"/>
                        <a:t> + 0x00</a:t>
                      </a:r>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GB" dirty="0"/>
                        <a:t>R0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baseline="0" dirty="0"/>
                        <a:t>        </a:t>
                      </a:r>
                      <a:r>
                        <a:rPr lang="en-GB" dirty="0"/>
                        <a:t>SP points</a:t>
                      </a:r>
                      <a:r>
                        <a:rPr lang="en-GB" baseline="0" dirty="0"/>
                        <a:t> here upon entering ISR</a:t>
                      </a:r>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p:cxnSp>
        <p:nvCxnSpPr>
          <p:cNvPr id="10" name="Straight Arrow Connector 9"/>
          <p:cNvCxnSpPr/>
          <p:nvPr/>
        </p:nvCxnSpPr>
        <p:spPr>
          <a:xfrm flipH="1">
            <a:off x="7146231" y="1476375"/>
            <a:ext cx="533400" cy="0"/>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flipH="1">
            <a:off x="7146231" y="4448175"/>
            <a:ext cx="533400" cy="0"/>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2685599" y="1600200"/>
            <a:ext cx="0" cy="2971800"/>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26222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1" y="1085850"/>
            <a:ext cx="2028825" cy="501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sz="3200" dirty="0"/>
              <a:t>Context Saved on Stack</a:t>
            </a:r>
          </a:p>
        </p:txBody>
      </p:sp>
      <p:grpSp>
        <p:nvGrpSpPr>
          <p:cNvPr id="8" name="Group 7"/>
          <p:cNvGrpSpPr/>
          <p:nvPr/>
        </p:nvGrpSpPr>
        <p:grpSpPr>
          <a:xfrm>
            <a:off x="4187000" y="1995132"/>
            <a:ext cx="6918532" cy="4555011"/>
            <a:chOff x="3942813" y="2038977"/>
            <a:chExt cx="6918532" cy="4555011"/>
          </a:xfrm>
        </p:grpSpPr>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2813" y="3335498"/>
              <a:ext cx="6722806" cy="2227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Line Callout 2 4"/>
            <p:cNvSpPr/>
            <p:nvPr/>
          </p:nvSpPr>
          <p:spPr bwMode="auto">
            <a:xfrm rot="18434846">
              <a:off x="5837088" y="2542786"/>
              <a:ext cx="1420873" cy="417953"/>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R0</a:t>
              </a:r>
            </a:p>
          </p:txBody>
        </p:sp>
        <p:sp>
          <p:nvSpPr>
            <p:cNvPr id="10" name="Line Callout 2 9"/>
            <p:cNvSpPr/>
            <p:nvPr/>
          </p:nvSpPr>
          <p:spPr bwMode="auto">
            <a:xfrm rot="18434846">
              <a:off x="6903889" y="2540437"/>
              <a:ext cx="1420873" cy="417953"/>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R1</a:t>
              </a:r>
            </a:p>
          </p:txBody>
        </p:sp>
        <p:sp>
          <p:nvSpPr>
            <p:cNvPr id="11" name="Line Callout 2 10"/>
            <p:cNvSpPr/>
            <p:nvPr/>
          </p:nvSpPr>
          <p:spPr bwMode="auto">
            <a:xfrm rot="18434846">
              <a:off x="7884532" y="2540437"/>
              <a:ext cx="1420873" cy="417953"/>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R2</a:t>
              </a:r>
            </a:p>
          </p:txBody>
        </p:sp>
        <p:sp>
          <p:nvSpPr>
            <p:cNvPr id="12" name="Line Callout 2 11"/>
            <p:cNvSpPr/>
            <p:nvPr/>
          </p:nvSpPr>
          <p:spPr bwMode="auto">
            <a:xfrm rot="18434846">
              <a:off x="8875132" y="2540437"/>
              <a:ext cx="1420873" cy="417953"/>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R3</a:t>
              </a:r>
            </a:p>
          </p:txBody>
        </p:sp>
        <p:sp>
          <p:nvSpPr>
            <p:cNvPr id="13" name="Line Callout 2 12"/>
            <p:cNvSpPr/>
            <p:nvPr/>
          </p:nvSpPr>
          <p:spPr bwMode="auto">
            <a:xfrm rot="18434846">
              <a:off x="9941932" y="2540437"/>
              <a:ext cx="1420873" cy="417953"/>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R12</a:t>
              </a:r>
            </a:p>
          </p:txBody>
        </p:sp>
        <p:sp>
          <p:nvSpPr>
            <p:cNvPr id="14" name="Line Callout 2 13"/>
            <p:cNvSpPr/>
            <p:nvPr/>
          </p:nvSpPr>
          <p:spPr bwMode="auto">
            <a:xfrm rot="2900078">
              <a:off x="5630580" y="5674575"/>
              <a:ext cx="1420873" cy="417953"/>
            </a:xfrm>
            <a:prstGeom prst="borderCallout2">
              <a:avLst>
                <a:gd name="adj1" fmla="val 18750"/>
                <a:gd name="adj2" fmla="val -8333"/>
                <a:gd name="adj3" fmla="val 18750"/>
                <a:gd name="adj4" fmla="val -16667"/>
                <a:gd name="adj5" fmla="val -56652"/>
                <a:gd name="adj6" fmla="val -47242"/>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LR</a:t>
              </a:r>
            </a:p>
          </p:txBody>
        </p:sp>
        <p:sp>
          <p:nvSpPr>
            <p:cNvPr id="15" name="Line Callout 2 14"/>
            <p:cNvSpPr/>
            <p:nvPr/>
          </p:nvSpPr>
          <p:spPr bwMode="auto">
            <a:xfrm rot="2900078">
              <a:off x="6643240" y="5674575"/>
              <a:ext cx="1420873" cy="417953"/>
            </a:xfrm>
            <a:prstGeom prst="borderCallout2">
              <a:avLst>
                <a:gd name="adj1" fmla="val 18750"/>
                <a:gd name="adj2" fmla="val -8333"/>
                <a:gd name="adj3" fmla="val 18750"/>
                <a:gd name="adj4" fmla="val -16667"/>
                <a:gd name="adj5" fmla="val -56652"/>
                <a:gd name="adj6" fmla="val -47242"/>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PC</a:t>
              </a:r>
            </a:p>
          </p:txBody>
        </p:sp>
        <p:sp>
          <p:nvSpPr>
            <p:cNvPr id="16" name="Line Callout 2 15"/>
            <p:cNvSpPr/>
            <p:nvPr/>
          </p:nvSpPr>
          <p:spPr bwMode="auto">
            <a:xfrm rot="2900078">
              <a:off x="7611780" y="5674575"/>
              <a:ext cx="1420873" cy="417953"/>
            </a:xfrm>
            <a:prstGeom prst="borderCallout2">
              <a:avLst>
                <a:gd name="adj1" fmla="val 18750"/>
                <a:gd name="adj2" fmla="val -8333"/>
                <a:gd name="adj3" fmla="val 18750"/>
                <a:gd name="adj4" fmla="val -16667"/>
                <a:gd name="adj5" fmla="val -56652"/>
                <a:gd name="adj6" fmla="val -47242"/>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xPSR</a:t>
              </a:r>
            </a:p>
          </p:txBody>
        </p:sp>
      </p:grpSp>
      <p:sp>
        <p:nvSpPr>
          <p:cNvPr id="19" name="Line Callout 2 18"/>
          <p:cNvSpPr/>
          <p:nvPr/>
        </p:nvSpPr>
        <p:spPr bwMode="auto">
          <a:xfrm>
            <a:off x="4239944" y="1066801"/>
            <a:ext cx="2999056" cy="913677"/>
          </a:xfrm>
          <a:prstGeom prst="borderCallout2">
            <a:avLst>
              <a:gd name="adj1" fmla="val 18750"/>
              <a:gd name="adj2" fmla="val -8333"/>
              <a:gd name="adj3" fmla="val 18750"/>
              <a:gd name="adj4" fmla="val -16667"/>
              <a:gd name="adj5" fmla="val 288908"/>
              <a:gd name="adj6" fmla="val -47665"/>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SP value is reduced since registers have been pushed onto stack</a:t>
            </a:r>
          </a:p>
        </p:txBody>
      </p:sp>
      <p:sp>
        <p:nvSpPr>
          <p:cNvPr id="9" name="Rectangle 8"/>
          <p:cNvSpPr/>
          <p:nvPr/>
        </p:nvSpPr>
        <p:spPr bwMode="auto">
          <a:xfrm>
            <a:off x="2178050" y="3803650"/>
            <a:ext cx="620285" cy="4445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2400" dirty="0">
              <a:latin typeface="Times New Roman" pitchFamily="18" charset="0"/>
            </a:endParaRPr>
          </a:p>
        </p:txBody>
      </p:sp>
      <p:sp>
        <p:nvSpPr>
          <p:cNvPr id="20" name="Rectangle 19"/>
          <p:cNvSpPr/>
          <p:nvPr/>
        </p:nvSpPr>
        <p:spPr bwMode="auto">
          <a:xfrm>
            <a:off x="2181225" y="5343527"/>
            <a:ext cx="617110" cy="283551"/>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2400" dirty="0">
              <a:latin typeface="Times New Roman" pitchFamily="18" charset="0"/>
            </a:endParaRPr>
          </a:p>
        </p:txBody>
      </p:sp>
    </p:spTree>
    <p:extLst>
      <p:ext uri="{BB962C8B-B14F-4D97-AF65-F5344CB8AC3E}">
        <p14:creationId xmlns:p14="http://schemas.microsoft.com/office/powerpoint/2010/main" val="885306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3. Switch to Handler/Privileged Mode</a:t>
            </a:r>
          </a:p>
        </p:txBody>
      </p:sp>
      <p:sp>
        <p:nvSpPr>
          <p:cNvPr id="3" name="Content Placeholder 2"/>
          <p:cNvSpPr>
            <a:spLocks noGrp="1"/>
          </p:cNvSpPr>
          <p:nvPr>
            <p:ph idx="1"/>
          </p:nvPr>
        </p:nvSpPr>
        <p:spPr>
          <a:xfrm>
            <a:off x="492125" y="1232600"/>
            <a:ext cx="10799218" cy="4392800"/>
          </a:xfrm>
        </p:spPr>
        <p:txBody>
          <a:bodyPr/>
          <a:lstStyle/>
          <a:p>
            <a:pPr>
              <a:spcBef>
                <a:spcPct val="0"/>
              </a:spcBef>
            </a:pPr>
            <a:r>
              <a:rPr lang="en-US" dirty="0">
                <a:ea typeface="ＭＳ Ｐゴシック" panose="020B0600070205080204" pitchFamily="34" charset="-128"/>
              </a:rPr>
              <a:t>Handler mode always uses main SP</a:t>
            </a:r>
          </a:p>
        </p:txBody>
      </p:sp>
      <p:grpSp>
        <p:nvGrpSpPr>
          <p:cNvPr id="15" name="Group 14"/>
          <p:cNvGrpSpPr/>
          <p:nvPr/>
        </p:nvGrpSpPr>
        <p:grpSpPr>
          <a:xfrm>
            <a:off x="4100945" y="1968666"/>
            <a:ext cx="4415644" cy="3962400"/>
            <a:chOff x="1908956" y="914400"/>
            <a:chExt cx="4415644" cy="3962400"/>
          </a:xfrm>
        </p:grpSpPr>
        <p:sp>
          <p:nvSpPr>
            <p:cNvPr id="16" name="Oval 15"/>
            <p:cNvSpPr/>
            <p:nvPr/>
          </p:nvSpPr>
          <p:spPr bwMode="auto">
            <a:xfrm>
              <a:off x="2982074" y="1676400"/>
              <a:ext cx="2286000" cy="9144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a:r>
                <a:rPr kumimoji="0" lang="en-US" b="0" i="0" u="none" strike="noStrike" cap="none" normalizeH="0" baseline="0" dirty="0">
                  <a:ln>
                    <a:noFill/>
                  </a:ln>
                  <a:solidFill>
                    <a:schemeClr val="tx1"/>
                  </a:solidFill>
                  <a:effectLst/>
                  <a:latin typeface="Calibri" pitchFamily="34" charset="0"/>
                </a:rPr>
                <a:t>Thread</a:t>
              </a:r>
            </a:p>
            <a:p>
              <a:pPr algn="ctr"/>
              <a:r>
                <a:rPr kumimoji="0" lang="en-US" b="0" i="0" u="none" strike="noStrike" cap="none" normalizeH="0" baseline="0" dirty="0">
                  <a:ln>
                    <a:noFill/>
                  </a:ln>
                  <a:solidFill>
                    <a:schemeClr val="tx1"/>
                  </a:solidFill>
                  <a:effectLst/>
                  <a:latin typeface="Calibri" pitchFamily="34" charset="0"/>
                </a:rPr>
                <a:t>Mode. </a:t>
              </a:r>
              <a:br>
                <a:rPr kumimoji="0" lang="en-US" b="0" i="0" u="none" strike="noStrike" cap="none" normalizeH="0" baseline="0" dirty="0">
                  <a:ln>
                    <a:noFill/>
                  </a:ln>
                  <a:solidFill>
                    <a:schemeClr val="tx1"/>
                  </a:solidFill>
                  <a:effectLst/>
                  <a:latin typeface="Calibri" pitchFamily="34" charset="0"/>
                </a:rPr>
              </a:br>
              <a:r>
                <a:rPr kumimoji="0" lang="en-US" b="0" i="0" u="none" strike="noStrike" cap="none" normalizeH="0" baseline="0" dirty="0">
                  <a:ln>
                    <a:noFill/>
                  </a:ln>
                  <a:solidFill>
                    <a:schemeClr val="tx1"/>
                  </a:solidFill>
                  <a:effectLst/>
                  <a:latin typeface="Calibri" pitchFamily="34" charset="0"/>
                </a:rPr>
                <a:t>MSP or PSP</a:t>
              </a:r>
            </a:p>
          </p:txBody>
        </p:sp>
        <p:sp>
          <p:nvSpPr>
            <p:cNvPr id="17" name="Oval 16"/>
            <p:cNvSpPr/>
            <p:nvPr/>
          </p:nvSpPr>
          <p:spPr bwMode="auto">
            <a:xfrm>
              <a:off x="2982074" y="3962400"/>
              <a:ext cx="2286000" cy="9144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a:r>
                <a:rPr kumimoji="0" lang="en-US" b="0" i="0" u="none" strike="noStrike" cap="none" normalizeH="0" baseline="0" dirty="0">
                  <a:ln>
                    <a:noFill/>
                  </a:ln>
                  <a:solidFill>
                    <a:schemeClr val="tx1"/>
                  </a:solidFill>
                  <a:effectLst/>
                  <a:latin typeface="Calibri" pitchFamily="34" charset="0"/>
                </a:rPr>
                <a:t>Handler Mode</a:t>
              </a:r>
            </a:p>
            <a:p>
              <a:pPr algn="ctr"/>
              <a:r>
                <a:rPr lang="en-US" dirty="0">
                  <a:latin typeface="Calibri" pitchFamily="34" charset="0"/>
                </a:rPr>
                <a:t>MSP</a:t>
              </a:r>
              <a:endParaRPr kumimoji="0" lang="en-US" b="0" i="0" u="none" strike="noStrike" cap="none" normalizeH="0" baseline="0" dirty="0">
                <a:ln>
                  <a:noFill/>
                </a:ln>
                <a:solidFill>
                  <a:schemeClr val="tx1"/>
                </a:solidFill>
                <a:effectLst/>
                <a:latin typeface="Calibri" pitchFamily="34" charset="0"/>
              </a:endParaRPr>
            </a:p>
          </p:txBody>
        </p:sp>
        <p:cxnSp>
          <p:nvCxnSpPr>
            <p:cNvPr id="18" name="Straight Arrow Connector 17"/>
            <p:cNvCxnSpPr>
              <a:stCxn id="16" idx="5"/>
              <a:endCxn id="17" idx="7"/>
            </p:cNvCxnSpPr>
            <p:nvPr/>
          </p:nvCxnSpPr>
          <p:spPr bwMode="auto">
            <a:xfrm>
              <a:off x="4933297" y="2456889"/>
              <a:ext cx="0" cy="16394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a:stCxn id="17" idx="1"/>
              <a:endCxn id="16" idx="3"/>
            </p:cNvCxnSpPr>
            <p:nvPr/>
          </p:nvCxnSpPr>
          <p:spPr bwMode="auto">
            <a:xfrm flipV="1">
              <a:off x="3316851" y="2456889"/>
              <a:ext cx="0" cy="16394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a:endCxn id="16" idx="0"/>
            </p:cNvCxnSpPr>
            <p:nvPr/>
          </p:nvCxnSpPr>
          <p:spPr bwMode="auto">
            <a:xfrm>
              <a:off x="4125074" y="1228618"/>
              <a:ext cx="0" cy="447782"/>
            </a:xfrm>
            <a:prstGeom prst="straightConnector1">
              <a:avLst/>
            </a:prstGeom>
            <a:solidFill>
              <a:schemeClr val="accent1"/>
            </a:solidFill>
            <a:ln w="9525" cap="flat" cmpd="sng" algn="ctr">
              <a:solidFill>
                <a:schemeClr val="tx1"/>
              </a:solidFill>
              <a:prstDash val="solid"/>
              <a:round/>
              <a:headEnd type="oval"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4191000" y="914400"/>
              <a:ext cx="762325" cy="400110"/>
            </a:xfrm>
            <a:prstGeom prst="rect">
              <a:avLst/>
            </a:prstGeom>
            <a:noFill/>
          </p:spPr>
          <p:txBody>
            <a:bodyPr wrap="none" rtlCol="0">
              <a:spAutoFit/>
            </a:bodyPr>
            <a:lstStyle/>
            <a:p>
              <a:r>
                <a:rPr lang="en-US" sz="2000" dirty="0"/>
                <a:t>Reset</a:t>
              </a:r>
            </a:p>
          </p:txBody>
        </p:sp>
        <p:sp>
          <p:nvSpPr>
            <p:cNvPr id="22" name="TextBox 21"/>
            <p:cNvSpPr txBox="1"/>
            <p:nvPr/>
          </p:nvSpPr>
          <p:spPr>
            <a:xfrm>
              <a:off x="5033156" y="2743200"/>
              <a:ext cx="1291444" cy="1015663"/>
            </a:xfrm>
            <a:prstGeom prst="rect">
              <a:avLst/>
            </a:prstGeom>
            <a:noFill/>
          </p:spPr>
          <p:txBody>
            <a:bodyPr wrap="none" rtlCol="0">
              <a:spAutoFit/>
            </a:bodyPr>
            <a:lstStyle/>
            <a:p>
              <a:pPr algn="ctr"/>
              <a:r>
                <a:rPr lang="en-US" sz="2000" i="1" dirty="0"/>
                <a:t>Starting </a:t>
              </a:r>
              <a:br>
                <a:rPr lang="en-US" sz="2000" i="1" dirty="0"/>
              </a:br>
              <a:r>
                <a:rPr lang="en-US" sz="2000" i="1" dirty="0"/>
                <a:t>Exception </a:t>
              </a:r>
              <a:br>
                <a:rPr lang="en-US" sz="2000" i="1" dirty="0"/>
              </a:br>
              <a:r>
                <a:rPr lang="en-US" sz="2000" i="1" dirty="0"/>
                <a:t>Processing</a:t>
              </a:r>
            </a:p>
          </p:txBody>
        </p:sp>
        <p:sp>
          <p:nvSpPr>
            <p:cNvPr id="23" name="TextBox 22"/>
            <p:cNvSpPr txBox="1"/>
            <p:nvPr/>
          </p:nvSpPr>
          <p:spPr>
            <a:xfrm>
              <a:off x="1908956" y="2743200"/>
              <a:ext cx="1302664" cy="1015663"/>
            </a:xfrm>
            <a:prstGeom prst="rect">
              <a:avLst/>
            </a:prstGeom>
            <a:noFill/>
          </p:spPr>
          <p:txBody>
            <a:bodyPr wrap="none" rtlCol="0">
              <a:spAutoFit/>
            </a:bodyPr>
            <a:lstStyle/>
            <a:p>
              <a:pPr algn="ctr"/>
              <a:r>
                <a:rPr lang="en-US" sz="2000" i="1" dirty="0"/>
                <a:t>Exception </a:t>
              </a:r>
              <a:br>
                <a:rPr lang="en-US" sz="2000" i="1" dirty="0"/>
              </a:br>
              <a:r>
                <a:rPr lang="en-US" sz="2000" i="1" dirty="0"/>
                <a:t>Processing</a:t>
              </a:r>
            </a:p>
            <a:p>
              <a:pPr algn="ctr"/>
              <a:r>
                <a:rPr lang="en-US" sz="2000" i="1" dirty="0"/>
                <a:t>Completed</a:t>
              </a:r>
            </a:p>
          </p:txBody>
        </p:sp>
      </p:grpSp>
    </p:spTree>
    <p:extLst>
      <p:ext uri="{BB962C8B-B14F-4D97-AF65-F5344CB8AC3E}">
        <p14:creationId xmlns:p14="http://schemas.microsoft.com/office/powerpoint/2010/main" val="3342044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1" y="1085850"/>
            <a:ext cx="2028825" cy="501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sz="3200" dirty="0"/>
              <a:t>Handler and Privileged Mode</a:t>
            </a:r>
          </a:p>
        </p:txBody>
      </p:sp>
      <p:sp>
        <p:nvSpPr>
          <p:cNvPr id="19" name="Line Callout 2 18"/>
          <p:cNvSpPr/>
          <p:nvPr/>
        </p:nvSpPr>
        <p:spPr bwMode="auto">
          <a:xfrm>
            <a:off x="7416284" y="3581401"/>
            <a:ext cx="3351490" cy="632115"/>
          </a:xfrm>
          <a:prstGeom prst="borderCallout2">
            <a:avLst>
              <a:gd name="adj1" fmla="val 18750"/>
              <a:gd name="adj2" fmla="val -8333"/>
              <a:gd name="adj3" fmla="val 18750"/>
              <a:gd name="adj4" fmla="val -16667"/>
              <a:gd name="adj5" fmla="val 280012"/>
              <a:gd name="adj6" fmla="val -129327"/>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Mode changed to </a:t>
            </a:r>
            <a:r>
              <a:rPr lang="en-US" dirty="0">
                <a:latin typeface="Calibri" pitchFamily="34" charset="0"/>
              </a:rPr>
              <a:t>H</a:t>
            </a:r>
            <a:r>
              <a:rPr lang="en-US" dirty="0"/>
              <a:t>andler.</a:t>
            </a:r>
          </a:p>
          <a:p>
            <a:pPr algn="ctr"/>
            <a:r>
              <a:rPr lang="en-US" dirty="0"/>
              <a:t>Was already using MSP</a:t>
            </a:r>
          </a:p>
        </p:txBody>
      </p:sp>
      <p:sp>
        <p:nvSpPr>
          <p:cNvPr id="10" name="Rectangle 9"/>
          <p:cNvSpPr/>
          <p:nvPr/>
        </p:nvSpPr>
        <p:spPr bwMode="auto">
          <a:xfrm>
            <a:off x="2640074" y="3822700"/>
            <a:ext cx="623827" cy="4445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2400" dirty="0">
              <a:latin typeface="Times New Roman" pitchFamily="18" charset="0"/>
            </a:endParaRPr>
          </a:p>
        </p:txBody>
      </p:sp>
    </p:spTree>
    <p:extLst>
      <p:ext uri="{BB962C8B-B14F-4D97-AF65-F5344CB8AC3E}">
        <p14:creationId xmlns:p14="http://schemas.microsoft.com/office/powerpoint/2010/main" val="3323353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1" y="1085850"/>
            <a:ext cx="2028825" cy="501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sz="3200" dirty="0"/>
              <a:t>Update IPSR with Exception Number</a:t>
            </a:r>
          </a:p>
        </p:txBody>
      </p:sp>
      <p:sp>
        <p:nvSpPr>
          <p:cNvPr id="19" name="Line Callout 2 18"/>
          <p:cNvSpPr/>
          <p:nvPr/>
        </p:nvSpPr>
        <p:spPr bwMode="auto">
          <a:xfrm>
            <a:off x="7164230" y="3700152"/>
            <a:ext cx="3656171" cy="643249"/>
          </a:xfrm>
          <a:prstGeom prst="borderCallout2">
            <a:avLst>
              <a:gd name="adj1" fmla="val 18750"/>
              <a:gd name="adj2" fmla="val -8333"/>
              <a:gd name="adj3" fmla="val 18750"/>
              <a:gd name="adj4" fmla="val -16667"/>
              <a:gd name="adj5" fmla="val 72517"/>
              <a:gd name="adj6" fmla="val -10804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Exception number 0x10 </a:t>
            </a:r>
            <a:br>
              <a:rPr lang="en-US" dirty="0"/>
            </a:br>
            <a:r>
              <a:rPr lang="en-US" dirty="0"/>
              <a:t>(interrupt number + 0x10)</a:t>
            </a:r>
          </a:p>
        </p:txBody>
      </p:sp>
      <p:sp>
        <p:nvSpPr>
          <p:cNvPr id="13" name="Rectangle 12"/>
          <p:cNvSpPr/>
          <p:nvPr/>
        </p:nvSpPr>
        <p:spPr bwMode="auto">
          <a:xfrm>
            <a:off x="2640074" y="3822701"/>
            <a:ext cx="623827" cy="256931"/>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2400" dirty="0">
              <a:latin typeface="Times New Roman" pitchFamily="18" charset="0"/>
            </a:endParaRPr>
          </a:p>
        </p:txBody>
      </p:sp>
    </p:spTree>
    <p:extLst>
      <p:ext uri="{BB962C8B-B14F-4D97-AF65-F5344CB8AC3E}">
        <p14:creationId xmlns:p14="http://schemas.microsoft.com/office/powerpoint/2010/main" val="3313924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custDataLst>
              <p:tags r:id="rId1"/>
            </p:custDataLst>
          </p:nvPr>
        </p:nvSpPr>
        <p:spPr/>
        <p:txBody>
          <a:bodyPr>
            <a:normAutofit/>
          </a:bodyPr>
          <a:lstStyle/>
          <a:p>
            <a:r>
              <a:rPr lang="en-US" sz="3200" dirty="0"/>
              <a:t>4. Load PC with Address of Exception Handler</a:t>
            </a:r>
          </a:p>
        </p:txBody>
      </p:sp>
      <p:sp>
        <p:nvSpPr>
          <p:cNvPr id="28" name="Content Placeholder 27"/>
          <p:cNvSpPr>
            <a:spLocks noGrp="1"/>
          </p:cNvSpPr>
          <p:nvPr>
            <p:ph idx="1"/>
          </p:nvPr>
        </p:nvSpPr>
        <p:spPr>
          <a:xfrm>
            <a:off x="6477001" y="1440000"/>
            <a:ext cx="4495799" cy="4680000"/>
          </a:xfrm>
        </p:spPr>
        <p:txBody>
          <a:bodyPr/>
          <a:lstStyle/>
          <a:p>
            <a:r>
              <a:rPr lang="en-GB" sz="2000" dirty="0"/>
              <a:t>Which program counter is selected from the vector table depends on which exception is used</a:t>
            </a:r>
          </a:p>
        </p:txBody>
      </p:sp>
      <p:graphicFrame>
        <p:nvGraphicFramePr>
          <p:cNvPr id="6" name="Table 5"/>
          <p:cNvGraphicFramePr>
            <a:graphicFrameLocks noGrp="1"/>
          </p:cNvGraphicFramePr>
          <p:nvPr>
            <p:extLst>
              <p:ext uri="{D42A27DB-BD31-4B8C-83A1-F6EECF244321}">
                <p14:modId xmlns:p14="http://schemas.microsoft.com/office/powerpoint/2010/main" val="2088220866"/>
              </p:ext>
            </p:extLst>
          </p:nvPr>
        </p:nvGraphicFramePr>
        <p:xfrm>
          <a:off x="1066800" y="1073728"/>
          <a:ext cx="4419600" cy="5266020"/>
        </p:xfrm>
        <a:graphic>
          <a:graphicData uri="http://schemas.openxmlformats.org/drawingml/2006/table">
            <a:tbl>
              <a:tblPr firstRow="1" bandRow="1">
                <a:tableStyleId>{5940675A-B579-460E-94D1-54222C63F5DA}</a:tableStyleId>
              </a:tblPr>
              <a:tblGrid>
                <a:gridCol w="2209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253508">
                <a:tc>
                  <a:txBody>
                    <a:bodyPr/>
                    <a:lstStyle/>
                    <a:p>
                      <a:r>
                        <a:rPr lang="en-GB" sz="1600" b="1" dirty="0"/>
                        <a:t>Memory address</a:t>
                      </a: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1" dirty="0"/>
                        <a:t>Value</a:t>
                      </a: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3508">
                <a:tc>
                  <a:txBody>
                    <a:bodyPr/>
                    <a:lstStyle/>
                    <a:p>
                      <a:r>
                        <a:rPr lang="en-GB" sz="1600" dirty="0"/>
                        <a:t>0x0000_0000</a:t>
                      </a: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Initial</a:t>
                      </a:r>
                      <a:r>
                        <a:rPr lang="en-GB" sz="1600" baseline="0" dirty="0"/>
                        <a:t> Stack Pointer</a:t>
                      </a:r>
                      <a:endParaRPr lang="en-GB" sz="1600" dirty="0"/>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53508">
                <a:tc>
                  <a:txBody>
                    <a:bodyPr/>
                    <a:lstStyle/>
                    <a:p>
                      <a:r>
                        <a:rPr lang="en-GB" sz="1600" dirty="0"/>
                        <a:t>0x0000_0004</a:t>
                      </a: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Reset</a:t>
                      </a: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53508">
                <a:tc>
                  <a:txBody>
                    <a:bodyPr/>
                    <a:lstStyle/>
                    <a:p>
                      <a:r>
                        <a:rPr lang="en-GB" sz="1600" dirty="0"/>
                        <a:t>0x0000_0008</a:t>
                      </a: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NMI_IRQHandler</a:t>
                      </a: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04578">
                <a:tc>
                  <a:txBody>
                    <a:bodyPr/>
                    <a:lstStyle/>
                    <a:p>
                      <a:r>
                        <a:rPr lang="en-GB" sz="1050" dirty="0"/>
                        <a:t>…</a:t>
                      </a: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50" dirty="0"/>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53508">
                <a:tc>
                  <a:txBody>
                    <a:bodyPr/>
                    <a:lstStyle/>
                    <a:p>
                      <a:endParaRPr lang="en-GB" sz="1600" dirty="0"/>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IRQ0_Handler</a:t>
                      </a: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53508">
                <a:tc>
                  <a:txBody>
                    <a:bodyPr/>
                    <a:lstStyle/>
                    <a:p>
                      <a:endParaRPr lang="en-GB" sz="1600" dirty="0"/>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IRQ1_Handler</a:t>
                      </a: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04578">
                <a:tc>
                  <a:txBody>
                    <a:bodyPr/>
                    <a:lstStyle/>
                    <a:p>
                      <a:r>
                        <a:rPr lang="en-GB" sz="1050" dirty="0"/>
                        <a:t>…</a:t>
                      </a: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50" dirty="0"/>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53508">
                <a:tc>
                  <a:txBody>
                    <a:bodyPr/>
                    <a:lstStyle/>
                    <a:p>
                      <a:r>
                        <a:rPr lang="en-GB" sz="1600" dirty="0"/>
                        <a:t>Reset:</a:t>
                      </a: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600" dirty="0"/>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8"/>
                  </a:ext>
                </a:extLst>
              </a:tr>
              <a:tr h="253508">
                <a:tc>
                  <a:txBody>
                    <a:bodyPr/>
                    <a:lstStyle/>
                    <a:p>
                      <a:endParaRPr lang="en-GB" sz="1600" dirty="0"/>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600" dirty="0"/>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9"/>
                  </a:ext>
                </a:extLst>
              </a:tr>
              <a:tr h="204578">
                <a:tc>
                  <a:txBody>
                    <a:bodyPr/>
                    <a:lstStyle/>
                    <a:p>
                      <a:r>
                        <a:rPr lang="en-GB" sz="1050" dirty="0"/>
                        <a:t>…</a:t>
                      </a: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50" dirty="0"/>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53508">
                <a:tc>
                  <a:txBody>
                    <a:bodyPr/>
                    <a:lstStyle/>
                    <a:p>
                      <a:r>
                        <a:rPr lang="en-GB" sz="1600" dirty="0"/>
                        <a:t>NMI_IRQHandler:</a:t>
                      </a: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dirty="0"/>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11"/>
                  </a:ext>
                </a:extLst>
              </a:tr>
              <a:tr h="204578">
                <a:tc>
                  <a:txBody>
                    <a:bodyPr/>
                    <a:lstStyle/>
                    <a:p>
                      <a:r>
                        <a:rPr lang="en-GB" sz="1050" dirty="0"/>
                        <a:t>…</a:t>
                      </a: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50" dirty="0"/>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53508">
                <a:tc>
                  <a:txBody>
                    <a:bodyPr/>
                    <a:lstStyle/>
                    <a:p>
                      <a:r>
                        <a:rPr lang="en-GB" sz="1600" dirty="0"/>
                        <a:t>IRQ0_Handler:</a:t>
                      </a: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600" dirty="0"/>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13"/>
                  </a:ext>
                </a:extLst>
              </a:tr>
              <a:tr h="253508">
                <a:tc>
                  <a:txBody>
                    <a:bodyPr/>
                    <a:lstStyle/>
                    <a:p>
                      <a:endParaRPr lang="en-GB" sz="1600" dirty="0"/>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600" dirty="0"/>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14"/>
                  </a:ext>
                </a:extLst>
              </a:tr>
              <a:tr h="204578">
                <a:tc>
                  <a:txBody>
                    <a:bodyPr/>
                    <a:lstStyle/>
                    <a:p>
                      <a:r>
                        <a:rPr lang="en-GB" sz="1050" dirty="0"/>
                        <a:t>…</a:t>
                      </a: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50" dirty="0"/>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535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IRQ1_Handler:</a:t>
                      </a:r>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600" dirty="0"/>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16"/>
                  </a:ext>
                </a:extLst>
              </a:tr>
              <a:tr h="253508">
                <a:tc>
                  <a:txBody>
                    <a:bodyPr/>
                    <a:lstStyle/>
                    <a:p>
                      <a:endParaRPr lang="en-GB" sz="1600" dirty="0"/>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600" dirty="0"/>
                    </a:p>
                  </a:txBody>
                  <a:tcPr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17"/>
                  </a:ext>
                </a:extLst>
              </a:tr>
            </a:tbl>
          </a:graphicData>
        </a:graphic>
      </p:graphicFrame>
      <p:sp>
        <p:nvSpPr>
          <p:cNvPr id="21" name="Arc 20"/>
          <p:cNvSpPr/>
          <p:nvPr/>
        </p:nvSpPr>
        <p:spPr>
          <a:xfrm>
            <a:off x="5505804" y="1873829"/>
            <a:ext cx="703597" cy="1687711"/>
          </a:xfrm>
          <a:custGeom>
            <a:avLst/>
            <a:gdLst>
              <a:gd name="connsiteX0" fmla="*/ 685800 w 1371600"/>
              <a:gd name="connsiteY0" fmla="*/ 0 h 2819400"/>
              <a:gd name="connsiteX1" fmla="*/ 1371596 w 1371600"/>
              <a:gd name="connsiteY1" fmla="*/ 1405067 h 2819400"/>
              <a:gd name="connsiteX2" fmla="*/ 704842 w 1371600"/>
              <a:gd name="connsiteY2" fmla="*/ 2818857 h 2819400"/>
              <a:gd name="connsiteX3" fmla="*/ 685800 w 1371600"/>
              <a:gd name="connsiteY3" fmla="*/ 1409700 h 2819400"/>
              <a:gd name="connsiteX4" fmla="*/ 685800 w 1371600"/>
              <a:gd name="connsiteY4" fmla="*/ 0 h 2819400"/>
              <a:gd name="connsiteX0" fmla="*/ 685800 w 1371600"/>
              <a:gd name="connsiteY0" fmla="*/ 0 h 2819400"/>
              <a:gd name="connsiteX1" fmla="*/ 1371596 w 1371600"/>
              <a:gd name="connsiteY1" fmla="*/ 1405067 h 2819400"/>
              <a:gd name="connsiteX2" fmla="*/ 704842 w 1371600"/>
              <a:gd name="connsiteY2" fmla="*/ 2818857 h 2819400"/>
              <a:gd name="connsiteX0" fmla="*/ 0 w 981074"/>
              <a:gd name="connsiteY0" fmla="*/ 0 h 2837907"/>
              <a:gd name="connsiteX1" fmla="*/ 981071 w 981074"/>
              <a:gd name="connsiteY1" fmla="*/ 1424117 h 2837907"/>
              <a:gd name="connsiteX2" fmla="*/ 314317 w 981074"/>
              <a:gd name="connsiteY2" fmla="*/ 2837907 h 2837907"/>
              <a:gd name="connsiteX3" fmla="*/ 295275 w 981074"/>
              <a:gd name="connsiteY3" fmla="*/ 1428750 h 2837907"/>
              <a:gd name="connsiteX4" fmla="*/ 295275 w 981074"/>
              <a:gd name="connsiteY4" fmla="*/ 19050 h 2837907"/>
              <a:gd name="connsiteX0" fmla="*/ 295275 w 981074"/>
              <a:gd name="connsiteY0" fmla="*/ 19050 h 2837907"/>
              <a:gd name="connsiteX1" fmla="*/ 981071 w 981074"/>
              <a:gd name="connsiteY1" fmla="*/ 1424117 h 2837907"/>
              <a:gd name="connsiteX2" fmla="*/ 314317 w 981074"/>
              <a:gd name="connsiteY2" fmla="*/ 2837907 h 2837907"/>
              <a:gd name="connsiteX0" fmla="*/ 0 w 981074"/>
              <a:gd name="connsiteY0" fmla="*/ 226540 h 3064447"/>
              <a:gd name="connsiteX1" fmla="*/ 981071 w 981074"/>
              <a:gd name="connsiteY1" fmla="*/ 1650657 h 3064447"/>
              <a:gd name="connsiteX2" fmla="*/ 314317 w 981074"/>
              <a:gd name="connsiteY2" fmla="*/ 3064447 h 3064447"/>
              <a:gd name="connsiteX3" fmla="*/ 295275 w 981074"/>
              <a:gd name="connsiteY3" fmla="*/ 1655290 h 3064447"/>
              <a:gd name="connsiteX4" fmla="*/ 295275 w 981074"/>
              <a:gd name="connsiteY4" fmla="*/ 245590 h 3064447"/>
              <a:gd name="connsiteX5" fmla="*/ 0 w 981074"/>
              <a:gd name="connsiteY5" fmla="*/ 226540 h 3064447"/>
              <a:gd name="connsiteX0" fmla="*/ 295275 w 981074"/>
              <a:gd name="connsiteY0" fmla="*/ 245590 h 3064447"/>
              <a:gd name="connsiteX1" fmla="*/ 981071 w 981074"/>
              <a:gd name="connsiteY1" fmla="*/ 1650657 h 3064447"/>
              <a:gd name="connsiteX2" fmla="*/ 314317 w 981074"/>
              <a:gd name="connsiteY2" fmla="*/ 3064447 h 3064447"/>
              <a:gd name="connsiteX0" fmla="*/ 0 w 1261265"/>
              <a:gd name="connsiteY0" fmla="*/ 542925 h 3380832"/>
              <a:gd name="connsiteX1" fmla="*/ 981071 w 1261265"/>
              <a:gd name="connsiteY1" fmla="*/ 1967042 h 3380832"/>
              <a:gd name="connsiteX2" fmla="*/ 314317 w 1261265"/>
              <a:gd name="connsiteY2" fmla="*/ 3380832 h 3380832"/>
              <a:gd name="connsiteX3" fmla="*/ 295275 w 1261265"/>
              <a:gd name="connsiteY3" fmla="*/ 1971675 h 3380832"/>
              <a:gd name="connsiteX4" fmla="*/ 295275 w 1261265"/>
              <a:gd name="connsiteY4" fmla="*/ 561975 h 3380832"/>
              <a:gd name="connsiteX5" fmla="*/ 0 w 1261265"/>
              <a:gd name="connsiteY5" fmla="*/ 542925 h 3380832"/>
              <a:gd name="connsiteX0" fmla="*/ 1123950 w 1261265"/>
              <a:gd name="connsiteY0" fmla="*/ 0 h 3380832"/>
              <a:gd name="connsiteX1" fmla="*/ 981071 w 1261265"/>
              <a:gd name="connsiteY1" fmla="*/ 1967042 h 3380832"/>
              <a:gd name="connsiteX2" fmla="*/ 314317 w 1261265"/>
              <a:gd name="connsiteY2" fmla="*/ 3380832 h 3380832"/>
              <a:gd name="connsiteX0" fmla="*/ 0 w 1107761"/>
              <a:gd name="connsiteY0" fmla="*/ 226541 h 3064448"/>
              <a:gd name="connsiteX1" fmla="*/ 981071 w 1107761"/>
              <a:gd name="connsiteY1" fmla="*/ 1650658 h 3064448"/>
              <a:gd name="connsiteX2" fmla="*/ 314317 w 1107761"/>
              <a:gd name="connsiteY2" fmla="*/ 3064448 h 3064448"/>
              <a:gd name="connsiteX3" fmla="*/ 295275 w 1107761"/>
              <a:gd name="connsiteY3" fmla="*/ 1655291 h 3064448"/>
              <a:gd name="connsiteX4" fmla="*/ 295275 w 1107761"/>
              <a:gd name="connsiteY4" fmla="*/ 245591 h 3064448"/>
              <a:gd name="connsiteX5" fmla="*/ 0 w 1107761"/>
              <a:gd name="connsiteY5" fmla="*/ 226541 h 3064448"/>
              <a:gd name="connsiteX0" fmla="*/ 923925 w 1107761"/>
              <a:gd name="connsiteY0" fmla="*/ 388466 h 3064448"/>
              <a:gd name="connsiteX1" fmla="*/ 981071 w 1107761"/>
              <a:gd name="connsiteY1" fmla="*/ 1650658 h 3064448"/>
              <a:gd name="connsiteX2" fmla="*/ 314317 w 1107761"/>
              <a:gd name="connsiteY2" fmla="*/ 3064448 h 3064448"/>
              <a:gd name="connsiteX0" fmla="*/ 0 w 1107761"/>
              <a:gd name="connsiteY0" fmla="*/ 244598 h 3082505"/>
              <a:gd name="connsiteX1" fmla="*/ 981071 w 1107761"/>
              <a:gd name="connsiteY1" fmla="*/ 1668715 h 3082505"/>
              <a:gd name="connsiteX2" fmla="*/ 314317 w 1107761"/>
              <a:gd name="connsiteY2" fmla="*/ 3082505 h 3082505"/>
              <a:gd name="connsiteX3" fmla="*/ 295275 w 1107761"/>
              <a:gd name="connsiteY3" fmla="*/ 1673348 h 3082505"/>
              <a:gd name="connsiteX4" fmla="*/ 752475 w 1107761"/>
              <a:gd name="connsiteY4" fmla="*/ 196973 h 3082505"/>
              <a:gd name="connsiteX5" fmla="*/ 0 w 1107761"/>
              <a:gd name="connsiteY5" fmla="*/ 244598 h 3082505"/>
              <a:gd name="connsiteX0" fmla="*/ 923925 w 1107761"/>
              <a:gd name="connsiteY0" fmla="*/ 406523 h 3082505"/>
              <a:gd name="connsiteX1" fmla="*/ 981071 w 1107761"/>
              <a:gd name="connsiteY1" fmla="*/ 1668715 h 3082505"/>
              <a:gd name="connsiteX2" fmla="*/ 314317 w 1107761"/>
              <a:gd name="connsiteY2" fmla="*/ 3082505 h 3082505"/>
              <a:gd name="connsiteX0" fmla="*/ 730408 w 1838169"/>
              <a:gd name="connsiteY0" fmla="*/ 139152 h 2977059"/>
              <a:gd name="connsiteX1" fmla="*/ 1711479 w 1838169"/>
              <a:gd name="connsiteY1" fmla="*/ 1563269 h 2977059"/>
              <a:gd name="connsiteX2" fmla="*/ 1044725 w 1838169"/>
              <a:gd name="connsiteY2" fmla="*/ 2977059 h 2977059"/>
              <a:gd name="connsiteX3" fmla="*/ 1025683 w 1838169"/>
              <a:gd name="connsiteY3" fmla="*/ 1567902 h 2977059"/>
              <a:gd name="connsiteX4" fmla="*/ 6508 w 1838169"/>
              <a:gd name="connsiteY4" fmla="*/ 720177 h 2977059"/>
              <a:gd name="connsiteX5" fmla="*/ 730408 w 1838169"/>
              <a:gd name="connsiteY5" fmla="*/ 139152 h 2977059"/>
              <a:gd name="connsiteX0" fmla="*/ 1654333 w 1838169"/>
              <a:gd name="connsiteY0" fmla="*/ 301077 h 2977059"/>
              <a:gd name="connsiteX1" fmla="*/ 1711479 w 1838169"/>
              <a:gd name="connsiteY1" fmla="*/ 1563269 h 2977059"/>
              <a:gd name="connsiteX2" fmla="*/ 1044725 w 1838169"/>
              <a:gd name="connsiteY2" fmla="*/ 2977059 h 2977059"/>
              <a:gd name="connsiteX0" fmla="*/ 1071776 w 2179537"/>
              <a:gd name="connsiteY0" fmla="*/ 66699 h 2904606"/>
              <a:gd name="connsiteX1" fmla="*/ 2052847 w 2179537"/>
              <a:gd name="connsiteY1" fmla="*/ 1490816 h 2904606"/>
              <a:gd name="connsiteX2" fmla="*/ 1386093 w 2179537"/>
              <a:gd name="connsiteY2" fmla="*/ 2904606 h 2904606"/>
              <a:gd name="connsiteX3" fmla="*/ 1367051 w 2179537"/>
              <a:gd name="connsiteY3" fmla="*/ 1495449 h 2904606"/>
              <a:gd name="connsiteX4" fmla="*/ 4976 w 2179537"/>
              <a:gd name="connsiteY4" fmla="*/ 2219349 h 2904606"/>
              <a:gd name="connsiteX5" fmla="*/ 1071776 w 2179537"/>
              <a:gd name="connsiteY5" fmla="*/ 66699 h 2904606"/>
              <a:gd name="connsiteX0" fmla="*/ 1995701 w 2179537"/>
              <a:gd name="connsiteY0" fmla="*/ 228624 h 2904606"/>
              <a:gd name="connsiteX1" fmla="*/ 2052847 w 2179537"/>
              <a:gd name="connsiteY1" fmla="*/ 1490816 h 2904606"/>
              <a:gd name="connsiteX2" fmla="*/ 1386093 w 2179537"/>
              <a:gd name="connsiteY2" fmla="*/ 2904606 h 2904606"/>
              <a:gd name="connsiteX0" fmla="*/ 1071776 w 2179537"/>
              <a:gd name="connsiteY0" fmla="*/ 66699 h 2904606"/>
              <a:gd name="connsiteX1" fmla="*/ 2052847 w 2179537"/>
              <a:gd name="connsiteY1" fmla="*/ 1490816 h 2904606"/>
              <a:gd name="connsiteX2" fmla="*/ 1386093 w 2179537"/>
              <a:gd name="connsiteY2" fmla="*/ 2904606 h 2904606"/>
              <a:gd name="connsiteX3" fmla="*/ 4976 w 2179537"/>
              <a:gd name="connsiteY3" fmla="*/ 2219349 h 2904606"/>
              <a:gd name="connsiteX4" fmla="*/ 1071776 w 2179537"/>
              <a:gd name="connsiteY4" fmla="*/ 66699 h 2904606"/>
              <a:gd name="connsiteX0" fmla="*/ 1995701 w 2179537"/>
              <a:gd name="connsiteY0" fmla="*/ 228624 h 2904606"/>
              <a:gd name="connsiteX1" fmla="*/ 2052847 w 2179537"/>
              <a:gd name="connsiteY1" fmla="*/ 1490816 h 2904606"/>
              <a:gd name="connsiteX2" fmla="*/ 1386093 w 2179537"/>
              <a:gd name="connsiteY2" fmla="*/ 2904606 h 2904606"/>
              <a:gd name="connsiteX0" fmla="*/ 0 w 1107761"/>
              <a:gd name="connsiteY0" fmla="*/ 0 h 2837907"/>
              <a:gd name="connsiteX1" fmla="*/ 981071 w 1107761"/>
              <a:gd name="connsiteY1" fmla="*/ 1424117 h 2837907"/>
              <a:gd name="connsiteX2" fmla="*/ 314317 w 1107761"/>
              <a:gd name="connsiteY2" fmla="*/ 2837907 h 2837907"/>
              <a:gd name="connsiteX3" fmla="*/ 0 w 1107761"/>
              <a:gd name="connsiteY3" fmla="*/ 0 h 2837907"/>
              <a:gd name="connsiteX0" fmla="*/ 923925 w 1107761"/>
              <a:gd name="connsiteY0" fmla="*/ 161925 h 2837907"/>
              <a:gd name="connsiteX1" fmla="*/ 981071 w 1107761"/>
              <a:gd name="connsiteY1" fmla="*/ 1424117 h 2837907"/>
              <a:gd name="connsiteX2" fmla="*/ 314317 w 1107761"/>
              <a:gd name="connsiteY2" fmla="*/ 2837907 h 2837907"/>
              <a:gd name="connsiteX0" fmla="*/ 889631 w 1016321"/>
              <a:gd name="connsiteY0" fmla="*/ 1332677 h 2746467"/>
              <a:gd name="connsiteX1" fmla="*/ 222877 w 1016321"/>
              <a:gd name="connsiteY1" fmla="*/ 2746467 h 2746467"/>
              <a:gd name="connsiteX2" fmla="*/ 0 w 1016321"/>
              <a:gd name="connsiteY2" fmla="*/ 0 h 2746467"/>
              <a:gd name="connsiteX0" fmla="*/ 832485 w 1016321"/>
              <a:gd name="connsiteY0" fmla="*/ 70485 h 2746467"/>
              <a:gd name="connsiteX1" fmla="*/ 889631 w 1016321"/>
              <a:gd name="connsiteY1" fmla="*/ 1332677 h 2746467"/>
              <a:gd name="connsiteX2" fmla="*/ 222877 w 1016321"/>
              <a:gd name="connsiteY2" fmla="*/ 2746467 h 2746467"/>
              <a:gd name="connsiteX0" fmla="*/ 666754 w 793444"/>
              <a:gd name="connsiteY0" fmla="*/ 1262192 h 2675982"/>
              <a:gd name="connsiteX1" fmla="*/ 0 w 793444"/>
              <a:gd name="connsiteY1" fmla="*/ 2675982 h 2675982"/>
              <a:gd name="connsiteX0" fmla="*/ 609608 w 793444"/>
              <a:gd name="connsiteY0" fmla="*/ 0 h 2675982"/>
              <a:gd name="connsiteX1" fmla="*/ 666754 w 793444"/>
              <a:gd name="connsiteY1" fmla="*/ 1262192 h 2675982"/>
              <a:gd name="connsiteX2" fmla="*/ 0 w 793444"/>
              <a:gd name="connsiteY2" fmla="*/ 2675982 h 2675982"/>
              <a:gd name="connsiteX0" fmla="*/ 809621 w 809624"/>
              <a:gd name="connsiteY0" fmla="*/ 1357442 h 2771232"/>
              <a:gd name="connsiteX1" fmla="*/ 142867 w 809624"/>
              <a:gd name="connsiteY1" fmla="*/ 2771232 h 2771232"/>
              <a:gd name="connsiteX0" fmla="*/ 0 w 809624"/>
              <a:gd name="connsiteY0" fmla="*/ 0 h 2771232"/>
              <a:gd name="connsiteX1" fmla="*/ 809621 w 809624"/>
              <a:gd name="connsiteY1" fmla="*/ 1357442 h 2771232"/>
              <a:gd name="connsiteX2" fmla="*/ 142867 w 809624"/>
              <a:gd name="connsiteY2" fmla="*/ 2771232 h 2771232"/>
              <a:gd name="connsiteX0" fmla="*/ 809621 w 809624"/>
              <a:gd name="connsiteY0" fmla="*/ 1252667 h 2666457"/>
              <a:gd name="connsiteX1" fmla="*/ 142867 w 809624"/>
              <a:gd name="connsiteY1" fmla="*/ 2666457 h 2666457"/>
              <a:gd name="connsiteX0" fmla="*/ 0 w 809624"/>
              <a:gd name="connsiteY0" fmla="*/ 0 h 2666457"/>
              <a:gd name="connsiteX1" fmla="*/ 809621 w 809624"/>
              <a:gd name="connsiteY1" fmla="*/ 1252667 h 2666457"/>
              <a:gd name="connsiteX2" fmla="*/ 142867 w 809624"/>
              <a:gd name="connsiteY2" fmla="*/ 2666457 h 2666457"/>
              <a:gd name="connsiteX0" fmla="*/ 2733675 w 2733678"/>
              <a:gd name="connsiteY0" fmla="*/ 1252667 h 2666457"/>
              <a:gd name="connsiteX1" fmla="*/ 2066921 w 2733678"/>
              <a:gd name="connsiteY1" fmla="*/ 2666457 h 2666457"/>
              <a:gd name="connsiteX0" fmla="*/ 1924054 w 2733678"/>
              <a:gd name="connsiteY0" fmla="*/ 0 h 2666457"/>
              <a:gd name="connsiteX1" fmla="*/ 0 w 2733678"/>
              <a:gd name="connsiteY1" fmla="*/ 1005017 h 2666457"/>
              <a:gd name="connsiteX2" fmla="*/ 2066921 w 2733678"/>
              <a:gd name="connsiteY2" fmla="*/ 2666457 h 2666457"/>
              <a:gd name="connsiteX0" fmla="*/ 2781304 w 2781307"/>
              <a:gd name="connsiteY0" fmla="*/ 1252667 h 2666457"/>
              <a:gd name="connsiteX1" fmla="*/ 2114550 w 2781307"/>
              <a:gd name="connsiteY1" fmla="*/ 2666457 h 2666457"/>
              <a:gd name="connsiteX0" fmla="*/ 1971683 w 2781307"/>
              <a:gd name="connsiteY0" fmla="*/ 0 h 2666457"/>
              <a:gd name="connsiteX1" fmla="*/ 47629 w 2781307"/>
              <a:gd name="connsiteY1" fmla="*/ 1005017 h 2666457"/>
              <a:gd name="connsiteX2" fmla="*/ 0 w 2781307"/>
              <a:gd name="connsiteY2" fmla="*/ 2123532 h 2666457"/>
              <a:gd name="connsiteX0" fmla="*/ 1857379 w 2232364"/>
              <a:gd name="connsiteY0" fmla="*/ 1547942 h 2666457"/>
              <a:gd name="connsiteX1" fmla="*/ 2114550 w 2232364"/>
              <a:gd name="connsiteY1" fmla="*/ 2666457 h 2666457"/>
              <a:gd name="connsiteX0" fmla="*/ 1971683 w 2232364"/>
              <a:gd name="connsiteY0" fmla="*/ 0 h 2666457"/>
              <a:gd name="connsiteX1" fmla="*/ 47629 w 2232364"/>
              <a:gd name="connsiteY1" fmla="*/ 1005017 h 2666457"/>
              <a:gd name="connsiteX2" fmla="*/ 0 w 2232364"/>
              <a:gd name="connsiteY2" fmla="*/ 2123532 h 2666457"/>
              <a:gd name="connsiteX0" fmla="*/ 1028704 w 2175367"/>
              <a:gd name="connsiteY0" fmla="*/ 1443167 h 2666457"/>
              <a:gd name="connsiteX1" fmla="*/ 2114550 w 2175367"/>
              <a:gd name="connsiteY1" fmla="*/ 2666457 h 2666457"/>
              <a:gd name="connsiteX0" fmla="*/ 1971683 w 2175367"/>
              <a:gd name="connsiteY0" fmla="*/ 0 h 2666457"/>
              <a:gd name="connsiteX1" fmla="*/ 47629 w 2175367"/>
              <a:gd name="connsiteY1" fmla="*/ 1005017 h 2666457"/>
              <a:gd name="connsiteX2" fmla="*/ 0 w 2175367"/>
              <a:gd name="connsiteY2" fmla="*/ 2123532 h 2666457"/>
              <a:gd name="connsiteX0" fmla="*/ 3133729 w 3133730"/>
              <a:gd name="connsiteY0" fmla="*/ 1376492 h 2666457"/>
              <a:gd name="connsiteX1" fmla="*/ 2114550 w 3133730"/>
              <a:gd name="connsiteY1" fmla="*/ 2666457 h 2666457"/>
              <a:gd name="connsiteX0" fmla="*/ 1971683 w 3133730"/>
              <a:gd name="connsiteY0" fmla="*/ 0 h 2666457"/>
              <a:gd name="connsiteX1" fmla="*/ 47629 w 3133730"/>
              <a:gd name="connsiteY1" fmla="*/ 1005017 h 2666457"/>
              <a:gd name="connsiteX2" fmla="*/ 0 w 3133730"/>
              <a:gd name="connsiteY2" fmla="*/ 2123532 h 2666457"/>
              <a:gd name="connsiteX0" fmla="*/ 1724029 w 2216959"/>
              <a:gd name="connsiteY0" fmla="*/ 1043117 h 2666457"/>
              <a:gd name="connsiteX1" fmla="*/ 2114550 w 2216959"/>
              <a:gd name="connsiteY1" fmla="*/ 2666457 h 2666457"/>
              <a:gd name="connsiteX0" fmla="*/ 1971683 w 2216959"/>
              <a:gd name="connsiteY0" fmla="*/ 0 h 2666457"/>
              <a:gd name="connsiteX1" fmla="*/ 47629 w 2216959"/>
              <a:gd name="connsiteY1" fmla="*/ 1005017 h 2666457"/>
              <a:gd name="connsiteX2" fmla="*/ 0 w 2216959"/>
              <a:gd name="connsiteY2" fmla="*/ 2123532 h 2666457"/>
              <a:gd name="connsiteX0" fmla="*/ 1724029 w 2216959"/>
              <a:gd name="connsiteY0" fmla="*/ 1043117 h 2666457"/>
              <a:gd name="connsiteX1" fmla="*/ 2114550 w 2216959"/>
              <a:gd name="connsiteY1" fmla="*/ 2666457 h 2666457"/>
              <a:gd name="connsiteX2" fmla="*/ 1724029 w 2216959"/>
              <a:gd name="connsiteY2" fmla="*/ 1043117 h 2666457"/>
              <a:gd name="connsiteX0" fmla="*/ 1971683 w 2216959"/>
              <a:gd name="connsiteY0" fmla="*/ 0 h 2666457"/>
              <a:gd name="connsiteX1" fmla="*/ 47629 w 2216959"/>
              <a:gd name="connsiteY1" fmla="*/ 1005017 h 2666457"/>
              <a:gd name="connsiteX2" fmla="*/ 0 w 2216959"/>
              <a:gd name="connsiteY2" fmla="*/ 2123532 h 2666457"/>
              <a:gd name="connsiteX0" fmla="*/ 1724029 w 2268093"/>
              <a:gd name="connsiteY0" fmla="*/ 1043117 h 2757897"/>
              <a:gd name="connsiteX1" fmla="*/ 2205990 w 2268093"/>
              <a:gd name="connsiteY1" fmla="*/ 2757897 h 2757897"/>
              <a:gd name="connsiteX0" fmla="*/ 1971683 w 2268093"/>
              <a:gd name="connsiteY0" fmla="*/ 0 h 2757897"/>
              <a:gd name="connsiteX1" fmla="*/ 47629 w 2268093"/>
              <a:gd name="connsiteY1" fmla="*/ 1005017 h 2757897"/>
              <a:gd name="connsiteX2" fmla="*/ 0 w 2268093"/>
              <a:gd name="connsiteY2" fmla="*/ 2123532 h 2757897"/>
              <a:gd name="connsiteX0" fmla="*/ 3124204 w 3668268"/>
              <a:gd name="connsiteY0" fmla="*/ 1043117 h 2757897"/>
              <a:gd name="connsiteX1" fmla="*/ 3606165 w 3668268"/>
              <a:gd name="connsiteY1" fmla="*/ 2757897 h 2757897"/>
              <a:gd name="connsiteX0" fmla="*/ 3371858 w 3668268"/>
              <a:gd name="connsiteY0" fmla="*/ 0 h 2757897"/>
              <a:gd name="connsiteX1" fmla="*/ 1447804 w 3668268"/>
              <a:gd name="connsiteY1" fmla="*/ 1005017 h 2757897"/>
              <a:gd name="connsiteX2" fmla="*/ 0 w 3668268"/>
              <a:gd name="connsiteY2" fmla="*/ 1809207 h 2757897"/>
              <a:gd name="connsiteX0" fmla="*/ 3219446 w 3763510"/>
              <a:gd name="connsiteY0" fmla="*/ 900242 h 2615022"/>
              <a:gd name="connsiteX1" fmla="*/ 3701407 w 3763510"/>
              <a:gd name="connsiteY1" fmla="*/ 2615022 h 2615022"/>
              <a:gd name="connsiteX0" fmla="*/ 0 w 3763510"/>
              <a:gd name="connsiteY0" fmla="*/ 0 h 2615022"/>
              <a:gd name="connsiteX1" fmla="*/ 1543046 w 3763510"/>
              <a:gd name="connsiteY1" fmla="*/ 862142 h 2615022"/>
              <a:gd name="connsiteX2" fmla="*/ 95242 w 3763510"/>
              <a:gd name="connsiteY2" fmla="*/ 1666332 h 2615022"/>
              <a:gd name="connsiteX0" fmla="*/ 3238504 w 3782568"/>
              <a:gd name="connsiteY0" fmla="*/ 900242 h 2615022"/>
              <a:gd name="connsiteX1" fmla="*/ 3720465 w 3782568"/>
              <a:gd name="connsiteY1" fmla="*/ 2615022 h 2615022"/>
              <a:gd name="connsiteX0" fmla="*/ 19058 w 3782568"/>
              <a:gd name="connsiteY0" fmla="*/ 0 h 2615022"/>
              <a:gd name="connsiteX1" fmla="*/ 1562104 w 3782568"/>
              <a:gd name="connsiteY1" fmla="*/ 862142 h 2615022"/>
              <a:gd name="connsiteX2" fmla="*/ 0 w 3782568"/>
              <a:gd name="connsiteY2" fmla="*/ 1704432 h 2615022"/>
              <a:gd name="connsiteX0" fmla="*/ 3238504 w 3782568"/>
              <a:gd name="connsiteY0" fmla="*/ 900242 h 2615022"/>
              <a:gd name="connsiteX1" fmla="*/ 3720465 w 3782568"/>
              <a:gd name="connsiteY1" fmla="*/ 2615022 h 2615022"/>
              <a:gd name="connsiteX0" fmla="*/ 19058 w 3782568"/>
              <a:gd name="connsiteY0" fmla="*/ 0 h 2615022"/>
              <a:gd name="connsiteX1" fmla="*/ 1009654 w 3782568"/>
              <a:gd name="connsiteY1" fmla="*/ 852617 h 2615022"/>
              <a:gd name="connsiteX2" fmla="*/ 0 w 3782568"/>
              <a:gd name="connsiteY2" fmla="*/ 1704432 h 2615022"/>
              <a:gd name="connsiteX0" fmla="*/ 485779 w 3736421"/>
              <a:gd name="connsiteY0" fmla="*/ 604967 h 2615022"/>
              <a:gd name="connsiteX1" fmla="*/ 3720465 w 3736421"/>
              <a:gd name="connsiteY1" fmla="*/ 2615022 h 2615022"/>
              <a:gd name="connsiteX0" fmla="*/ 19058 w 3736421"/>
              <a:gd name="connsiteY0" fmla="*/ 0 h 2615022"/>
              <a:gd name="connsiteX1" fmla="*/ 1009654 w 3736421"/>
              <a:gd name="connsiteY1" fmla="*/ 852617 h 2615022"/>
              <a:gd name="connsiteX2" fmla="*/ 0 w 3736421"/>
              <a:gd name="connsiteY2" fmla="*/ 1704432 h 2615022"/>
              <a:gd name="connsiteX0" fmla="*/ 485779 w 1009655"/>
              <a:gd name="connsiteY0" fmla="*/ 604967 h 1704432"/>
              <a:gd name="connsiteX1" fmla="*/ 262890 w 1009655"/>
              <a:gd name="connsiteY1" fmla="*/ 1252947 h 1704432"/>
              <a:gd name="connsiteX0" fmla="*/ 19058 w 1009655"/>
              <a:gd name="connsiteY0" fmla="*/ 0 h 1704432"/>
              <a:gd name="connsiteX1" fmla="*/ 1009654 w 1009655"/>
              <a:gd name="connsiteY1" fmla="*/ 852617 h 1704432"/>
              <a:gd name="connsiteX2" fmla="*/ 0 w 1009655"/>
              <a:gd name="connsiteY2" fmla="*/ 1704432 h 1704432"/>
              <a:gd name="connsiteX0" fmla="*/ 485779 w 1010449"/>
              <a:gd name="connsiteY0" fmla="*/ 604967 h 1709560"/>
              <a:gd name="connsiteX1" fmla="*/ 262890 w 1010449"/>
              <a:gd name="connsiteY1" fmla="*/ 1252947 h 1709560"/>
              <a:gd name="connsiteX0" fmla="*/ 19058 w 1010449"/>
              <a:gd name="connsiteY0" fmla="*/ 0 h 1709560"/>
              <a:gd name="connsiteX1" fmla="*/ 1009654 w 1010449"/>
              <a:gd name="connsiteY1" fmla="*/ 852617 h 1709560"/>
              <a:gd name="connsiteX2" fmla="*/ 180986 w 1010449"/>
              <a:gd name="connsiteY2" fmla="*/ 1604962 h 1709560"/>
              <a:gd name="connsiteX3" fmla="*/ 0 w 1010449"/>
              <a:gd name="connsiteY3" fmla="*/ 1704432 h 1709560"/>
              <a:gd name="connsiteX0" fmla="*/ 466721 w 991391"/>
              <a:gd name="connsiteY0" fmla="*/ 604967 h 1956844"/>
              <a:gd name="connsiteX1" fmla="*/ 243832 w 991391"/>
              <a:gd name="connsiteY1" fmla="*/ 1252947 h 1956844"/>
              <a:gd name="connsiteX0" fmla="*/ 0 w 991391"/>
              <a:gd name="connsiteY0" fmla="*/ 0 h 1956844"/>
              <a:gd name="connsiteX1" fmla="*/ 990596 w 991391"/>
              <a:gd name="connsiteY1" fmla="*/ 852617 h 1956844"/>
              <a:gd name="connsiteX2" fmla="*/ 161928 w 991391"/>
              <a:gd name="connsiteY2" fmla="*/ 1604962 h 1956844"/>
              <a:gd name="connsiteX3" fmla="*/ 154774 w 991391"/>
              <a:gd name="connsiteY3" fmla="*/ 1956844 h 1956844"/>
              <a:gd name="connsiteX0" fmla="*/ 466721 w 991391"/>
              <a:gd name="connsiteY0" fmla="*/ 604967 h 1956844"/>
              <a:gd name="connsiteX1" fmla="*/ 243832 w 991391"/>
              <a:gd name="connsiteY1" fmla="*/ 1252947 h 1956844"/>
              <a:gd name="connsiteX0" fmla="*/ 0 w 991391"/>
              <a:gd name="connsiteY0" fmla="*/ 0 h 1956844"/>
              <a:gd name="connsiteX1" fmla="*/ 990596 w 991391"/>
              <a:gd name="connsiteY1" fmla="*/ 852617 h 1956844"/>
              <a:gd name="connsiteX2" fmla="*/ 161928 w 991391"/>
              <a:gd name="connsiteY2" fmla="*/ 1604962 h 1956844"/>
              <a:gd name="connsiteX3" fmla="*/ 154774 w 991391"/>
              <a:gd name="connsiteY3" fmla="*/ 1956844 h 1956844"/>
              <a:gd name="connsiteX0" fmla="*/ 503078 w 1027748"/>
              <a:gd name="connsiteY0" fmla="*/ 604967 h 1668713"/>
              <a:gd name="connsiteX1" fmla="*/ 280189 w 1027748"/>
              <a:gd name="connsiteY1" fmla="*/ 1252947 h 1668713"/>
              <a:gd name="connsiteX0" fmla="*/ 36357 w 1027748"/>
              <a:gd name="connsiteY0" fmla="*/ 0 h 1668713"/>
              <a:gd name="connsiteX1" fmla="*/ 1026953 w 1027748"/>
              <a:gd name="connsiteY1" fmla="*/ 852617 h 1668713"/>
              <a:gd name="connsiteX2" fmla="*/ 198285 w 1027748"/>
              <a:gd name="connsiteY2" fmla="*/ 1604962 h 1668713"/>
              <a:gd name="connsiteX3" fmla="*/ 12537 w 1027748"/>
              <a:gd name="connsiteY3" fmla="*/ 1668713 h 1668713"/>
              <a:gd name="connsiteX0" fmla="*/ 490541 w 1015211"/>
              <a:gd name="connsiteY0" fmla="*/ 604967 h 1708690"/>
              <a:gd name="connsiteX1" fmla="*/ 267652 w 1015211"/>
              <a:gd name="connsiteY1" fmla="*/ 1252947 h 1708690"/>
              <a:gd name="connsiteX0" fmla="*/ 23820 w 1015211"/>
              <a:gd name="connsiteY0" fmla="*/ 0 h 1708690"/>
              <a:gd name="connsiteX1" fmla="*/ 1014416 w 1015211"/>
              <a:gd name="connsiteY1" fmla="*/ 852617 h 1708690"/>
              <a:gd name="connsiteX2" fmla="*/ 185748 w 1015211"/>
              <a:gd name="connsiteY2" fmla="*/ 1604962 h 1708690"/>
              <a:gd name="connsiteX3" fmla="*/ 0 w 1015211"/>
              <a:gd name="connsiteY3" fmla="*/ 1668713 h 1708690"/>
              <a:gd name="connsiteX0" fmla="*/ 490541 w 1015211"/>
              <a:gd name="connsiteY0" fmla="*/ 604967 h 1680814"/>
              <a:gd name="connsiteX1" fmla="*/ 267652 w 1015211"/>
              <a:gd name="connsiteY1" fmla="*/ 1252947 h 1680814"/>
              <a:gd name="connsiteX0" fmla="*/ 23820 w 1015211"/>
              <a:gd name="connsiteY0" fmla="*/ 0 h 1680814"/>
              <a:gd name="connsiteX1" fmla="*/ 1014416 w 1015211"/>
              <a:gd name="connsiteY1" fmla="*/ 852617 h 1680814"/>
              <a:gd name="connsiteX2" fmla="*/ 185748 w 1015211"/>
              <a:gd name="connsiteY2" fmla="*/ 1604962 h 1680814"/>
              <a:gd name="connsiteX3" fmla="*/ 0 w 1015211"/>
              <a:gd name="connsiteY3" fmla="*/ 1668713 h 1680814"/>
              <a:gd name="connsiteX0" fmla="*/ 466721 w 991391"/>
              <a:gd name="connsiteY0" fmla="*/ 604967 h 1709195"/>
              <a:gd name="connsiteX1" fmla="*/ 243832 w 991391"/>
              <a:gd name="connsiteY1" fmla="*/ 1252947 h 1709195"/>
              <a:gd name="connsiteX0" fmla="*/ 0 w 991391"/>
              <a:gd name="connsiteY0" fmla="*/ 0 h 1709195"/>
              <a:gd name="connsiteX1" fmla="*/ 990596 w 991391"/>
              <a:gd name="connsiteY1" fmla="*/ 852617 h 1709195"/>
              <a:gd name="connsiteX2" fmla="*/ 161928 w 991391"/>
              <a:gd name="connsiteY2" fmla="*/ 1604962 h 1709195"/>
              <a:gd name="connsiteX3" fmla="*/ 23805 w 991391"/>
              <a:gd name="connsiteY3" fmla="*/ 1709195 h 1709195"/>
              <a:gd name="connsiteX0" fmla="*/ 466721 w 991683"/>
              <a:gd name="connsiteY0" fmla="*/ 604967 h 1735248"/>
              <a:gd name="connsiteX1" fmla="*/ 243832 w 991683"/>
              <a:gd name="connsiteY1" fmla="*/ 1252947 h 1735248"/>
              <a:gd name="connsiteX0" fmla="*/ 0 w 991683"/>
              <a:gd name="connsiteY0" fmla="*/ 0 h 1735248"/>
              <a:gd name="connsiteX1" fmla="*/ 990596 w 991683"/>
              <a:gd name="connsiteY1" fmla="*/ 852617 h 1735248"/>
              <a:gd name="connsiteX2" fmla="*/ 352428 w 991683"/>
              <a:gd name="connsiteY2" fmla="*/ 1666874 h 1735248"/>
              <a:gd name="connsiteX3" fmla="*/ 23805 w 991683"/>
              <a:gd name="connsiteY3" fmla="*/ 1709195 h 1735248"/>
              <a:gd name="connsiteX0" fmla="*/ 466721 w 991683"/>
              <a:gd name="connsiteY0" fmla="*/ 604967 h 1747817"/>
              <a:gd name="connsiteX1" fmla="*/ 243832 w 991683"/>
              <a:gd name="connsiteY1" fmla="*/ 1252947 h 1747817"/>
              <a:gd name="connsiteX0" fmla="*/ 0 w 991683"/>
              <a:gd name="connsiteY0" fmla="*/ 0 h 1747817"/>
              <a:gd name="connsiteX1" fmla="*/ 990596 w 991683"/>
              <a:gd name="connsiteY1" fmla="*/ 852617 h 1747817"/>
              <a:gd name="connsiteX2" fmla="*/ 352428 w 991683"/>
              <a:gd name="connsiteY2" fmla="*/ 1666874 h 1747817"/>
              <a:gd name="connsiteX3" fmla="*/ 23805 w 991683"/>
              <a:gd name="connsiteY3" fmla="*/ 1709195 h 1747817"/>
              <a:gd name="connsiteX0" fmla="*/ 466721 w 991683"/>
              <a:gd name="connsiteY0" fmla="*/ 604967 h 1741896"/>
              <a:gd name="connsiteX1" fmla="*/ 243832 w 991683"/>
              <a:gd name="connsiteY1" fmla="*/ 1252947 h 1741896"/>
              <a:gd name="connsiteX0" fmla="*/ 0 w 991683"/>
              <a:gd name="connsiteY0" fmla="*/ 0 h 1741896"/>
              <a:gd name="connsiteX1" fmla="*/ 990596 w 991683"/>
              <a:gd name="connsiteY1" fmla="*/ 852617 h 1741896"/>
              <a:gd name="connsiteX2" fmla="*/ 352428 w 991683"/>
              <a:gd name="connsiteY2" fmla="*/ 1666874 h 1741896"/>
              <a:gd name="connsiteX3" fmla="*/ 23805 w 991683"/>
              <a:gd name="connsiteY3" fmla="*/ 1709195 h 1741896"/>
              <a:gd name="connsiteX0" fmla="*/ 466721 w 991683"/>
              <a:gd name="connsiteY0" fmla="*/ 604967 h 1709476"/>
              <a:gd name="connsiteX1" fmla="*/ 243832 w 991683"/>
              <a:gd name="connsiteY1" fmla="*/ 1252947 h 1709476"/>
              <a:gd name="connsiteX0" fmla="*/ 0 w 991683"/>
              <a:gd name="connsiteY0" fmla="*/ 0 h 1709476"/>
              <a:gd name="connsiteX1" fmla="*/ 990596 w 991683"/>
              <a:gd name="connsiteY1" fmla="*/ 852617 h 1709476"/>
              <a:gd name="connsiteX2" fmla="*/ 352428 w 991683"/>
              <a:gd name="connsiteY2" fmla="*/ 1666874 h 1709476"/>
              <a:gd name="connsiteX3" fmla="*/ 28568 w 991683"/>
              <a:gd name="connsiteY3" fmla="*/ 1554414 h 1709476"/>
              <a:gd name="connsiteX0" fmla="*/ 466721 w 991824"/>
              <a:gd name="connsiteY0" fmla="*/ 604967 h 1579820"/>
              <a:gd name="connsiteX1" fmla="*/ 243832 w 991824"/>
              <a:gd name="connsiteY1" fmla="*/ 1252947 h 1579820"/>
              <a:gd name="connsiteX0" fmla="*/ 0 w 991824"/>
              <a:gd name="connsiteY0" fmla="*/ 0 h 1579820"/>
              <a:gd name="connsiteX1" fmla="*/ 990596 w 991824"/>
              <a:gd name="connsiteY1" fmla="*/ 852617 h 1579820"/>
              <a:gd name="connsiteX2" fmla="*/ 411959 w 991824"/>
              <a:gd name="connsiteY2" fmla="*/ 1500186 h 1579820"/>
              <a:gd name="connsiteX3" fmla="*/ 28568 w 991824"/>
              <a:gd name="connsiteY3" fmla="*/ 1554414 h 1579820"/>
              <a:gd name="connsiteX0" fmla="*/ 466721 w 991824"/>
              <a:gd name="connsiteY0" fmla="*/ 604967 h 1579820"/>
              <a:gd name="connsiteX1" fmla="*/ 243832 w 991824"/>
              <a:gd name="connsiteY1" fmla="*/ 1252947 h 1579820"/>
              <a:gd name="connsiteX0" fmla="*/ 0 w 991824"/>
              <a:gd name="connsiteY0" fmla="*/ 0 h 1579820"/>
              <a:gd name="connsiteX1" fmla="*/ 990596 w 991824"/>
              <a:gd name="connsiteY1" fmla="*/ 852617 h 1579820"/>
              <a:gd name="connsiteX2" fmla="*/ 411959 w 991824"/>
              <a:gd name="connsiteY2" fmla="*/ 1500186 h 1579820"/>
              <a:gd name="connsiteX3" fmla="*/ 28568 w 991824"/>
              <a:gd name="connsiteY3" fmla="*/ 1554414 h 1579820"/>
              <a:gd name="connsiteX0" fmla="*/ 466721 w 991824"/>
              <a:gd name="connsiteY0" fmla="*/ 604967 h 1554452"/>
              <a:gd name="connsiteX1" fmla="*/ 243832 w 991824"/>
              <a:gd name="connsiteY1" fmla="*/ 1252947 h 1554452"/>
              <a:gd name="connsiteX0" fmla="*/ 0 w 991824"/>
              <a:gd name="connsiteY0" fmla="*/ 0 h 1554452"/>
              <a:gd name="connsiteX1" fmla="*/ 990596 w 991824"/>
              <a:gd name="connsiteY1" fmla="*/ 852617 h 1554452"/>
              <a:gd name="connsiteX2" fmla="*/ 411959 w 991824"/>
              <a:gd name="connsiteY2" fmla="*/ 1500186 h 1554452"/>
              <a:gd name="connsiteX3" fmla="*/ 400052 w 991824"/>
              <a:gd name="connsiteY3" fmla="*/ 1345404 h 1554452"/>
              <a:gd name="connsiteX4" fmla="*/ 28568 w 991824"/>
              <a:gd name="connsiteY4" fmla="*/ 1554414 h 1554452"/>
              <a:gd name="connsiteX0" fmla="*/ 466721 w 991824"/>
              <a:gd name="connsiteY0" fmla="*/ 604967 h 1554519"/>
              <a:gd name="connsiteX1" fmla="*/ 243832 w 991824"/>
              <a:gd name="connsiteY1" fmla="*/ 1252947 h 1554519"/>
              <a:gd name="connsiteX0" fmla="*/ 0 w 991824"/>
              <a:gd name="connsiteY0" fmla="*/ 0 h 1554519"/>
              <a:gd name="connsiteX1" fmla="*/ 990596 w 991824"/>
              <a:gd name="connsiteY1" fmla="*/ 852617 h 1554519"/>
              <a:gd name="connsiteX2" fmla="*/ 411959 w 991824"/>
              <a:gd name="connsiteY2" fmla="*/ 1500186 h 1554519"/>
              <a:gd name="connsiteX3" fmla="*/ 400052 w 991824"/>
              <a:gd name="connsiteY3" fmla="*/ 1345404 h 1554519"/>
              <a:gd name="connsiteX4" fmla="*/ 28568 w 991824"/>
              <a:gd name="connsiteY4" fmla="*/ 1554414 h 1554519"/>
              <a:gd name="connsiteX0" fmla="*/ 466721 w 991824"/>
              <a:gd name="connsiteY0" fmla="*/ 604967 h 1554519"/>
              <a:gd name="connsiteX1" fmla="*/ 243832 w 991824"/>
              <a:gd name="connsiteY1" fmla="*/ 1252947 h 1554519"/>
              <a:gd name="connsiteX0" fmla="*/ 0 w 991824"/>
              <a:gd name="connsiteY0" fmla="*/ 0 h 1554519"/>
              <a:gd name="connsiteX1" fmla="*/ 990596 w 991824"/>
              <a:gd name="connsiteY1" fmla="*/ 852617 h 1554519"/>
              <a:gd name="connsiteX2" fmla="*/ 411959 w 991824"/>
              <a:gd name="connsiteY2" fmla="*/ 1500186 h 1554519"/>
              <a:gd name="connsiteX3" fmla="*/ 400052 w 991824"/>
              <a:gd name="connsiteY3" fmla="*/ 1345404 h 1554519"/>
              <a:gd name="connsiteX4" fmla="*/ 28568 w 991824"/>
              <a:gd name="connsiteY4" fmla="*/ 1554414 h 1554519"/>
              <a:gd name="connsiteX0" fmla="*/ 466721 w 991824"/>
              <a:gd name="connsiteY0" fmla="*/ 604967 h 1554519"/>
              <a:gd name="connsiteX1" fmla="*/ 243832 w 991824"/>
              <a:gd name="connsiteY1" fmla="*/ 1252947 h 1554519"/>
              <a:gd name="connsiteX0" fmla="*/ 0 w 991824"/>
              <a:gd name="connsiteY0" fmla="*/ 0 h 1554519"/>
              <a:gd name="connsiteX1" fmla="*/ 990596 w 991824"/>
              <a:gd name="connsiteY1" fmla="*/ 852617 h 1554519"/>
              <a:gd name="connsiteX2" fmla="*/ 411959 w 991824"/>
              <a:gd name="connsiteY2" fmla="*/ 1500186 h 1554519"/>
              <a:gd name="connsiteX3" fmla="*/ 400052 w 991824"/>
              <a:gd name="connsiteY3" fmla="*/ 1345404 h 1554519"/>
              <a:gd name="connsiteX4" fmla="*/ 28568 w 991824"/>
              <a:gd name="connsiteY4" fmla="*/ 1554414 h 1554519"/>
              <a:gd name="connsiteX0" fmla="*/ 466721 w 991824"/>
              <a:gd name="connsiteY0" fmla="*/ 604967 h 1554519"/>
              <a:gd name="connsiteX1" fmla="*/ 243832 w 991824"/>
              <a:gd name="connsiteY1" fmla="*/ 1252947 h 1554519"/>
              <a:gd name="connsiteX0" fmla="*/ 0 w 991824"/>
              <a:gd name="connsiteY0" fmla="*/ 0 h 1554519"/>
              <a:gd name="connsiteX1" fmla="*/ 990596 w 991824"/>
              <a:gd name="connsiteY1" fmla="*/ 852617 h 1554519"/>
              <a:gd name="connsiteX2" fmla="*/ 411959 w 991824"/>
              <a:gd name="connsiteY2" fmla="*/ 1500186 h 1554519"/>
              <a:gd name="connsiteX3" fmla="*/ 400052 w 991824"/>
              <a:gd name="connsiteY3" fmla="*/ 1345404 h 1554519"/>
              <a:gd name="connsiteX4" fmla="*/ 28568 w 991824"/>
              <a:gd name="connsiteY4" fmla="*/ 1554414 h 1554519"/>
              <a:gd name="connsiteX0" fmla="*/ 466721 w 991824"/>
              <a:gd name="connsiteY0" fmla="*/ 604967 h 1554510"/>
              <a:gd name="connsiteX1" fmla="*/ 243832 w 991824"/>
              <a:gd name="connsiteY1" fmla="*/ 1252947 h 1554510"/>
              <a:gd name="connsiteX0" fmla="*/ 0 w 991824"/>
              <a:gd name="connsiteY0" fmla="*/ 0 h 1554510"/>
              <a:gd name="connsiteX1" fmla="*/ 990596 w 991824"/>
              <a:gd name="connsiteY1" fmla="*/ 852617 h 1554510"/>
              <a:gd name="connsiteX2" fmla="*/ 411959 w 991824"/>
              <a:gd name="connsiteY2" fmla="*/ 1500186 h 1554510"/>
              <a:gd name="connsiteX3" fmla="*/ 400052 w 991824"/>
              <a:gd name="connsiteY3" fmla="*/ 1345404 h 1554510"/>
              <a:gd name="connsiteX4" fmla="*/ 28568 w 991824"/>
              <a:gd name="connsiteY4" fmla="*/ 1554414 h 1554510"/>
              <a:gd name="connsiteX0" fmla="*/ 466721 w 991824"/>
              <a:gd name="connsiteY0" fmla="*/ 604967 h 1554414"/>
              <a:gd name="connsiteX1" fmla="*/ 243832 w 991824"/>
              <a:gd name="connsiteY1" fmla="*/ 1252947 h 1554414"/>
              <a:gd name="connsiteX0" fmla="*/ 0 w 991824"/>
              <a:gd name="connsiteY0" fmla="*/ 0 h 1554414"/>
              <a:gd name="connsiteX1" fmla="*/ 990596 w 991824"/>
              <a:gd name="connsiteY1" fmla="*/ 852617 h 1554414"/>
              <a:gd name="connsiteX2" fmla="*/ 411959 w 991824"/>
              <a:gd name="connsiteY2" fmla="*/ 1500186 h 1554414"/>
              <a:gd name="connsiteX3" fmla="*/ 400052 w 991824"/>
              <a:gd name="connsiteY3" fmla="*/ 1345404 h 1554414"/>
              <a:gd name="connsiteX4" fmla="*/ 366714 w 991824"/>
              <a:gd name="connsiteY4" fmla="*/ 1528761 h 1554414"/>
              <a:gd name="connsiteX5" fmla="*/ 28568 w 991824"/>
              <a:gd name="connsiteY5" fmla="*/ 1554414 h 1554414"/>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542"/>
              <a:gd name="connsiteY0" fmla="*/ 604967 h 1563495"/>
              <a:gd name="connsiteX1" fmla="*/ 243832 w 991542"/>
              <a:gd name="connsiteY1" fmla="*/ 1252947 h 1563495"/>
              <a:gd name="connsiteX0" fmla="*/ 0 w 991542"/>
              <a:gd name="connsiteY0" fmla="*/ 0 h 1563495"/>
              <a:gd name="connsiteX1" fmla="*/ 990596 w 991542"/>
              <a:gd name="connsiteY1" fmla="*/ 852617 h 1563495"/>
              <a:gd name="connsiteX2" fmla="*/ 411959 w 991542"/>
              <a:gd name="connsiteY2" fmla="*/ 1500186 h 1563495"/>
              <a:gd name="connsiteX3" fmla="*/ 400052 w 991542"/>
              <a:gd name="connsiteY3" fmla="*/ 1345404 h 1563495"/>
              <a:gd name="connsiteX4" fmla="*/ 366714 w 991542"/>
              <a:gd name="connsiteY4" fmla="*/ 1528761 h 1563495"/>
              <a:gd name="connsiteX5" fmla="*/ 28568 w 991542"/>
              <a:gd name="connsiteY5" fmla="*/ 1554414 h 1563495"/>
              <a:gd name="connsiteX0" fmla="*/ 466721 w 991542"/>
              <a:gd name="connsiteY0" fmla="*/ 604967 h 1563495"/>
              <a:gd name="connsiteX1" fmla="*/ 243832 w 991542"/>
              <a:gd name="connsiteY1" fmla="*/ 1252947 h 1563495"/>
              <a:gd name="connsiteX0" fmla="*/ 0 w 991542"/>
              <a:gd name="connsiteY0" fmla="*/ 0 h 1563495"/>
              <a:gd name="connsiteX1" fmla="*/ 990596 w 991542"/>
              <a:gd name="connsiteY1" fmla="*/ 852617 h 1563495"/>
              <a:gd name="connsiteX2" fmla="*/ 411959 w 991542"/>
              <a:gd name="connsiteY2" fmla="*/ 1500186 h 1563495"/>
              <a:gd name="connsiteX3" fmla="*/ 400052 w 991542"/>
              <a:gd name="connsiteY3" fmla="*/ 1345404 h 1563495"/>
              <a:gd name="connsiteX4" fmla="*/ 366714 w 991542"/>
              <a:gd name="connsiteY4" fmla="*/ 1528761 h 1563495"/>
              <a:gd name="connsiteX5" fmla="*/ 28568 w 991542"/>
              <a:gd name="connsiteY5" fmla="*/ 1554414 h 1563495"/>
              <a:gd name="connsiteX0" fmla="*/ 466721 w 991475"/>
              <a:gd name="connsiteY0" fmla="*/ 604967 h 1563495"/>
              <a:gd name="connsiteX1" fmla="*/ 243832 w 991475"/>
              <a:gd name="connsiteY1" fmla="*/ 1252947 h 1563495"/>
              <a:gd name="connsiteX0" fmla="*/ 0 w 991475"/>
              <a:gd name="connsiteY0" fmla="*/ 0 h 1563495"/>
              <a:gd name="connsiteX1" fmla="*/ 990596 w 991475"/>
              <a:gd name="connsiteY1" fmla="*/ 852617 h 1563495"/>
              <a:gd name="connsiteX2" fmla="*/ 366715 w 991475"/>
              <a:gd name="connsiteY2" fmla="*/ 1533523 h 1563495"/>
              <a:gd name="connsiteX3" fmla="*/ 400052 w 991475"/>
              <a:gd name="connsiteY3" fmla="*/ 1345404 h 1563495"/>
              <a:gd name="connsiteX4" fmla="*/ 366714 w 991475"/>
              <a:gd name="connsiteY4" fmla="*/ 1528761 h 1563495"/>
              <a:gd name="connsiteX5" fmla="*/ 28568 w 991475"/>
              <a:gd name="connsiteY5" fmla="*/ 1554414 h 1563495"/>
              <a:gd name="connsiteX0" fmla="*/ 466721 w 991475"/>
              <a:gd name="connsiteY0" fmla="*/ 604967 h 1563495"/>
              <a:gd name="connsiteX1" fmla="*/ 243832 w 991475"/>
              <a:gd name="connsiteY1" fmla="*/ 1252947 h 1563495"/>
              <a:gd name="connsiteX0" fmla="*/ 0 w 991475"/>
              <a:gd name="connsiteY0" fmla="*/ 0 h 1563495"/>
              <a:gd name="connsiteX1" fmla="*/ 990596 w 991475"/>
              <a:gd name="connsiteY1" fmla="*/ 852617 h 1563495"/>
              <a:gd name="connsiteX2" fmla="*/ 366715 w 991475"/>
              <a:gd name="connsiteY2" fmla="*/ 1533523 h 1563495"/>
              <a:gd name="connsiteX3" fmla="*/ 400052 w 991475"/>
              <a:gd name="connsiteY3" fmla="*/ 1345404 h 1563495"/>
              <a:gd name="connsiteX4" fmla="*/ 366714 w 991475"/>
              <a:gd name="connsiteY4" fmla="*/ 1528761 h 1563495"/>
              <a:gd name="connsiteX5" fmla="*/ 28568 w 991475"/>
              <a:gd name="connsiteY5" fmla="*/ 1554414 h 1563495"/>
              <a:gd name="connsiteX0" fmla="*/ 466721 w 991475"/>
              <a:gd name="connsiteY0" fmla="*/ 604967 h 1563495"/>
              <a:gd name="connsiteX1" fmla="*/ 243832 w 991475"/>
              <a:gd name="connsiteY1" fmla="*/ 1252947 h 1563495"/>
              <a:gd name="connsiteX0" fmla="*/ 0 w 991475"/>
              <a:gd name="connsiteY0" fmla="*/ 0 h 1563495"/>
              <a:gd name="connsiteX1" fmla="*/ 990596 w 991475"/>
              <a:gd name="connsiteY1" fmla="*/ 852617 h 1563495"/>
              <a:gd name="connsiteX2" fmla="*/ 366715 w 991475"/>
              <a:gd name="connsiteY2" fmla="*/ 1533523 h 1563495"/>
              <a:gd name="connsiteX3" fmla="*/ 400052 w 991475"/>
              <a:gd name="connsiteY3" fmla="*/ 1345404 h 1563495"/>
              <a:gd name="connsiteX4" fmla="*/ 366714 w 991475"/>
              <a:gd name="connsiteY4" fmla="*/ 1528761 h 1563495"/>
              <a:gd name="connsiteX5" fmla="*/ 28568 w 991475"/>
              <a:gd name="connsiteY5" fmla="*/ 1554414 h 1563495"/>
              <a:gd name="connsiteX0" fmla="*/ 466721 w 991475"/>
              <a:gd name="connsiteY0" fmla="*/ 604967 h 1604961"/>
              <a:gd name="connsiteX1" fmla="*/ 243832 w 991475"/>
              <a:gd name="connsiteY1" fmla="*/ 1252947 h 1604961"/>
              <a:gd name="connsiteX0" fmla="*/ 0 w 991475"/>
              <a:gd name="connsiteY0" fmla="*/ 0 h 1604961"/>
              <a:gd name="connsiteX1" fmla="*/ 990596 w 991475"/>
              <a:gd name="connsiteY1" fmla="*/ 852617 h 1604961"/>
              <a:gd name="connsiteX2" fmla="*/ 366715 w 991475"/>
              <a:gd name="connsiteY2" fmla="*/ 1533523 h 1604961"/>
              <a:gd name="connsiteX3" fmla="*/ 400052 w 991475"/>
              <a:gd name="connsiteY3" fmla="*/ 1345404 h 1604961"/>
              <a:gd name="connsiteX4" fmla="*/ 366714 w 991475"/>
              <a:gd name="connsiteY4" fmla="*/ 1528761 h 1604961"/>
              <a:gd name="connsiteX5" fmla="*/ 645322 w 991475"/>
              <a:gd name="connsiteY5" fmla="*/ 1604961 h 1604961"/>
              <a:gd name="connsiteX6" fmla="*/ 28568 w 991475"/>
              <a:gd name="connsiteY6" fmla="*/ 1554414 h 1604961"/>
              <a:gd name="connsiteX0" fmla="*/ 466721 w 991475"/>
              <a:gd name="connsiteY0" fmla="*/ 604967 h 1604961"/>
              <a:gd name="connsiteX1" fmla="*/ 243832 w 991475"/>
              <a:gd name="connsiteY1" fmla="*/ 1252947 h 1604961"/>
              <a:gd name="connsiteX0" fmla="*/ 0 w 991475"/>
              <a:gd name="connsiteY0" fmla="*/ 0 h 1604961"/>
              <a:gd name="connsiteX1" fmla="*/ 990596 w 991475"/>
              <a:gd name="connsiteY1" fmla="*/ 852617 h 1604961"/>
              <a:gd name="connsiteX2" fmla="*/ 366715 w 991475"/>
              <a:gd name="connsiteY2" fmla="*/ 1533523 h 1604961"/>
              <a:gd name="connsiteX3" fmla="*/ 400052 w 991475"/>
              <a:gd name="connsiteY3" fmla="*/ 1345404 h 1604961"/>
              <a:gd name="connsiteX4" fmla="*/ 366714 w 991475"/>
              <a:gd name="connsiteY4" fmla="*/ 1528761 h 1604961"/>
              <a:gd name="connsiteX5" fmla="*/ 645322 w 991475"/>
              <a:gd name="connsiteY5" fmla="*/ 1604961 h 1604961"/>
              <a:gd name="connsiteX6" fmla="*/ 409568 w 991475"/>
              <a:gd name="connsiteY6" fmla="*/ 1556795 h 1604961"/>
              <a:gd name="connsiteX0" fmla="*/ 466721 w 991475"/>
              <a:gd name="connsiteY0" fmla="*/ 604967 h 1604961"/>
              <a:gd name="connsiteX1" fmla="*/ 243832 w 991475"/>
              <a:gd name="connsiteY1" fmla="*/ 1252947 h 1604961"/>
              <a:gd name="connsiteX0" fmla="*/ 0 w 991475"/>
              <a:gd name="connsiteY0" fmla="*/ 0 h 1604961"/>
              <a:gd name="connsiteX1" fmla="*/ 990596 w 991475"/>
              <a:gd name="connsiteY1" fmla="*/ 852617 h 1604961"/>
              <a:gd name="connsiteX2" fmla="*/ 366715 w 991475"/>
              <a:gd name="connsiteY2" fmla="*/ 1533523 h 1604961"/>
              <a:gd name="connsiteX3" fmla="*/ 400052 w 991475"/>
              <a:gd name="connsiteY3" fmla="*/ 1345404 h 1604961"/>
              <a:gd name="connsiteX4" fmla="*/ 366714 w 991475"/>
              <a:gd name="connsiteY4" fmla="*/ 1528761 h 1604961"/>
              <a:gd name="connsiteX5" fmla="*/ 645322 w 991475"/>
              <a:gd name="connsiteY5" fmla="*/ 1604961 h 1604961"/>
              <a:gd name="connsiteX6" fmla="*/ 411949 w 991475"/>
              <a:gd name="connsiteY6" fmla="*/ 1554414 h 1604961"/>
              <a:gd name="connsiteX0" fmla="*/ 466721 w 991475"/>
              <a:gd name="connsiteY0" fmla="*/ 604967 h 1559717"/>
              <a:gd name="connsiteX1" fmla="*/ 243832 w 991475"/>
              <a:gd name="connsiteY1" fmla="*/ 1252947 h 1559717"/>
              <a:gd name="connsiteX0" fmla="*/ 0 w 991475"/>
              <a:gd name="connsiteY0" fmla="*/ 0 h 1559717"/>
              <a:gd name="connsiteX1" fmla="*/ 990596 w 991475"/>
              <a:gd name="connsiteY1" fmla="*/ 852617 h 1559717"/>
              <a:gd name="connsiteX2" fmla="*/ 366715 w 991475"/>
              <a:gd name="connsiteY2" fmla="*/ 1533523 h 1559717"/>
              <a:gd name="connsiteX3" fmla="*/ 400052 w 991475"/>
              <a:gd name="connsiteY3" fmla="*/ 1345404 h 1559717"/>
              <a:gd name="connsiteX4" fmla="*/ 366714 w 991475"/>
              <a:gd name="connsiteY4" fmla="*/ 1528761 h 1559717"/>
              <a:gd name="connsiteX5" fmla="*/ 566740 w 991475"/>
              <a:gd name="connsiteY5" fmla="*/ 1559717 h 1559717"/>
              <a:gd name="connsiteX6" fmla="*/ 411949 w 991475"/>
              <a:gd name="connsiteY6" fmla="*/ 1554414 h 1559717"/>
              <a:gd name="connsiteX0" fmla="*/ 466721 w 991475"/>
              <a:gd name="connsiteY0" fmla="*/ 604967 h 1559717"/>
              <a:gd name="connsiteX1" fmla="*/ 243832 w 991475"/>
              <a:gd name="connsiteY1" fmla="*/ 1252947 h 1559717"/>
              <a:gd name="connsiteX0" fmla="*/ 0 w 991475"/>
              <a:gd name="connsiteY0" fmla="*/ 0 h 1559717"/>
              <a:gd name="connsiteX1" fmla="*/ 990596 w 991475"/>
              <a:gd name="connsiteY1" fmla="*/ 852617 h 1559717"/>
              <a:gd name="connsiteX2" fmla="*/ 366715 w 991475"/>
              <a:gd name="connsiteY2" fmla="*/ 1533523 h 1559717"/>
              <a:gd name="connsiteX3" fmla="*/ 400052 w 991475"/>
              <a:gd name="connsiteY3" fmla="*/ 1345404 h 1559717"/>
              <a:gd name="connsiteX4" fmla="*/ 366714 w 991475"/>
              <a:gd name="connsiteY4" fmla="*/ 1528761 h 1559717"/>
              <a:gd name="connsiteX5" fmla="*/ 566740 w 991475"/>
              <a:gd name="connsiteY5" fmla="*/ 1559717 h 1559717"/>
              <a:gd name="connsiteX6" fmla="*/ 411949 w 991475"/>
              <a:gd name="connsiteY6" fmla="*/ 1554414 h 1559717"/>
              <a:gd name="connsiteX0" fmla="*/ 466721 w 991475"/>
              <a:gd name="connsiteY0" fmla="*/ 604967 h 1569527"/>
              <a:gd name="connsiteX1" fmla="*/ 243832 w 991475"/>
              <a:gd name="connsiteY1" fmla="*/ 1252947 h 1569527"/>
              <a:gd name="connsiteX0" fmla="*/ 0 w 991475"/>
              <a:gd name="connsiteY0" fmla="*/ 0 h 1569527"/>
              <a:gd name="connsiteX1" fmla="*/ 990596 w 991475"/>
              <a:gd name="connsiteY1" fmla="*/ 852617 h 1569527"/>
              <a:gd name="connsiteX2" fmla="*/ 366715 w 991475"/>
              <a:gd name="connsiteY2" fmla="*/ 1533523 h 1569527"/>
              <a:gd name="connsiteX3" fmla="*/ 400052 w 991475"/>
              <a:gd name="connsiteY3" fmla="*/ 1345404 h 1569527"/>
              <a:gd name="connsiteX4" fmla="*/ 366714 w 991475"/>
              <a:gd name="connsiteY4" fmla="*/ 1528761 h 1569527"/>
              <a:gd name="connsiteX5" fmla="*/ 566740 w 991475"/>
              <a:gd name="connsiteY5" fmla="*/ 1559717 h 1569527"/>
              <a:gd name="connsiteX6" fmla="*/ 411949 w 991475"/>
              <a:gd name="connsiteY6" fmla="*/ 1554414 h 1569527"/>
              <a:gd name="connsiteX0" fmla="*/ 466721 w 991475"/>
              <a:gd name="connsiteY0" fmla="*/ 604967 h 1588413"/>
              <a:gd name="connsiteX1" fmla="*/ 243832 w 991475"/>
              <a:gd name="connsiteY1" fmla="*/ 1252947 h 1588413"/>
              <a:gd name="connsiteX0" fmla="*/ 0 w 991475"/>
              <a:gd name="connsiteY0" fmla="*/ 0 h 1588413"/>
              <a:gd name="connsiteX1" fmla="*/ 990596 w 991475"/>
              <a:gd name="connsiteY1" fmla="*/ 852617 h 1588413"/>
              <a:gd name="connsiteX2" fmla="*/ 366715 w 991475"/>
              <a:gd name="connsiteY2" fmla="*/ 1533523 h 1588413"/>
              <a:gd name="connsiteX3" fmla="*/ 400052 w 991475"/>
              <a:gd name="connsiteY3" fmla="*/ 1345404 h 1588413"/>
              <a:gd name="connsiteX4" fmla="*/ 366714 w 991475"/>
              <a:gd name="connsiteY4" fmla="*/ 1528761 h 1588413"/>
              <a:gd name="connsiteX5" fmla="*/ 566740 w 991475"/>
              <a:gd name="connsiteY5" fmla="*/ 1559717 h 1588413"/>
              <a:gd name="connsiteX6" fmla="*/ 504828 w 991475"/>
              <a:gd name="connsiteY6" fmla="*/ 1588292 h 1588413"/>
              <a:gd name="connsiteX7" fmla="*/ 411949 w 991475"/>
              <a:gd name="connsiteY7" fmla="*/ 1554414 h 1588413"/>
              <a:gd name="connsiteX0" fmla="*/ 466721 w 991475"/>
              <a:gd name="connsiteY0" fmla="*/ 604967 h 1569527"/>
              <a:gd name="connsiteX1" fmla="*/ 243832 w 991475"/>
              <a:gd name="connsiteY1" fmla="*/ 1252947 h 1569527"/>
              <a:gd name="connsiteX0" fmla="*/ 0 w 991475"/>
              <a:gd name="connsiteY0" fmla="*/ 0 h 1569527"/>
              <a:gd name="connsiteX1" fmla="*/ 990596 w 991475"/>
              <a:gd name="connsiteY1" fmla="*/ 852617 h 1569527"/>
              <a:gd name="connsiteX2" fmla="*/ 366715 w 991475"/>
              <a:gd name="connsiteY2" fmla="*/ 1533523 h 1569527"/>
              <a:gd name="connsiteX3" fmla="*/ 400052 w 991475"/>
              <a:gd name="connsiteY3" fmla="*/ 1345404 h 1569527"/>
              <a:gd name="connsiteX4" fmla="*/ 366714 w 991475"/>
              <a:gd name="connsiteY4" fmla="*/ 1528761 h 1569527"/>
              <a:gd name="connsiteX5" fmla="*/ 566740 w 991475"/>
              <a:gd name="connsiteY5" fmla="*/ 1559717 h 1569527"/>
              <a:gd name="connsiteX6" fmla="*/ 502447 w 991475"/>
              <a:gd name="connsiteY6" fmla="*/ 1538286 h 1569527"/>
              <a:gd name="connsiteX7" fmla="*/ 411949 w 991475"/>
              <a:gd name="connsiteY7" fmla="*/ 1554414 h 1569527"/>
              <a:gd name="connsiteX0" fmla="*/ 466721 w 991475"/>
              <a:gd name="connsiteY0" fmla="*/ 604967 h 1569527"/>
              <a:gd name="connsiteX1" fmla="*/ 243832 w 991475"/>
              <a:gd name="connsiteY1" fmla="*/ 1252947 h 1569527"/>
              <a:gd name="connsiteX0" fmla="*/ 0 w 991475"/>
              <a:gd name="connsiteY0" fmla="*/ 0 h 1569527"/>
              <a:gd name="connsiteX1" fmla="*/ 990596 w 991475"/>
              <a:gd name="connsiteY1" fmla="*/ 852617 h 1569527"/>
              <a:gd name="connsiteX2" fmla="*/ 366715 w 991475"/>
              <a:gd name="connsiteY2" fmla="*/ 1533523 h 1569527"/>
              <a:gd name="connsiteX3" fmla="*/ 400052 w 991475"/>
              <a:gd name="connsiteY3" fmla="*/ 1345404 h 1569527"/>
              <a:gd name="connsiteX4" fmla="*/ 366714 w 991475"/>
              <a:gd name="connsiteY4" fmla="*/ 1528761 h 1569527"/>
              <a:gd name="connsiteX5" fmla="*/ 566740 w 991475"/>
              <a:gd name="connsiteY5" fmla="*/ 1559717 h 1569527"/>
              <a:gd name="connsiteX6" fmla="*/ 411949 w 991475"/>
              <a:gd name="connsiteY6" fmla="*/ 1554414 h 1569527"/>
              <a:gd name="connsiteX0" fmla="*/ 466721 w 991475"/>
              <a:gd name="connsiteY0" fmla="*/ 604967 h 1569527"/>
              <a:gd name="connsiteX1" fmla="*/ 243832 w 991475"/>
              <a:gd name="connsiteY1" fmla="*/ 1252947 h 1569527"/>
              <a:gd name="connsiteX0" fmla="*/ 0 w 991475"/>
              <a:gd name="connsiteY0" fmla="*/ 0 h 1569527"/>
              <a:gd name="connsiteX1" fmla="*/ 990596 w 991475"/>
              <a:gd name="connsiteY1" fmla="*/ 852617 h 1569527"/>
              <a:gd name="connsiteX2" fmla="*/ 366715 w 991475"/>
              <a:gd name="connsiteY2" fmla="*/ 1533523 h 1569527"/>
              <a:gd name="connsiteX3" fmla="*/ 400052 w 991475"/>
              <a:gd name="connsiteY3" fmla="*/ 1345404 h 1569527"/>
              <a:gd name="connsiteX4" fmla="*/ 366714 w 991475"/>
              <a:gd name="connsiteY4" fmla="*/ 1528761 h 1569527"/>
              <a:gd name="connsiteX5" fmla="*/ 566740 w 991475"/>
              <a:gd name="connsiteY5" fmla="*/ 1559717 h 1569527"/>
              <a:gd name="connsiteX6" fmla="*/ 411949 w 991475"/>
              <a:gd name="connsiteY6" fmla="*/ 1554414 h 1569527"/>
              <a:gd name="connsiteX0" fmla="*/ 466721 w 991475"/>
              <a:gd name="connsiteY0" fmla="*/ 604967 h 1568020"/>
              <a:gd name="connsiteX1" fmla="*/ 243832 w 991475"/>
              <a:gd name="connsiteY1" fmla="*/ 1252947 h 1568020"/>
              <a:gd name="connsiteX0" fmla="*/ 0 w 991475"/>
              <a:gd name="connsiteY0" fmla="*/ 0 h 1568020"/>
              <a:gd name="connsiteX1" fmla="*/ 990596 w 991475"/>
              <a:gd name="connsiteY1" fmla="*/ 852617 h 1568020"/>
              <a:gd name="connsiteX2" fmla="*/ 366715 w 991475"/>
              <a:gd name="connsiteY2" fmla="*/ 1533523 h 1568020"/>
              <a:gd name="connsiteX3" fmla="*/ 400052 w 991475"/>
              <a:gd name="connsiteY3" fmla="*/ 1345404 h 1568020"/>
              <a:gd name="connsiteX4" fmla="*/ 366714 w 991475"/>
              <a:gd name="connsiteY4" fmla="*/ 1528761 h 1568020"/>
              <a:gd name="connsiteX5" fmla="*/ 566740 w 991475"/>
              <a:gd name="connsiteY5" fmla="*/ 1559717 h 1568020"/>
              <a:gd name="connsiteX6" fmla="*/ 411949 w 991475"/>
              <a:gd name="connsiteY6" fmla="*/ 1554414 h 1568020"/>
              <a:gd name="connsiteX0" fmla="*/ 466721 w 991475"/>
              <a:gd name="connsiteY0" fmla="*/ 604967 h 1566427"/>
              <a:gd name="connsiteX1" fmla="*/ 243832 w 991475"/>
              <a:gd name="connsiteY1" fmla="*/ 1252947 h 1566427"/>
              <a:gd name="connsiteX0" fmla="*/ 0 w 991475"/>
              <a:gd name="connsiteY0" fmla="*/ 0 h 1566427"/>
              <a:gd name="connsiteX1" fmla="*/ 990596 w 991475"/>
              <a:gd name="connsiteY1" fmla="*/ 852617 h 1566427"/>
              <a:gd name="connsiteX2" fmla="*/ 366715 w 991475"/>
              <a:gd name="connsiteY2" fmla="*/ 1533523 h 1566427"/>
              <a:gd name="connsiteX3" fmla="*/ 400052 w 991475"/>
              <a:gd name="connsiteY3" fmla="*/ 1345404 h 1566427"/>
              <a:gd name="connsiteX4" fmla="*/ 366714 w 991475"/>
              <a:gd name="connsiteY4" fmla="*/ 1528761 h 1566427"/>
              <a:gd name="connsiteX5" fmla="*/ 566740 w 991475"/>
              <a:gd name="connsiteY5" fmla="*/ 1559717 h 1566427"/>
              <a:gd name="connsiteX6" fmla="*/ 376230 w 991475"/>
              <a:gd name="connsiteY6" fmla="*/ 1544889 h 1566427"/>
              <a:gd name="connsiteX0" fmla="*/ 466721 w 991475"/>
              <a:gd name="connsiteY0" fmla="*/ 604967 h 1568215"/>
              <a:gd name="connsiteX1" fmla="*/ 243832 w 991475"/>
              <a:gd name="connsiteY1" fmla="*/ 1252947 h 1568215"/>
              <a:gd name="connsiteX0" fmla="*/ 0 w 991475"/>
              <a:gd name="connsiteY0" fmla="*/ 0 h 1568215"/>
              <a:gd name="connsiteX1" fmla="*/ 990596 w 991475"/>
              <a:gd name="connsiteY1" fmla="*/ 852617 h 1568215"/>
              <a:gd name="connsiteX2" fmla="*/ 366715 w 991475"/>
              <a:gd name="connsiteY2" fmla="*/ 1533523 h 1568215"/>
              <a:gd name="connsiteX3" fmla="*/ 400052 w 991475"/>
              <a:gd name="connsiteY3" fmla="*/ 1345404 h 1568215"/>
              <a:gd name="connsiteX4" fmla="*/ 366714 w 991475"/>
              <a:gd name="connsiteY4" fmla="*/ 1528761 h 1568215"/>
              <a:gd name="connsiteX5" fmla="*/ 566740 w 991475"/>
              <a:gd name="connsiteY5" fmla="*/ 1559717 h 1568215"/>
              <a:gd name="connsiteX6" fmla="*/ 376230 w 991475"/>
              <a:gd name="connsiteY6" fmla="*/ 1544889 h 1568215"/>
              <a:gd name="connsiteX0" fmla="*/ 466721 w 991475"/>
              <a:gd name="connsiteY0" fmla="*/ 604967 h 1567061"/>
              <a:gd name="connsiteX1" fmla="*/ 243832 w 991475"/>
              <a:gd name="connsiteY1" fmla="*/ 1252947 h 1567061"/>
              <a:gd name="connsiteX0" fmla="*/ 0 w 991475"/>
              <a:gd name="connsiteY0" fmla="*/ 0 h 1567061"/>
              <a:gd name="connsiteX1" fmla="*/ 990596 w 991475"/>
              <a:gd name="connsiteY1" fmla="*/ 852617 h 1567061"/>
              <a:gd name="connsiteX2" fmla="*/ 366715 w 991475"/>
              <a:gd name="connsiteY2" fmla="*/ 1533523 h 1567061"/>
              <a:gd name="connsiteX3" fmla="*/ 400052 w 991475"/>
              <a:gd name="connsiteY3" fmla="*/ 1345404 h 1567061"/>
              <a:gd name="connsiteX4" fmla="*/ 366714 w 991475"/>
              <a:gd name="connsiteY4" fmla="*/ 1528761 h 1567061"/>
              <a:gd name="connsiteX5" fmla="*/ 566740 w 991475"/>
              <a:gd name="connsiteY5" fmla="*/ 1559717 h 1567061"/>
              <a:gd name="connsiteX6" fmla="*/ 376230 w 991475"/>
              <a:gd name="connsiteY6" fmla="*/ 1544889 h 1567061"/>
              <a:gd name="connsiteX0" fmla="*/ 222889 w 747643"/>
              <a:gd name="connsiteY0" fmla="*/ 573217 h 1535311"/>
              <a:gd name="connsiteX1" fmla="*/ 0 w 747643"/>
              <a:gd name="connsiteY1" fmla="*/ 1221197 h 1535311"/>
              <a:gd name="connsiteX0" fmla="*/ 41918 w 747643"/>
              <a:gd name="connsiteY0" fmla="*/ 0 h 1535311"/>
              <a:gd name="connsiteX1" fmla="*/ 746764 w 747643"/>
              <a:gd name="connsiteY1" fmla="*/ 820867 h 1535311"/>
              <a:gd name="connsiteX2" fmla="*/ 122883 w 747643"/>
              <a:gd name="connsiteY2" fmla="*/ 1501773 h 1535311"/>
              <a:gd name="connsiteX3" fmla="*/ 156220 w 747643"/>
              <a:gd name="connsiteY3" fmla="*/ 1313654 h 1535311"/>
              <a:gd name="connsiteX4" fmla="*/ 122882 w 747643"/>
              <a:gd name="connsiteY4" fmla="*/ 1497011 h 1535311"/>
              <a:gd name="connsiteX5" fmla="*/ 322908 w 747643"/>
              <a:gd name="connsiteY5" fmla="*/ 1527967 h 1535311"/>
              <a:gd name="connsiteX6" fmla="*/ 132398 w 747643"/>
              <a:gd name="connsiteY6" fmla="*/ 1513139 h 1535311"/>
              <a:gd name="connsiteX0" fmla="*/ 222889 w 747643"/>
              <a:gd name="connsiteY0" fmla="*/ 535117 h 1497211"/>
              <a:gd name="connsiteX1" fmla="*/ 0 w 747643"/>
              <a:gd name="connsiteY1" fmla="*/ 1183097 h 1497211"/>
              <a:gd name="connsiteX0" fmla="*/ 41918 w 747643"/>
              <a:gd name="connsiteY0" fmla="*/ 0 h 1497211"/>
              <a:gd name="connsiteX1" fmla="*/ 746764 w 747643"/>
              <a:gd name="connsiteY1" fmla="*/ 782767 h 1497211"/>
              <a:gd name="connsiteX2" fmla="*/ 122883 w 747643"/>
              <a:gd name="connsiteY2" fmla="*/ 1463673 h 1497211"/>
              <a:gd name="connsiteX3" fmla="*/ 156220 w 747643"/>
              <a:gd name="connsiteY3" fmla="*/ 1275554 h 1497211"/>
              <a:gd name="connsiteX4" fmla="*/ 122882 w 747643"/>
              <a:gd name="connsiteY4" fmla="*/ 1458911 h 1497211"/>
              <a:gd name="connsiteX5" fmla="*/ 322908 w 747643"/>
              <a:gd name="connsiteY5" fmla="*/ 1489867 h 1497211"/>
              <a:gd name="connsiteX6" fmla="*/ 132398 w 747643"/>
              <a:gd name="connsiteY6" fmla="*/ 1475039 h 1497211"/>
              <a:gd name="connsiteX0" fmla="*/ 180971 w 705725"/>
              <a:gd name="connsiteY0" fmla="*/ 535117 h 1497211"/>
              <a:gd name="connsiteX1" fmla="*/ 320032 w 705725"/>
              <a:gd name="connsiteY1" fmla="*/ 897347 h 1497211"/>
              <a:gd name="connsiteX0" fmla="*/ 0 w 705725"/>
              <a:gd name="connsiteY0" fmla="*/ 0 h 1497211"/>
              <a:gd name="connsiteX1" fmla="*/ 704846 w 705725"/>
              <a:gd name="connsiteY1" fmla="*/ 782767 h 1497211"/>
              <a:gd name="connsiteX2" fmla="*/ 80965 w 705725"/>
              <a:gd name="connsiteY2" fmla="*/ 1463673 h 1497211"/>
              <a:gd name="connsiteX3" fmla="*/ 114302 w 705725"/>
              <a:gd name="connsiteY3" fmla="*/ 1275554 h 1497211"/>
              <a:gd name="connsiteX4" fmla="*/ 80964 w 705725"/>
              <a:gd name="connsiteY4" fmla="*/ 1458911 h 1497211"/>
              <a:gd name="connsiteX5" fmla="*/ 280990 w 705725"/>
              <a:gd name="connsiteY5" fmla="*/ 1489867 h 1497211"/>
              <a:gd name="connsiteX6" fmla="*/ 90480 w 705725"/>
              <a:gd name="connsiteY6" fmla="*/ 1475039 h 1497211"/>
              <a:gd name="connsiteX0" fmla="*/ 263521 w 705725"/>
              <a:gd name="connsiteY0" fmla="*/ 465267 h 1497211"/>
              <a:gd name="connsiteX1" fmla="*/ 320032 w 705725"/>
              <a:gd name="connsiteY1" fmla="*/ 897347 h 1497211"/>
              <a:gd name="connsiteX0" fmla="*/ 0 w 705725"/>
              <a:gd name="connsiteY0" fmla="*/ 0 h 1497211"/>
              <a:gd name="connsiteX1" fmla="*/ 704846 w 705725"/>
              <a:gd name="connsiteY1" fmla="*/ 782767 h 1497211"/>
              <a:gd name="connsiteX2" fmla="*/ 80965 w 705725"/>
              <a:gd name="connsiteY2" fmla="*/ 1463673 h 1497211"/>
              <a:gd name="connsiteX3" fmla="*/ 114302 w 705725"/>
              <a:gd name="connsiteY3" fmla="*/ 1275554 h 1497211"/>
              <a:gd name="connsiteX4" fmla="*/ 80964 w 705725"/>
              <a:gd name="connsiteY4" fmla="*/ 1458911 h 1497211"/>
              <a:gd name="connsiteX5" fmla="*/ 280990 w 705725"/>
              <a:gd name="connsiteY5" fmla="*/ 1489867 h 1497211"/>
              <a:gd name="connsiteX6" fmla="*/ 90480 w 705725"/>
              <a:gd name="connsiteY6" fmla="*/ 1475039 h 1497211"/>
              <a:gd name="connsiteX0" fmla="*/ 212721 w 654925"/>
              <a:gd name="connsiteY0" fmla="*/ 655767 h 1687711"/>
              <a:gd name="connsiteX1" fmla="*/ 269232 w 654925"/>
              <a:gd name="connsiteY1" fmla="*/ 1087847 h 1687711"/>
              <a:gd name="connsiteX0" fmla="*/ 0 w 654925"/>
              <a:gd name="connsiteY0" fmla="*/ 0 h 1687711"/>
              <a:gd name="connsiteX1" fmla="*/ 654046 w 654925"/>
              <a:gd name="connsiteY1" fmla="*/ 973267 h 1687711"/>
              <a:gd name="connsiteX2" fmla="*/ 30165 w 654925"/>
              <a:gd name="connsiteY2" fmla="*/ 1654173 h 1687711"/>
              <a:gd name="connsiteX3" fmla="*/ 63502 w 654925"/>
              <a:gd name="connsiteY3" fmla="*/ 1466054 h 1687711"/>
              <a:gd name="connsiteX4" fmla="*/ 30164 w 654925"/>
              <a:gd name="connsiteY4" fmla="*/ 1649411 h 1687711"/>
              <a:gd name="connsiteX5" fmla="*/ 230190 w 654925"/>
              <a:gd name="connsiteY5" fmla="*/ 1680367 h 1687711"/>
              <a:gd name="connsiteX6" fmla="*/ 39680 w 654925"/>
              <a:gd name="connsiteY6" fmla="*/ 1665539 h 1687711"/>
              <a:gd name="connsiteX0" fmla="*/ 212721 w 623221"/>
              <a:gd name="connsiteY0" fmla="*/ 656245 h 1688189"/>
              <a:gd name="connsiteX1" fmla="*/ 269232 w 623221"/>
              <a:gd name="connsiteY1" fmla="*/ 1088325 h 1688189"/>
              <a:gd name="connsiteX0" fmla="*/ 0 w 623221"/>
              <a:gd name="connsiteY0" fmla="*/ 478 h 1688189"/>
              <a:gd name="connsiteX1" fmla="*/ 622296 w 623221"/>
              <a:gd name="connsiteY1" fmla="*/ 732445 h 1688189"/>
              <a:gd name="connsiteX2" fmla="*/ 30165 w 623221"/>
              <a:gd name="connsiteY2" fmla="*/ 1654651 h 1688189"/>
              <a:gd name="connsiteX3" fmla="*/ 63502 w 623221"/>
              <a:gd name="connsiteY3" fmla="*/ 1466532 h 1688189"/>
              <a:gd name="connsiteX4" fmla="*/ 30164 w 623221"/>
              <a:gd name="connsiteY4" fmla="*/ 1649889 h 1688189"/>
              <a:gd name="connsiteX5" fmla="*/ 230190 w 623221"/>
              <a:gd name="connsiteY5" fmla="*/ 1680845 h 1688189"/>
              <a:gd name="connsiteX6" fmla="*/ 39680 w 623221"/>
              <a:gd name="connsiteY6" fmla="*/ 1666017 h 1688189"/>
              <a:gd name="connsiteX0" fmla="*/ 212721 w 673949"/>
              <a:gd name="connsiteY0" fmla="*/ 655767 h 1687711"/>
              <a:gd name="connsiteX1" fmla="*/ 269232 w 673949"/>
              <a:gd name="connsiteY1" fmla="*/ 1087847 h 1687711"/>
              <a:gd name="connsiteX0" fmla="*/ 0 w 673949"/>
              <a:gd name="connsiteY0" fmla="*/ 0 h 1687711"/>
              <a:gd name="connsiteX1" fmla="*/ 673096 w 673949"/>
              <a:gd name="connsiteY1" fmla="*/ 897067 h 1687711"/>
              <a:gd name="connsiteX2" fmla="*/ 30165 w 673949"/>
              <a:gd name="connsiteY2" fmla="*/ 1654173 h 1687711"/>
              <a:gd name="connsiteX3" fmla="*/ 63502 w 673949"/>
              <a:gd name="connsiteY3" fmla="*/ 1466054 h 1687711"/>
              <a:gd name="connsiteX4" fmla="*/ 30164 w 673949"/>
              <a:gd name="connsiteY4" fmla="*/ 1649411 h 1687711"/>
              <a:gd name="connsiteX5" fmla="*/ 230190 w 673949"/>
              <a:gd name="connsiteY5" fmla="*/ 1680367 h 1687711"/>
              <a:gd name="connsiteX6" fmla="*/ 39680 w 673949"/>
              <a:gd name="connsiteY6" fmla="*/ 1665539 h 1687711"/>
              <a:gd name="connsiteX0" fmla="*/ 212721 w 680291"/>
              <a:gd name="connsiteY0" fmla="*/ 655767 h 1687711"/>
              <a:gd name="connsiteX1" fmla="*/ 269232 w 680291"/>
              <a:gd name="connsiteY1" fmla="*/ 1087847 h 1687711"/>
              <a:gd name="connsiteX0" fmla="*/ 0 w 680291"/>
              <a:gd name="connsiteY0" fmla="*/ 0 h 1687711"/>
              <a:gd name="connsiteX1" fmla="*/ 679446 w 680291"/>
              <a:gd name="connsiteY1" fmla="*/ 928817 h 1687711"/>
              <a:gd name="connsiteX2" fmla="*/ 30165 w 680291"/>
              <a:gd name="connsiteY2" fmla="*/ 1654173 h 1687711"/>
              <a:gd name="connsiteX3" fmla="*/ 63502 w 680291"/>
              <a:gd name="connsiteY3" fmla="*/ 1466054 h 1687711"/>
              <a:gd name="connsiteX4" fmla="*/ 30164 w 680291"/>
              <a:gd name="connsiteY4" fmla="*/ 1649411 h 1687711"/>
              <a:gd name="connsiteX5" fmla="*/ 230190 w 680291"/>
              <a:gd name="connsiteY5" fmla="*/ 1680367 h 1687711"/>
              <a:gd name="connsiteX6" fmla="*/ 39680 w 680291"/>
              <a:gd name="connsiteY6" fmla="*/ 1665539 h 1687711"/>
              <a:gd name="connsiteX0" fmla="*/ 212721 w 679446"/>
              <a:gd name="connsiteY0" fmla="*/ 655767 h 1687711"/>
              <a:gd name="connsiteX1" fmla="*/ 269232 w 679446"/>
              <a:gd name="connsiteY1" fmla="*/ 1087847 h 1687711"/>
              <a:gd name="connsiteX0" fmla="*/ 0 w 679446"/>
              <a:gd name="connsiteY0" fmla="*/ 0 h 1687711"/>
              <a:gd name="connsiteX1" fmla="*/ 679446 w 679446"/>
              <a:gd name="connsiteY1" fmla="*/ 928817 h 1687711"/>
              <a:gd name="connsiteX2" fmla="*/ 30165 w 679446"/>
              <a:gd name="connsiteY2" fmla="*/ 1654173 h 1687711"/>
              <a:gd name="connsiteX3" fmla="*/ 63502 w 679446"/>
              <a:gd name="connsiteY3" fmla="*/ 1466054 h 1687711"/>
              <a:gd name="connsiteX4" fmla="*/ 30164 w 679446"/>
              <a:gd name="connsiteY4" fmla="*/ 1649411 h 1687711"/>
              <a:gd name="connsiteX5" fmla="*/ 230190 w 679446"/>
              <a:gd name="connsiteY5" fmla="*/ 1680367 h 1687711"/>
              <a:gd name="connsiteX6" fmla="*/ 39680 w 679446"/>
              <a:gd name="connsiteY6" fmla="*/ 1665539 h 1687711"/>
              <a:gd name="connsiteX0" fmla="*/ 212721 w 698496"/>
              <a:gd name="connsiteY0" fmla="*/ 657410 h 1689354"/>
              <a:gd name="connsiteX1" fmla="*/ 269232 w 698496"/>
              <a:gd name="connsiteY1" fmla="*/ 1089490 h 1689354"/>
              <a:gd name="connsiteX0" fmla="*/ 0 w 698496"/>
              <a:gd name="connsiteY0" fmla="*/ 1643 h 1689354"/>
              <a:gd name="connsiteX1" fmla="*/ 698496 w 698496"/>
              <a:gd name="connsiteY1" fmla="*/ 708210 h 1689354"/>
              <a:gd name="connsiteX2" fmla="*/ 30165 w 698496"/>
              <a:gd name="connsiteY2" fmla="*/ 1655816 h 1689354"/>
              <a:gd name="connsiteX3" fmla="*/ 63502 w 698496"/>
              <a:gd name="connsiteY3" fmla="*/ 1467697 h 1689354"/>
              <a:gd name="connsiteX4" fmla="*/ 30164 w 698496"/>
              <a:gd name="connsiteY4" fmla="*/ 1651054 h 1689354"/>
              <a:gd name="connsiteX5" fmla="*/ 230190 w 698496"/>
              <a:gd name="connsiteY5" fmla="*/ 1682010 h 1689354"/>
              <a:gd name="connsiteX6" fmla="*/ 39680 w 698496"/>
              <a:gd name="connsiteY6" fmla="*/ 1667182 h 1689354"/>
              <a:gd name="connsiteX0" fmla="*/ 212721 w 698496"/>
              <a:gd name="connsiteY0" fmla="*/ 655767 h 1687711"/>
              <a:gd name="connsiteX1" fmla="*/ 269232 w 698496"/>
              <a:gd name="connsiteY1" fmla="*/ 1087847 h 1687711"/>
              <a:gd name="connsiteX0" fmla="*/ 0 w 698496"/>
              <a:gd name="connsiteY0" fmla="*/ 0 h 1687711"/>
              <a:gd name="connsiteX1" fmla="*/ 698496 w 698496"/>
              <a:gd name="connsiteY1" fmla="*/ 706567 h 1687711"/>
              <a:gd name="connsiteX2" fmla="*/ 30165 w 698496"/>
              <a:gd name="connsiteY2" fmla="*/ 1654173 h 1687711"/>
              <a:gd name="connsiteX3" fmla="*/ 63502 w 698496"/>
              <a:gd name="connsiteY3" fmla="*/ 1466054 h 1687711"/>
              <a:gd name="connsiteX4" fmla="*/ 30164 w 698496"/>
              <a:gd name="connsiteY4" fmla="*/ 1649411 h 1687711"/>
              <a:gd name="connsiteX5" fmla="*/ 230190 w 698496"/>
              <a:gd name="connsiteY5" fmla="*/ 1680367 h 1687711"/>
              <a:gd name="connsiteX6" fmla="*/ 39680 w 698496"/>
              <a:gd name="connsiteY6" fmla="*/ 1665539 h 1687711"/>
              <a:gd name="connsiteX0" fmla="*/ 212721 w 710667"/>
              <a:gd name="connsiteY0" fmla="*/ 655767 h 1687711"/>
              <a:gd name="connsiteX1" fmla="*/ 269232 w 710667"/>
              <a:gd name="connsiteY1" fmla="*/ 1087847 h 1687711"/>
              <a:gd name="connsiteX0" fmla="*/ 0 w 710667"/>
              <a:gd name="connsiteY0" fmla="*/ 0 h 1687711"/>
              <a:gd name="connsiteX1" fmla="*/ 698496 w 710667"/>
              <a:gd name="connsiteY1" fmla="*/ 706567 h 1687711"/>
              <a:gd name="connsiteX2" fmla="*/ 30165 w 710667"/>
              <a:gd name="connsiteY2" fmla="*/ 1654173 h 1687711"/>
              <a:gd name="connsiteX3" fmla="*/ 63502 w 710667"/>
              <a:gd name="connsiteY3" fmla="*/ 1466054 h 1687711"/>
              <a:gd name="connsiteX4" fmla="*/ 30164 w 710667"/>
              <a:gd name="connsiteY4" fmla="*/ 1649411 h 1687711"/>
              <a:gd name="connsiteX5" fmla="*/ 230190 w 710667"/>
              <a:gd name="connsiteY5" fmla="*/ 1680367 h 1687711"/>
              <a:gd name="connsiteX6" fmla="*/ 39680 w 710667"/>
              <a:gd name="connsiteY6" fmla="*/ 1665539 h 1687711"/>
              <a:gd name="connsiteX0" fmla="*/ 212721 w 703597"/>
              <a:gd name="connsiteY0" fmla="*/ 655767 h 1687711"/>
              <a:gd name="connsiteX1" fmla="*/ 269232 w 703597"/>
              <a:gd name="connsiteY1" fmla="*/ 1087847 h 1687711"/>
              <a:gd name="connsiteX0" fmla="*/ 0 w 703597"/>
              <a:gd name="connsiteY0" fmla="*/ 0 h 1687711"/>
              <a:gd name="connsiteX1" fmla="*/ 698496 w 703597"/>
              <a:gd name="connsiteY1" fmla="*/ 706567 h 1687711"/>
              <a:gd name="connsiteX2" fmla="*/ 30165 w 703597"/>
              <a:gd name="connsiteY2" fmla="*/ 1654173 h 1687711"/>
              <a:gd name="connsiteX3" fmla="*/ 63502 w 703597"/>
              <a:gd name="connsiteY3" fmla="*/ 1466054 h 1687711"/>
              <a:gd name="connsiteX4" fmla="*/ 30164 w 703597"/>
              <a:gd name="connsiteY4" fmla="*/ 1649411 h 1687711"/>
              <a:gd name="connsiteX5" fmla="*/ 230190 w 703597"/>
              <a:gd name="connsiteY5" fmla="*/ 1680367 h 1687711"/>
              <a:gd name="connsiteX6" fmla="*/ 39680 w 703597"/>
              <a:gd name="connsiteY6" fmla="*/ 1665539 h 1687711"/>
              <a:gd name="connsiteX0" fmla="*/ 212721 w 703597"/>
              <a:gd name="connsiteY0" fmla="*/ 655767 h 1687711"/>
              <a:gd name="connsiteX1" fmla="*/ 269232 w 703597"/>
              <a:gd name="connsiteY1" fmla="*/ 1087847 h 1687711"/>
              <a:gd name="connsiteX0" fmla="*/ 0 w 703597"/>
              <a:gd name="connsiteY0" fmla="*/ 0 h 1687711"/>
              <a:gd name="connsiteX1" fmla="*/ 698496 w 703597"/>
              <a:gd name="connsiteY1" fmla="*/ 706567 h 1687711"/>
              <a:gd name="connsiteX2" fmla="*/ 30165 w 703597"/>
              <a:gd name="connsiteY2" fmla="*/ 1654173 h 1687711"/>
              <a:gd name="connsiteX3" fmla="*/ 63502 w 703597"/>
              <a:gd name="connsiteY3" fmla="*/ 1466054 h 1687711"/>
              <a:gd name="connsiteX4" fmla="*/ 30164 w 703597"/>
              <a:gd name="connsiteY4" fmla="*/ 1649411 h 1687711"/>
              <a:gd name="connsiteX5" fmla="*/ 230190 w 703597"/>
              <a:gd name="connsiteY5" fmla="*/ 1680367 h 1687711"/>
              <a:gd name="connsiteX6" fmla="*/ 39680 w 703597"/>
              <a:gd name="connsiteY6" fmla="*/ 1665539 h 1687711"/>
              <a:gd name="connsiteX0" fmla="*/ 212721 w 703597"/>
              <a:gd name="connsiteY0" fmla="*/ 655767 h 1687711"/>
              <a:gd name="connsiteX1" fmla="*/ 269232 w 703597"/>
              <a:gd name="connsiteY1" fmla="*/ 1087847 h 1687711"/>
              <a:gd name="connsiteX0" fmla="*/ 0 w 703597"/>
              <a:gd name="connsiteY0" fmla="*/ 0 h 1687711"/>
              <a:gd name="connsiteX1" fmla="*/ 698496 w 703597"/>
              <a:gd name="connsiteY1" fmla="*/ 706567 h 1687711"/>
              <a:gd name="connsiteX2" fmla="*/ 30165 w 703597"/>
              <a:gd name="connsiteY2" fmla="*/ 1654173 h 1687711"/>
              <a:gd name="connsiteX3" fmla="*/ 63502 w 703597"/>
              <a:gd name="connsiteY3" fmla="*/ 1466054 h 1687711"/>
              <a:gd name="connsiteX4" fmla="*/ 30164 w 703597"/>
              <a:gd name="connsiteY4" fmla="*/ 1649411 h 1687711"/>
              <a:gd name="connsiteX5" fmla="*/ 230190 w 703597"/>
              <a:gd name="connsiteY5" fmla="*/ 1680367 h 1687711"/>
              <a:gd name="connsiteX6" fmla="*/ 39680 w 703597"/>
              <a:gd name="connsiteY6" fmla="*/ 1665539 h 168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597" h="1687711" stroke="0" extrusionOk="0">
                <a:moveTo>
                  <a:pt x="212721" y="655767"/>
                </a:moveTo>
                <a:cubicBezTo>
                  <a:pt x="213944" y="1420874"/>
                  <a:pt x="549865" y="975163"/>
                  <a:pt x="269232" y="1087847"/>
                </a:cubicBezTo>
              </a:path>
              <a:path w="703597" h="1687711" fill="none">
                <a:moveTo>
                  <a:pt x="0" y="0"/>
                </a:moveTo>
                <a:cubicBezTo>
                  <a:pt x="377877" y="0"/>
                  <a:pt x="633754" y="215574"/>
                  <a:pt x="698496" y="706567"/>
                </a:cubicBezTo>
                <a:cubicBezTo>
                  <a:pt x="770331" y="1439595"/>
                  <a:pt x="60328" y="1628885"/>
                  <a:pt x="30165" y="1654173"/>
                </a:cubicBezTo>
                <a:cubicBezTo>
                  <a:pt x="-12299" y="1595811"/>
                  <a:pt x="89300" y="1411773"/>
                  <a:pt x="63502" y="1466054"/>
                </a:cubicBezTo>
                <a:cubicBezTo>
                  <a:pt x="40880" y="1526378"/>
                  <a:pt x="-3172" y="1602670"/>
                  <a:pt x="30164" y="1649411"/>
                </a:cubicBezTo>
                <a:cubicBezTo>
                  <a:pt x="10320" y="1685526"/>
                  <a:pt x="148435" y="1687999"/>
                  <a:pt x="230190" y="1680367"/>
                </a:cubicBezTo>
                <a:cubicBezTo>
                  <a:pt x="140098" y="1701310"/>
                  <a:pt x="57641" y="1671406"/>
                  <a:pt x="39680" y="1665539"/>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62" name="Arc 20"/>
          <p:cNvSpPr/>
          <p:nvPr/>
        </p:nvSpPr>
        <p:spPr>
          <a:xfrm>
            <a:off x="5505802" y="2204936"/>
            <a:ext cx="559526" cy="2209005"/>
          </a:xfrm>
          <a:custGeom>
            <a:avLst/>
            <a:gdLst>
              <a:gd name="connsiteX0" fmla="*/ 685800 w 1371600"/>
              <a:gd name="connsiteY0" fmla="*/ 0 h 2819400"/>
              <a:gd name="connsiteX1" fmla="*/ 1371596 w 1371600"/>
              <a:gd name="connsiteY1" fmla="*/ 1405067 h 2819400"/>
              <a:gd name="connsiteX2" fmla="*/ 704842 w 1371600"/>
              <a:gd name="connsiteY2" fmla="*/ 2818857 h 2819400"/>
              <a:gd name="connsiteX3" fmla="*/ 685800 w 1371600"/>
              <a:gd name="connsiteY3" fmla="*/ 1409700 h 2819400"/>
              <a:gd name="connsiteX4" fmla="*/ 685800 w 1371600"/>
              <a:gd name="connsiteY4" fmla="*/ 0 h 2819400"/>
              <a:gd name="connsiteX0" fmla="*/ 685800 w 1371600"/>
              <a:gd name="connsiteY0" fmla="*/ 0 h 2819400"/>
              <a:gd name="connsiteX1" fmla="*/ 1371596 w 1371600"/>
              <a:gd name="connsiteY1" fmla="*/ 1405067 h 2819400"/>
              <a:gd name="connsiteX2" fmla="*/ 704842 w 1371600"/>
              <a:gd name="connsiteY2" fmla="*/ 2818857 h 2819400"/>
              <a:gd name="connsiteX0" fmla="*/ 0 w 981074"/>
              <a:gd name="connsiteY0" fmla="*/ 0 h 2837907"/>
              <a:gd name="connsiteX1" fmla="*/ 981071 w 981074"/>
              <a:gd name="connsiteY1" fmla="*/ 1424117 h 2837907"/>
              <a:gd name="connsiteX2" fmla="*/ 314317 w 981074"/>
              <a:gd name="connsiteY2" fmla="*/ 2837907 h 2837907"/>
              <a:gd name="connsiteX3" fmla="*/ 295275 w 981074"/>
              <a:gd name="connsiteY3" fmla="*/ 1428750 h 2837907"/>
              <a:gd name="connsiteX4" fmla="*/ 295275 w 981074"/>
              <a:gd name="connsiteY4" fmla="*/ 19050 h 2837907"/>
              <a:gd name="connsiteX0" fmla="*/ 295275 w 981074"/>
              <a:gd name="connsiteY0" fmla="*/ 19050 h 2837907"/>
              <a:gd name="connsiteX1" fmla="*/ 981071 w 981074"/>
              <a:gd name="connsiteY1" fmla="*/ 1424117 h 2837907"/>
              <a:gd name="connsiteX2" fmla="*/ 314317 w 981074"/>
              <a:gd name="connsiteY2" fmla="*/ 2837907 h 2837907"/>
              <a:gd name="connsiteX0" fmla="*/ 0 w 981074"/>
              <a:gd name="connsiteY0" fmla="*/ 226540 h 3064447"/>
              <a:gd name="connsiteX1" fmla="*/ 981071 w 981074"/>
              <a:gd name="connsiteY1" fmla="*/ 1650657 h 3064447"/>
              <a:gd name="connsiteX2" fmla="*/ 314317 w 981074"/>
              <a:gd name="connsiteY2" fmla="*/ 3064447 h 3064447"/>
              <a:gd name="connsiteX3" fmla="*/ 295275 w 981074"/>
              <a:gd name="connsiteY3" fmla="*/ 1655290 h 3064447"/>
              <a:gd name="connsiteX4" fmla="*/ 295275 w 981074"/>
              <a:gd name="connsiteY4" fmla="*/ 245590 h 3064447"/>
              <a:gd name="connsiteX5" fmla="*/ 0 w 981074"/>
              <a:gd name="connsiteY5" fmla="*/ 226540 h 3064447"/>
              <a:gd name="connsiteX0" fmla="*/ 295275 w 981074"/>
              <a:gd name="connsiteY0" fmla="*/ 245590 h 3064447"/>
              <a:gd name="connsiteX1" fmla="*/ 981071 w 981074"/>
              <a:gd name="connsiteY1" fmla="*/ 1650657 h 3064447"/>
              <a:gd name="connsiteX2" fmla="*/ 314317 w 981074"/>
              <a:gd name="connsiteY2" fmla="*/ 3064447 h 3064447"/>
              <a:gd name="connsiteX0" fmla="*/ 0 w 1261265"/>
              <a:gd name="connsiteY0" fmla="*/ 542925 h 3380832"/>
              <a:gd name="connsiteX1" fmla="*/ 981071 w 1261265"/>
              <a:gd name="connsiteY1" fmla="*/ 1967042 h 3380832"/>
              <a:gd name="connsiteX2" fmla="*/ 314317 w 1261265"/>
              <a:gd name="connsiteY2" fmla="*/ 3380832 h 3380832"/>
              <a:gd name="connsiteX3" fmla="*/ 295275 w 1261265"/>
              <a:gd name="connsiteY3" fmla="*/ 1971675 h 3380832"/>
              <a:gd name="connsiteX4" fmla="*/ 295275 w 1261265"/>
              <a:gd name="connsiteY4" fmla="*/ 561975 h 3380832"/>
              <a:gd name="connsiteX5" fmla="*/ 0 w 1261265"/>
              <a:gd name="connsiteY5" fmla="*/ 542925 h 3380832"/>
              <a:gd name="connsiteX0" fmla="*/ 1123950 w 1261265"/>
              <a:gd name="connsiteY0" fmla="*/ 0 h 3380832"/>
              <a:gd name="connsiteX1" fmla="*/ 981071 w 1261265"/>
              <a:gd name="connsiteY1" fmla="*/ 1967042 h 3380832"/>
              <a:gd name="connsiteX2" fmla="*/ 314317 w 1261265"/>
              <a:gd name="connsiteY2" fmla="*/ 3380832 h 3380832"/>
              <a:gd name="connsiteX0" fmla="*/ 0 w 1107761"/>
              <a:gd name="connsiteY0" fmla="*/ 226541 h 3064448"/>
              <a:gd name="connsiteX1" fmla="*/ 981071 w 1107761"/>
              <a:gd name="connsiteY1" fmla="*/ 1650658 h 3064448"/>
              <a:gd name="connsiteX2" fmla="*/ 314317 w 1107761"/>
              <a:gd name="connsiteY2" fmla="*/ 3064448 h 3064448"/>
              <a:gd name="connsiteX3" fmla="*/ 295275 w 1107761"/>
              <a:gd name="connsiteY3" fmla="*/ 1655291 h 3064448"/>
              <a:gd name="connsiteX4" fmla="*/ 295275 w 1107761"/>
              <a:gd name="connsiteY4" fmla="*/ 245591 h 3064448"/>
              <a:gd name="connsiteX5" fmla="*/ 0 w 1107761"/>
              <a:gd name="connsiteY5" fmla="*/ 226541 h 3064448"/>
              <a:gd name="connsiteX0" fmla="*/ 923925 w 1107761"/>
              <a:gd name="connsiteY0" fmla="*/ 388466 h 3064448"/>
              <a:gd name="connsiteX1" fmla="*/ 981071 w 1107761"/>
              <a:gd name="connsiteY1" fmla="*/ 1650658 h 3064448"/>
              <a:gd name="connsiteX2" fmla="*/ 314317 w 1107761"/>
              <a:gd name="connsiteY2" fmla="*/ 3064448 h 3064448"/>
              <a:gd name="connsiteX0" fmla="*/ 0 w 1107761"/>
              <a:gd name="connsiteY0" fmla="*/ 244598 h 3082505"/>
              <a:gd name="connsiteX1" fmla="*/ 981071 w 1107761"/>
              <a:gd name="connsiteY1" fmla="*/ 1668715 h 3082505"/>
              <a:gd name="connsiteX2" fmla="*/ 314317 w 1107761"/>
              <a:gd name="connsiteY2" fmla="*/ 3082505 h 3082505"/>
              <a:gd name="connsiteX3" fmla="*/ 295275 w 1107761"/>
              <a:gd name="connsiteY3" fmla="*/ 1673348 h 3082505"/>
              <a:gd name="connsiteX4" fmla="*/ 752475 w 1107761"/>
              <a:gd name="connsiteY4" fmla="*/ 196973 h 3082505"/>
              <a:gd name="connsiteX5" fmla="*/ 0 w 1107761"/>
              <a:gd name="connsiteY5" fmla="*/ 244598 h 3082505"/>
              <a:gd name="connsiteX0" fmla="*/ 923925 w 1107761"/>
              <a:gd name="connsiteY0" fmla="*/ 406523 h 3082505"/>
              <a:gd name="connsiteX1" fmla="*/ 981071 w 1107761"/>
              <a:gd name="connsiteY1" fmla="*/ 1668715 h 3082505"/>
              <a:gd name="connsiteX2" fmla="*/ 314317 w 1107761"/>
              <a:gd name="connsiteY2" fmla="*/ 3082505 h 3082505"/>
              <a:gd name="connsiteX0" fmla="*/ 730408 w 1838169"/>
              <a:gd name="connsiteY0" fmla="*/ 139152 h 2977059"/>
              <a:gd name="connsiteX1" fmla="*/ 1711479 w 1838169"/>
              <a:gd name="connsiteY1" fmla="*/ 1563269 h 2977059"/>
              <a:gd name="connsiteX2" fmla="*/ 1044725 w 1838169"/>
              <a:gd name="connsiteY2" fmla="*/ 2977059 h 2977059"/>
              <a:gd name="connsiteX3" fmla="*/ 1025683 w 1838169"/>
              <a:gd name="connsiteY3" fmla="*/ 1567902 h 2977059"/>
              <a:gd name="connsiteX4" fmla="*/ 6508 w 1838169"/>
              <a:gd name="connsiteY4" fmla="*/ 720177 h 2977059"/>
              <a:gd name="connsiteX5" fmla="*/ 730408 w 1838169"/>
              <a:gd name="connsiteY5" fmla="*/ 139152 h 2977059"/>
              <a:gd name="connsiteX0" fmla="*/ 1654333 w 1838169"/>
              <a:gd name="connsiteY0" fmla="*/ 301077 h 2977059"/>
              <a:gd name="connsiteX1" fmla="*/ 1711479 w 1838169"/>
              <a:gd name="connsiteY1" fmla="*/ 1563269 h 2977059"/>
              <a:gd name="connsiteX2" fmla="*/ 1044725 w 1838169"/>
              <a:gd name="connsiteY2" fmla="*/ 2977059 h 2977059"/>
              <a:gd name="connsiteX0" fmla="*/ 1071776 w 2179537"/>
              <a:gd name="connsiteY0" fmla="*/ 66699 h 2904606"/>
              <a:gd name="connsiteX1" fmla="*/ 2052847 w 2179537"/>
              <a:gd name="connsiteY1" fmla="*/ 1490816 h 2904606"/>
              <a:gd name="connsiteX2" fmla="*/ 1386093 w 2179537"/>
              <a:gd name="connsiteY2" fmla="*/ 2904606 h 2904606"/>
              <a:gd name="connsiteX3" fmla="*/ 1367051 w 2179537"/>
              <a:gd name="connsiteY3" fmla="*/ 1495449 h 2904606"/>
              <a:gd name="connsiteX4" fmla="*/ 4976 w 2179537"/>
              <a:gd name="connsiteY4" fmla="*/ 2219349 h 2904606"/>
              <a:gd name="connsiteX5" fmla="*/ 1071776 w 2179537"/>
              <a:gd name="connsiteY5" fmla="*/ 66699 h 2904606"/>
              <a:gd name="connsiteX0" fmla="*/ 1995701 w 2179537"/>
              <a:gd name="connsiteY0" fmla="*/ 228624 h 2904606"/>
              <a:gd name="connsiteX1" fmla="*/ 2052847 w 2179537"/>
              <a:gd name="connsiteY1" fmla="*/ 1490816 h 2904606"/>
              <a:gd name="connsiteX2" fmla="*/ 1386093 w 2179537"/>
              <a:gd name="connsiteY2" fmla="*/ 2904606 h 2904606"/>
              <a:gd name="connsiteX0" fmla="*/ 1071776 w 2179537"/>
              <a:gd name="connsiteY0" fmla="*/ 66699 h 2904606"/>
              <a:gd name="connsiteX1" fmla="*/ 2052847 w 2179537"/>
              <a:gd name="connsiteY1" fmla="*/ 1490816 h 2904606"/>
              <a:gd name="connsiteX2" fmla="*/ 1386093 w 2179537"/>
              <a:gd name="connsiteY2" fmla="*/ 2904606 h 2904606"/>
              <a:gd name="connsiteX3" fmla="*/ 4976 w 2179537"/>
              <a:gd name="connsiteY3" fmla="*/ 2219349 h 2904606"/>
              <a:gd name="connsiteX4" fmla="*/ 1071776 w 2179537"/>
              <a:gd name="connsiteY4" fmla="*/ 66699 h 2904606"/>
              <a:gd name="connsiteX0" fmla="*/ 1995701 w 2179537"/>
              <a:gd name="connsiteY0" fmla="*/ 228624 h 2904606"/>
              <a:gd name="connsiteX1" fmla="*/ 2052847 w 2179537"/>
              <a:gd name="connsiteY1" fmla="*/ 1490816 h 2904606"/>
              <a:gd name="connsiteX2" fmla="*/ 1386093 w 2179537"/>
              <a:gd name="connsiteY2" fmla="*/ 2904606 h 2904606"/>
              <a:gd name="connsiteX0" fmla="*/ 0 w 1107761"/>
              <a:gd name="connsiteY0" fmla="*/ 0 h 2837907"/>
              <a:gd name="connsiteX1" fmla="*/ 981071 w 1107761"/>
              <a:gd name="connsiteY1" fmla="*/ 1424117 h 2837907"/>
              <a:gd name="connsiteX2" fmla="*/ 314317 w 1107761"/>
              <a:gd name="connsiteY2" fmla="*/ 2837907 h 2837907"/>
              <a:gd name="connsiteX3" fmla="*/ 0 w 1107761"/>
              <a:gd name="connsiteY3" fmla="*/ 0 h 2837907"/>
              <a:gd name="connsiteX0" fmla="*/ 923925 w 1107761"/>
              <a:gd name="connsiteY0" fmla="*/ 161925 h 2837907"/>
              <a:gd name="connsiteX1" fmla="*/ 981071 w 1107761"/>
              <a:gd name="connsiteY1" fmla="*/ 1424117 h 2837907"/>
              <a:gd name="connsiteX2" fmla="*/ 314317 w 1107761"/>
              <a:gd name="connsiteY2" fmla="*/ 2837907 h 2837907"/>
              <a:gd name="connsiteX0" fmla="*/ 889631 w 1016321"/>
              <a:gd name="connsiteY0" fmla="*/ 1332677 h 2746467"/>
              <a:gd name="connsiteX1" fmla="*/ 222877 w 1016321"/>
              <a:gd name="connsiteY1" fmla="*/ 2746467 h 2746467"/>
              <a:gd name="connsiteX2" fmla="*/ 0 w 1016321"/>
              <a:gd name="connsiteY2" fmla="*/ 0 h 2746467"/>
              <a:gd name="connsiteX0" fmla="*/ 832485 w 1016321"/>
              <a:gd name="connsiteY0" fmla="*/ 70485 h 2746467"/>
              <a:gd name="connsiteX1" fmla="*/ 889631 w 1016321"/>
              <a:gd name="connsiteY1" fmla="*/ 1332677 h 2746467"/>
              <a:gd name="connsiteX2" fmla="*/ 222877 w 1016321"/>
              <a:gd name="connsiteY2" fmla="*/ 2746467 h 2746467"/>
              <a:gd name="connsiteX0" fmla="*/ 666754 w 793444"/>
              <a:gd name="connsiteY0" fmla="*/ 1262192 h 2675982"/>
              <a:gd name="connsiteX1" fmla="*/ 0 w 793444"/>
              <a:gd name="connsiteY1" fmla="*/ 2675982 h 2675982"/>
              <a:gd name="connsiteX0" fmla="*/ 609608 w 793444"/>
              <a:gd name="connsiteY0" fmla="*/ 0 h 2675982"/>
              <a:gd name="connsiteX1" fmla="*/ 666754 w 793444"/>
              <a:gd name="connsiteY1" fmla="*/ 1262192 h 2675982"/>
              <a:gd name="connsiteX2" fmla="*/ 0 w 793444"/>
              <a:gd name="connsiteY2" fmla="*/ 2675982 h 2675982"/>
              <a:gd name="connsiteX0" fmla="*/ 809621 w 809624"/>
              <a:gd name="connsiteY0" fmla="*/ 1357442 h 2771232"/>
              <a:gd name="connsiteX1" fmla="*/ 142867 w 809624"/>
              <a:gd name="connsiteY1" fmla="*/ 2771232 h 2771232"/>
              <a:gd name="connsiteX0" fmla="*/ 0 w 809624"/>
              <a:gd name="connsiteY0" fmla="*/ 0 h 2771232"/>
              <a:gd name="connsiteX1" fmla="*/ 809621 w 809624"/>
              <a:gd name="connsiteY1" fmla="*/ 1357442 h 2771232"/>
              <a:gd name="connsiteX2" fmla="*/ 142867 w 809624"/>
              <a:gd name="connsiteY2" fmla="*/ 2771232 h 2771232"/>
              <a:gd name="connsiteX0" fmla="*/ 809621 w 809624"/>
              <a:gd name="connsiteY0" fmla="*/ 1252667 h 2666457"/>
              <a:gd name="connsiteX1" fmla="*/ 142867 w 809624"/>
              <a:gd name="connsiteY1" fmla="*/ 2666457 h 2666457"/>
              <a:gd name="connsiteX0" fmla="*/ 0 w 809624"/>
              <a:gd name="connsiteY0" fmla="*/ 0 h 2666457"/>
              <a:gd name="connsiteX1" fmla="*/ 809621 w 809624"/>
              <a:gd name="connsiteY1" fmla="*/ 1252667 h 2666457"/>
              <a:gd name="connsiteX2" fmla="*/ 142867 w 809624"/>
              <a:gd name="connsiteY2" fmla="*/ 2666457 h 2666457"/>
              <a:gd name="connsiteX0" fmla="*/ 2733675 w 2733678"/>
              <a:gd name="connsiteY0" fmla="*/ 1252667 h 2666457"/>
              <a:gd name="connsiteX1" fmla="*/ 2066921 w 2733678"/>
              <a:gd name="connsiteY1" fmla="*/ 2666457 h 2666457"/>
              <a:gd name="connsiteX0" fmla="*/ 1924054 w 2733678"/>
              <a:gd name="connsiteY0" fmla="*/ 0 h 2666457"/>
              <a:gd name="connsiteX1" fmla="*/ 0 w 2733678"/>
              <a:gd name="connsiteY1" fmla="*/ 1005017 h 2666457"/>
              <a:gd name="connsiteX2" fmla="*/ 2066921 w 2733678"/>
              <a:gd name="connsiteY2" fmla="*/ 2666457 h 2666457"/>
              <a:gd name="connsiteX0" fmla="*/ 2781304 w 2781307"/>
              <a:gd name="connsiteY0" fmla="*/ 1252667 h 2666457"/>
              <a:gd name="connsiteX1" fmla="*/ 2114550 w 2781307"/>
              <a:gd name="connsiteY1" fmla="*/ 2666457 h 2666457"/>
              <a:gd name="connsiteX0" fmla="*/ 1971683 w 2781307"/>
              <a:gd name="connsiteY0" fmla="*/ 0 h 2666457"/>
              <a:gd name="connsiteX1" fmla="*/ 47629 w 2781307"/>
              <a:gd name="connsiteY1" fmla="*/ 1005017 h 2666457"/>
              <a:gd name="connsiteX2" fmla="*/ 0 w 2781307"/>
              <a:gd name="connsiteY2" fmla="*/ 2123532 h 2666457"/>
              <a:gd name="connsiteX0" fmla="*/ 1857379 w 2232364"/>
              <a:gd name="connsiteY0" fmla="*/ 1547942 h 2666457"/>
              <a:gd name="connsiteX1" fmla="*/ 2114550 w 2232364"/>
              <a:gd name="connsiteY1" fmla="*/ 2666457 h 2666457"/>
              <a:gd name="connsiteX0" fmla="*/ 1971683 w 2232364"/>
              <a:gd name="connsiteY0" fmla="*/ 0 h 2666457"/>
              <a:gd name="connsiteX1" fmla="*/ 47629 w 2232364"/>
              <a:gd name="connsiteY1" fmla="*/ 1005017 h 2666457"/>
              <a:gd name="connsiteX2" fmla="*/ 0 w 2232364"/>
              <a:gd name="connsiteY2" fmla="*/ 2123532 h 2666457"/>
              <a:gd name="connsiteX0" fmla="*/ 1028704 w 2175367"/>
              <a:gd name="connsiteY0" fmla="*/ 1443167 h 2666457"/>
              <a:gd name="connsiteX1" fmla="*/ 2114550 w 2175367"/>
              <a:gd name="connsiteY1" fmla="*/ 2666457 h 2666457"/>
              <a:gd name="connsiteX0" fmla="*/ 1971683 w 2175367"/>
              <a:gd name="connsiteY0" fmla="*/ 0 h 2666457"/>
              <a:gd name="connsiteX1" fmla="*/ 47629 w 2175367"/>
              <a:gd name="connsiteY1" fmla="*/ 1005017 h 2666457"/>
              <a:gd name="connsiteX2" fmla="*/ 0 w 2175367"/>
              <a:gd name="connsiteY2" fmla="*/ 2123532 h 2666457"/>
              <a:gd name="connsiteX0" fmla="*/ 3133729 w 3133730"/>
              <a:gd name="connsiteY0" fmla="*/ 1376492 h 2666457"/>
              <a:gd name="connsiteX1" fmla="*/ 2114550 w 3133730"/>
              <a:gd name="connsiteY1" fmla="*/ 2666457 h 2666457"/>
              <a:gd name="connsiteX0" fmla="*/ 1971683 w 3133730"/>
              <a:gd name="connsiteY0" fmla="*/ 0 h 2666457"/>
              <a:gd name="connsiteX1" fmla="*/ 47629 w 3133730"/>
              <a:gd name="connsiteY1" fmla="*/ 1005017 h 2666457"/>
              <a:gd name="connsiteX2" fmla="*/ 0 w 3133730"/>
              <a:gd name="connsiteY2" fmla="*/ 2123532 h 2666457"/>
              <a:gd name="connsiteX0" fmla="*/ 1724029 w 2216959"/>
              <a:gd name="connsiteY0" fmla="*/ 1043117 h 2666457"/>
              <a:gd name="connsiteX1" fmla="*/ 2114550 w 2216959"/>
              <a:gd name="connsiteY1" fmla="*/ 2666457 h 2666457"/>
              <a:gd name="connsiteX0" fmla="*/ 1971683 w 2216959"/>
              <a:gd name="connsiteY0" fmla="*/ 0 h 2666457"/>
              <a:gd name="connsiteX1" fmla="*/ 47629 w 2216959"/>
              <a:gd name="connsiteY1" fmla="*/ 1005017 h 2666457"/>
              <a:gd name="connsiteX2" fmla="*/ 0 w 2216959"/>
              <a:gd name="connsiteY2" fmla="*/ 2123532 h 2666457"/>
              <a:gd name="connsiteX0" fmla="*/ 1724029 w 2216959"/>
              <a:gd name="connsiteY0" fmla="*/ 1043117 h 2666457"/>
              <a:gd name="connsiteX1" fmla="*/ 2114550 w 2216959"/>
              <a:gd name="connsiteY1" fmla="*/ 2666457 h 2666457"/>
              <a:gd name="connsiteX2" fmla="*/ 1724029 w 2216959"/>
              <a:gd name="connsiteY2" fmla="*/ 1043117 h 2666457"/>
              <a:gd name="connsiteX0" fmla="*/ 1971683 w 2216959"/>
              <a:gd name="connsiteY0" fmla="*/ 0 h 2666457"/>
              <a:gd name="connsiteX1" fmla="*/ 47629 w 2216959"/>
              <a:gd name="connsiteY1" fmla="*/ 1005017 h 2666457"/>
              <a:gd name="connsiteX2" fmla="*/ 0 w 2216959"/>
              <a:gd name="connsiteY2" fmla="*/ 2123532 h 2666457"/>
              <a:gd name="connsiteX0" fmla="*/ 1724029 w 2268093"/>
              <a:gd name="connsiteY0" fmla="*/ 1043117 h 2757897"/>
              <a:gd name="connsiteX1" fmla="*/ 2205990 w 2268093"/>
              <a:gd name="connsiteY1" fmla="*/ 2757897 h 2757897"/>
              <a:gd name="connsiteX0" fmla="*/ 1971683 w 2268093"/>
              <a:gd name="connsiteY0" fmla="*/ 0 h 2757897"/>
              <a:gd name="connsiteX1" fmla="*/ 47629 w 2268093"/>
              <a:gd name="connsiteY1" fmla="*/ 1005017 h 2757897"/>
              <a:gd name="connsiteX2" fmla="*/ 0 w 2268093"/>
              <a:gd name="connsiteY2" fmla="*/ 2123532 h 2757897"/>
              <a:gd name="connsiteX0" fmla="*/ 3124204 w 3668268"/>
              <a:gd name="connsiteY0" fmla="*/ 1043117 h 2757897"/>
              <a:gd name="connsiteX1" fmla="*/ 3606165 w 3668268"/>
              <a:gd name="connsiteY1" fmla="*/ 2757897 h 2757897"/>
              <a:gd name="connsiteX0" fmla="*/ 3371858 w 3668268"/>
              <a:gd name="connsiteY0" fmla="*/ 0 h 2757897"/>
              <a:gd name="connsiteX1" fmla="*/ 1447804 w 3668268"/>
              <a:gd name="connsiteY1" fmla="*/ 1005017 h 2757897"/>
              <a:gd name="connsiteX2" fmla="*/ 0 w 3668268"/>
              <a:gd name="connsiteY2" fmla="*/ 1809207 h 2757897"/>
              <a:gd name="connsiteX0" fmla="*/ 3219446 w 3763510"/>
              <a:gd name="connsiteY0" fmla="*/ 900242 h 2615022"/>
              <a:gd name="connsiteX1" fmla="*/ 3701407 w 3763510"/>
              <a:gd name="connsiteY1" fmla="*/ 2615022 h 2615022"/>
              <a:gd name="connsiteX0" fmla="*/ 0 w 3763510"/>
              <a:gd name="connsiteY0" fmla="*/ 0 h 2615022"/>
              <a:gd name="connsiteX1" fmla="*/ 1543046 w 3763510"/>
              <a:gd name="connsiteY1" fmla="*/ 862142 h 2615022"/>
              <a:gd name="connsiteX2" fmla="*/ 95242 w 3763510"/>
              <a:gd name="connsiteY2" fmla="*/ 1666332 h 2615022"/>
              <a:gd name="connsiteX0" fmla="*/ 3238504 w 3782568"/>
              <a:gd name="connsiteY0" fmla="*/ 900242 h 2615022"/>
              <a:gd name="connsiteX1" fmla="*/ 3720465 w 3782568"/>
              <a:gd name="connsiteY1" fmla="*/ 2615022 h 2615022"/>
              <a:gd name="connsiteX0" fmla="*/ 19058 w 3782568"/>
              <a:gd name="connsiteY0" fmla="*/ 0 h 2615022"/>
              <a:gd name="connsiteX1" fmla="*/ 1562104 w 3782568"/>
              <a:gd name="connsiteY1" fmla="*/ 862142 h 2615022"/>
              <a:gd name="connsiteX2" fmla="*/ 0 w 3782568"/>
              <a:gd name="connsiteY2" fmla="*/ 1704432 h 2615022"/>
              <a:gd name="connsiteX0" fmla="*/ 3238504 w 3782568"/>
              <a:gd name="connsiteY0" fmla="*/ 900242 h 2615022"/>
              <a:gd name="connsiteX1" fmla="*/ 3720465 w 3782568"/>
              <a:gd name="connsiteY1" fmla="*/ 2615022 h 2615022"/>
              <a:gd name="connsiteX0" fmla="*/ 19058 w 3782568"/>
              <a:gd name="connsiteY0" fmla="*/ 0 h 2615022"/>
              <a:gd name="connsiteX1" fmla="*/ 1009654 w 3782568"/>
              <a:gd name="connsiteY1" fmla="*/ 852617 h 2615022"/>
              <a:gd name="connsiteX2" fmla="*/ 0 w 3782568"/>
              <a:gd name="connsiteY2" fmla="*/ 1704432 h 2615022"/>
              <a:gd name="connsiteX0" fmla="*/ 485779 w 3736421"/>
              <a:gd name="connsiteY0" fmla="*/ 604967 h 2615022"/>
              <a:gd name="connsiteX1" fmla="*/ 3720465 w 3736421"/>
              <a:gd name="connsiteY1" fmla="*/ 2615022 h 2615022"/>
              <a:gd name="connsiteX0" fmla="*/ 19058 w 3736421"/>
              <a:gd name="connsiteY0" fmla="*/ 0 h 2615022"/>
              <a:gd name="connsiteX1" fmla="*/ 1009654 w 3736421"/>
              <a:gd name="connsiteY1" fmla="*/ 852617 h 2615022"/>
              <a:gd name="connsiteX2" fmla="*/ 0 w 3736421"/>
              <a:gd name="connsiteY2" fmla="*/ 1704432 h 2615022"/>
              <a:gd name="connsiteX0" fmla="*/ 485779 w 1009655"/>
              <a:gd name="connsiteY0" fmla="*/ 604967 h 1704432"/>
              <a:gd name="connsiteX1" fmla="*/ 262890 w 1009655"/>
              <a:gd name="connsiteY1" fmla="*/ 1252947 h 1704432"/>
              <a:gd name="connsiteX0" fmla="*/ 19058 w 1009655"/>
              <a:gd name="connsiteY0" fmla="*/ 0 h 1704432"/>
              <a:gd name="connsiteX1" fmla="*/ 1009654 w 1009655"/>
              <a:gd name="connsiteY1" fmla="*/ 852617 h 1704432"/>
              <a:gd name="connsiteX2" fmla="*/ 0 w 1009655"/>
              <a:gd name="connsiteY2" fmla="*/ 1704432 h 1704432"/>
              <a:gd name="connsiteX0" fmla="*/ 485779 w 1010449"/>
              <a:gd name="connsiteY0" fmla="*/ 604967 h 1709560"/>
              <a:gd name="connsiteX1" fmla="*/ 262890 w 1010449"/>
              <a:gd name="connsiteY1" fmla="*/ 1252947 h 1709560"/>
              <a:gd name="connsiteX0" fmla="*/ 19058 w 1010449"/>
              <a:gd name="connsiteY0" fmla="*/ 0 h 1709560"/>
              <a:gd name="connsiteX1" fmla="*/ 1009654 w 1010449"/>
              <a:gd name="connsiteY1" fmla="*/ 852617 h 1709560"/>
              <a:gd name="connsiteX2" fmla="*/ 180986 w 1010449"/>
              <a:gd name="connsiteY2" fmla="*/ 1604962 h 1709560"/>
              <a:gd name="connsiteX3" fmla="*/ 0 w 1010449"/>
              <a:gd name="connsiteY3" fmla="*/ 1704432 h 1709560"/>
              <a:gd name="connsiteX0" fmla="*/ 466721 w 991391"/>
              <a:gd name="connsiteY0" fmla="*/ 604967 h 1956844"/>
              <a:gd name="connsiteX1" fmla="*/ 243832 w 991391"/>
              <a:gd name="connsiteY1" fmla="*/ 1252947 h 1956844"/>
              <a:gd name="connsiteX0" fmla="*/ 0 w 991391"/>
              <a:gd name="connsiteY0" fmla="*/ 0 h 1956844"/>
              <a:gd name="connsiteX1" fmla="*/ 990596 w 991391"/>
              <a:gd name="connsiteY1" fmla="*/ 852617 h 1956844"/>
              <a:gd name="connsiteX2" fmla="*/ 161928 w 991391"/>
              <a:gd name="connsiteY2" fmla="*/ 1604962 h 1956844"/>
              <a:gd name="connsiteX3" fmla="*/ 154774 w 991391"/>
              <a:gd name="connsiteY3" fmla="*/ 1956844 h 1956844"/>
              <a:gd name="connsiteX0" fmla="*/ 466721 w 991391"/>
              <a:gd name="connsiteY0" fmla="*/ 604967 h 1956844"/>
              <a:gd name="connsiteX1" fmla="*/ 243832 w 991391"/>
              <a:gd name="connsiteY1" fmla="*/ 1252947 h 1956844"/>
              <a:gd name="connsiteX0" fmla="*/ 0 w 991391"/>
              <a:gd name="connsiteY0" fmla="*/ 0 h 1956844"/>
              <a:gd name="connsiteX1" fmla="*/ 990596 w 991391"/>
              <a:gd name="connsiteY1" fmla="*/ 852617 h 1956844"/>
              <a:gd name="connsiteX2" fmla="*/ 161928 w 991391"/>
              <a:gd name="connsiteY2" fmla="*/ 1604962 h 1956844"/>
              <a:gd name="connsiteX3" fmla="*/ 154774 w 991391"/>
              <a:gd name="connsiteY3" fmla="*/ 1956844 h 1956844"/>
              <a:gd name="connsiteX0" fmla="*/ 503078 w 1027748"/>
              <a:gd name="connsiteY0" fmla="*/ 604967 h 1668713"/>
              <a:gd name="connsiteX1" fmla="*/ 280189 w 1027748"/>
              <a:gd name="connsiteY1" fmla="*/ 1252947 h 1668713"/>
              <a:gd name="connsiteX0" fmla="*/ 36357 w 1027748"/>
              <a:gd name="connsiteY0" fmla="*/ 0 h 1668713"/>
              <a:gd name="connsiteX1" fmla="*/ 1026953 w 1027748"/>
              <a:gd name="connsiteY1" fmla="*/ 852617 h 1668713"/>
              <a:gd name="connsiteX2" fmla="*/ 198285 w 1027748"/>
              <a:gd name="connsiteY2" fmla="*/ 1604962 h 1668713"/>
              <a:gd name="connsiteX3" fmla="*/ 12537 w 1027748"/>
              <a:gd name="connsiteY3" fmla="*/ 1668713 h 1668713"/>
              <a:gd name="connsiteX0" fmla="*/ 490541 w 1015211"/>
              <a:gd name="connsiteY0" fmla="*/ 604967 h 1708690"/>
              <a:gd name="connsiteX1" fmla="*/ 267652 w 1015211"/>
              <a:gd name="connsiteY1" fmla="*/ 1252947 h 1708690"/>
              <a:gd name="connsiteX0" fmla="*/ 23820 w 1015211"/>
              <a:gd name="connsiteY0" fmla="*/ 0 h 1708690"/>
              <a:gd name="connsiteX1" fmla="*/ 1014416 w 1015211"/>
              <a:gd name="connsiteY1" fmla="*/ 852617 h 1708690"/>
              <a:gd name="connsiteX2" fmla="*/ 185748 w 1015211"/>
              <a:gd name="connsiteY2" fmla="*/ 1604962 h 1708690"/>
              <a:gd name="connsiteX3" fmla="*/ 0 w 1015211"/>
              <a:gd name="connsiteY3" fmla="*/ 1668713 h 1708690"/>
              <a:gd name="connsiteX0" fmla="*/ 490541 w 1015211"/>
              <a:gd name="connsiteY0" fmla="*/ 604967 h 1680814"/>
              <a:gd name="connsiteX1" fmla="*/ 267652 w 1015211"/>
              <a:gd name="connsiteY1" fmla="*/ 1252947 h 1680814"/>
              <a:gd name="connsiteX0" fmla="*/ 23820 w 1015211"/>
              <a:gd name="connsiteY0" fmla="*/ 0 h 1680814"/>
              <a:gd name="connsiteX1" fmla="*/ 1014416 w 1015211"/>
              <a:gd name="connsiteY1" fmla="*/ 852617 h 1680814"/>
              <a:gd name="connsiteX2" fmla="*/ 185748 w 1015211"/>
              <a:gd name="connsiteY2" fmla="*/ 1604962 h 1680814"/>
              <a:gd name="connsiteX3" fmla="*/ 0 w 1015211"/>
              <a:gd name="connsiteY3" fmla="*/ 1668713 h 1680814"/>
              <a:gd name="connsiteX0" fmla="*/ 466721 w 991391"/>
              <a:gd name="connsiteY0" fmla="*/ 604967 h 1709195"/>
              <a:gd name="connsiteX1" fmla="*/ 243832 w 991391"/>
              <a:gd name="connsiteY1" fmla="*/ 1252947 h 1709195"/>
              <a:gd name="connsiteX0" fmla="*/ 0 w 991391"/>
              <a:gd name="connsiteY0" fmla="*/ 0 h 1709195"/>
              <a:gd name="connsiteX1" fmla="*/ 990596 w 991391"/>
              <a:gd name="connsiteY1" fmla="*/ 852617 h 1709195"/>
              <a:gd name="connsiteX2" fmla="*/ 161928 w 991391"/>
              <a:gd name="connsiteY2" fmla="*/ 1604962 h 1709195"/>
              <a:gd name="connsiteX3" fmla="*/ 23805 w 991391"/>
              <a:gd name="connsiteY3" fmla="*/ 1709195 h 1709195"/>
              <a:gd name="connsiteX0" fmla="*/ 466721 w 991683"/>
              <a:gd name="connsiteY0" fmla="*/ 604967 h 1735248"/>
              <a:gd name="connsiteX1" fmla="*/ 243832 w 991683"/>
              <a:gd name="connsiteY1" fmla="*/ 1252947 h 1735248"/>
              <a:gd name="connsiteX0" fmla="*/ 0 w 991683"/>
              <a:gd name="connsiteY0" fmla="*/ 0 h 1735248"/>
              <a:gd name="connsiteX1" fmla="*/ 990596 w 991683"/>
              <a:gd name="connsiteY1" fmla="*/ 852617 h 1735248"/>
              <a:gd name="connsiteX2" fmla="*/ 352428 w 991683"/>
              <a:gd name="connsiteY2" fmla="*/ 1666874 h 1735248"/>
              <a:gd name="connsiteX3" fmla="*/ 23805 w 991683"/>
              <a:gd name="connsiteY3" fmla="*/ 1709195 h 1735248"/>
              <a:gd name="connsiteX0" fmla="*/ 466721 w 991683"/>
              <a:gd name="connsiteY0" fmla="*/ 604967 h 1747817"/>
              <a:gd name="connsiteX1" fmla="*/ 243832 w 991683"/>
              <a:gd name="connsiteY1" fmla="*/ 1252947 h 1747817"/>
              <a:gd name="connsiteX0" fmla="*/ 0 w 991683"/>
              <a:gd name="connsiteY0" fmla="*/ 0 h 1747817"/>
              <a:gd name="connsiteX1" fmla="*/ 990596 w 991683"/>
              <a:gd name="connsiteY1" fmla="*/ 852617 h 1747817"/>
              <a:gd name="connsiteX2" fmla="*/ 352428 w 991683"/>
              <a:gd name="connsiteY2" fmla="*/ 1666874 h 1747817"/>
              <a:gd name="connsiteX3" fmla="*/ 23805 w 991683"/>
              <a:gd name="connsiteY3" fmla="*/ 1709195 h 1747817"/>
              <a:gd name="connsiteX0" fmla="*/ 466721 w 991683"/>
              <a:gd name="connsiteY0" fmla="*/ 604967 h 1741896"/>
              <a:gd name="connsiteX1" fmla="*/ 243832 w 991683"/>
              <a:gd name="connsiteY1" fmla="*/ 1252947 h 1741896"/>
              <a:gd name="connsiteX0" fmla="*/ 0 w 991683"/>
              <a:gd name="connsiteY0" fmla="*/ 0 h 1741896"/>
              <a:gd name="connsiteX1" fmla="*/ 990596 w 991683"/>
              <a:gd name="connsiteY1" fmla="*/ 852617 h 1741896"/>
              <a:gd name="connsiteX2" fmla="*/ 352428 w 991683"/>
              <a:gd name="connsiteY2" fmla="*/ 1666874 h 1741896"/>
              <a:gd name="connsiteX3" fmla="*/ 23805 w 991683"/>
              <a:gd name="connsiteY3" fmla="*/ 1709195 h 1741896"/>
              <a:gd name="connsiteX0" fmla="*/ 466721 w 991683"/>
              <a:gd name="connsiteY0" fmla="*/ 604967 h 1709476"/>
              <a:gd name="connsiteX1" fmla="*/ 243832 w 991683"/>
              <a:gd name="connsiteY1" fmla="*/ 1252947 h 1709476"/>
              <a:gd name="connsiteX0" fmla="*/ 0 w 991683"/>
              <a:gd name="connsiteY0" fmla="*/ 0 h 1709476"/>
              <a:gd name="connsiteX1" fmla="*/ 990596 w 991683"/>
              <a:gd name="connsiteY1" fmla="*/ 852617 h 1709476"/>
              <a:gd name="connsiteX2" fmla="*/ 352428 w 991683"/>
              <a:gd name="connsiteY2" fmla="*/ 1666874 h 1709476"/>
              <a:gd name="connsiteX3" fmla="*/ 28568 w 991683"/>
              <a:gd name="connsiteY3" fmla="*/ 1554414 h 1709476"/>
              <a:gd name="connsiteX0" fmla="*/ 466721 w 991824"/>
              <a:gd name="connsiteY0" fmla="*/ 604967 h 1579820"/>
              <a:gd name="connsiteX1" fmla="*/ 243832 w 991824"/>
              <a:gd name="connsiteY1" fmla="*/ 1252947 h 1579820"/>
              <a:gd name="connsiteX0" fmla="*/ 0 w 991824"/>
              <a:gd name="connsiteY0" fmla="*/ 0 h 1579820"/>
              <a:gd name="connsiteX1" fmla="*/ 990596 w 991824"/>
              <a:gd name="connsiteY1" fmla="*/ 852617 h 1579820"/>
              <a:gd name="connsiteX2" fmla="*/ 411959 w 991824"/>
              <a:gd name="connsiteY2" fmla="*/ 1500186 h 1579820"/>
              <a:gd name="connsiteX3" fmla="*/ 28568 w 991824"/>
              <a:gd name="connsiteY3" fmla="*/ 1554414 h 1579820"/>
              <a:gd name="connsiteX0" fmla="*/ 466721 w 991824"/>
              <a:gd name="connsiteY0" fmla="*/ 604967 h 1579820"/>
              <a:gd name="connsiteX1" fmla="*/ 243832 w 991824"/>
              <a:gd name="connsiteY1" fmla="*/ 1252947 h 1579820"/>
              <a:gd name="connsiteX0" fmla="*/ 0 w 991824"/>
              <a:gd name="connsiteY0" fmla="*/ 0 h 1579820"/>
              <a:gd name="connsiteX1" fmla="*/ 990596 w 991824"/>
              <a:gd name="connsiteY1" fmla="*/ 852617 h 1579820"/>
              <a:gd name="connsiteX2" fmla="*/ 411959 w 991824"/>
              <a:gd name="connsiteY2" fmla="*/ 1500186 h 1579820"/>
              <a:gd name="connsiteX3" fmla="*/ 28568 w 991824"/>
              <a:gd name="connsiteY3" fmla="*/ 1554414 h 1579820"/>
              <a:gd name="connsiteX0" fmla="*/ 466721 w 991824"/>
              <a:gd name="connsiteY0" fmla="*/ 604967 h 1554452"/>
              <a:gd name="connsiteX1" fmla="*/ 243832 w 991824"/>
              <a:gd name="connsiteY1" fmla="*/ 1252947 h 1554452"/>
              <a:gd name="connsiteX0" fmla="*/ 0 w 991824"/>
              <a:gd name="connsiteY0" fmla="*/ 0 h 1554452"/>
              <a:gd name="connsiteX1" fmla="*/ 990596 w 991824"/>
              <a:gd name="connsiteY1" fmla="*/ 852617 h 1554452"/>
              <a:gd name="connsiteX2" fmla="*/ 411959 w 991824"/>
              <a:gd name="connsiteY2" fmla="*/ 1500186 h 1554452"/>
              <a:gd name="connsiteX3" fmla="*/ 400052 w 991824"/>
              <a:gd name="connsiteY3" fmla="*/ 1345404 h 1554452"/>
              <a:gd name="connsiteX4" fmla="*/ 28568 w 991824"/>
              <a:gd name="connsiteY4" fmla="*/ 1554414 h 1554452"/>
              <a:gd name="connsiteX0" fmla="*/ 466721 w 991824"/>
              <a:gd name="connsiteY0" fmla="*/ 604967 h 1554519"/>
              <a:gd name="connsiteX1" fmla="*/ 243832 w 991824"/>
              <a:gd name="connsiteY1" fmla="*/ 1252947 h 1554519"/>
              <a:gd name="connsiteX0" fmla="*/ 0 w 991824"/>
              <a:gd name="connsiteY0" fmla="*/ 0 h 1554519"/>
              <a:gd name="connsiteX1" fmla="*/ 990596 w 991824"/>
              <a:gd name="connsiteY1" fmla="*/ 852617 h 1554519"/>
              <a:gd name="connsiteX2" fmla="*/ 411959 w 991824"/>
              <a:gd name="connsiteY2" fmla="*/ 1500186 h 1554519"/>
              <a:gd name="connsiteX3" fmla="*/ 400052 w 991824"/>
              <a:gd name="connsiteY3" fmla="*/ 1345404 h 1554519"/>
              <a:gd name="connsiteX4" fmla="*/ 28568 w 991824"/>
              <a:gd name="connsiteY4" fmla="*/ 1554414 h 1554519"/>
              <a:gd name="connsiteX0" fmla="*/ 466721 w 991824"/>
              <a:gd name="connsiteY0" fmla="*/ 604967 h 1554519"/>
              <a:gd name="connsiteX1" fmla="*/ 243832 w 991824"/>
              <a:gd name="connsiteY1" fmla="*/ 1252947 h 1554519"/>
              <a:gd name="connsiteX0" fmla="*/ 0 w 991824"/>
              <a:gd name="connsiteY0" fmla="*/ 0 h 1554519"/>
              <a:gd name="connsiteX1" fmla="*/ 990596 w 991824"/>
              <a:gd name="connsiteY1" fmla="*/ 852617 h 1554519"/>
              <a:gd name="connsiteX2" fmla="*/ 411959 w 991824"/>
              <a:gd name="connsiteY2" fmla="*/ 1500186 h 1554519"/>
              <a:gd name="connsiteX3" fmla="*/ 400052 w 991824"/>
              <a:gd name="connsiteY3" fmla="*/ 1345404 h 1554519"/>
              <a:gd name="connsiteX4" fmla="*/ 28568 w 991824"/>
              <a:gd name="connsiteY4" fmla="*/ 1554414 h 1554519"/>
              <a:gd name="connsiteX0" fmla="*/ 466721 w 991824"/>
              <a:gd name="connsiteY0" fmla="*/ 604967 h 1554519"/>
              <a:gd name="connsiteX1" fmla="*/ 243832 w 991824"/>
              <a:gd name="connsiteY1" fmla="*/ 1252947 h 1554519"/>
              <a:gd name="connsiteX0" fmla="*/ 0 w 991824"/>
              <a:gd name="connsiteY0" fmla="*/ 0 h 1554519"/>
              <a:gd name="connsiteX1" fmla="*/ 990596 w 991824"/>
              <a:gd name="connsiteY1" fmla="*/ 852617 h 1554519"/>
              <a:gd name="connsiteX2" fmla="*/ 411959 w 991824"/>
              <a:gd name="connsiteY2" fmla="*/ 1500186 h 1554519"/>
              <a:gd name="connsiteX3" fmla="*/ 400052 w 991824"/>
              <a:gd name="connsiteY3" fmla="*/ 1345404 h 1554519"/>
              <a:gd name="connsiteX4" fmla="*/ 28568 w 991824"/>
              <a:gd name="connsiteY4" fmla="*/ 1554414 h 1554519"/>
              <a:gd name="connsiteX0" fmla="*/ 466721 w 991824"/>
              <a:gd name="connsiteY0" fmla="*/ 604967 h 1554519"/>
              <a:gd name="connsiteX1" fmla="*/ 243832 w 991824"/>
              <a:gd name="connsiteY1" fmla="*/ 1252947 h 1554519"/>
              <a:gd name="connsiteX0" fmla="*/ 0 w 991824"/>
              <a:gd name="connsiteY0" fmla="*/ 0 h 1554519"/>
              <a:gd name="connsiteX1" fmla="*/ 990596 w 991824"/>
              <a:gd name="connsiteY1" fmla="*/ 852617 h 1554519"/>
              <a:gd name="connsiteX2" fmla="*/ 411959 w 991824"/>
              <a:gd name="connsiteY2" fmla="*/ 1500186 h 1554519"/>
              <a:gd name="connsiteX3" fmla="*/ 400052 w 991824"/>
              <a:gd name="connsiteY3" fmla="*/ 1345404 h 1554519"/>
              <a:gd name="connsiteX4" fmla="*/ 28568 w 991824"/>
              <a:gd name="connsiteY4" fmla="*/ 1554414 h 1554519"/>
              <a:gd name="connsiteX0" fmla="*/ 466721 w 991824"/>
              <a:gd name="connsiteY0" fmla="*/ 604967 h 1554510"/>
              <a:gd name="connsiteX1" fmla="*/ 243832 w 991824"/>
              <a:gd name="connsiteY1" fmla="*/ 1252947 h 1554510"/>
              <a:gd name="connsiteX0" fmla="*/ 0 w 991824"/>
              <a:gd name="connsiteY0" fmla="*/ 0 h 1554510"/>
              <a:gd name="connsiteX1" fmla="*/ 990596 w 991824"/>
              <a:gd name="connsiteY1" fmla="*/ 852617 h 1554510"/>
              <a:gd name="connsiteX2" fmla="*/ 411959 w 991824"/>
              <a:gd name="connsiteY2" fmla="*/ 1500186 h 1554510"/>
              <a:gd name="connsiteX3" fmla="*/ 400052 w 991824"/>
              <a:gd name="connsiteY3" fmla="*/ 1345404 h 1554510"/>
              <a:gd name="connsiteX4" fmla="*/ 28568 w 991824"/>
              <a:gd name="connsiteY4" fmla="*/ 1554414 h 1554510"/>
              <a:gd name="connsiteX0" fmla="*/ 466721 w 991824"/>
              <a:gd name="connsiteY0" fmla="*/ 604967 h 1554414"/>
              <a:gd name="connsiteX1" fmla="*/ 243832 w 991824"/>
              <a:gd name="connsiteY1" fmla="*/ 1252947 h 1554414"/>
              <a:gd name="connsiteX0" fmla="*/ 0 w 991824"/>
              <a:gd name="connsiteY0" fmla="*/ 0 h 1554414"/>
              <a:gd name="connsiteX1" fmla="*/ 990596 w 991824"/>
              <a:gd name="connsiteY1" fmla="*/ 852617 h 1554414"/>
              <a:gd name="connsiteX2" fmla="*/ 411959 w 991824"/>
              <a:gd name="connsiteY2" fmla="*/ 1500186 h 1554414"/>
              <a:gd name="connsiteX3" fmla="*/ 400052 w 991824"/>
              <a:gd name="connsiteY3" fmla="*/ 1345404 h 1554414"/>
              <a:gd name="connsiteX4" fmla="*/ 366714 w 991824"/>
              <a:gd name="connsiteY4" fmla="*/ 1528761 h 1554414"/>
              <a:gd name="connsiteX5" fmla="*/ 28568 w 991824"/>
              <a:gd name="connsiteY5" fmla="*/ 1554414 h 1554414"/>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542"/>
              <a:gd name="connsiteY0" fmla="*/ 604967 h 1563495"/>
              <a:gd name="connsiteX1" fmla="*/ 243832 w 991542"/>
              <a:gd name="connsiteY1" fmla="*/ 1252947 h 1563495"/>
              <a:gd name="connsiteX0" fmla="*/ 0 w 991542"/>
              <a:gd name="connsiteY0" fmla="*/ 0 h 1563495"/>
              <a:gd name="connsiteX1" fmla="*/ 990596 w 991542"/>
              <a:gd name="connsiteY1" fmla="*/ 852617 h 1563495"/>
              <a:gd name="connsiteX2" fmla="*/ 411959 w 991542"/>
              <a:gd name="connsiteY2" fmla="*/ 1500186 h 1563495"/>
              <a:gd name="connsiteX3" fmla="*/ 400052 w 991542"/>
              <a:gd name="connsiteY3" fmla="*/ 1345404 h 1563495"/>
              <a:gd name="connsiteX4" fmla="*/ 366714 w 991542"/>
              <a:gd name="connsiteY4" fmla="*/ 1528761 h 1563495"/>
              <a:gd name="connsiteX5" fmla="*/ 28568 w 991542"/>
              <a:gd name="connsiteY5" fmla="*/ 1554414 h 1563495"/>
              <a:gd name="connsiteX0" fmla="*/ 466721 w 991542"/>
              <a:gd name="connsiteY0" fmla="*/ 604967 h 1563495"/>
              <a:gd name="connsiteX1" fmla="*/ 243832 w 991542"/>
              <a:gd name="connsiteY1" fmla="*/ 1252947 h 1563495"/>
              <a:gd name="connsiteX0" fmla="*/ 0 w 991542"/>
              <a:gd name="connsiteY0" fmla="*/ 0 h 1563495"/>
              <a:gd name="connsiteX1" fmla="*/ 990596 w 991542"/>
              <a:gd name="connsiteY1" fmla="*/ 852617 h 1563495"/>
              <a:gd name="connsiteX2" fmla="*/ 411959 w 991542"/>
              <a:gd name="connsiteY2" fmla="*/ 1500186 h 1563495"/>
              <a:gd name="connsiteX3" fmla="*/ 400052 w 991542"/>
              <a:gd name="connsiteY3" fmla="*/ 1345404 h 1563495"/>
              <a:gd name="connsiteX4" fmla="*/ 366714 w 991542"/>
              <a:gd name="connsiteY4" fmla="*/ 1528761 h 1563495"/>
              <a:gd name="connsiteX5" fmla="*/ 28568 w 991542"/>
              <a:gd name="connsiteY5" fmla="*/ 1554414 h 1563495"/>
              <a:gd name="connsiteX0" fmla="*/ 466721 w 991475"/>
              <a:gd name="connsiteY0" fmla="*/ 604967 h 1563495"/>
              <a:gd name="connsiteX1" fmla="*/ 243832 w 991475"/>
              <a:gd name="connsiteY1" fmla="*/ 1252947 h 1563495"/>
              <a:gd name="connsiteX0" fmla="*/ 0 w 991475"/>
              <a:gd name="connsiteY0" fmla="*/ 0 h 1563495"/>
              <a:gd name="connsiteX1" fmla="*/ 990596 w 991475"/>
              <a:gd name="connsiteY1" fmla="*/ 852617 h 1563495"/>
              <a:gd name="connsiteX2" fmla="*/ 366715 w 991475"/>
              <a:gd name="connsiteY2" fmla="*/ 1533523 h 1563495"/>
              <a:gd name="connsiteX3" fmla="*/ 400052 w 991475"/>
              <a:gd name="connsiteY3" fmla="*/ 1345404 h 1563495"/>
              <a:gd name="connsiteX4" fmla="*/ 366714 w 991475"/>
              <a:gd name="connsiteY4" fmla="*/ 1528761 h 1563495"/>
              <a:gd name="connsiteX5" fmla="*/ 28568 w 991475"/>
              <a:gd name="connsiteY5" fmla="*/ 1554414 h 1563495"/>
              <a:gd name="connsiteX0" fmla="*/ 466721 w 991475"/>
              <a:gd name="connsiteY0" fmla="*/ 604967 h 1563495"/>
              <a:gd name="connsiteX1" fmla="*/ 243832 w 991475"/>
              <a:gd name="connsiteY1" fmla="*/ 1252947 h 1563495"/>
              <a:gd name="connsiteX0" fmla="*/ 0 w 991475"/>
              <a:gd name="connsiteY0" fmla="*/ 0 h 1563495"/>
              <a:gd name="connsiteX1" fmla="*/ 990596 w 991475"/>
              <a:gd name="connsiteY1" fmla="*/ 852617 h 1563495"/>
              <a:gd name="connsiteX2" fmla="*/ 366715 w 991475"/>
              <a:gd name="connsiteY2" fmla="*/ 1533523 h 1563495"/>
              <a:gd name="connsiteX3" fmla="*/ 400052 w 991475"/>
              <a:gd name="connsiteY3" fmla="*/ 1345404 h 1563495"/>
              <a:gd name="connsiteX4" fmla="*/ 366714 w 991475"/>
              <a:gd name="connsiteY4" fmla="*/ 1528761 h 1563495"/>
              <a:gd name="connsiteX5" fmla="*/ 28568 w 991475"/>
              <a:gd name="connsiteY5" fmla="*/ 1554414 h 1563495"/>
              <a:gd name="connsiteX0" fmla="*/ 466721 w 991475"/>
              <a:gd name="connsiteY0" fmla="*/ 604967 h 1563495"/>
              <a:gd name="connsiteX1" fmla="*/ 243832 w 991475"/>
              <a:gd name="connsiteY1" fmla="*/ 1252947 h 1563495"/>
              <a:gd name="connsiteX0" fmla="*/ 0 w 991475"/>
              <a:gd name="connsiteY0" fmla="*/ 0 h 1563495"/>
              <a:gd name="connsiteX1" fmla="*/ 990596 w 991475"/>
              <a:gd name="connsiteY1" fmla="*/ 852617 h 1563495"/>
              <a:gd name="connsiteX2" fmla="*/ 366715 w 991475"/>
              <a:gd name="connsiteY2" fmla="*/ 1533523 h 1563495"/>
              <a:gd name="connsiteX3" fmla="*/ 400052 w 991475"/>
              <a:gd name="connsiteY3" fmla="*/ 1345404 h 1563495"/>
              <a:gd name="connsiteX4" fmla="*/ 366714 w 991475"/>
              <a:gd name="connsiteY4" fmla="*/ 1528761 h 1563495"/>
              <a:gd name="connsiteX5" fmla="*/ 28568 w 991475"/>
              <a:gd name="connsiteY5" fmla="*/ 1554414 h 1563495"/>
              <a:gd name="connsiteX0" fmla="*/ 466721 w 991475"/>
              <a:gd name="connsiteY0" fmla="*/ 604967 h 1604961"/>
              <a:gd name="connsiteX1" fmla="*/ 243832 w 991475"/>
              <a:gd name="connsiteY1" fmla="*/ 1252947 h 1604961"/>
              <a:gd name="connsiteX0" fmla="*/ 0 w 991475"/>
              <a:gd name="connsiteY0" fmla="*/ 0 h 1604961"/>
              <a:gd name="connsiteX1" fmla="*/ 990596 w 991475"/>
              <a:gd name="connsiteY1" fmla="*/ 852617 h 1604961"/>
              <a:gd name="connsiteX2" fmla="*/ 366715 w 991475"/>
              <a:gd name="connsiteY2" fmla="*/ 1533523 h 1604961"/>
              <a:gd name="connsiteX3" fmla="*/ 400052 w 991475"/>
              <a:gd name="connsiteY3" fmla="*/ 1345404 h 1604961"/>
              <a:gd name="connsiteX4" fmla="*/ 366714 w 991475"/>
              <a:gd name="connsiteY4" fmla="*/ 1528761 h 1604961"/>
              <a:gd name="connsiteX5" fmla="*/ 645322 w 991475"/>
              <a:gd name="connsiteY5" fmla="*/ 1604961 h 1604961"/>
              <a:gd name="connsiteX6" fmla="*/ 28568 w 991475"/>
              <a:gd name="connsiteY6" fmla="*/ 1554414 h 1604961"/>
              <a:gd name="connsiteX0" fmla="*/ 466721 w 991475"/>
              <a:gd name="connsiteY0" fmla="*/ 604967 h 1604961"/>
              <a:gd name="connsiteX1" fmla="*/ 243832 w 991475"/>
              <a:gd name="connsiteY1" fmla="*/ 1252947 h 1604961"/>
              <a:gd name="connsiteX0" fmla="*/ 0 w 991475"/>
              <a:gd name="connsiteY0" fmla="*/ 0 h 1604961"/>
              <a:gd name="connsiteX1" fmla="*/ 990596 w 991475"/>
              <a:gd name="connsiteY1" fmla="*/ 852617 h 1604961"/>
              <a:gd name="connsiteX2" fmla="*/ 366715 w 991475"/>
              <a:gd name="connsiteY2" fmla="*/ 1533523 h 1604961"/>
              <a:gd name="connsiteX3" fmla="*/ 400052 w 991475"/>
              <a:gd name="connsiteY3" fmla="*/ 1345404 h 1604961"/>
              <a:gd name="connsiteX4" fmla="*/ 366714 w 991475"/>
              <a:gd name="connsiteY4" fmla="*/ 1528761 h 1604961"/>
              <a:gd name="connsiteX5" fmla="*/ 645322 w 991475"/>
              <a:gd name="connsiteY5" fmla="*/ 1604961 h 1604961"/>
              <a:gd name="connsiteX6" fmla="*/ 409568 w 991475"/>
              <a:gd name="connsiteY6" fmla="*/ 1556795 h 1604961"/>
              <a:gd name="connsiteX0" fmla="*/ 466721 w 991475"/>
              <a:gd name="connsiteY0" fmla="*/ 604967 h 1604961"/>
              <a:gd name="connsiteX1" fmla="*/ 243832 w 991475"/>
              <a:gd name="connsiteY1" fmla="*/ 1252947 h 1604961"/>
              <a:gd name="connsiteX0" fmla="*/ 0 w 991475"/>
              <a:gd name="connsiteY0" fmla="*/ 0 h 1604961"/>
              <a:gd name="connsiteX1" fmla="*/ 990596 w 991475"/>
              <a:gd name="connsiteY1" fmla="*/ 852617 h 1604961"/>
              <a:gd name="connsiteX2" fmla="*/ 366715 w 991475"/>
              <a:gd name="connsiteY2" fmla="*/ 1533523 h 1604961"/>
              <a:gd name="connsiteX3" fmla="*/ 400052 w 991475"/>
              <a:gd name="connsiteY3" fmla="*/ 1345404 h 1604961"/>
              <a:gd name="connsiteX4" fmla="*/ 366714 w 991475"/>
              <a:gd name="connsiteY4" fmla="*/ 1528761 h 1604961"/>
              <a:gd name="connsiteX5" fmla="*/ 645322 w 991475"/>
              <a:gd name="connsiteY5" fmla="*/ 1604961 h 1604961"/>
              <a:gd name="connsiteX6" fmla="*/ 411949 w 991475"/>
              <a:gd name="connsiteY6" fmla="*/ 1554414 h 1604961"/>
              <a:gd name="connsiteX0" fmla="*/ 466721 w 991475"/>
              <a:gd name="connsiteY0" fmla="*/ 604967 h 1559717"/>
              <a:gd name="connsiteX1" fmla="*/ 243832 w 991475"/>
              <a:gd name="connsiteY1" fmla="*/ 1252947 h 1559717"/>
              <a:gd name="connsiteX0" fmla="*/ 0 w 991475"/>
              <a:gd name="connsiteY0" fmla="*/ 0 h 1559717"/>
              <a:gd name="connsiteX1" fmla="*/ 990596 w 991475"/>
              <a:gd name="connsiteY1" fmla="*/ 852617 h 1559717"/>
              <a:gd name="connsiteX2" fmla="*/ 366715 w 991475"/>
              <a:gd name="connsiteY2" fmla="*/ 1533523 h 1559717"/>
              <a:gd name="connsiteX3" fmla="*/ 400052 w 991475"/>
              <a:gd name="connsiteY3" fmla="*/ 1345404 h 1559717"/>
              <a:gd name="connsiteX4" fmla="*/ 366714 w 991475"/>
              <a:gd name="connsiteY4" fmla="*/ 1528761 h 1559717"/>
              <a:gd name="connsiteX5" fmla="*/ 566740 w 991475"/>
              <a:gd name="connsiteY5" fmla="*/ 1559717 h 1559717"/>
              <a:gd name="connsiteX6" fmla="*/ 411949 w 991475"/>
              <a:gd name="connsiteY6" fmla="*/ 1554414 h 1559717"/>
              <a:gd name="connsiteX0" fmla="*/ 466721 w 991475"/>
              <a:gd name="connsiteY0" fmla="*/ 604967 h 1559717"/>
              <a:gd name="connsiteX1" fmla="*/ 243832 w 991475"/>
              <a:gd name="connsiteY1" fmla="*/ 1252947 h 1559717"/>
              <a:gd name="connsiteX0" fmla="*/ 0 w 991475"/>
              <a:gd name="connsiteY0" fmla="*/ 0 h 1559717"/>
              <a:gd name="connsiteX1" fmla="*/ 990596 w 991475"/>
              <a:gd name="connsiteY1" fmla="*/ 852617 h 1559717"/>
              <a:gd name="connsiteX2" fmla="*/ 366715 w 991475"/>
              <a:gd name="connsiteY2" fmla="*/ 1533523 h 1559717"/>
              <a:gd name="connsiteX3" fmla="*/ 400052 w 991475"/>
              <a:gd name="connsiteY3" fmla="*/ 1345404 h 1559717"/>
              <a:gd name="connsiteX4" fmla="*/ 366714 w 991475"/>
              <a:gd name="connsiteY4" fmla="*/ 1528761 h 1559717"/>
              <a:gd name="connsiteX5" fmla="*/ 566740 w 991475"/>
              <a:gd name="connsiteY5" fmla="*/ 1559717 h 1559717"/>
              <a:gd name="connsiteX6" fmla="*/ 411949 w 991475"/>
              <a:gd name="connsiteY6" fmla="*/ 1554414 h 1559717"/>
              <a:gd name="connsiteX0" fmla="*/ 466721 w 991475"/>
              <a:gd name="connsiteY0" fmla="*/ 604967 h 1569527"/>
              <a:gd name="connsiteX1" fmla="*/ 243832 w 991475"/>
              <a:gd name="connsiteY1" fmla="*/ 1252947 h 1569527"/>
              <a:gd name="connsiteX0" fmla="*/ 0 w 991475"/>
              <a:gd name="connsiteY0" fmla="*/ 0 h 1569527"/>
              <a:gd name="connsiteX1" fmla="*/ 990596 w 991475"/>
              <a:gd name="connsiteY1" fmla="*/ 852617 h 1569527"/>
              <a:gd name="connsiteX2" fmla="*/ 366715 w 991475"/>
              <a:gd name="connsiteY2" fmla="*/ 1533523 h 1569527"/>
              <a:gd name="connsiteX3" fmla="*/ 400052 w 991475"/>
              <a:gd name="connsiteY3" fmla="*/ 1345404 h 1569527"/>
              <a:gd name="connsiteX4" fmla="*/ 366714 w 991475"/>
              <a:gd name="connsiteY4" fmla="*/ 1528761 h 1569527"/>
              <a:gd name="connsiteX5" fmla="*/ 566740 w 991475"/>
              <a:gd name="connsiteY5" fmla="*/ 1559717 h 1569527"/>
              <a:gd name="connsiteX6" fmla="*/ 411949 w 991475"/>
              <a:gd name="connsiteY6" fmla="*/ 1554414 h 1569527"/>
              <a:gd name="connsiteX0" fmla="*/ 466721 w 991475"/>
              <a:gd name="connsiteY0" fmla="*/ 604967 h 1588413"/>
              <a:gd name="connsiteX1" fmla="*/ 243832 w 991475"/>
              <a:gd name="connsiteY1" fmla="*/ 1252947 h 1588413"/>
              <a:gd name="connsiteX0" fmla="*/ 0 w 991475"/>
              <a:gd name="connsiteY0" fmla="*/ 0 h 1588413"/>
              <a:gd name="connsiteX1" fmla="*/ 990596 w 991475"/>
              <a:gd name="connsiteY1" fmla="*/ 852617 h 1588413"/>
              <a:gd name="connsiteX2" fmla="*/ 366715 w 991475"/>
              <a:gd name="connsiteY2" fmla="*/ 1533523 h 1588413"/>
              <a:gd name="connsiteX3" fmla="*/ 400052 w 991475"/>
              <a:gd name="connsiteY3" fmla="*/ 1345404 h 1588413"/>
              <a:gd name="connsiteX4" fmla="*/ 366714 w 991475"/>
              <a:gd name="connsiteY4" fmla="*/ 1528761 h 1588413"/>
              <a:gd name="connsiteX5" fmla="*/ 566740 w 991475"/>
              <a:gd name="connsiteY5" fmla="*/ 1559717 h 1588413"/>
              <a:gd name="connsiteX6" fmla="*/ 504828 w 991475"/>
              <a:gd name="connsiteY6" fmla="*/ 1588292 h 1588413"/>
              <a:gd name="connsiteX7" fmla="*/ 411949 w 991475"/>
              <a:gd name="connsiteY7" fmla="*/ 1554414 h 1588413"/>
              <a:gd name="connsiteX0" fmla="*/ 466721 w 991475"/>
              <a:gd name="connsiteY0" fmla="*/ 604967 h 1569527"/>
              <a:gd name="connsiteX1" fmla="*/ 243832 w 991475"/>
              <a:gd name="connsiteY1" fmla="*/ 1252947 h 1569527"/>
              <a:gd name="connsiteX0" fmla="*/ 0 w 991475"/>
              <a:gd name="connsiteY0" fmla="*/ 0 h 1569527"/>
              <a:gd name="connsiteX1" fmla="*/ 990596 w 991475"/>
              <a:gd name="connsiteY1" fmla="*/ 852617 h 1569527"/>
              <a:gd name="connsiteX2" fmla="*/ 366715 w 991475"/>
              <a:gd name="connsiteY2" fmla="*/ 1533523 h 1569527"/>
              <a:gd name="connsiteX3" fmla="*/ 400052 w 991475"/>
              <a:gd name="connsiteY3" fmla="*/ 1345404 h 1569527"/>
              <a:gd name="connsiteX4" fmla="*/ 366714 w 991475"/>
              <a:gd name="connsiteY4" fmla="*/ 1528761 h 1569527"/>
              <a:gd name="connsiteX5" fmla="*/ 566740 w 991475"/>
              <a:gd name="connsiteY5" fmla="*/ 1559717 h 1569527"/>
              <a:gd name="connsiteX6" fmla="*/ 502447 w 991475"/>
              <a:gd name="connsiteY6" fmla="*/ 1538286 h 1569527"/>
              <a:gd name="connsiteX7" fmla="*/ 411949 w 991475"/>
              <a:gd name="connsiteY7" fmla="*/ 1554414 h 1569527"/>
              <a:gd name="connsiteX0" fmla="*/ 466721 w 991475"/>
              <a:gd name="connsiteY0" fmla="*/ 604967 h 1569527"/>
              <a:gd name="connsiteX1" fmla="*/ 243832 w 991475"/>
              <a:gd name="connsiteY1" fmla="*/ 1252947 h 1569527"/>
              <a:gd name="connsiteX0" fmla="*/ 0 w 991475"/>
              <a:gd name="connsiteY0" fmla="*/ 0 h 1569527"/>
              <a:gd name="connsiteX1" fmla="*/ 990596 w 991475"/>
              <a:gd name="connsiteY1" fmla="*/ 852617 h 1569527"/>
              <a:gd name="connsiteX2" fmla="*/ 366715 w 991475"/>
              <a:gd name="connsiteY2" fmla="*/ 1533523 h 1569527"/>
              <a:gd name="connsiteX3" fmla="*/ 400052 w 991475"/>
              <a:gd name="connsiteY3" fmla="*/ 1345404 h 1569527"/>
              <a:gd name="connsiteX4" fmla="*/ 366714 w 991475"/>
              <a:gd name="connsiteY4" fmla="*/ 1528761 h 1569527"/>
              <a:gd name="connsiteX5" fmla="*/ 566740 w 991475"/>
              <a:gd name="connsiteY5" fmla="*/ 1559717 h 1569527"/>
              <a:gd name="connsiteX6" fmla="*/ 411949 w 991475"/>
              <a:gd name="connsiteY6" fmla="*/ 1554414 h 1569527"/>
              <a:gd name="connsiteX0" fmla="*/ 466721 w 991475"/>
              <a:gd name="connsiteY0" fmla="*/ 604967 h 1569527"/>
              <a:gd name="connsiteX1" fmla="*/ 243832 w 991475"/>
              <a:gd name="connsiteY1" fmla="*/ 1252947 h 1569527"/>
              <a:gd name="connsiteX0" fmla="*/ 0 w 991475"/>
              <a:gd name="connsiteY0" fmla="*/ 0 h 1569527"/>
              <a:gd name="connsiteX1" fmla="*/ 990596 w 991475"/>
              <a:gd name="connsiteY1" fmla="*/ 852617 h 1569527"/>
              <a:gd name="connsiteX2" fmla="*/ 366715 w 991475"/>
              <a:gd name="connsiteY2" fmla="*/ 1533523 h 1569527"/>
              <a:gd name="connsiteX3" fmla="*/ 400052 w 991475"/>
              <a:gd name="connsiteY3" fmla="*/ 1345404 h 1569527"/>
              <a:gd name="connsiteX4" fmla="*/ 366714 w 991475"/>
              <a:gd name="connsiteY4" fmla="*/ 1528761 h 1569527"/>
              <a:gd name="connsiteX5" fmla="*/ 566740 w 991475"/>
              <a:gd name="connsiteY5" fmla="*/ 1559717 h 1569527"/>
              <a:gd name="connsiteX6" fmla="*/ 411949 w 991475"/>
              <a:gd name="connsiteY6" fmla="*/ 1554414 h 1569527"/>
              <a:gd name="connsiteX0" fmla="*/ 466721 w 991475"/>
              <a:gd name="connsiteY0" fmla="*/ 604967 h 1568020"/>
              <a:gd name="connsiteX1" fmla="*/ 243832 w 991475"/>
              <a:gd name="connsiteY1" fmla="*/ 1252947 h 1568020"/>
              <a:gd name="connsiteX0" fmla="*/ 0 w 991475"/>
              <a:gd name="connsiteY0" fmla="*/ 0 h 1568020"/>
              <a:gd name="connsiteX1" fmla="*/ 990596 w 991475"/>
              <a:gd name="connsiteY1" fmla="*/ 852617 h 1568020"/>
              <a:gd name="connsiteX2" fmla="*/ 366715 w 991475"/>
              <a:gd name="connsiteY2" fmla="*/ 1533523 h 1568020"/>
              <a:gd name="connsiteX3" fmla="*/ 400052 w 991475"/>
              <a:gd name="connsiteY3" fmla="*/ 1345404 h 1568020"/>
              <a:gd name="connsiteX4" fmla="*/ 366714 w 991475"/>
              <a:gd name="connsiteY4" fmla="*/ 1528761 h 1568020"/>
              <a:gd name="connsiteX5" fmla="*/ 566740 w 991475"/>
              <a:gd name="connsiteY5" fmla="*/ 1559717 h 1568020"/>
              <a:gd name="connsiteX6" fmla="*/ 411949 w 991475"/>
              <a:gd name="connsiteY6" fmla="*/ 1554414 h 1568020"/>
              <a:gd name="connsiteX0" fmla="*/ 466721 w 991475"/>
              <a:gd name="connsiteY0" fmla="*/ 604967 h 1566427"/>
              <a:gd name="connsiteX1" fmla="*/ 243832 w 991475"/>
              <a:gd name="connsiteY1" fmla="*/ 1252947 h 1566427"/>
              <a:gd name="connsiteX0" fmla="*/ 0 w 991475"/>
              <a:gd name="connsiteY0" fmla="*/ 0 h 1566427"/>
              <a:gd name="connsiteX1" fmla="*/ 990596 w 991475"/>
              <a:gd name="connsiteY1" fmla="*/ 852617 h 1566427"/>
              <a:gd name="connsiteX2" fmla="*/ 366715 w 991475"/>
              <a:gd name="connsiteY2" fmla="*/ 1533523 h 1566427"/>
              <a:gd name="connsiteX3" fmla="*/ 400052 w 991475"/>
              <a:gd name="connsiteY3" fmla="*/ 1345404 h 1566427"/>
              <a:gd name="connsiteX4" fmla="*/ 366714 w 991475"/>
              <a:gd name="connsiteY4" fmla="*/ 1528761 h 1566427"/>
              <a:gd name="connsiteX5" fmla="*/ 566740 w 991475"/>
              <a:gd name="connsiteY5" fmla="*/ 1559717 h 1566427"/>
              <a:gd name="connsiteX6" fmla="*/ 376230 w 991475"/>
              <a:gd name="connsiteY6" fmla="*/ 1544889 h 1566427"/>
              <a:gd name="connsiteX0" fmla="*/ 466721 w 991475"/>
              <a:gd name="connsiteY0" fmla="*/ 604967 h 1568215"/>
              <a:gd name="connsiteX1" fmla="*/ 243832 w 991475"/>
              <a:gd name="connsiteY1" fmla="*/ 1252947 h 1568215"/>
              <a:gd name="connsiteX0" fmla="*/ 0 w 991475"/>
              <a:gd name="connsiteY0" fmla="*/ 0 h 1568215"/>
              <a:gd name="connsiteX1" fmla="*/ 990596 w 991475"/>
              <a:gd name="connsiteY1" fmla="*/ 852617 h 1568215"/>
              <a:gd name="connsiteX2" fmla="*/ 366715 w 991475"/>
              <a:gd name="connsiteY2" fmla="*/ 1533523 h 1568215"/>
              <a:gd name="connsiteX3" fmla="*/ 400052 w 991475"/>
              <a:gd name="connsiteY3" fmla="*/ 1345404 h 1568215"/>
              <a:gd name="connsiteX4" fmla="*/ 366714 w 991475"/>
              <a:gd name="connsiteY4" fmla="*/ 1528761 h 1568215"/>
              <a:gd name="connsiteX5" fmla="*/ 566740 w 991475"/>
              <a:gd name="connsiteY5" fmla="*/ 1559717 h 1568215"/>
              <a:gd name="connsiteX6" fmla="*/ 376230 w 991475"/>
              <a:gd name="connsiteY6" fmla="*/ 1544889 h 1568215"/>
              <a:gd name="connsiteX0" fmla="*/ 466721 w 991475"/>
              <a:gd name="connsiteY0" fmla="*/ 604967 h 1567061"/>
              <a:gd name="connsiteX1" fmla="*/ 243832 w 991475"/>
              <a:gd name="connsiteY1" fmla="*/ 1252947 h 1567061"/>
              <a:gd name="connsiteX0" fmla="*/ 0 w 991475"/>
              <a:gd name="connsiteY0" fmla="*/ 0 h 1567061"/>
              <a:gd name="connsiteX1" fmla="*/ 990596 w 991475"/>
              <a:gd name="connsiteY1" fmla="*/ 852617 h 1567061"/>
              <a:gd name="connsiteX2" fmla="*/ 366715 w 991475"/>
              <a:gd name="connsiteY2" fmla="*/ 1533523 h 1567061"/>
              <a:gd name="connsiteX3" fmla="*/ 400052 w 991475"/>
              <a:gd name="connsiteY3" fmla="*/ 1345404 h 1567061"/>
              <a:gd name="connsiteX4" fmla="*/ 366714 w 991475"/>
              <a:gd name="connsiteY4" fmla="*/ 1528761 h 1567061"/>
              <a:gd name="connsiteX5" fmla="*/ 566740 w 991475"/>
              <a:gd name="connsiteY5" fmla="*/ 1559717 h 1567061"/>
              <a:gd name="connsiteX6" fmla="*/ 376230 w 991475"/>
              <a:gd name="connsiteY6" fmla="*/ 1544889 h 1567061"/>
              <a:gd name="connsiteX0" fmla="*/ 222889 w 747643"/>
              <a:gd name="connsiteY0" fmla="*/ 573217 h 1535311"/>
              <a:gd name="connsiteX1" fmla="*/ 0 w 747643"/>
              <a:gd name="connsiteY1" fmla="*/ 1221197 h 1535311"/>
              <a:gd name="connsiteX0" fmla="*/ 41918 w 747643"/>
              <a:gd name="connsiteY0" fmla="*/ 0 h 1535311"/>
              <a:gd name="connsiteX1" fmla="*/ 746764 w 747643"/>
              <a:gd name="connsiteY1" fmla="*/ 820867 h 1535311"/>
              <a:gd name="connsiteX2" fmla="*/ 122883 w 747643"/>
              <a:gd name="connsiteY2" fmla="*/ 1501773 h 1535311"/>
              <a:gd name="connsiteX3" fmla="*/ 156220 w 747643"/>
              <a:gd name="connsiteY3" fmla="*/ 1313654 h 1535311"/>
              <a:gd name="connsiteX4" fmla="*/ 122882 w 747643"/>
              <a:gd name="connsiteY4" fmla="*/ 1497011 h 1535311"/>
              <a:gd name="connsiteX5" fmla="*/ 322908 w 747643"/>
              <a:gd name="connsiteY5" fmla="*/ 1527967 h 1535311"/>
              <a:gd name="connsiteX6" fmla="*/ 132398 w 747643"/>
              <a:gd name="connsiteY6" fmla="*/ 1513139 h 1535311"/>
              <a:gd name="connsiteX0" fmla="*/ 222889 w 747643"/>
              <a:gd name="connsiteY0" fmla="*/ 535117 h 1497211"/>
              <a:gd name="connsiteX1" fmla="*/ 0 w 747643"/>
              <a:gd name="connsiteY1" fmla="*/ 1183097 h 1497211"/>
              <a:gd name="connsiteX0" fmla="*/ 41918 w 747643"/>
              <a:gd name="connsiteY0" fmla="*/ 0 h 1497211"/>
              <a:gd name="connsiteX1" fmla="*/ 746764 w 747643"/>
              <a:gd name="connsiteY1" fmla="*/ 782767 h 1497211"/>
              <a:gd name="connsiteX2" fmla="*/ 122883 w 747643"/>
              <a:gd name="connsiteY2" fmla="*/ 1463673 h 1497211"/>
              <a:gd name="connsiteX3" fmla="*/ 156220 w 747643"/>
              <a:gd name="connsiteY3" fmla="*/ 1275554 h 1497211"/>
              <a:gd name="connsiteX4" fmla="*/ 122882 w 747643"/>
              <a:gd name="connsiteY4" fmla="*/ 1458911 h 1497211"/>
              <a:gd name="connsiteX5" fmla="*/ 322908 w 747643"/>
              <a:gd name="connsiteY5" fmla="*/ 1489867 h 1497211"/>
              <a:gd name="connsiteX6" fmla="*/ 132398 w 747643"/>
              <a:gd name="connsiteY6" fmla="*/ 1475039 h 1497211"/>
              <a:gd name="connsiteX0" fmla="*/ 180971 w 705725"/>
              <a:gd name="connsiteY0" fmla="*/ 535117 h 1497211"/>
              <a:gd name="connsiteX1" fmla="*/ 320032 w 705725"/>
              <a:gd name="connsiteY1" fmla="*/ 897347 h 1497211"/>
              <a:gd name="connsiteX0" fmla="*/ 0 w 705725"/>
              <a:gd name="connsiteY0" fmla="*/ 0 h 1497211"/>
              <a:gd name="connsiteX1" fmla="*/ 704846 w 705725"/>
              <a:gd name="connsiteY1" fmla="*/ 782767 h 1497211"/>
              <a:gd name="connsiteX2" fmla="*/ 80965 w 705725"/>
              <a:gd name="connsiteY2" fmla="*/ 1463673 h 1497211"/>
              <a:gd name="connsiteX3" fmla="*/ 114302 w 705725"/>
              <a:gd name="connsiteY3" fmla="*/ 1275554 h 1497211"/>
              <a:gd name="connsiteX4" fmla="*/ 80964 w 705725"/>
              <a:gd name="connsiteY4" fmla="*/ 1458911 h 1497211"/>
              <a:gd name="connsiteX5" fmla="*/ 280990 w 705725"/>
              <a:gd name="connsiteY5" fmla="*/ 1489867 h 1497211"/>
              <a:gd name="connsiteX6" fmla="*/ 90480 w 705725"/>
              <a:gd name="connsiteY6" fmla="*/ 1475039 h 1497211"/>
              <a:gd name="connsiteX0" fmla="*/ 263521 w 705725"/>
              <a:gd name="connsiteY0" fmla="*/ 465267 h 1497211"/>
              <a:gd name="connsiteX1" fmla="*/ 320032 w 705725"/>
              <a:gd name="connsiteY1" fmla="*/ 897347 h 1497211"/>
              <a:gd name="connsiteX0" fmla="*/ 0 w 705725"/>
              <a:gd name="connsiteY0" fmla="*/ 0 h 1497211"/>
              <a:gd name="connsiteX1" fmla="*/ 704846 w 705725"/>
              <a:gd name="connsiteY1" fmla="*/ 782767 h 1497211"/>
              <a:gd name="connsiteX2" fmla="*/ 80965 w 705725"/>
              <a:gd name="connsiteY2" fmla="*/ 1463673 h 1497211"/>
              <a:gd name="connsiteX3" fmla="*/ 114302 w 705725"/>
              <a:gd name="connsiteY3" fmla="*/ 1275554 h 1497211"/>
              <a:gd name="connsiteX4" fmla="*/ 80964 w 705725"/>
              <a:gd name="connsiteY4" fmla="*/ 1458911 h 1497211"/>
              <a:gd name="connsiteX5" fmla="*/ 280990 w 705725"/>
              <a:gd name="connsiteY5" fmla="*/ 1489867 h 1497211"/>
              <a:gd name="connsiteX6" fmla="*/ 90480 w 705725"/>
              <a:gd name="connsiteY6" fmla="*/ 1475039 h 1497211"/>
              <a:gd name="connsiteX0" fmla="*/ 212721 w 654925"/>
              <a:gd name="connsiteY0" fmla="*/ 655767 h 1687711"/>
              <a:gd name="connsiteX1" fmla="*/ 269232 w 654925"/>
              <a:gd name="connsiteY1" fmla="*/ 1087847 h 1687711"/>
              <a:gd name="connsiteX0" fmla="*/ 0 w 654925"/>
              <a:gd name="connsiteY0" fmla="*/ 0 h 1687711"/>
              <a:gd name="connsiteX1" fmla="*/ 654046 w 654925"/>
              <a:gd name="connsiteY1" fmla="*/ 973267 h 1687711"/>
              <a:gd name="connsiteX2" fmla="*/ 30165 w 654925"/>
              <a:gd name="connsiteY2" fmla="*/ 1654173 h 1687711"/>
              <a:gd name="connsiteX3" fmla="*/ 63502 w 654925"/>
              <a:gd name="connsiteY3" fmla="*/ 1466054 h 1687711"/>
              <a:gd name="connsiteX4" fmla="*/ 30164 w 654925"/>
              <a:gd name="connsiteY4" fmla="*/ 1649411 h 1687711"/>
              <a:gd name="connsiteX5" fmla="*/ 230190 w 654925"/>
              <a:gd name="connsiteY5" fmla="*/ 1680367 h 1687711"/>
              <a:gd name="connsiteX6" fmla="*/ 39680 w 654925"/>
              <a:gd name="connsiteY6" fmla="*/ 1665539 h 1687711"/>
              <a:gd name="connsiteX0" fmla="*/ 212721 w 623221"/>
              <a:gd name="connsiteY0" fmla="*/ 656245 h 1688189"/>
              <a:gd name="connsiteX1" fmla="*/ 269232 w 623221"/>
              <a:gd name="connsiteY1" fmla="*/ 1088325 h 1688189"/>
              <a:gd name="connsiteX0" fmla="*/ 0 w 623221"/>
              <a:gd name="connsiteY0" fmla="*/ 478 h 1688189"/>
              <a:gd name="connsiteX1" fmla="*/ 622296 w 623221"/>
              <a:gd name="connsiteY1" fmla="*/ 732445 h 1688189"/>
              <a:gd name="connsiteX2" fmla="*/ 30165 w 623221"/>
              <a:gd name="connsiteY2" fmla="*/ 1654651 h 1688189"/>
              <a:gd name="connsiteX3" fmla="*/ 63502 w 623221"/>
              <a:gd name="connsiteY3" fmla="*/ 1466532 h 1688189"/>
              <a:gd name="connsiteX4" fmla="*/ 30164 w 623221"/>
              <a:gd name="connsiteY4" fmla="*/ 1649889 h 1688189"/>
              <a:gd name="connsiteX5" fmla="*/ 230190 w 623221"/>
              <a:gd name="connsiteY5" fmla="*/ 1680845 h 1688189"/>
              <a:gd name="connsiteX6" fmla="*/ 39680 w 623221"/>
              <a:gd name="connsiteY6" fmla="*/ 1666017 h 1688189"/>
              <a:gd name="connsiteX0" fmla="*/ 212721 w 673949"/>
              <a:gd name="connsiteY0" fmla="*/ 655767 h 1687711"/>
              <a:gd name="connsiteX1" fmla="*/ 269232 w 673949"/>
              <a:gd name="connsiteY1" fmla="*/ 1087847 h 1687711"/>
              <a:gd name="connsiteX0" fmla="*/ 0 w 673949"/>
              <a:gd name="connsiteY0" fmla="*/ 0 h 1687711"/>
              <a:gd name="connsiteX1" fmla="*/ 673096 w 673949"/>
              <a:gd name="connsiteY1" fmla="*/ 897067 h 1687711"/>
              <a:gd name="connsiteX2" fmla="*/ 30165 w 673949"/>
              <a:gd name="connsiteY2" fmla="*/ 1654173 h 1687711"/>
              <a:gd name="connsiteX3" fmla="*/ 63502 w 673949"/>
              <a:gd name="connsiteY3" fmla="*/ 1466054 h 1687711"/>
              <a:gd name="connsiteX4" fmla="*/ 30164 w 673949"/>
              <a:gd name="connsiteY4" fmla="*/ 1649411 h 1687711"/>
              <a:gd name="connsiteX5" fmla="*/ 230190 w 673949"/>
              <a:gd name="connsiteY5" fmla="*/ 1680367 h 1687711"/>
              <a:gd name="connsiteX6" fmla="*/ 39680 w 673949"/>
              <a:gd name="connsiteY6" fmla="*/ 1665539 h 1687711"/>
              <a:gd name="connsiteX0" fmla="*/ 212721 w 680291"/>
              <a:gd name="connsiteY0" fmla="*/ 655767 h 1687711"/>
              <a:gd name="connsiteX1" fmla="*/ 269232 w 680291"/>
              <a:gd name="connsiteY1" fmla="*/ 1087847 h 1687711"/>
              <a:gd name="connsiteX0" fmla="*/ 0 w 680291"/>
              <a:gd name="connsiteY0" fmla="*/ 0 h 1687711"/>
              <a:gd name="connsiteX1" fmla="*/ 679446 w 680291"/>
              <a:gd name="connsiteY1" fmla="*/ 928817 h 1687711"/>
              <a:gd name="connsiteX2" fmla="*/ 30165 w 680291"/>
              <a:gd name="connsiteY2" fmla="*/ 1654173 h 1687711"/>
              <a:gd name="connsiteX3" fmla="*/ 63502 w 680291"/>
              <a:gd name="connsiteY3" fmla="*/ 1466054 h 1687711"/>
              <a:gd name="connsiteX4" fmla="*/ 30164 w 680291"/>
              <a:gd name="connsiteY4" fmla="*/ 1649411 h 1687711"/>
              <a:gd name="connsiteX5" fmla="*/ 230190 w 680291"/>
              <a:gd name="connsiteY5" fmla="*/ 1680367 h 1687711"/>
              <a:gd name="connsiteX6" fmla="*/ 39680 w 680291"/>
              <a:gd name="connsiteY6" fmla="*/ 1665539 h 1687711"/>
              <a:gd name="connsiteX0" fmla="*/ 212721 w 679446"/>
              <a:gd name="connsiteY0" fmla="*/ 655767 h 1687711"/>
              <a:gd name="connsiteX1" fmla="*/ 269232 w 679446"/>
              <a:gd name="connsiteY1" fmla="*/ 1087847 h 1687711"/>
              <a:gd name="connsiteX0" fmla="*/ 0 w 679446"/>
              <a:gd name="connsiteY0" fmla="*/ 0 h 1687711"/>
              <a:gd name="connsiteX1" fmla="*/ 679446 w 679446"/>
              <a:gd name="connsiteY1" fmla="*/ 928817 h 1687711"/>
              <a:gd name="connsiteX2" fmla="*/ 30165 w 679446"/>
              <a:gd name="connsiteY2" fmla="*/ 1654173 h 1687711"/>
              <a:gd name="connsiteX3" fmla="*/ 63502 w 679446"/>
              <a:gd name="connsiteY3" fmla="*/ 1466054 h 1687711"/>
              <a:gd name="connsiteX4" fmla="*/ 30164 w 679446"/>
              <a:gd name="connsiteY4" fmla="*/ 1649411 h 1687711"/>
              <a:gd name="connsiteX5" fmla="*/ 230190 w 679446"/>
              <a:gd name="connsiteY5" fmla="*/ 1680367 h 1687711"/>
              <a:gd name="connsiteX6" fmla="*/ 39680 w 679446"/>
              <a:gd name="connsiteY6" fmla="*/ 1665539 h 1687711"/>
              <a:gd name="connsiteX0" fmla="*/ 212721 w 698496"/>
              <a:gd name="connsiteY0" fmla="*/ 657410 h 1689354"/>
              <a:gd name="connsiteX1" fmla="*/ 269232 w 698496"/>
              <a:gd name="connsiteY1" fmla="*/ 1089490 h 1689354"/>
              <a:gd name="connsiteX0" fmla="*/ 0 w 698496"/>
              <a:gd name="connsiteY0" fmla="*/ 1643 h 1689354"/>
              <a:gd name="connsiteX1" fmla="*/ 698496 w 698496"/>
              <a:gd name="connsiteY1" fmla="*/ 708210 h 1689354"/>
              <a:gd name="connsiteX2" fmla="*/ 30165 w 698496"/>
              <a:gd name="connsiteY2" fmla="*/ 1655816 h 1689354"/>
              <a:gd name="connsiteX3" fmla="*/ 63502 w 698496"/>
              <a:gd name="connsiteY3" fmla="*/ 1467697 h 1689354"/>
              <a:gd name="connsiteX4" fmla="*/ 30164 w 698496"/>
              <a:gd name="connsiteY4" fmla="*/ 1651054 h 1689354"/>
              <a:gd name="connsiteX5" fmla="*/ 230190 w 698496"/>
              <a:gd name="connsiteY5" fmla="*/ 1682010 h 1689354"/>
              <a:gd name="connsiteX6" fmla="*/ 39680 w 698496"/>
              <a:gd name="connsiteY6" fmla="*/ 1667182 h 1689354"/>
              <a:gd name="connsiteX0" fmla="*/ 212721 w 698496"/>
              <a:gd name="connsiteY0" fmla="*/ 655767 h 1687711"/>
              <a:gd name="connsiteX1" fmla="*/ 269232 w 698496"/>
              <a:gd name="connsiteY1" fmla="*/ 1087847 h 1687711"/>
              <a:gd name="connsiteX0" fmla="*/ 0 w 698496"/>
              <a:gd name="connsiteY0" fmla="*/ 0 h 1687711"/>
              <a:gd name="connsiteX1" fmla="*/ 698496 w 698496"/>
              <a:gd name="connsiteY1" fmla="*/ 706567 h 1687711"/>
              <a:gd name="connsiteX2" fmla="*/ 30165 w 698496"/>
              <a:gd name="connsiteY2" fmla="*/ 1654173 h 1687711"/>
              <a:gd name="connsiteX3" fmla="*/ 63502 w 698496"/>
              <a:gd name="connsiteY3" fmla="*/ 1466054 h 1687711"/>
              <a:gd name="connsiteX4" fmla="*/ 30164 w 698496"/>
              <a:gd name="connsiteY4" fmla="*/ 1649411 h 1687711"/>
              <a:gd name="connsiteX5" fmla="*/ 230190 w 698496"/>
              <a:gd name="connsiteY5" fmla="*/ 1680367 h 1687711"/>
              <a:gd name="connsiteX6" fmla="*/ 39680 w 698496"/>
              <a:gd name="connsiteY6" fmla="*/ 1665539 h 1687711"/>
              <a:gd name="connsiteX0" fmla="*/ 212721 w 710667"/>
              <a:gd name="connsiteY0" fmla="*/ 655767 h 1687711"/>
              <a:gd name="connsiteX1" fmla="*/ 269232 w 710667"/>
              <a:gd name="connsiteY1" fmla="*/ 1087847 h 1687711"/>
              <a:gd name="connsiteX0" fmla="*/ 0 w 710667"/>
              <a:gd name="connsiteY0" fmla="*/ 0 h 1687711"/>
              <a:gd name="connsiteX1" fmla="*/ 698496 w 710667"/>
              <a:gd name="connsiteY1" fmla="*/ 706567 h 1687711"/>
              <a:gd name="connsiteX2" fmla="*/ 30165 w 710667"/>
              <a:gd name="connsiteY2" fmla="*/ 1654173 h 1687711"/>
              <a:gd name="connsiteX3" fmla="*/ 63502 w 710667"/>
              <a:gd name="connsiteY3" fmla="*/ 1466054 h 1687711"/>
              <a:gd name="connsiteX4" fmla="*/ 30164 w 710667"/>
              <a:gd name="connsiteY4" fmla="*/ 1649411 h 1687711"/>
              <a:gd name="connsiteX5" fmla="*/ 230190 w 710667"/>
              <a:gd name="connsiteY5" fmla="*/ 1680367 h 1687711"/>
              <a:gd name="connsiteX6" fmla="*/ 39680 w 710667"/>
              <a:gd name="connsiteY6" fmla="*/ 1665539 h 1687711"/>
              <a:gd name="connsiteX0" fmla="*/ 212721 w 703597"/>
              <a:gd name="connsiteY0" fmla="*/ 655767 h 1687711"/>
              <a:gd name="connsiteX1" fmla="*/ 269232 w 703597"/>
              <a:gd name="connsiteY1" fmla="*/ 1087847 h 1687711"/>
              <a:gd name="connsiteX0" fmla="*/ 0 w 703597"/>
              <a:gd name="connsiteY0" fmla="*/ 0 h 1687711"/>
              <a:gd name="connsiteX1" fmla="*/ 698496 w 703597"/>
              <a:gd name="connsiteY1" fmla="*/ 706567 h 1687711"/>
              <a:gd name="connsiteX2" fmla="*/ 30165 w 703597"/>
              <a:gd name="connsiteY2" fmla="*/ 1654173 h 1687711"/>
              <a:gd name="connsiteX3" fmla="*/ 63502 w 703597"/>
              <a:gd name="connsiteY3" fmla="*/ 1466054 h 1687711"/>
              <a:gd name="connsiteX4" fmla="*/ 30164 w 703597"/>
              <a:gd name="connsiteY4" fmla="*/ 1649411 h 1687711"/>
              <a:gd name="connsiteX5" fmla="*/ 230190 w 703597"/>
              <a:gd name="connsiteY5" fmla="*/ 1680367 h 1687711"/>
              <a:gd name="connsiteX6" fmla="*/ 39680 w 703597"/>
              <a:gd name="connsiteY6" fmla="*/ 1665539 h 1687711"/>
              <a:gd name="connsiteX0" fmla="*/ 212721 w 703597"/>
              <a:gd name="connsiteY0" fmla="*/ 655767 h 1687711"/>
              <a:gd name="connsiteX1" fmla="*/ 269232 w 703597"/>
              <a:gd name="connsiteY1" fmla="*/ 1087847 h 1687711"/>
              <a:gd name="connsiteX0" fmla="*/ 0 w 703597"/>
              <a:gd name="connsiteY0" fmla="*/ 0 h 1687711"/>
              <a:gd name="connsiteX1" fmla="*/ 698496 w 703597"/>
              <a:gd name="connsiteY1" fmla="*/ 706567 h 1687711"/>
              <a:gd name="connsiteX2" fmla="*/ 30165 w 703597"/>
              <a:gd name="connsiteY2" fmla="*/ 1654173 h 1687711"/>
              <a:gd name="connsiteX3" fmla="*/ 63502 w 703597"/>
              <a:gd name="connsiteY3" fmla="*/ 1466054 h 1687711"/>
              <a:gd name="connsiteX4" fmla="*/ 30164 w 703597"/>
              <a:gd name="connsiteY4" fmla="*/ 1649411 h 1687711"/>
              <a:gd name="connsiteX5" fmla="*/ 230190 w 703597"/>
              <a:gd name="connsiteY5" fmla="*/ 1680367 h 1687711"/>
              <a:gd name="connsiteX6" fmla="*/ 39680 w 703597"/>
              <a:gd name="connsiteY6" fmla="*/ 1665539 h 1687711"/>
              <a:gd name="connsiteX0" fmla="*/ 212721 w 703597"/>
              <a:gd name="connsiteY0" fmla="*/ 655767 h 1687711"/>
              <a:gd name="connsiteX1" fmla="*/ 269232 w 703597"/>
              <a:gd name="connsiteY1" fmla="*/ 1087847 h 1687711"/>
              <a:gd name="connsiteX0" fmla="*/ 0 w 703597"/>
              <a:gd name="connsiteY0" fmla="*/ 0 h 1687711"/>
              <a:gd name="connsiteX1" fmla="*/ 698496 w 703597"/>
              <a:gd name="connsiteY1" fmla="*/ 706567 h 1687711"/>
              <a:gd name="connsiteX2" fmla="*/ 30165 w 703597"/>
              <a:gd name="connsiteY2" fmla="*/ 1654173 h 1687711"/>
              <a:gd name="connsiteX3" fmla="*/ 63502 w 703597"/>
              <a:gd name="connsiteY3" fmla="*/ 1466054 h 1687711"/>
              <a:gd name="connsiteX4" fmla="*/ 30164 w 703597"/>
              <a:gd name="connsiteY4" fmla="*/ 1649411 h 1687711"/>
              <a:gd name="connsiteX5" fmla="*/ 230190 w 703597"/>
              <a:gd name="connsiteY5" fmla="*/ 1680367 h 1687711"/>
              <a:gd name="connsiteX6" fmla="*/ 39680 w 703597"/>
              <a:gd name="connsiteY6" fmla="*/ 1665539 h 1687711"/>
              <a:gd name="connsiteX0" fmla="*/ 194603 w 685479"/>
              <a:gd name="connsiteY0" fmla="*/ 1177061 h 2209005"/>
              <a:gd name="connsiteX1" fmla="*/ 251114 w 685479"/>
              <a:gd name="connsiteY1" fmla="*/ 1609141 h 2209005"/>
              <a:gd name="connsiteX0" fmla="*/ 24611 w 685479"/>
              <a:gd name="connsiteY0" fmla="*/ 0 h 2209005"/>
              <a:gd name="connsiteX1" fmla="*/ 680378 w 685479"/>
              <a:gd name="connsiteY1" fmla="*/ 1227861 h 2209005"/>
              <a:gd name="connsiteX2" fmla="*/ 12047 w 685479"/>
              <a:gd name="connsiteY2" fmla="*/ 2175467 h 2209005"/>
              <a:gd name="connsiteX3" fmla="*/ 45384 w 685479"/>
              <a:gd name="connsiteY3" fmla="*/ 1987348 h 2209005"/>
              <a:gd name="connsiteX4" fmla="*/ 12046 w 685479"/>
              <a:gd name="connsiteY4" fmla="*/ 2170705 h 2209005"/>
              <a:gd name="connsiteX5" fmla="*/ 212072 w 685479"/>
              <a:gd name="connsiteY5" fmla="*/ 2201661 h 2209005"/>
              <a:gd name="connsiteX6" fmla="*/ 21562 w 685479"/>
              <a:gd name="connsiteY6" fmla="*/ 2186833 h 2209005"/>
              <a:gd name="connsiteX0" fmla="*/ 194603 w 558328"/>
              <a:gd name="connsiteY0" fmla="*/ 1177061 h 2209005"/>
              <a:gd name="connsiteX1" fmla="*/ 251114 w 558328"/>
              <a:gd name="connsiteY1" fmla="*/ 1609141 h 2209005"/>
              <a:gd name="connsiteX0" fmla="*/ 24611 w 558328"/>
              <a:gd name="connsiteY0" fmla="*/ 0 h 2209005"/>
              <a:gd name="connsiteX1" fmla="*/ 552191 w 558328"/>
              <a:gd name="connsiteY1" fmla="*/ 860392 h 2209005"/>
              <a:gd name="connsiteX2" fmla="*/ 12047 w 558328"/>
              <a:gd name="connsiteY2" fmla="*/ 2175467 h 2209005"/>
              <a:gd name="connsiteX3" fmla="*/ 45384 w 558328"/>
              <a:gd name="connsiteY3" fmla="*/ 1987348 h 2209005"/>
              <a:gd name="connsiteX4" fmla="*/ 12046 w 558328"/>
              <a:gd name="connsiteY4" fmla="*/ 2170705 h 2209005"/>
              <a:gd name="connsiteX5" fmla="*/ 212072 w 558328"/>
              <a:gd name="connsiteY5" fmla="*/ 2201661 h 2209005"/>
              <a:gd name="connsiteX6" fmla="*/ 21562 w 558328"/>
              <a:gd name="connsiteY6" fmla="*/ 2186833 h 2209005"/>
              <a:gd name="connsiteX0" fmla="*/ 194603 w 643055"/>
              <a:gd name="connsiteY0" fmla="*/ 1177061 h 2209005"/>
              <a:gd name="connsiteX1" fmla="*/ 251114 w 643055"/>
              <a:gd name="connsiteY1" fmla="*/ 1609141 h 2209005"/>
              <a:gd name="connsiteX0" fmla="*/ 24611 w 643055"/>
              <a:gd name="connsiteY0" fmla="*/ 0 h 2209005"/>
              <a:gd name="connsiteX1" fmla="*/ 637649 w 643055"/>
              <a:gd name="connsiteY1" fmla="*/ 988579 h 2209005"/>
              <a:gd name="connsiteX2" fmla="*/ 12047 w 643055"/>
              <a:gd name="connsiteY2" fmla="*/ 2175467 h 2209005"/>
              <a:gd name="connsiteX3" fmla="*/ 45384 w 643055"/>
              <a:gd name="connsiteY3" fmla="*/ 1987348 h 2209005"/>
              <a:gd name="connsiteX4" fmla="*/ 12046 w 643055"/>
              <a:gd name="connsiteY4" fmla="*/ 2170705 h 2209005"/>
              <a:gd name="connsiteX5" fmla="*/ 212072 w 643055"/>
              <a:gd name="connsiteY5" fmla="*/ 2201661 h 2209005"/>
              <a:gd name="connsiteX6" fmla="*/ 21562 w 643055"/>
              <a:gd name="connsiteY6" fmla="*/ 2186833 h 2209005"/>
              <a:gd name="connsiteX0" fmla="*/ 194603 w 600668"/>
              <a:gd name="connsiteY0" fmla="*/ 1177061 h 2209005"/>
              <a:gd name="connsiteX1" fmla="*/ 251114 w 600668"/>
              <a:gd name="connsiteY1" fmla="*/ 1609141 h 2209005"/>
              <a:gd name="connsiteX0" fmla="*/ 24611 w 600668"/>
              <a:gd name="connsiteY0" fmla="*/ 0 h 2209005"/>
              <a:gd name="connsiteX1" fmla="*/ 594920 w 600668"/>
              <a:gd name="connsiteY1" fmla="*/ 1022762 h 2209005"/>
              <a:gd name="connsiteX2" fmla="*/ 12047 w 600668"/>
              <a:gd name="connsiteY2" fmla="*/ 2175467 h 2209005"/>
              <a:gd name="connsiteX3" fmla="*/ 45384 w 600668"/>
              <a:gd name="connsiteY3" fmla="*/ 1987348 h 2209005"/>
              <a:gd name="connsiteX4" fmla="*/ 12046 w 600668"/>
              <a:gd name="connsiteY4" fmla="*/ 2170705 h 2209005"/>
              <a:gd name="connsiteX5" fmla="*/ 212072 w 600668"/>
              <a:gd name="connsiteY5" fmla="*/ 2201661 h 2209005"/>
              <a:gd name="connsiteX6" fmla="*/ 21562 w 600668"/>
              <a:gd name="connsiteY6" fmla="*/ 2186833 h 2209005"/>
              <a:gd name="connsiteX0" fmla="*/ 212721 w 618786"/>
              <a:gd name="connsiteY0" fmla="*/ 1177061 h 2209005"/>
              <a:gd name="connsiteX1" fmla="*/ 269232 w 618786"/>
              <a:gd name="connsiteY1" fmla="*/ 1609141 h 2209005"/>
              <a:gd name="connsiteX0" fmla="*/ 0 w 618786"/>
              <a:gd name="connsiteY0" fmla="*/ 0 h 2209005"/>
              <a:gd name="connsiteX1" fmla="*/ 613038 w 618786"/>
              <a:gd name="connsiteY1" fmla="*/ 1022762 h 2209005"/>
              <a:gd name="connsiteX2" fmla="*/ 30165 w 618786"/>
              <a:gd name="connsiteY2" fmla="*/ 2175467 h 2209005"/>
              <a:gd name="connsiteX3" fmla="*/ 63502 w 618786"/>
              <a:gd name="connsiteY3" fmla="*/ 1987348 h 2209005"/>
              <a:gd name="connsiteX4" fmla="*/ 30164 w 618786"/>
              <a:gd name="connsiteY4" fmla="*/ 2170705 h 2209005"/>
              <a:gd name="connsiteX5" fmla="*/ 230190 w 618786"/>
              <a:gd name="connsiteY5" fmla="*/ 2201661 h 2209005"/>
              <a:gd name="connsiteX6" fmla="*/ 39680 w 618786"/>
              <a:gd name="connsiteY6" fmla="*/ 2186833 h 2209005"/>
              <a:gd name="connsiteX0" fmla="*/ 212721 w 551069"/>
              <a:gd name="connsiteY0" fmla="*/ 1177061 h 2209005"/>
              <a:gd name="connsiteX1" fmla="*/ 269232 w 551069"/>
              <a:gd name="connsiteY1" fmla="*/ 1609141 h 2209005"/>
              <a:gd name="connsiteX0" fmla="*/ 0 w 551069"/>
              <a:gd name="connsiteY0" fmla="*/ 0 h 2209005"/>
              <a:gd name="connsiteX1" fmla="*/ 544672 w 551069"/>
              <a:gd name="connsiteY1" fmla="*/ 834755 h 2209005"/>
              <a:gd name="connsiteX2" fmla="*/ 30165 w 551069"/>
              <a:gd name="connsiteY2" fmla="*/ 2175467 h 2209005"/>
              <a:gd name="connsiteX3" fmla="*/ 63502 w 551069"/>
              <a:gd name="connsiteY3" fmla="*/ 1987348 h 2209005"/>
              <a:gd name="connsiteX4" fmla="*/ 30164 w 551069"/>
              <a:gd name="connsiteY4" fmla="*/ 2170705 h 2209005"/>
              <a:gd name="connsiteX5" fmla="*/ 230190 w 551069"/>
              <a:gd name="connsiteY5" fmla="*/ 2201661 h 2209005"/>
              <a:gd name="connsiteX6" fmla="*/ 39680 w 551069"/>
              <a:gd name="connsiteY6" fmla="*/ 2186833 h 2209005"/>
              <a:gd name="connsiteX0" fmla="*/ 212721 w 559526"/>
              <a:gd name="connsiteY0" fmla="*/ 1177061 h 2209005"/>
              <a:gd name="connsiteX1" fmla="*/ 269232 w 559526"/>
              <a:gd name="connsiteY1" fmla="*/ 1609141 h 2209005"/>
              <a:gd name="connsiteX0" fmla="*/ 0 w 559526"/>
              <a:gd name="connsiteY0" fmla="*/ 0 h 2209005"/>
              <a:gd name="connsiteX1" fmla="*/ 553218 w 559526"/>
              <a:gd name="connsiteY1" fmla="*/ 928758 h 2209005"/>
              <a:gd name="connsiteX2" fmla="*/ 30165 w 559526"/>
              <a:gd name="connsiteY2" fmla="*/ 2175467 h 2209005"/>
              <a:gd name="connsiteX3" fmla="*/ 63502 w 559526"/>
              <a:gd name="connsiteY3" fmla="*/ 1987348 h 2209005"/>
              <a:gd name="connsiteX4" fmla="*/ 30164 w 559526"/>
              <a:gd name="connsiteY4" fmla="*/ 2170705 h 2209005"/>
              <a:gd name="connsiteX5" fmla="*/ 230190 w 559526"/>
              <a:gd name="connsiteY5" fmla="*/ 2201661 h 2209005"/>
              <a:gd name="connsiteX6" fmla="*/ 39680 w 559526"/>
              <a:gd name="connsiteY6" fmla="*/ 2186833 h 2209005"/>
              <a:gd name="connsiteX0" fmla="*/ 212721 w 559526"/>
              <a:gd name="connsiteY0" fmla="*/ 1177061 h 2209005"/>
              <a:gd name="connsiteX1" fmla="*/ 269232 w 559526"/>
              <a:gd name="connsiteY1" fmla="*/ 1609141 h 2209005"/>
              <a:gd name="connsiteX0" fmla="*/ 0 w 559526"/>
              <a:gd name="connsiteY0" fmla="*/ 0 h 2209005"/>
              <a:gd name="connsiteX1" fmla="*/ 553218 w 559526"/>
              <a:gd name="connsiteY1" fmla="*/ 997125 h 2209005"/>
              <a:gd name="connsiteX2" fmla="*/ 30165 w 559526"/>
              <a:gd name="connsiteY2" fmla="*/ 2175467 h 2209005"/>
              <a:gd name="connsiteX3" fmla="*/ 63502 w 559526"/>
              <a:gd name="connsiteY3" fmla="*/ 1987348 h 2209005"/>
              <a:gd name="connsiteX4" fmla="*/ 30164 w 559526"/>
              <a:gd name="connsiteY4" fmla="*/ 2170705 h 2209005"/>
              <a:gd name="connsiteX5" fmla="*/ 230190 w 559526"/>
              <a:gd name="connsiteY5" fmla="*/ 2201661 h 2209005"/>
              <a:gd name="connsiteX6" fmla="*/ 39680 w 559526"/>
              <a:gd name="connsiteY6" fmla="*/ 2186833 h 2209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9526" h="2209005" stroke="0" extrusionOk="0">
                <a:moveTo>
                  <a:pt x="212721" y="1177061"/>
                </a:moveTo>
                <a:cubicBezTo>
                  <a:pt x="213944" y="1942168"/>
                  <a:pt x="549865" y="1496457"/>
                  <a:pt x="269232" y="1609141"/>
                </a:cubicBezTo>
              </a:path>
              <a:path w="559526" h="2209005" fill="none">
                <a:moveTo>
                  <a:pt x="0" y="0"/>
                </a:moveTo>
                <a:cubicBezTo>
                  <a:pt x="377877" y="0"/>
                  <a:pt x="488476" y="506132"/>
                  <a:pt x="553218" y="997125"/>
                </a:cubicBezTo>
                <a:cubicBezTo>
                  <a:pt x="625053" y="1730153"/>
                  <a:pt x="60328" y="2150179"/>
                  <a:pt x="30165" y="2175467"/>
                </a:cubicBezTo>
                <a:cubicBezTo>
                  <a:pt x="-12299" y="2117105"/>
                  <a:pt x="89300" y="1933067"/>
                  <a:pt x="63502" y="1987348"/>
                </a:cubicBezTo>
                <a:cubicBezTo>
                  <a:pt x="40880" y="2047672"/>
                  <a:pt x="-3172" y="2123964"/>
                  <a:pt x="30164" y="2170705"/>
                </a:cubicBezTo>
                <a:cubicBezTo>
                  <a:pt x="10320" y="2206820"/>
                  <a:pt x="148435" y="2209293"/>
                  <a:pt x="230190" y="2201661"/>
                </a:cubicBezTo>
                <a:cubicBezTo>
                  <a:pt x="140098" y="2222604"/>
                  <a:pt x="57641" y="2192700"/>
                  <a:pt x="39680" y="2186833"/>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dirty="0"/>
          </a:p>
        </p:txBody>
      </p:sp>
      <p:sp>
        <p:nvSpPr>
          <p:cNvPr id="63" name="Arc 20"/>
          <p:cNvSpPr/>
          <p:nvPr/>
        </p:nvSpPr>
        <p:spPr>
          <a:xfrm>
            <a:off x="5505803" y="2732639"/>
            <a:ext cx="559526" cy="2209005"/>
          </a:xfrm>
          <a:custGeom>
            <a:avLst/>
            <a:gdLst>
              <a:gd name="connsiteX0" fmla="*/ 685800 w 1371600"/>
              <a:gd name="connsiteY0" fmla="*/ 0 h 2819400"/>
              <a:gd name="connsiteX1" fmla="*/ 1371596 w 1371600"/>
              <a:gd name="connsiteY1" fmla="*/ 1405067 h 2819400"/>
              <a:gd name="connsiteX2" fmla="*/ 704842 w 1371600"/>
              <a:gd name="connsiteY2" fmla="*/ 2818857 h 2819400"/>
              <a:gd name="connsiteX3" fmla="*/ 685800 w 1371600"/>
              <a:gd name="connsiteY3" fmla="*/ 1409700 h 2819400"/>
              <a:gd name="connsiteX4" fmla="*/ 685800 w 1371600"/>
              <a:gd name="connsiteY4" fmla="*/ 0 h 2819400"/>
              <a:gd name="connsiteX0" fmla="*/ 685800 w 1371600"/>
              <a:gd name="connsiteY0" fmla="*/ 0 h 2819400"/>
              <a:gd name="connsiteX1" fmla="*/ 1371596 w 1371600"/>
              <a:gd name="connsiteY1" fmla="*/ 1405067 h 2819400"/>
              <a:gd name="connsiteX2" fmla="*/ 704842 w 1371600"/>
              <a:gd name="connsiteY2" fmla="*/ 2818857 h 2819400"/>
              <a:gd name="connsiteX0" fmla="*/ 0 w 981074"/>
              <a:gd name="connsiteY0" fmla="*/ 0 h 2837907"/>
              <a:gd name="connsiteX1" fmla="*/ 981071 w 981074"/>
              <a:gd name="connsiteY1" fmla="*/ 1424117 h 2837907"/>
              <a:gd name="connsiteX2" fmla="*/ 314317 w 981074"/>
              <a:gd name="connsiteY2" fmla="*/ 2837907 h 2837907"/>
              <a:gd name="connsiteX3" fmla="*/ 295275 w 981074"/>
              <a:gd name="connsiteY3" fmla="*/ 1428750 h 2837907"/>
              <a:gd name="connsiteX4" fmla="*/ 295275 w 981074"/>
              <a:gd name="connsiteY4" fmla="*/ 19050 h 2837907"/>
              <a:gd name="connsiteX0" fmla="*/ 295275 w 981074"/>
              <a:gd name="connsiteY0" fmla="*/ 19050 h 2837907"/>
              <a:gd name="connsiteX1" fmla="*/ 981071 w 981074"/>
              <a:gd name="connsiteY1" fmla="*/ 1424117 h 2837907"/>
              <a:gd name="connsiteX2" fmla="*/ 314317 w 981074"/>
              <a:gd name="connsiteY2" fmla="*/ 2837907 h 2837907"/>
              <a:gd name="connsiteX0" fmla="*/ 0 w 981074"/>
              <a:gd name="connsiteY0" fmla="*/ 226540 h 3064447"/>
              <a:gd name="connsiteX1" fmla="*/ 981071 w 981074"/>
              <a:gd name="connsiteY1" fmla="*/ 1650657 h 3064447"/>
              <a:gd name="connsiteX2" fmla="*/ 314317 w 981074"/>
              <a:gd name="connsiteY2" fmla="*/ 3064447 h 3064447"/>
              <a:gd name="connsiteX3" fmla="*/ 295275 w 981074"/>
              <a:gd name="connsiteY3" fmla="*/ 1655290 h 3064447"/>
              <a:gd name="connsiteX4" fmla="*/ 295275 w 981074"/>
              <a:gd name="connsiteY4" fmla="*/ 245590 h 3064447"/>
              <a:gd name="connsiteX5" fmla="*/ 0 w 981074"/>
              <a:gd name="connsiteY5" fmla="*/ 226540 h 3064447"/>
              <a:gd name="connsiteX0" fmla="*/ 295275 w 981074"/>
              <a:gd name="connsiteY0" fmla="*/ 245590 h 3064447"/>
              <a:gd name="connsiteX1" fmla="*/ 981071 w 981074"/>
              <a:gd name="connsiteY1" fmla="*/ 1650657 h 3064447"/>
              <a:gd name="connsiteX2" fmla="*/ 314317 w 981074"/>
              <a:gd name="connsiteY2" fmla="*/ 3064447 h 3064447"/>
              <a:gd name="connsiteX0" fmla="*/ 0 w 1261265"/>
              <a:gd name="connsiteY0" fmla="*/ 542925 h 3380832"/>
              <a:gd name="connsiteX1" fmla="*/ 981071 w 1261265"/>
              <a:gd name="connsiteY1" fmla="*/ 1967042 h 3380832"/>
              <a:gd name="connsiteX2" fmla="*/ 314317 w 1261265"/>
              <a:gd name="connsiteY2" fmla="*/ 3380832 h 3380832"/>
              <a:gd name="connsiteX3" fmla="*/ 295275 w 1261265"/>
              <a:gd name="connsiteY3" fmla="*/ 1971675 h 3380832"/>
              <a:gd name="connsiteX4" fmla="*/ 295275 w 1261265"/>
              <a:gd name="connsiteY4" fmla="*/ 561975 h 3380832"/>
              <a:gd name="connsiteX5" fmla="*/ 0 w 1261265"/>
              <a:gd name="connsiteY5" fmla="*/ 542925 h 3380832"/>
              <a:gd name="connsiteX0" fmla="*/ 1123950 w 1261265"/>
              <a:gd name="connsiteY0" fmla="*/ 0 h 3380832"/>
              <a:gd name="connsiteX1" fmla="*/ 981071 w 1261265"/>
              <a:gd name="connsiteY1" fmla="*/ 1967042 h 3380832"/>
              <a:gd name="connsiteX2" fmla="*/ 314317 w 1261265"/>
              <a:gd name="connsiteY2" fmla="*/ 3380832 h 3380832"/>
              <a:gd name="connsiteX0" fmla="*/ 0 w 1107761"/>
              <a:gd name="connsiteY0" fmla="*/ 226541 h 3064448"/>
              <a:gd name="connsiteX1" fmla="*/ 981071 w 1107761"/>
              <a:gd name="connsiteY1" fmla="*/ 1650658 h 3064448"/>
              <a:gd name="connsiteX2" fmla="*/ 314317 w 1107761"/>
              <a:gd name="connsiteY2" fmla="*/ 3064448 h 3064448"/>
              <a:gd name="connsiteX3" fmla="*/ 295275 w 1107761"/>
              <a:gd name="connsiteY3" fmla="*/ 1655291 h 3064448"/>
              <a:gd name="connsiteX4" fmla="*/ 295275 w 1107761"/>
              <a:gd name="connsiteY4" fmla="*/ 245591 h 3064448"/>
              <a:gd name="connsiteX5" fmla="*/ 0 w 1107761"/>
              <a:gd name="connsiteY5" fmla="*/ 226541 h 3064448"/>
              <a:gd name="connsiteX0" fmla="*/ 923925 w 1107761"/>
              <a:gd name="connsiteY0" fmla="*/ 388466 h 3064448"/>
              <a:gd name="connsiteX1" fmla="*/ 981071 w 1107761"/>
              <a:gd name="connsiteY1" fmla="*/ 1650658 h 3064448"/>
              <a:gd name="connsiteX2" fmla="*/ 314317 w 1107761"/>
              <a:gd name="connsiteY2" fmla="*/ 3064448 h 3064448"/>
              <a:gd name="connsiteX0" fmla="*/ 0 w 1107761"/>
              <a:gd name="connsiteY0" fmla="*/ 244598 h 3082505"/>
              <a:gd name="connsiteX1" fmla="*/ 981071 w 1107761"/>
              <a:gd name="connsiteY1" fmla="*/ 1668715 h 3082505"/>
              <a:gd name="connsiteX2" fmla="*/ 314317 w 1107761"/>
              <a:gd name="connsiteY2" fmla="*/ 3082505 h 3082505"/>
              <a:gd name="connsiteX3" fmla="*/ 295275 w 1107761"/>
              <a:gd name="connsiteY3" fmla="*/ 1673348 h 3082505"/>
              <a:gd name="connsiteX4" fmla="*/ 752475 w 1107761"/>
              <a:gd name="connsiteY4" fmla="*/ 196973 h 3082505"/>
              <a:gd name="connsiteX5" fmla="*/ 0 w 1107761"/>
              <a:gd name="connsiteY5" fmla="*/ 244598 h 3082505"/>
              <a:gd name="connsiteX0" fmla="*/ 923925 w 1107761"/>
              <a:gd name="connsiteY0" fmla="*/ 406523 h 3082505"/>
              <a:gd name="connsiteX1" fmla="*/ 981071 w 1107761"/>
              <a:gd name="connsiteY1" fmla="*/ 1668715 h 3082505"/>
              <a:gd name="connsiteX2" fmla="*/ 314317 w 1107761"/>
              <a:gd name="connsiteY2" fmla="*/ 3082505 h 3082505"/>
              <a:gd name="connsiteX0" fmla="*/ 730408 w 1838169"/>
              <a:gd name="connsiteY0" fmla="*/ 139152 h 2977059"/>
              <a:gd name="connsiteX1" fmla="*/ 1711479 w 1838169"/>
              <a:gd name="connsiteY1" fmla="*/ 1563269 h 2977059"/>
              <a:gd name="connsiteX2" fmla="*/ 1044725 w 1838169"/>
              <a:gd name="connsiteY2" fmla="*/ 2977059 h 2977059"/>
              <a:gd name="connsiteX3" fmla="*/ 1025683 w 1838169"/>
              <a:gd name="connsiteY3" fmla="*/ 1567902 h 2977059"/>
              <a:gd name="connsiteX4" fmla="*/ 6508 w 1838169"/>
              <a:gd name="connsiteY4" fmla="*/ 720177 h 2977059"/>
              <a:gd name="connsiteX5" fmla="*/ 730408 w 1838169"/>
              <a:gd name="connsiteY5" fmla="*/ 139152 h 2977059"/>
              <a:gd name="connsiteX0" fmla="*/ 1654333 w 1838169"/>
              <a:gd name="connsiteY0" fmla="*/ 301077 h 2977059"/>
              <a:gd name="connsiteX1" fmla="*/ 1711479 w 1838169"/>
              <a:gd name="connsiteY1" fmla="*/ 1563269 h 2977059"/>
              <a:gd name="connsiteX2" fmla="*/ 1044725 w 1838169"/>
              <a:gd name="connsiteY2" fmla="*/ 2977059 h 2977059"/>
              <a:gd name="connsiteX0" fmla="*/ 1071776 w 2179537"/>
              <a:gd name="connsiteY0" fmla="*/ 66699 h 2904606"/>
              <a:gd name="connsiteX1" fmla="*/ 2052847 w 2179537"/>
              <a:gd name="connsiteY1" fmla="*/ 1490816 h 2904606"/>
              <a:gd name="connsiteX2" fmla="*/ 1386093 w 2179537"/>
              <a:gd name="connsiteY2" fmla="*/ 2904606 h 2904606"/>
              <a:gd name="connsiteX3" fmla="*/ 1367051 w 2179537"/>
              <a:gd name="connsiteY3" fmla="*/ 1495449 h 2904606"/>
              <a:gd name="connsiteX4" fmla="*/ 4976 w 2179537"/>
              <a:gd name="connsiteY4" fmla="*/ 2219349 h 2904606"/>
              <a:gd name="connsiteX5" fmla="*/ 1071776 w 2179537"/>
              <a:gd name="connsiteY5" fmla="*/ 66699 h 2904606"/>
              <a:gd name="connsiteX0" fmla="*/ 1995701 w 2179537"/>
              <a:gd name="connsiteY0" fmla="*/ 228624 h 2904606"/>
              <a:gd name="connsiteX1" fmla="*/ 2052847 w 2179537"/>
              <a:gd name="connsiteY1" fmla="*/ 1490816 h 2904606"/>
              <a:gd name="connsiteX2" fmla="*/ 1386093 w 2179537"/>
              <a:gd name="connsiteY2" fmla="*/ 2904606 h 2904606"/>
              <a:gd name="connsiteX0" fmla="*/ 1071776 w 2179537"/>
              <a:gd name="connsiteY0" fmla="*/ 66699 h 2904606"/>
              <a:gd name="connsiteX1" fmla="*/ 2052847 w 2179537"/>
              <a:gd name="connsiteY1" fmla="*/ 1490816 h 2904606"/>
              <a:gd name="connsiteX2" fmla="*/ 1386093 w 2179537"/>
              <a:gd name="connsiteY2" fmla="*/ 2904606 h 2904606"/>
              <a:gd name="connsiteX3" fmla="*/ 4976 w 2179537"/>
              <a:gd name="connsiteY3" fmla="*/ 2219349 h 2904606"/>
              <a:gd name="connsiteX4" fmla="*/ 1071776 w 2179537"/>
              <a:gd name="connsiteY4" fmla="*/ 66699 h 2904606"/>
              <a:gd name="connsiteX0" fmla="*/ 1995701 w 2179537"/>
              <a:gd name="connsiteY0" fmla="*/ 228624 h 2904606"/>
              <a:gd name="connsiteX1" fmla="*/ 2052847 w 2179537"/>
              <a:gd name="connsiteY1" fmla="*/ 1490816 h 2904606"/>
              <a:gd name="connsiteX2" fmla="*/ 1386093 w 2179537"/>
              <a:gd name="connsiteY2" fmla="*/ 2904606 h 2904606"/>
              <a:gd name="connsiteX0" fmla="*/ 0 w 1107761"/>
              <a:gd name="connsiteY0" fmla="*/ 0 h 2837907"/>
              <a:gd name="connsiteX1" fmla="*/ 981071 w 1107761"/>
              <a:gd name="connsiteY1" fmla="*/ 1424117 h 2837907"/>
              <a:gd name="connsiteX2" fmla="*/ 314317 w 1107761"/>
              <a:gd name="connsiteY2" fmla="*/ 2837907 h 2837907"/>
              <a:gd name="connsiteX3" fmla="*/ 0 w 1107761"/>
              <a:gd name="connsiteY3" fmla="*/ 0 h 2837907"/>
              <a:gd name="connsiteX0" fmla="*/ 923925 w 1107761"/>
              <a:gd name="connsiteY0" fmla="*/ 161925 h 2837907"/>
              <a:gd name="connsiteX1" fmla="*/ 981071 w 1107761"/>
              <a:gd name="connsiteY1" fmla="*/ 1424117 h 2837907"/>
              <a:gd name="connsiteX2" fmla="*/ 314317 w 1107761"/>
              <a:gd name="connsiteY2" fmla="*/ 2837907 h 2837907"/>
              <a:gd name="connsiteX0" fmla="*/ 889631 w 1016321"/>
              <a:gd name="connsiteY0" fmla="*/ 1332677 h 2746467"/>
              <a:gd name="connsiteX1" fmla="*/ 222877 w 1016321"/>
              <a:gd name="connsiteY1" fmla="*/ 2746467 h 2746467"/>
              <a:gd name="connsiteX2" fmla="*/ 0 w 1016321"/>
              <a:gd name="connsiteY2" fmla="*/ 0 h 2746467"/>
              <a:gd name="connsiteX0" fmla="*/ 832485 w 1016321"/>
              <a:gd name="connsiteY0" fmla="*/ 70485 h 2746467"/>
              <a:gd name="connsiteX1" fmla="*/ 889631 w 1016321"/>
              <a:gd name="connsiteY1" fmla="*/ 1332677 h 2746467"/>
              <a:gd name="connsiteX2" fmla="*/ 222877 w 1016321"/>
              <a:gd name="connsiteY2" fmla="*/ 2746467 h 2746467"/>
              <a:gd name="connsiteX0" fmla="*/ 666754 w 793444"/>
              <a:gd name="connsiteY0" fmla="*/ 1262192 h 2675982"/>
              <a:gd name="connsiteX1" fmla="*/ 0 w 793444"/>
              <a:gd name="connsiteY1" fmla="*/ 2675982 h 2675982"/>
              <a:gd name="connsiteX0" fmla="*/ 609608 w 793444"/>
              <a:gd name="connsiteY0" fmla="*/ 0 h 2675982"/>
              <a:gd name="connsiteX1" fmla="*/ 666754 w 793444"/>
              <a:gd name="connsiteY1" fmla="*/ 1262192 h 2675982"/>
              <a:gd name="connsiteX2" fmla="*/ 0 w 793444"/>
              <a:gd name="connsiteY2" fmla="*/ 2675982 h 2675982"/>
              <a:gd name="connsiteX0" fmla="*/ 809621 w 809624"/>
              <a:gd name="connsiteY0" fmla="*/ 1357442 h 2771232"/>
              <a:gd name="connsiteX1" fmla="*/ 142867 w 809624"/>
              <a:gd name="connsiteY1" fmla="*/ 2771232 h 2771232"/>
              <a:gd name="connsiteX0" fmla="*/ 0 w 809624"/>
              <a:gd name="connsiteY0" fmla="*/ 0 h 2771232"/>
              <a:gd name="connsiteX1" fmla="*/ 809621 w 809624"/>
              <a:gd name="connsiteY1" fmla="*/ 1357442 h 2771232"/>
              <a:gd name="connsiteX2" fmla="*/ 142867 w 809624"/>
              <a:gd name="connsiteY2" fmla="*/ 2771232 h 2771232"/>
              <a:gd name="connsiteX0" fmla="*/ 809621 w 809624"/>
              <a:gd name="connsiteY0" fmla="*/ 1252667 h 2666457"/>
              <a:gd name="connsiteX1" fmla="*/ 142867 w 809624"/>
              <a:gd name="connsiteY1" fmla="*/ 2666457 h 2666457"/>
              <a:gd name="connsiteX0" fmla="*/ 0 w 809624"/>
              <a:gd name="connsiteY0" fmla="*/ 0 h 2666457"/>
              <a:gd name="connsiteX1" fmla="*/ 809621 w 809624"/>
              <a:gd name="connsiteY1" fmla="*/ 1252667 h 2666457"/>
              <a:gd name="connsiteX2" fmla="*/ 142867 w 809624"/>
              <a:gd name="connsiteY2" fmla="*/ 2666457 h 2666457"/>
              <a:gd name="connsiteX0" fmla="*/ 2733675 w 2733678"/>
              <a:gd name="connsiteY0" fmla="*/ 1252667 h 2666457"/>
              <a:gd name="connsiteX1" fmla="*/ 2066921 w 2733678"/>
              <a:gd name="connsiteY1" fmla="*/ 2666457 h 2666457"/>
              <a:gd name="connsiteX0" fmla="*/ 1924054 w 2733678"/>
              <a:gd name="connsiteY0" fmla="*/ 0 h 2666457"/>
              <a:gd name="connsiteX1" fmla="*/ 0 w 2733678"/>
              <a:gd name="connsiteY1" fmla="*/ 1005017 h 2666457"/>
              <a:gd name="connsiteX2" fmla="*/ 2066921 w 2733678"/>
              <a:gd name="connsiteY2" fmla="*/ 2666457 h 2666457"/>
              <a:gd name="connsiteX0" fmla="*/ 2781304 w 2781307"/>
              <a:gd name="connsiteY0" fmla="*/ 1252667 h 2666457"/>
              <a:gd name="connsiteX1" fmla="*/ 2114550 w 2781307"/>
              <a:gd name="connsiteY1" fmla="*/ 2666457 h 2666457"/>
              <a:gd name="connsiteX0" fmla="*/ 1971683 w 2781307"/>
              <a:gd name="connsiteY0" fmla="*/ 0 h 2666457"/>
              <a:gd name="connsiteX1" fmla="*/ 47629 w 2781307"/>
              <a:gd name="connsiteY1" fmla="*/ 1005017 h 2666457"/>
              <a:gd name="connsiteX2" fmla="*/ 0 w 2781307"/>
              <a:gd name="connsiteY2" fmla="*/ 2123532 h 2666457"/>
              <a:gd name="connsiteX0" fmla="*/ 1857379 w 2232364"/>
              <a:gd name="connsiteY0" fmla="*/ 1547942 h 2666457"/>
              <a:gd name="connsiteX1" fmla="*/ 2114550 w 2232364"/>
              <a:gd name="connsiteY1" fmla="*/ 2666457 h 2666457"/>
              <a:gd name="connsiteX0" fmla="*/ 1971683 w 2232364"/>
              <a:gd name="connsiteY0" fmla="*/ 0 h 2666457"/>
              <a:gd name="connsiteX1" fmla="*/ 47629 w 2232364"/>
              <a:gd name="connsiteY1" fmla="*/ 1005017 h 2666457"/>
              <a:gd name="connsiteX2" fmla="*/ 0 w 2232364"/>
              <a:gd name="connsiteY2" fmla="*/ 2123532 h 2666457"/>
              <a:gd name="connsiteX0" fmla="*/ 1028704 w 2175367"/>
              <a:gd name="connsiteY0" fmla="*/ 1443167 h 2666457"/>
              <a:gd name="connsiteX1" fmla="*/ 2114550 w 2175367"/>
              <a:gd name="connsiteY1" fmla="*/ 2666457 h 2666457"/>
              <a:gd name="connsiteX0" fmla="*/ 1971683 w 2175367"/>
              <a:gd name="connsiteY0" fmla="*/ 0 h 2666457"/>
              <a:gd name="connsiteX1" fmla="*/ 47629 w 2175367"/>
              <a:gd name="connsiteY1" fmla="*/ 1005017 h 2666457"/>
              <a:gd name="connsiteX2" fmla="*/ 0 w 2175367"/>
              <a:gd name="connsiteY2" fmla="*/ 2123532 h 2666457"/>
              <a:gd name="connsiteX0" fmla="*/ 3133729 w 3133730"/>
              <a:gd name="connsiteY0" fmla="*/ 1376492 h 2666457"/>
              <a:gd name="connsiteX1" fmla="*/ 2114550 w 3133730"/>
              <a:gd name="connsiteY1" fmla="*/ 2666457 h 2666457"/>
              <a:gd name="connsiteX0" fmla="*/ 1971683 w 3133730"/>
              <a:gd name="connsiteY0" fmla="*/ 0 h 2666457"/>
              <a:gd name="connsiteX1" fmla="*/ 47629 w 3133730"/>
              <a:gd name="connsiteY1" fmla="*/ 1005017 h 2666457"/>
              <a:gd name="connsiteX2" fmla="*/ 0 w 3133730"/>
              <a:gd name="connsiteY2" fmla="*/ 2123532 h 2666457"/>
              <a:gd name="connsiteX0" fmla="*/ 1724029 w 2216959"/>
              <a:gd name="connsiteY0" fmla="*/ 1043117 h 2666457"/>
              <a:gd name="connsiteX1" fmla="*/ 2114550 w 2216959"/>
              <a:gd name="connsiteY1" fmla="*/ 2666457 h 2666457"/>
              <a:gd name="connsiteX0" fmla="*/ 1971683 w 2216959"/>
              <a:gd name="connsiteY0" fmla="*/ 0 h 2666457"/>
              <a:gd name="connsiteX1" fmla="*/ 47629 w 2216959"/>
              <a:gd name="connsiteY1" fmla="*/ 1005017 h 2666457"/>
              <a:gd name="connsiteX2" fmla="*/ 0 w 2216959"/>
              <a:gd name="connsiteY2" fmla="*/ 2123532 h 2666457"/>
              <a:gd name="connsiteX0" fmla="*/ 1724029 w 2216959"/>
              <a:gd name="connsiteY0" fmla="*/ 1043117 h 2666457"/>
              <a:gd name="connsiteX1" fmla="*/ 2114550 w 2216959"/>
              <a:gd name="connsiteY1" fmla="*/ 2666457 h 2666457"/>
              <a:gd name="connsiteX2" fmla="*/ 1724029 w 2216959"/>
              <a:gd name="connsiteY2" fmla="*/ 1043117 h 2666457"/>
              <a:gd name="connsiteX0" fmla="*/ 1971683 w 2216959"/>
              <a:gd name="connsiteY0" fmla="*/ 0 h 2666457"/>
              <a:gd name="connsiteX1" fmla="*/ 47629 w 2216959"/>
              <a:gd name="connsiteY1" fmla="*/ 1005017 h 2666457"/>
              <a:gd name="connsiteX2" fmla="*/ 0 w 2216959"/>
              <a:gd name="connsiteY2" fmla="*/ 2123532 h 2666457"/>
              <a:gd name="connsiteX0" fmla="*/ 1724029 w 2268093"/>
              <a:gd name="connsiteY0" fmla="*/ 1043117 h 2757897"/>
              <a:gd name="connsiteX1" fmla="*/ 2205990 w 2268093"/>
              <a:gd name="connsiteY1" fmla="*/ 2757897 h 2757897"/>
              <a:gd name="connsiteX0" fmla="*/ 1971683 w 2268093"/>
              <a:gd name="connsiteY0" fmla="*/ 0 h 2757897"/>
              <a:gd name="connsiteX1" fmla="*/ 47629 w 2268093"/>
              <a:gd name="connsiteY1" fmla="*/ 1005017 h 2757897"/>
              <a:gd name="connsiteX2" fmla="*/ 0 w 2268093"/>
              <a:gd name="connsiteY2" fmla="*/ 2123532 h 2757897"/>
              <a:gd name="connsiteX0" fmla="*/ 3124204 w 3668268"/>
              <a:gd name="connsiteY0" fmla="*/ 1043117 h 2757897"/>
              <a:gd name="connsiteX1" fmla="*/ 3606165 w 3668268"/>
              <a:gd name="connsiteY1" fmla="*/ 2757897 h 2757897"/>
              <a:gd name="connsiteX0" fmla="*/ 3371858 w 3668268"/>
              <a:gd name="connsiteY0" fmla="*/ 0 h 2757897"/>
              <a:gd name="connsiteX1" fmla="*/ 1447804 w 3668268"/>
              <a:gd name="connsiteY1" fmla="*/ 1005017 h 2757897"/>
              <a:gd name="connsiteX2" fmla="*/ 0 w 3668268"/>
              <a:gd name="connsiteY2" fmla="*/ 1809207 h 2757897"/>
              <a:gd name="connsiteX0" fmla="*/ 3219446 w 3763510"/>
              <a:gd name="connsiteY0" fmla="*/ 900242 h 2615022"/>
              <a:gd name="connsiteX1" fmla="*/ 3701407 w 3763510"/>
              <a:gd name="connsiteY1" fmla="*/ 2615022 h 2615022"/>
              <a:gd name="connsiteX0" fmla="*/ 0 w 3763510"/>
              <a:gd name="connsiteY0" fmla="*/ 0 h 2615022"/>
              <a:gd name="connsiteX1" fmla="*/ 1543046 w 3763510"/>
              <a:gd name="connsiteY1" fmla="*/ 862142 h 2615022"/>
              <a:gd name="connsiteX2" fmla="*/ 95242 w 3763510"/>
              <a:gd name="connsiteY2" fmla="*/ 1666332 h 2615022"/>
              <a:gd name="connsiteX0" fmla="*/ 3238504 w 3782568"/>
              <a:gd name="connsiteY0" fmla="*/ 900242 h 2615022"/>
              <a:gd name="connsiteX1" fmla="*/ 3720465 w 3782568"/>
              <a:gd name="connsiteY1" fmla="*/ 2615022 h 2615022"/>
              <a:gd name="connsiteX0" fmla="*/ 19058 w 3782568"/>
              <a:gd name="connsiteY0" fmla="*/ 0 h 2615022"/>
              <a:gd name="connsiteX1" fmla="*/ 1562104 w 3782568"/>
              <a:gd name="connsiteY1" fmla="*/ 862142 h 2615022"/>
              <a:gd name="connsiteX2" fmla="*/ 0 w 3782568"/>
              <a:gd name="connsiteY2" fmla="*/ 1704432 h 2615022"/>
              <a:gd name="connsiteX0" fmla="*/ 3238504 w 3782568"/>
              <a:gd name="connsiteY0" fmla="*/ 900242 h 2615022"/>
              <a:gd name="connsiteX1" fmla="*/ 3720465 w 3782568"/>
              <a:gd name="connsiteY1" fmla="*/ 2615022 h 2615022"/>
              <a:gd name="connsiteX0" fmla="*/ 19058 w 3782568"/>
              <a:gd name="connsiteY0" fmla="*/ 0 h 2615022"/>
              <a:gd name="connsiteX1" fmla="*/ 1009654 w 3782568"/>
              <a:gd name="connsiteY1" fmla="*/ 852617 h 2615022"/>
              <a:gd name="connsiteX2" fmla="*/ 0 w 3782568"/>
              <a:gd name="connsiteY2" fmla="*/ 1704432 h 2615022"/>
              <a:gd name="connsiteX0" fmla="*/ 485779 w 3736421"/>
              <a:gd name="connsiteY0" fmla="*/ 604967 h 2615022"/>
              <a:gd name="connsiteX1" fmla="*/ 3720465 w 3736421"/>
              <a:gd name="connsiteY1" fmla="*/ 2615022 h 2615022"/>
              <a:gd name="connsiteX0" fmla="*/ 19058 w 3736421"/>
              <a:gd name="connsiteY0" fmla="*/ 0 h 2615022"/>
              <a:gd name="connsiteX1" fmla="*/ 1009654 w 3736421"/>
              <a:gd name="connsiteY1" fmla="*/ 852617 h 2615022"/>
              <a:gd name="connsiteX2" fmla="*/ 0 w 3736421"/>
              <a:gd name="connsiteY2" fmla="*/ 1704432 h 2615022"/>
              <a:gd name="connsiteX0" fmla="*/ 485779 w 1009655"/>
              <a:gd name="connsiteY0" fmla="*/ 604967 h 1704432"/>
              <a:gd name="connsiteX1" fmla="*/ 262890 w 1009655"/>
              <a:gd name="connsiteY1" fmla="*/ 1252947 h 1704432"/>
              <a:gd name="connsiteX0" fmla="*/ 19058 w 1009655"/>
              <a:gd name="connsiteY0" fmla="*/ 0 h 1704432"/>
              <a:gd name="connsiteX1" fmla="*/ 1009654 w 1009655"/>
              <a:gd name="connsiteY1" fmla="*/ 852617 h 1704432"/>
              <a:gd name="connsiteX2" fmla="*/ 0 w 1009655"/>
              <a:gd name="connsiteY2" fmla="*/ 1704432 h 1704432"/>
              <a:gd name="connsiteX0" fmla="*/ 485779 w 1010449"/>
              <a:gd name="connsiteY0" fmla="*/ 604967 h 1709560"/>
              <a:gd name="connsiteX1" fmla="*/ 262890 w 1010449"/>
              <a:gd name="connsiteY1" fmla="*/ 1252947 h 1709560"/>
              <a:gd name="connsiteX0" fmla="*/ 19058 w 1010449"/>
              <a:gd name="connsiteY0" fmla="*/ 0 h 1709560"/>
              <a:gd name="connsiteX1" fmla="*/ 1009654 w 1010449"/>
              <a:gd name="connsiteY1" fmla="*/ 852617 h 1709560"/>
              <a:gd name="connsiteX2" fmla="*/ 180986 w 1010449"/>
              <a:gd name="connsiteY2" fmla="*/ 1604962 h 1709560"/>
              <a:gd name="connsiteX3" fmla="*/ 0 w 1010449"/>
              <a:gd name="connsiteY3" fmla="*/ 1704432 h 1709560"/>
              <a:gd name="connsiteX0" fmla="*/ 466721 w 991391"/>
              <a:gd name="connsiteY0" fmla="*/ 604967 h 1956844"/>
              <a:gd name="connsiteX1" fmla="*/ 243832 w 991391"/>
              <a:gd name="connsiteY1" fmla="*/ 1252947 h 1956844"/>
              <a:gd name="connsiteX0" fmla="*/ 0 w 991391"/>
              <a:gd name="connsiteY0" fmla="*/ 0 h 1956844"/>
              <a:gd name="connsiteX1" fmla="*/ 990596 w 991391"/>
              <a:gd name="connsiteY1" fmla="*/ 852617 h 1956844"/>
              <a:gd name="connsiteX2" fmla="*/ 161928 w 991391"/>
              <a:gd name="connsiteY2" fmla="*/ 1604962 h 1956844"/>
              <a:gd name="connsiteX3" fmla="*/ 154774 w 991391"/>
              <a:gd name="connsiteY3" fmla="*/ 1956844 h 1956844"/>
              <a:gd name="connsiteX0" fmla="*/ 466721 w 991391"/>
              <a:gd name="connsiteY0" fmla="*/ 604967 h 1956844"/>
              <a:gd name="connsiteX1" fmla="*/ 243832 w 991391"/>
              <a:gd name="connsiteY1" fmla="*/ 1252947 h 1956844"/>
              <a:gd name="connsiteX0" fmla="*/ 0 w 991391"/>
              <a:gd name="connsiteY0" fmla="*/ 0 h 1956844"/>
              <a:gd name="connsiteX1" fmla="*/ 990596 w 991391"/>
              <a:gd name="connsiteY1" fmla="*/ 852617 h 1956844"/>
              <a:gd name="connsiteX2" fmla="*/ 161928 w 991391"/>
              <a:gd name="connsiteY2" fmla="*/ 1604962 h 1956844"/>
              <a:gd name="connsiteX3" fmla="*/ 154774 w 991391"/>
              <a:gd name="connsiteY3" fmla="*/ 1956844 h 1956844"/>
              <a:gd name="connsiteX0" fmla="*/ 503078 w 1027748"/>
              <a:gd name="connsiteY0" fmla="*/ 604967 h 1668713"/>
              <a:gd name="connsiteX1" fmla="*/ 280189 w 1027748"/>
              <a:gd name="connsiteY1" fmla="*/ 1252947 h 1668713"/>
              <a:gd name="connsiteX0" fmla="*/ 36357 w 1027748"/>
              <a:gd name="connsiteY0" fmla="*/ 0 h 1668713"/>
              <a:gd name="connsiteX1" fmla="*/ 1026953 w 1027748"/>
              <a:gd name="connsiteY1" fmla="*/ 852617 h 1668713"/>
              <a:gd name="connsiteX2" fmla="*/ 198285 w 1027748"/>
              <a:gd name="connsiteY2" fmla="*/ 1604962 h 1668713"/>
              <a:gd name="connsiteX3" fmla="*/ 12537 w 1027748"/>
              <a:gd name="connsiteY3" fmla="*/ 1668713 h 1668713"/>
              <a:gd name="connsiteX0" fmla="*/ 490541 w 1015211"/>
              <a:gd name="connsiteY0" fmla="*/ 604967 h 1708690"/>
              <a:gd name="connsiteX1" fmla="*/ 267652 w 1015211"/>
              <a:gd name="connsiteY1" fmla="*/ 1252947 h 1708690"/>
              <a:gd name="connsiteX0" fmla="*/ 23820 w 1015211"/>
              <a:gd name="connsiteY0" fmla="*/ 0 h 1708690"/>
              <a:gd name="connsiteX1" fmla="*/ 1014416 w 1015211"/>
              <a:gd name="connsiteY1" fmla="*/ 852617 h 1708690"/>
              <a:gd name="connsiteX2" fmla="*/ 185748 w 1015211"/>
              <a:gd name="connsiteY2" fmla="*/ 1604962 h 1708690"/>
              <a:gd name="connsiteX3" fmla="*/ 0 w 1015211"/>
              <a:gd name="connsiteY3" fmla="*/ 1668713 h 1708690"/>
              <a:gd name="connsiteX0" fmla="*/ 490541 w 1015211"/>
              <a:gd name="connsiteY0" fmla="*/ 604967 h 1680814"/>
              <a:gd name="connsiteX1" fmla="*/ 267652 w 1015211"/>
              <a:gd name="connsiteY1" fmla="*/ 1252947 h 1680814"/>
              <a:gd name="connsiteX0" fmla="*/ 23820 w 1015211"/>
              <a:gd name="connsiteY0" fmla="*/ 0 h 1680814"/>
              <a:gd name="connsiteX1" fmla="*/ 1014416 w 1015211"/>
              <a:gd name="connsiteY1" fmla="*/ 852617 h 1680814"/>
              <a:gd name="connsiteX2" fmla="*/ 185748 w 1015211"/>
              <a:gd name="connsiteY2" fmla="*/ 1604962 h 1680814"/>
              <a:gd name="connsiteX3" fmla="*/ 0 w 1015211"/>
              <a:gd name="connsiteY3" fmla="*/ 1668713 h 1680814"/>
              <a:gd name="connsiteX0" fmla="*/ 466721 w 991391"/>
              <a:gd name="connsiteY0" fmla="*/ 604967 h 1709195"/>
              <a:gd name="connsiteX1" fmla="*/ 243832 w 991391"/>
              <a:gd name="connsiteY1" fmla="*/ 1252947 h 1709195"/>
              <a:gd name="connsiteX0" fmla="*/ 0 w 991391"/>
              <a:gd name="connsiteY0" fmla="*/ 0 h 1709195"/>
              <a:gd name="connsiteX1" fmla="*/ 990596 w 991391"/>
              <a:gd name="connsiteY1" fmla="*/ 852617 h 1709195"/>
              <a:gd name="connsiteX2" fmla="*/ 161928 w 991391"/>
              <a:gd name="connsiteY2" fmla="*/ 1604962 h 1709195"/>
              <a:gd name="connsiteX3" fmla="*/ 23805 w 991391"/>
              <a:gd name="connsiteY3" fmla="*/ 1709195 h 1709195"/>
              <a:gd name="connsiteX0" fmla="*/ 466721 w 991683"/>
              <a:gd name="connsiteY0" fmla="*/ 604967 h 1735248"/>
              <a:gd name="connsiteX1" fmla="*/ 243832 w 991683"/>
              <a:gd name="connsiteY1" fmla="*/ 1252947 h 1735248"/>
              <a:gd name="connsiteX0" fmla="*/ 0 w 991683"/>
              <a:gd name="connsiteY0" fmla="*/ 0 h 1735248"/>
              <a:gd name="connsiteX1" fmla="*/ 990596 w 991683"/>
              <a:gd name="connsiteY1" fmla="*/ 852617 h 1735248"/>
              <a:gd name="connsiteX2" fmla="*/ 352428 w 991683"/>
              <a:gd name="connsiteY2" fmla="*/ 1666874 h 1735248"/>
              <a:gd name="connsiteX3" fmla="*/ 23805 w 991683"/>
              <a:gd name="connsiteY3" fmla="*/ 1709195 h 1735248"/>
              <a:gd name="connsiteX0" fmla="*/ 466721 w 991683"/>
              <a:gd name="connsiteY0" fmla="*/ 604967 h 1747817"/>
              <a:gd name="connsiteX1" fmla="*/ 243832 w 991683"/>
              <a:gd name="connsiteY1" fmla="*/ 1252947 h 1747817"/>
              <a:gd name="connsiteX0" fmla="*/ 0 w 991683"/>
              <a:gd name="connsiteY0" fmla="*/ 0 h 1747817"/>
              <a:gd name="connsiteX1" fmla="*/ 990596 w 991683"/>
              <a:gd name="connsiteY1" fmla="*/ 852617 h 1747817"/>
              <a:gd name="connsiteX2" fmla="*/ 352428 w 991683"/>
              <a:gd name="connsiteY2" fmla="*/ 1666874 h 1747817"/>
              <a:gd name="connsiteX3" fmla="*/ 23805 w 991683"/>
              <a:gd name="connsiteY3" fmla="*/ 1709195 h 1747817"/>
              <a:gd name="connsiteX0" fmla="*/ 466721 w 991683"/>
              <a:gd name="connsiteY0" fmla="*/ 604967 h 1741896"/>
              <a:gd name="connsiteX1" fmla="*/ 243832 w 991683"/>
              <a:gd name="connsiteY1" fmla="*/ 1252947 h 1741896"/>
              <a:gd name="connsiteX0" fmla="*/ 0 w 991683"/>
              <a:gd name="connsiteY0" fmla="*/ 0 h 1741896"/>
              <a:gd name="connsiteX1" fmla="*/ 990596 w 991683"/>
              <a:gd name="connsiteY1" fmla="*/ 852617 h 1741896"/>
              <a:gd name="connsiteX2" fmla="*/ 352428 w 991683"/>
              <a:gd name="connsiteY2" fmla="*/ 1666874 h 1741896"/>
              <a:gd name="connsiteX3" fmla="*/ 23805 w 991683"/>
              <a:gd name="connsiteY3" fmla="*/ 1709195 h 1741896"/>
              <a:gd name="connsiteX0" fmla="*/ 466721 w 991683"/>
              <a:gd name="connsiteY0" fmla="*/ 604967 h 1709476"/>
              <a:gd name="connsiteX1" fmla="*/ 243832 w 991683"/>
              <a:gd name="connsiteY1" fmla="*/ 1252947 h 1709476"/>
              <a:gd name="connsiteX0" fmla="*/ 0 w 991683"/>
              <a:gd name="connsiteY0" fmla="*/ 0 h 1709476"/>
              <a:gd name="connsiteX1" fmla="*/ 990596 w 991683"/>
              <a:gd name="connsiteY1" fmla="*/ 852617 h 1709476"/>
              <a:gd name="connsiteX2" fmla="*/ 352428 w 991683"/>
              <a:gd name="connsiteY2" fmla="*/ 1666874 h 1709476"/>
              <a:gd name="connsiteX3" fmla="*/ 28568 w 991683"/>
              <a:gd name="connsiteY3" fmla="*/ 1554414 h 1709476"/>
              <a:gd name="connsiteX0" fmla="*/ 466721 w 991824"/>
              <a:gd name="connsiteY0" fmla="*/ 604967 h 1579820"/>
              <a:gd name="connsiteX1" fmla="*/ 243832 w 991824"/>
              <a:gd name="connsiteY1" fmla="*/ 1252947 h 1579820"/>
              <a:gd name="connsiteX0" fmla="*/ 0 w 991824"/>
              <a:gd name="connsiteY0" fmla="*/ 0 h 1579820"/>
              <a:gd name="connsiteX1" fmla="*/ 990596 w 991824"/>
              <a:gd name="connsiteY1" fmla="*/ 852617 h 1579820"/>
              <a:gd name="connsiteX2" fmla="*/ 411959 w 991824"/>
              <a:gd name="connsiteY2" fmla="*/ 1500186 h 1579820"/>
              <a:gd name="connsiteX3" fmla="*/ 28568 w 991824"/>
              <a:gd name="connsiteY3" fmla="*/ 1554414 h 1579820"/>
              <a:gd name="connsiteX0" fmla="*/ 466721 w 991824"/>
              <a:gd name="connsiteY0" fmla="*/ 604967 h 1579820"/>
              <a:gd name="connsiteX1" fmla="*/ 243832 w 991824"/>
              <a:gd name="connsiteY1" fmla="*/ 1252947 h 1579820"/>
              <a:gd name="connsiteX0" fmla="*/ 0 w 991824"/>
              <a:gd name="connsiteY0" fmla="*/ 0 h 1579820"/>
              <a:gd name="connsiteX1" fmla="*/ 990596 w 991824"/>
              <a:gd name="connsiteY1" fmla="*/ 852617 h 1579820"/>
              <a:gd name="connsiteX2" fmla="*/ 411959 w 991824"/>
              <a:gd name="connsiteY2" fmla="*/ 1500186 h 1579820"/>
              <a:gd name="connsiteX3" fmla="*/ 28568 w 991824"/>
              <a:gd name="connsiteY3" fmla="*/ 1554414 h 1579820"/>
              <a:gd name="connsiteX0" fmla="*/ 466721 w 991824"/>
              <a:gd name="connsiteY0" fmla="*/ 604967 h 1554452"/>
              <a:gd name="connsiteX1" fmla="*/ 243832 w 991824"/>
              <a:gd name="connsiteY1" fmla="*/ 1252947 h 1554452"/>
              <a:gd name="connsiteX0" fmla="*/ 0 w 991824"/>
              <a:gd name="connsiteY0" fmla="*/ 0 h 1554452"/>
              <a:gd name="connsiteX1" fmla="*/ 990596 w 991824"/>
              <a:gd name="connsiteY1" fmla="*/ 852617 h 1554452"/>
              <a:gd name="connsiteX2" fmla="*/ 411959 w 991824"/>
              <a:gd name="connsiteY2" fmla="*/ 1500186 h 1554452"/>
              <a:gd name="connsiteX3" fmla="*/ 400052 w 991824"/>
              <a:gd name="connsiteY3" fmla="*/ 1345404 h 1554452"/>
              <a:gd name="connsiteX4" fmla="*/ 28568 w 991824"/>
              <a:gd name="connsiteY4" fmla="*/ 1554414 h 1554452"/>
              <a:gd name="connsiteX0" fmla="*/ 466721 w 991824"/>
              <a:gd name="connsiteY0" fmla="*/ 604967 h 1554519"/>
              <a:gd name="connsiteX1" fmla="*/ 243832 w 991824"/>
              <a:gd name="connsiteY1" fmla="*/ 1252947 h 1554519"/>
              <a:gd name="connsiteX0" fmla="*/ 0 w 991824"/>
              <a:gd name="connsiteY0" fmla="*/ 0 h 1554519"/>
              <a:gd name="connsiteX1" fmla="*/ 990596 w 991824"/>
              <a:gd name="connsiteY1" fmla="*/ 852617 h 1554519"/>
              <a:gd name="connsiteX2" fmla="*/ 411959 w 991824"/>
              <a:gd name="connsiteY2" fmla="*/ 1500186 h 1554519"/>
              <a:gd name="connsiteX3" fmla="*/ 400052 w 991824"/>
              <a:gd name="connsiteY3" fmla="*/ 1345404 h 1554519"/>
              <a:gd name="connsiteX4" fmla="*/ 28568 w 991824"/>
              <a:gd name="connsiteY4" fmla="*/ 1554414 h 1554519"/>
              <a:gd name="connsiteX0" fmla="*/ 466721 w 991824"/>
              <a:gd name="connsiteY0" fmla="*/ 604967 h 1554519"/>
              <a:gd name="connsiteX1" fmla="*/ 243832 w 991824"/>
              <a:gd name="connsiteY1" fmla="*/ 1252947 h 1554519"/>
              <a:gd name="connsiteX0" fmla="*/ 0 w 991824"/>
              <a:gd name="connsiteY0" fmla="*/ 0 h 1554519"/>
              <a:gd name="connsiteX1" fmla="*/ 990596 w 991824"/>
              <a:gd name="connsiteY1" fmla="*/ 852617 h 1554519"/>
              <a:gd name="connsiteX2" fmla="*/ 411959 w 991824"/>
              <a:gd name="connsiteY2" fmla="*/ 1500186 h 1554519"/>
              <a:gd name="connsiteX3" fmla="*/ 400052 w 991824"/>
              <a:gd name="connsiteY3" fmla="*/ 1345404 h 1554519"/>
              <a:gd name="connsiteX4" fmla="*/ 28568 w 991824"/>
              <a:gd name="connsiteY4" fmla="*/ 1554414 h 1554519"/>
              <a:gd name="connsiteX0" fmla="*/ 466721 w 991824"/>
              <a:gd name="connsiteY0" fmla="*/ 604967 h 1554519"/>
              <a:gd name="connsiteX1" fmla="*/ 243832 w 991824"/>
              <a:gd name="connsiteY1" fmla="*/ 1252947 h 1554519"/>
              <a:gd name="connsiteX0" fmla="*/ 0 w 991824"/>
              <a:gd name="connsiteY0" fmla="*/ 0 h 1554519"/>
              <a:gd name="connsiteX1" fmla="*/ 990596 w 991824"/>
              <a:gd name="connsiteY1" fmla="*/ 852617 h 1554519"/>
              <a:gd name="connsiteX2" fmla="*/ 411959 w 991824"/>
              <a:gd name="connsiteY2" fmla="*/ 1500186 h 1554519"/>
              <a:gd name="connsiteX3" fmla="*/ 400052 w 991824"/>
              <a:gd name="connsiteY3" fmla="*/ 1345404 h 1554519"/>
              <a:gd name="connsiteX4" fmla="*/ 28568 w 991824"/>
              <a:gd name="connsiteY4" fmla="*/ 1554414 h 1554519"/>
              <a:gd name="connsiteX0" fmla="*/ 466721 w 991824"/>
              <a:gd name="connsiteY0" fmla="*/ 604967 h 1554519"/>
              <a:gd name="connsiteX1" fmla="*/ 243832 w 991824"/>
              <a:gd name="connsiteY1" fmla="*/ 1252947 h 1554519"/>
              <a:gd name="connsiteX0" fmla="*/ 0 w 991824"/>
              <a:gd name="connsiteY0" fmla="*/ 0 h 1554519"/>
              <a:gd name="connsiteX1" fmla="*/ 990596 w 991824"/>
              <a:gd name="connsiteY1" fmla="*/ 852617 h 1554519"/>
              <a:gd name="connsiteX2" fmla="*/ 411959 w 991824"/>
              <a:gd name="connsiteY2" fmla="*/ 1500186 h 1554519"/>
              <a:gd name="connsiteX3" fmla="*/ 400052 w 991824"/>
              <a:gd name="connsiteY3" fmla="*/ 1345404 h 1554519"/>
              <a:gd name="connsiteX4" fmla="*/ 28568 w 991824"/>
              <a:gd name="connsiteY4" fmla="*/ 1554414 h 1554519"/>
              <a:gd name="connsiteX0" fmla="*/ 466721 w 991824"/>
              <a:gd name="connsiteY0" fmla="*/ 604967 h 1554510"/>
              <a:gd name="connsiteX1" fmla="*/ 243832 w 991824"/>
              <a:gd name="connsiteY1" fmla="*/ 1252947 h 1554510"/>
              <a:gd name="connsiteX0" fmla="*/ 0 w 991824"/>
              <a:gd name="connsiteY0" fmla="*/ 0 h 1554510"/>
              <a:gd name="connsiteX1" fmla="*/ 990596 w 991824"/>
              <a:gd name="connsiteY1" fmla="*/ 852617 h 1554510"/>
              <a:gd name="connsiteX2" fmla="*/ 411959 w 991824"/>
              <a:gd name="connsiteY2" fmla="*/ 1500186 h 1554510"/>
              <a:gd name="connsiteX3" fmla="*/ 400052 w 991824"/>
              <a:gd name="connsiteY3" fmla="*/ 1345404 h 1554510"/>
              <a:gd name="connsiteX4" fmla="*/ 28568 w 991824"/>
              <a:gd name="connsiteY4" fmla="*/ 1554414 h 1554510"/>
              <a:gd name="connsiteX0" fmla="*/ 466721 w 991824"/>
              <a:gd name="connsiteY0" fmla="*/ 604967 h 1554414"/>
              <a:gd name="connsiteX1" fmla="*/ 243832 w 991824"/>
              <a:gd name="connsiteY1" fmla="*/ 1252947 h 1554414"/>
              <a:gd name="connsiteX0" fmla="*/ 0 w 991824"/>
              <a:gd name="connsiteY0" fmla="*/ 0 h 1554414"/>
              <a:gd name="connsiteX1" fmla="*/ 990596 w 991824"/>
              <a:gd name="connsiteY1" fmla="*/ 852617 h 1554414"/>
              <a:gd name="connsiteX2" fmla="*/ 411959 w 991824"/>
              <a:gd name="connsiteY2" fmla="*/ 1500186 h 1554414"/>
              <a:gd name="connsiteX3" fmla="*/ 400052 w 991824"/>
              <a:gd name="connsiteY3" fmla="*/ 1345404 h 1554414"/>
              <a:gd name="connsiteX4" fmla="*/ 366714 w 991824"/>
              <a:gd name="connsiteY4" fmla="*/ 1528761 h 1554414"/>
              <a:gd name="connsiteX5" fmla="*/ 28568 w 991824"/>
              <a:gd name="connsiteY5" fmla="*/ 1554414 h 1554414"/>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542"/>
              <a:gd name="connsiteY0" fmla="*/ 604967 h 1563495"/>
              <a:gd name="connsiteX1" fmla="*/ 243832 w 991542"/>
              <a:gd name="connsiteY1" fmla="*/ 1252947 h 1563495"/>
              <a:gd name="connsiteX0" fmla="*/ 0 w 991542"/>
              <a:gd name="connsiteY0" fmla="*/ 0 h 1563495"/>
              <a:gd name="connsiteX1" fmla="*/ 990596 w 991542"/>
              <a:gd name="connsiteY1" fmla="*/ 852617 h 1563495"/>
              <a:gd name="connsiteX2" fmla="*/ 411959 w 991542"/>
              <a:gd name="connsiteY2" fmla="*/ 1500186 h 1563495"/>
              <a:gd name="connsiteX3" fmla="*/ 400052 w 991542"/>
              <a:gd name="connsiteY3" fmla="*/ 1345404 h 1563495"/>
              <a:gd name="connsiteX4" fmla="*/ 366714 w 991542"/>
              <a:gd name="connsiteY4" fmla="*/ 1528761 h 1563495"/>
              <a:gd name="connsiteX5" fmla="*/ 28568 w 991542"/>
              <a:gd name="connsiteY5" fmla="*/ 1554414 h 1563495"/>
              <a:gd name="connsiteX0" fmla="*/ 466721 w 991542"/>
              <a:gd name="connsiteY0" fmla="*/ 604967 h 1563495"/>
              <a:gd name="connsiteX1" fmla="*/ 243832 w 991542"/>
              <a:gd name="connsiteY1" fmla="*/ 1252947 h 1563495"/>
              <a:gd name="connsiteX0" fmla="*/ 0 w 991542"/>
              <a:gd name="connsiteY0" fmla="*/ 0 h 1563495"/>
              <a:gd name="connsiteX1" fmla="*/ 990596 w 991542"/>
              <a:gd name="connsiteY1" fmla="*/ 852617 h 1563495"/>
              <a:gd name="connsiteX2" fmla="*/ 411959 w 991542"/>
              <a:gd name="connsiteY2" fmla="*/ 1500186 h 1563495"/>
              <a:gd name="connsiteX3" fmla="*/ 400052 w 991542"/>
              <a:gd name="connsiteY3" fmla="*/ 1345404 h 1563495"/>
              <a:gd name="connsiteX4" fmla="*/ 366714 w 991542"/>
              <a:gd name="connsiteY4" fmla="*/ 1528761 h 1563495"/>
              <a:gd name="connsiteX5" fmla="*/ 28568 w 991542"/>
              <a:gd name="connsiteY5" fmla="*/ 1554414 h 1563495"/>
              <a:gd name="connsiteX0" fmla="*/ 466721 w 991475"/>
              <a:gd name="connsiteY0" fmla="*/ 604967 h 1563495"/>
              <a:gd name="connsiteX1" fmla="*/ 243832 w 991475"/>
              <a:gd name="connsiteY1" fmla="*/ 1252947 h 1563495"/>
              <a:gd name="connsiteX0" fmla="*/ 0 w 991475"/>
              <a:gd name="connsiteY0" fmla="*/ 0 h 1563495"/>
              <a:gd name="connsiteX1" fmla="*/ 990596 w 991475"/>
              <a:gd name="connsiteY1" fmla="*/ 852617 h 1563495"/>
              <a:gd name="connsiteX2" fmla="*/ 366715 w 991475"/>
              <a:gd name="connsiteY2" fmla="*/ 1533523 h 1563495"/>
              <a:gd name="connsiteX3" fmla="*/ 400052 w 991475"/>
              <a:gd name="connsiteY3" fmla="*/ 1345404 h 1563495"/>
              <a:gd name="connsiteX4" fmla="*/ 366714 w 991475"/>
              <a:gd name="connsiteY4" fmla="*/ 1528761 h 1563495"/>
              <a:gd name="connsiteX5" fmla="*/ 28568 w 991475"/>
              <a:gd name="connsiteY5" fmla="*/ 1554414 h 1563495"/>
              <a:gd name="connsiteX0" fmla="*/ 466721 w 991475"/>
              <a:gd name="connsiteY0" fmla="*/ 604967 h 1563495"/>
              <a:gd name="connsiteX1" fmla="*/ 243832 w 991475"/>
              <a:gd name="connsiteY1" fmla="*/ 1252947 h 1563495"/>
              <a:gd name="connsiteX0" fmla="*/ 0 w 991475"/>
              <a:gd name="connsiteY0" fmla="*/ 0 h 1563495"/>
              <a:gd name="connsiteX1" fmla="*/ 990596 w 991475"/>
              <a:gd name="connsiteY1" fmla="*/ 852617 h 1563495"/>
              <a:gd name="connsiteX2" fmla="*/ 366715 w 991475"/>
              <a:gd name="connsiteY2" fmla="*/ 1533523 h 1563495"/>
              <a:gd name="connsiteX3" fmla="*/ 400052 w 991475"/>
              <a:gd name="connsiteY3" fmla="*/ 1345404 h 1563495"/>
              <a:gd name="connsiteX4" fmla="*/ 366714 w 991475"/>
              <a:gd name="connsiteY4" fmla="*/ 1528761 h 1563495"/>
              <a:gd name="connsiteX5" fmla="*/ 28568 w 991475"/>
              <a:gd name="connsiteY5" fmla="*/ 1554414 h 1563495"/>
              <a:gd name="connsiteX0" fmla="*/ 466721 w 991475"/>
              <a:gd name="connsiteY0" fmla="*/ 604967 h 1563495"/>
              <a:gd name="connsiteX1" fmla="*/ 243832 w 991475"/>
              <a:gd name="connsiteY1" fmla="*/ 1252947 h 1563495"/>
              <a:gd name="connsiteX0" fmla="*/ 0 w 991475"/>
              <a:gd name="connsiteY0" fmla="*/ 0 h 1563495"/>
              <a:gd name="connsiteX1" fmla="*/ 990596 w 991475"/>
              <a:gd name="connsiteY1" fmla="*/ 852617 h 1563495"/>
              <a:gd name="connsiteX2" fmla="*/ 366715 w 991475"/>
              <a:gd name="connsiteY2" fmla="*/ 1533523 h 1563495"/>
              <a:gd name="connsiteX3" fmla="*/ 400052 w 991475"/>
              <a:gd name="connsiteY3" fmla="*/ 1345404 h 1563495"/>
              <a:gd name="connsiteX4" fmla="*/ 366714 w 991475"/>
              <a:gd name="connsiteY4" fmla="*/ 1528761 h 1563495"/>
              <a:gd name="connsiteX5" fmla="*/ 28568 w 991475"/>
              <a:gd name="connsiteY5" fmla="*/ 1554414 h 1563495"/>
              <a:gd name="connsiteX0" fmla="*/ 466721 w 991475"/>
              <a:gd name="connsiteY0" fmla="*/ 604967 h 1604961"/>
              <a:gd name="connsiteX1" fmla="*/ 243832 w 991475"/>
              <a:gd name="connsiteY1" fmla="*/ 1252947 h 1604961"/>
              <a:gd name="connsiteX0" fmla="*/ 0 w 991475"/>
              <a:gd name="connsiteY0" fmla="*/ 0 h 1604961"/>
              <a:gd name="connsiteX1" fmla="*/ 990596 w 991475"/>
              <a:gd name="connsiteY1" fmla="*/ 852617 h 1604961"/>
              <a:gd name="connsiteX2" fmla="*/ 366715 w 991475"/>
              <a:gd name="connsiteY2" fmla="*/ 1533523 h 1604961"/>
              <a:gd name="connsiteX3" fmla="*/ 400052 w 991475"/>
              <a:gd name="connsiteY3" fmla="*/ 1345404 h 1604961"/>
              <a:gd name="connsiteX4" fmla="*/ 366714 w 991475"/>
              <a:gd name="connsiteY4" fmla="*/ 1528761 h 1604961"/>
              <a:gd name="connsiteX5" fmla="*/ 645322 w 991475"/>
              <a:gd name="connsiteY5" fmla="*/ 1604961 h 1604961"/>
              <a:gd name="connsiteX6" fmla="*/ 28568 w 991475"/>
              <a:gd name="connsiteY6" fmla="*/ 1554414 h 1604961"/>
              <a:gd name="connsiteX0" fmla="*/ 466721 w 991475"/>
              <a:gd name="connsiteY0" fmla="*/ 604967 h 1604961"/>
              <a:gd name="connsiteX1" fmla="*/ 243832 w 991475"/>
              <a:gd name="connsiteY1" fmla="*/ 1252947 h 1604961"/>
              <a:gd name="connsiteX0" fmla="*/ 0 w 991475"/>
              <a:gd name="connsiteY0" fmla="*/ 0 h 1604961"/>
              <a:gd name="connsiteX1" fmla="*/ 990596 w 991475"/>
              <a:gd name="connsiteY1" fmla="*/ 852617 h 1604961"/>
              <a:gd name="connsiteX2" fmla="*/ 366715 w 991475"/>
              <a:gd name="connsiteY2" fmla="*/ 1533523 h 1604961"/>
              <a:gd name="connsiteX3" fmla="*/ 400052 w 991475"/>
              <a:gd name="connsiteY3" fmla="*/ 1345404 h 1604961"/>
              <a:gd name="connsiteX4" fmla="*/ 366714 w 991475"/>
              <a:gd name="connsiteY4" fmla="*/ 1528761 h 1604961"/>
              <a:gd name="connsiteX5" fmla="*/ 645322 w 991475"/>
              <a:gd name="connsiteY5" fmla="*/ 1604961 h 1604961"/>
              <a:gd name="connsiteX6" fmla="*/ 409568 w 991475"/>
              <a:gd name="connsiteY6" fmla="*/ 1556795 h 1604961"/>
              <a:gd name="connsiteX0" fmla="*/ 466721 w 991475"/>
              <a:gd name="connsiteY0" fmla="*/ 604967 h 1604961"/>
              <a:gd name="connsiteX1" fmla="*/ 243832 w 991475"/>
              <a:gd name="connsiteY1" fmla="*/ 1252947 h 1604961"/>
              <a:gd name="connsiteX0" fmla="*/ 0 w 991475"/>
              <a:gd name="connsiteY0" fmla="*/ 0 h 1604961"/>
              <a:gd name="connsiteX1" fmla="*/ 990596 w 991475"/>
              <a:gd name="connsiteY1" fmla="*/ 852617 h 1604961"/>
              <a:gd name="connsiteX2" fmla="*/ 366715 w 991475"/>
              <a:gd name="connsiteY2" fmla="*/ 1533523 h 1604961"/>
              <a:gd name="connsiteX3" fmla="*/ 400052 w 991475"/>
              <a:gd name="connsiteY3" fmla="*/ 1345404 h 1604961"/>
              <a:gd name="connsiteX4" fmla="*/ 366714 w 991475"/>
              <a:gd name="connsiteY4" fmla="*/ 1528761 h 1604961"/>
              <a:gd name="connsiteX5" fmla="*/ 645322 w 991475"/>
              <a:gd name="connsiteY5" fmla="*/ 1604961 h 1604961"/>
              <a:gd name="connsiteX6" fmla="*/ 411949 w 991475"/>
              <a:gd name="connsiteY6" fmla="*/ 1554414 h 1604961"/>
              <a:gd name="connsiteX0" fmla="*/ 466721 w 991475"/>
              <a:gd name="connsiteY0" fmla="*/ 604967 h 1559717"/>
              <a:gd name="connsiteX1" fmla="*/ 243832 w 991475"/>
              <a:gd name="connsiteY1" fmla="*/ 1252947 h 1559717"/>
              <a:gd name="connsiteX0" fmla="*/ 0 w 991475"/>
              <a:gd name="connsiteY0" fmla="*/ 0 h 1559717"/>
              <a:gd name="connsiteX1" fmla="*/ 990596 w 991475"/>
              <a:gd name="connsiteY1" fmla="*/ 852617 h 1559717"/>
              <a:gd name="connsiteX2" fmla="*/ 366715 w 991475"/>
              <a:gd name="connsiteY2" fmla="*/ 1533523 h 1559717"/>
              <a:gd name="connsiteX3" fmla="*/ 400052 w 991475"/>
              <a:gd name="connsiteY3" fmla="*/ 1345404 h 1559717"/>
              <a:gd name="connsiteX4" fmla="*/ 366714 w 991475"/>
              <a:gd name="connsiteY4" fmla="*/ 1528761 h 1559717"/>
              <a:gd name="connsiteX5" fmla="*/ 566740 w 991475"/>
              <a:gd name="connsiteY5" fmla="*/ 1559717 h 1559717"/>
              <a:gd name="connsiteX6" fmla="*/ 411949 w 991475"/>
              <a:gd name="connsiteY6" fmla="*/ 1554414 h 1559717"/>
              <a:gd name="connsiteX0" fmla="*/ 466721 w 991475"/>
              <a:gd name="connsiteY0" fmla="*/ 604967 h 1559717"/>
              <a:gd name="connsiteX1" fmla="*/ 243832 w 991475"/>
              <a:gd name="connsiteY1" fmla="*/ 1252947 h 1559717"/>
              <a:gd name="connsiteX0" fmla="*/ 0 w 991475"/>
              <a:gd name="connsiteY0" fmla="*/ 0 h 1559717"/>
              <a:gd name="connsiteX1" fmla="*/ 990596 w 991475"/>
              <a:gd name="connsiteY1" fmla="*/ 852617 h 1559717"/>
              <a:gd name="connsiteX2" fmla="*/ 366715 w 991475"/>
              <a:gd name="connsiteY2" fmla="*/ 1533523 h 1559717"/>
              <a:gd name="connsiteX3" fmla="*/ 400052 w 991475"/>
              <a:gd name="connsiteY3" fmla="*/ 1345404 h 1559717"/>
              <a:gd name="connsiteX4" fmla="*/ 366714 w 991475"/>
              <a:gd name="connsiteY4" fmla="*/ 1528761 h 1559717"/>
              <a:gd name="connsiteX5" fmla="*/ 566740 w 991475"/>
              <a:gd name="connsiteY5" fmla="*/ 1559717 h 1559717"/>
              <a:gd name="connsiteX6" fmla="*/ 411949 w 991475"/>
              <a:gd name="connsiteY6" fmla="*/ 1554414 h 1559717"/>
              <a:gd name="connsiteX0" fmla="*/ 466721 w 991475"/>
              <a:gd name="connsiteY0" fmla="*/ 604967 h 1569527"/>
              <a:gd name="connsiteX1" fmla="*/ 243832 w 991475"/>
              <a:gd name="connsiteY1" fmla="*/ 1252947 h 1569527"/>
              <a:gd name="connsiteX0" fmla="*/ 0 w 991475"/>
              <a:gd name="connsiteY0" fmla="*/ 0 h 1569527"/>
              <a:gd name="connsiteX1" fmla="*/ 990596 w 991475"/>
              <a:gd name="connsiteY1" fmla="*/ 852617 h 1569527"/>
              <a:gd name="connsiteX2" fmla="*/ 366715 w 991475"/>
              <a:gd name="connsiteY2" fmla="*/ 1533523 h 1569527"/>
              <a:gd name="connsiteX3" fmla="*/ 400052 w 991475"/>
              <a:gd name="connsiteY3" fmla="*/ 1345404 h 1569527"/>
              <a:gd name="connsiteX4" fmla="*/ 366714 w 991475"/>
              <a:gd name="connsiteY4" fmla="*/ 1528761 h 1569527"/>
              <a:gd name="connsiteX5" fmla="*/ 566740 w 991475"/>
              <a:gd name="connsiteY5" fmla="*/ 1559717 h 1569527"/>
              <a:gd name="connsiteX6" fmla="*/ 411949 w 991475"/>
              <a:gd name="connsiteY6" fmla="*/ 1554414 h 1569527"/>
              <a:gd name="connsiteX0" fmla="*/ 466721 w 991475"/>
              <a:gd name="connsiteY0" fmla="*/ 604967 h 1588413"/>
              <a:gd name="connsiteX1" fmla="*/ 243832 w 991475"/>
              <a:gd name="connsiteY1" fmla="*/ 1252947 h 1588413"/>
              <a:gd name="connsiteX0" fmla="*/ 0 w 991475"/>
              <a:gd name="connsiteY0" fmla="*/ 0 h 1588413"/>
              <a:gd name="connsiteX1" fmla="*/ 990596 w 991475"/>
              <a:gd name="connsiteY1" fmla="*/ 852617 h 1588413"/>
              <a:gd name="connsiteX2" fmla="*/ 366715 w 991475"/>
              <a:gd name="connsiteY2" fmla="*/ 1533523 h 1588413"/>
              <a:gd name="connsiteX3" fmla="*/ 400052 w 991475"/>
              <a:gd name="connsiteY3" fmla="*/ 1345404 h 1588413"/>
              <a:gd name="connsiteX4" fmla="*/ 366714 w 991475"/>
              <a:gd name="connsiteY4" fmla="*/ 1528761 h 1588413"/>
              <a:gd name="connsiteX5" fmla="*/ 566740 w 991475"/>
              <a:gd name="connsiteY5" fmla="*/ 1559717 h 1588413"/>
              <a:gd name="connsiteX6" fmla="*/ 504828 w 991475"/>
              <a:gd name="connsiteY6" fmla="*/ 1588292 h 1588413"/>
              <a:gd name="connsiteX7" fmla="*/ 411949 w 991475"/>
              <a:gd name="connsiteY7" fmla="*/ 1554414 h 1588413"/>
              <a:gd name="connsiteX0" fmla="*/ 466721 w 991475"/>
              <a:gd name="connsiteY0" fmla="*/ 604967 h 1569527"/>
              <a:gd name="connsiteX1" fmla="*/ 243832 w 991475"/>
              <a:gd name="connsiteY1" fmla="*/ 1252947 h 1569527"/>
              <a:gd name="connsiteX0" fmla="*/ 0 w 991475"/>
              <a:gd name="connsiteY0" fmla="*/ 0 h 1569527"/>
              <a:gd name="connsiteX1" fmla="*/ 990596 w 991475"/>
              <a:gd name="connsiteY1" fmla="*/ 852617 h 1569527"/>
              <a:gd name="connsiteX2" fmla="*/ 366715 w 991475"/>
              <a:gd name="connsiteY2" fmla="*/ 1533523 h 1569527"/>
              <a:gd name="connsiteX3" fmla="*/ 400052 w 991475"/>
              <a:gd name="connsiteY3" fmla="*/ 1345404 h 1569527"/>
              <a:gd name="connsiteX4" fmla="*/ 366714 w 991475"/>
              <a:gd name="connsiteY4" fmla="*/ 1528761 h 1569527"/>
              <a:gd name="connsiteX5" fmla="*/ 566740 w 991475"/>
              <a:gd name="connsiteY5" fmla="*/ 1559717 h 1569527"/>
              <a:gd name="connsiteX6" fmla="*/ 502447 w 991475"/>
              <a:gd name="connsiteY6" fmla="*/ 1538286 h 1569527"/>
              <a:gd name="connsiteX7" fmla="*/ 411949 w 991475"/>
              <a:gd name="connsiteY7" fmla="*/ 1554414 h 1569527"/>
              <a:gd name="connsiteX0" fmla="*/ 466721 w 991475"/>
              <a:gd name="connsiteY0" fmla="*/ 604967 h 1569527"/>
              <a:gd name="connsiteX1" fmla="*/ 243832 w 991475"/>
              <a:gd name="connsiteY1" fmla="*/ 1252947 h 1569527"/>
              <a:gd name="connsiteX0" fmla="*/ 0 w 991475"/>
              <a:gd name="connsiteY0" fmla="*/ 0 h 1569527"/>
              <a:gd name="connsiteX1" fmla="*/ 990596 w 991475"/>
              <a:gd name="connsiteY1" fmla="*/ 852617 h 1569527"/>
              <a:gd name="connsiteX2" fmla="*/ 366715 w 991475"/>
              <a:gd name="connsiteY2" fmla="*/ 1533523 h 1569527"/>
              <a:gd name="connsiteX3" fmla="*/ 400052 w 991475"/>
              <a:gd name="connsiteY3" fmla="*/ 1345404 h 1569527"/>
              <a:gd name="connsiteX4" fmla="*/ 366714 w 991475"/>
              <a:gd name="connsiteY4" fmla="*/ 1528761 h 1569527"/>
              <a:gd name="connsiteX5" fmla="*/ 566740 w 991475"/>
              <a:gd name="connsiteY5" fmla="*/ 1559717 h 1569527"/>
              <a:gd name="connsiteX6" fmla="*/ 411949 w 991475"/>
              <a:gd name="connsiteY6" fmla="*/ 1554414 h 1569527"/>
              <a:gd name="connsiteX0" fmla="*/ 466721 w 991475"/>
              <a:gd name="connsiteY0" fmla="*/ 604967 h 1569527"/>
              <a:gd name="connsiteX1" fmla="*/ 243832 w 991475"/>
              <a:gd name="connsiteY1" fmla="*/ 1252947 h 1569527"/>
              <a:gd name="connsiteX0" fmla="*/ 0 w 991475"/>
              <a:gd name="connsiteY0" fmla="*/ 0 h 1569527"/>
              <a:gd name="connsiteX1" fmla="*/ 990596 w 991475"/>
              <a:gd name="connsiteY1" fmla="*/ 852617 h 1569527"/>
              <a:gd name="connsiteX2" fmla="*/ 366715 w 991475"/>
              <a:gd name="connsiteY2" fmla="*/ 1533523 h 1569527"/>
              <a:gd name="connsiteX3" fmla="*/ 400052 w 991475"/>
              <a:gd name="connsiteY3" fmla="*/ 1345404 h 1569527"/>
              <a:gd name="connsiteX4" fmla="*/ 366714 w 991475"/>
              <a:gd name="connsiteY4" fmla="*/ 1528761 h 1569527"/>
              <a:gd name="connsiteX5" fmla="*/ 566740 w 991475"/>
              <a:gd name="connsiteY5" fmla="*/ 1559717 h 1569527"/>
              <a:gd name="connsiteX6" fmla="*/ 411949 w 991475"/>
              <a:gd name="connsiteY6" fmla="*/ 1554414 h 1569527"/>
              <a:gd name="connsiteX0" fmla="*/ 466721 w 991475"/>
              <a:gd name="connsiteY0" fmla="*/ 604967 h 1568020"/>
              <a:gd name="connsiteX1" fmla="*/ 243832 w 991475"/>
              <a:gd name="connsiteY1" fmla="*/ 1252947 h 1568020"/>
              <a:gd name="connsiteX0" fmla="*/ 0 w 991475"/>
              <a:gd name="connsiteY0" fmla="*/ 0 h 1568020"/>
              <a:gd name="connsiteX1" fmla="*/ 990596 w 991475"/>
              <a:gd name="connsiteY1" fmla="*/ 852617 h 1568020"/>
              <a:gd name="connsiteX2" fmla="*/ 366715 w 991475"/>
              <a:gd name="connsiteY2" fmla="*/ 1533523 h 1568020"/>
              <a:gd name="connsiteX3" fmla="*/ 400052 w 991475"/>
              <a:gd name="connsiteY3" fmla="*/ 1345404 h 1568020"/>
              <a:gd name="connsiteX4" fmla="*/ 366714 w 991475"/>
              <a:gd name="connsiteY4" fmla="*/ 1528761 h 1568020"/>
              <a:gd name="connsiteX5" fmla="*/ 566740 w 991475"/>
              <a:gd name="connsiteY5" fmla="*/ 1559717 h 1568020"/>
              <a:gd name="connsiteX6" fmla="*/ 411949 w 991475"/>
              <a:gd name="connsiteY6" fmla="*/ 1554414 h 1568020"/>
              <a:gd name="connsiteX0" fmla="*/ 466721 w 991475"/>
              <a:gd name="connsiteY0" fmla="*/ 604967 h 1566427"/>
              <a:gd name="connsiteX1" fmla="*/ 243832 w 991475"/>
              <a:gd name="connsiteY1" fmla="*/ 1252947 h 1566427"/>
              <a:gd name="connsiteX0" fmla="*/ 0 w 991475"/>
              <a:gd name="connsiteY0" fmla="*/ 0 h 1566427"/>
              <a:gd name="connsiteX1" fmla="*/ 990596 w 991475"/>
              <a:gd name="connsiteY1" fmla="*/ 852617 h 1566427"/>
              <a:gd name="connsiteX2" fmla="*/ 366715 w 991475"/>
              <a:gd name="connsiteY2" fmla="*/ 1533523 h 1566427"/>
              <a:gd name="connsiteX3" fmla="*/ 400052 w 991475"/>
              <a:gd name="connsiteY3" fmla="*/ 1345404 h 1566427"/>
              <a:gd name="connsiteX4" fmla="*/ 366714 w 991475"/>
              <a:gd name="connsiteY4" fmla="*/ 1528761 h 1566427"/>
              <a:gd name="connsiteX5" fmla="*/ 566740 w 991475"/>
              <a:gd name="connsiteY5" fmla="*/ 1559717 h 1566427"/>
              <a:gd name="connsiteX6" fmla="*/ 376230 w 991475"/>
              <a:gd name="connsiteY6" fmla="*/ 1544889 h 1566427"/>
              <a:gd name="connsiteX0" fmla="*/ 466721 w 991475"/>
              <a:gd name="connsiteY0" fmla="*/ 604967 h 1568215"/>
              <a:gd name="connsiteX1" fmla="*/ 243832 w 991475"/>
              <a:gd name="connsiteY1" fmla="*/ 1252947 h 1568215"/>
              <a:gd name="connsiteX0" fmla="*/ 0 w 991475"/>
              <a:gd name="connsiteY0" fmla="*/ 0 h 1568215"/>
              <a:gd name="connsiteX1" fmla="*/ 990596 w 991475"/>
              <a:gd name="connsiteY1" fmla="*/ 852617 h 1568215"/>
              <a:gd name="connsiteX2" fmla="*/ 366715 w 991475"/>
              <a:gd name="connsiteY2" fmla="*/ 1533523 h 1568215"/>
              <a:gd name="connsiteX3" fmla="*/ 400052 w 991475"/>
              <a:gd name="connsiteY3" fmla="*/ 1345404 h 1568215"/>
              <a:gd name="connsiteX4" fmla="*/ 366714 w 991475"/>
              <a:gd name="connsiteY4" fmla="*/ 1528761 h 1568215"/>
              <a:gd name="connsiteX5" fmla="*/ 566740 w 991475"/>
              <a:gd name="connsiteY5" fmla="*/ 1559717 h 1568215"/>
              <a:gd name="connsiteX6" fmla="*/ 376230 w 991475"/>
              <a:gd name="connsiteY6" fmla="*/ 1544889 h 1568215"/>
              <a:gd name="connsiteX0" fmla="*/ 466721 w 991475"/>
              <a:gd name="connsiteY0" fmla="*/ 604967 h 1567061"/>
              <a:gd name="connsiteX1" fmla="*/ 243832 w 991475"/>
              <a:gd name="connsiteY1" fmla="*/ 1252947 h 1567061"/>
              <a:gd name="connsiteX0" fmla="*/ 0 w 991475"/>
              <a:gd name="connsiteY0" fmla="*/ 0 h 1567061"/>
              <a:gd name="connsiteX1" fmla="*/ 990596 w 991475"/>
              <a:gd name="connsiteY1" fmla="*/ 852617 h 1567061"/>
              <a:gd name="connsiteX2" fmla="*/ 366715 w 991475"/>
              <a:gd name="connsiteY2" fmla="*/ 1533523 h 1567061"/>
              <a:gd name="connsiteX3" fmla="*/ 400052 w 991475"/>
              <a:gd name="connsiteY3" fmla="*/ 1345404 h 1567061"/>
              <a:gd name="connsiteX4" fmla="*/ 366714 w 991475"/>
              <a:gd name="connsiteY4" fmla="*/ 1528761 h 1567061"/>
              <a:gd name="connsiteX5" fmla="*/ 566740 w 991475"/>
              <a:gd name="connsiteY5" fmla="*/ 1559717 h 1567061"/>
              <a:gd name="connsiteX6" fmla="*/ 376230 w 991475"/>
              <a:gd name="connsiteY6" fmla="*/ 1544889 h 1567061"/>
              <a:gd name="connsiteX0" fmla="*/ 222889 w 747643"/>
              <a:gd name="connsiteY0" fmla="*/ 573217 h 1535311"/>
              <a:gd name="connsiteX1" fmla="*/ 0 w 747643"/>
              <a:gd name="connsiteY1" fmla="*/ 1221197 h 1535311"/>
              <a:gd name="connsiteX0" fmla="*/ 41918 w 747643"/>
              <a:gd name="connsiteY0" fmla="*/ 0 h 1535311"/>
              <a:gd name="connsiteX1" fmla="*/ 746764 w 747643"/>
              <a:gd name="connsiteY1" fmla="*/ 820867 h 1535311"/>
              <a:gd name="connsiteX2" fmla="*/ 122883 w 747643"/>
              <a:gd name="connsiteY2" fmla="*/ 1501773 h 1535311"/>
              <a:gd name="connsiteX3" fmla="*/ 156220 w 747643"/>
              <a:gd name="connsiteY3" fmla="*/ 1313654 h 1535311"/>
              <a:gd name="connsiteX4" fmla="*/ 122882 w 747643"/>
              <a:gd name="connsiteY4" fmla="*/ 1497011 h 1535311"/>
              <a:gd name="connsiteX5" fmla="*/ 322908 w 747643"/>
              <a:gd name="connsiteY5" fmla="*/ 1527967 h 1535311"/>
              <a:gd name="connsiteX6" fmla="*/ 132398 w 747643"/>
              <a:gd name="connsiteY6" fmla="*/ 1513139 h 1535311"/>
              <a:gd name="connsiteX0" fmla="*/ 222889 w 747643"/>
              <a:gd name="connsiteY0" fmla="*/ 535117 h 1497211"/>
              <a:gd name="connsiteX1" fmla="*/ 0 w 747643"/>
              <a:gd name="connsiteY1" fmla="*/ 1183097 h 1497211"/>
              <a:gd name="connsiteX0" fmla="*/ 41918 w 747643"/>
              <a:gd name="connsiteY0" fmla="*/ 0 h 1497211"/>
              <a:gd name="connsiteX1" fmla="*/ 746764 w 747643"/>
              <a:gd name="connsiteY1" fmla="*/ 782767 h 1497211"/>
              <a:gd name="connsiteX2" fmla="*/ 122883 w 747643"/>
              <a:gd name="connsiteY2" fmla="*/ 1463673 h 1497211"/>
              <a:gd name="connsiteX3" fmla="*/ 156220 w 747643"/>
              <a:gd name="connsiteY3" fmla="*/ 1275554 h 1497211"/>
              <a:gd name="connsiteX4" fmla="*/ 122882 w 747643"/>
              <a:gd name="connsiteY4" fmla="*/ 1458911 h 1497211"/>
              <a:gd name="connsiteX5" fmla="*/ 322908 w 747643"/>
              <a:gd name="connsiteY5" fmla="*/ 1489867 h 1497211"/>
              <a:gd name="connsiteX6" fmla="*/ 132398 w 747643"/>
              <a:gd name="connsiteY6" fmla="*/ 1475039 h 1497211"/>
              <a:gd name="connsiteX0" fmla="*/ 180971 w 705725"/>
              <a:gd name="connsiteY0" fmla="*/ 535117 h 1497211"/>
              <a:gd name="connsiteX1" fmla="*/ 320032 w 705725"/>
              <a:gd name="connsiteY1" fmla="*/ 897347 h 1497211"/>
              <a:gd name="connsiteX0" fmla="*/ 0 w 705725"/>
              <a:gd name="connsiteY0" fmla="*/ 0 h 1497211"/>
              <a:gd name="connsiteX1" fmla="*/ 704846 w 705725"/>
              <a:gd name="connsiteY1" fmla="*/ 782767 h 1497211"/>
              <a:gd name="connsiteX2" fmla="*/ 80965 w 705725"/>
              <a:gd name="connsiteY2" fmla="*/ 1463673 h 1497211"/>
              <a:gd name="connsiteX3" fmla="*/ 114302 w 705725"/>
              <a:gd name="connsiteY3" fmla="*/ 1275554 h 1497211"/>
              <a:gd name="connsiteX4" fmla="*/ 80964 w 705725"/>
              <a:gd name="connsiteY4" fmla="*/ 1458911 h 1497211"/>
              <a:gd name="connsiteX5" fmla="*/ 280990 w 705725"/>
              <a:gd name="connsiteY5" fmla="*/ 1489867 h 1497211"/>
              <a:gd name="connsiteX6" fmla="*/ 90480 w 705725"/>
              <a:gd name="connsiteY6" fmla="*/ 1475039 h 1497211"/>
              <a:gd name="connsiteX0" fmla="*/ 263521 w 705725"/>
              <a:gd name="connsiteY0" fmla="*/ 465267 h 1497211"/>
              <a:gd name="connsiteX1" fmla="*/ 320032 w 705725"/>
              <a:gd name="connsiteY1" fmla="*/ 897347 h 1497211"/>
              <a:gd name="connsiteX0" fmla="*/ 0 w 705725"/>
              <a:gd name="connsiteY0" fmla="*/ 0 h 1497211"/>
              <a:gd name="connsiteX1" fmla="*/ 704846 w 705725"/>
              <a:gd name="connsiteY1" fmla="*/ 782767 h 1497211"/>
              <a:gd name="connsiteX2" fmla="*/ 80965 w 705725"/>
              <a:gd name="connsiteY2" fmla="*/ 1463673 h 1497211"/>
              <a:gd name="connsiteX3" fmla="*/ 114302 w 705725"/>
              <a:gd name="connsiteY3" fmla="*/ 1275554 h 1497211"/>
              <a:gd name="connsiteX4" fmla="*/ 80964 w 705725"/>
              <a:gd name="connsiteY4" fmla="*/ 1458911 h 1497211"/>
              <a:gd name="connsiteX5" fmla="*/ 280990 w 705725"/>
              <a:gd name="connsiteY5" fmla="*/ 1489867 h 1497211"/>
              <a:gd name="connsiteX6" fmla="*/ 90480 w 705725"/>
              <a:gd name="connsiteY6" fmla="*/ 1475039 h 1497211"/>
              <a:gd name="connsiteX0" fmla="*/ 212721 w 654925"/>
              <a:gd name="connsiteY0" fmla="*/ 655767 h 1687711"/>
              <a:gd name="connsiteX1" fmla="*/ 269232 w 654925"/>
              <a:gd name="connsiteY1" fmla="*/ 1087847 h 1687711"/>
              <a:gd name="connsiteX0" fmla="*/ 0 w 654925"/>
              <a:gd name="connsiteY0" fmla="*/ 0 h 1687711"/>
              <a:gd name="connsiteX1" fmla="*/ 654046 w 654925"/>
              <a:gd name="connsiteY1" fmla="*/ 973267 h 1687711"/>
              <a:gd name="connsiteX2" fmla="*/ 30165 w 654925"/>
              <a:gd name="connsiteY2" fmla="*/ 1654173 h 1687711"/>
              <a:gd name="connsiteX3" fmla="*/ 63502 w 654925"/>
              <a:gd name="connsiteY3" fmla="*/ 1466054 h 1687711"/>
              <a:gd name="connsiteX4" fmla="*/ 30164 w 654925"/>
              <a:gd name="connsiteY4" fmla="*/ 1649411 h 1687711"/>
              <a:gd name="connsiteX5" fmla="*/ 230190 w 654925"/>
              <a:gd name="connsiteY5" fmla="*/ 1680367 h 1687711"/>
              <a:gd name="connsiteX6" fmla="*/ 39680 w 654925"/>
              <a:gd name="connsiteY6" fmla="*/ 1665539 h 1687711"/>
              <a:gd name="connsiteX0" fmla="*/ 212721 w 623221"/>
              <a:gd name="connsiteY0" fmla="*/ 656245 h 1688189"/>
              <a:gd name="connsiteX1" fmla="*/ 269232 w 623221"/>
              <a:gd name="connsiteY1" fmla="*/ 1088325 h 1688189"/>
              <a:gd name="connsiteX0" fmla="*/ 0 w 623221"/>
              <a:gd name="connsiteY0" fmla="*/ 478 h 1688189"/>
              <a:gd name="connsiteX1" fmla="*/ 622296 w 623221"/>
              <a:gd name="connsiteY1" fmla="*/ 732445 h 1688189"/>
              <a:gd name="connsiteX2" fmla="*/ 30165 w 623221"/>
              <a:gd name="connsiteY2" fmla="*/ 1654651 h 1688189"/>
              <a:gd name="connsiteX3" fmla="*/ 63502 w 623221"/>
              <a:gd name="connsiteY3" fmla="*/ 1466532 h 1688189"/>
              <a:gd name="connsiteX4" fmla="*/ 30164 w 623221"/>
              <a:gd name="connsiteY4" fmla="*/ 1649889 h 1688189"/>
              <a:gd name="connsiteX5" fmla="*/ 230190 w 623221"/>
              <a:gd name="connsiteY5" fmla="*/ 1680845 h 1688189"/>
              <a:gd name="connsiteX6" fmla="*/ 39680 w 623221"/>
              <a:gd name="connsiteY6" fmla="*/ 1666017 h 1688189"/>
              <a:gd name="connsiteX0" fmla="*/ 212721 w 673949"/>
              <a:gd name="connsiteY0" fmla="*/ 655767 h 1687711"/>
              <a:gd name="connsiteX1" fmla="*/ 269232 w 673949"/>
              <a:gd name="connsiteY1" fmla="*/ 1087847 h 1687711"/>
              <a:gd name="connsiteX0" fmla="*/ 0 w 673949"/>
              <a:gd name="connsiteY0" fmla="*/ 0 h 1687711"/>
              <a:gd name="connsiteX1" fmla="*/ 673096 w 673949"/>
              <a:gd name="connsiteY1" fmla="*/ 897067 h 1687711"/>
              <a:gd name="connsiteX2" fmla="*/ 30165 w 673949"/>
              <a:gd name="connsiteY2" fmla="*/ 1654173 h 1687711"/>
              <a:gd name="connsiteX3" fmla="*/ 63502 w 673949"/>
              <a:gd name="connsiteY3" fmla="*/ 1466054 h 1687711"/>
              <a:gd name="connsiteX4" fmla="*/ 30164 w 673949"/>
              <a:gd name="connsiteY4" fmla="*/ 1649411 h 1687711"/>
              <a:gd name="connsiteX5" fmla="*/ 230190 w 673949"/>
              <a:gd name="connsiteY5" fmla="*/ 1680367 h 1687711"/>
              <a:gd name="connsiteX6" fmla="*/ 39680 w 673949"/>
              <a:gd name="connsiteY6" fmla="*/ 1665539 h 1687711"/>
              <a:gd name="connsiteX0" fmla="*/ 212721 w 680291"/>
              <a:gd name="connsiteY0" fmla="*/ 655767 h 1687711"/>
              <a:gd name="connsiteX1" fmla="*/ 269232 w 680291"/>
              <a:gd name="connsiteY1" fmla="*/ 1087847 h 1687711"/>
              <a:gd name="connsiteX0" fmla="*/ 0 w 680291"/>
              <a:gd name="connsiteY0" fmla="*/ 0 h 1687711"/>
              <a:gd name="connsiteX1" fmla="*/ 679446 w 680291"/>
              <a:gd name="connsiteY1" fmla="*/ 928817 h 1687711"/>
              <a:gd name="connsiteX2" fmla="*/ 30165 w 680291"/>
              <a:gd name="connsiteY2" fmla="*/ 1654173 h 1687711"/>
              <a:gd name="connsiteX3" fmla="*/ 63502 w 680291"/>
              <a:gd name="connsiteY3" fmla="*/ 1466054 h 1687711"/>
              <a:gd name="connsiteX4" fmla="*/ 30164 w 680291"/>
              <a:gd name="connsiteY4" fmla="*/ 1649411 h 1687711"/>
              <a:gd name="connsiteX5" fmla="*/ 230190 w 680291"/>
              <a:gd name="connsiteY5" fmla="*/ 1680367 h 1687711"/>
              <a:gd name="connsiteX6" fmla="*/ 39680 w 680291"/>
              <a:gd name="connsiteY6" fmla="*/ 1665539 h 1687711"/>
              <a:gd name="connsiteX0" fmla="*/ 212721 w 679446"/>
              <a:gd name="connsiteY0" fmla="*/ 655767 h 1687711"/>
              <a:gd name="connsiteX1" fmla="*/ 269232 w 679446"/>
              <a:gd name="connsiteY1" fmla="*/ 1087847 h 1687711"/>
              <a:gd name="connsiteX0" fmla="*/ 0 w 679446"/>
              <a:gd name="connsiteY0" fmla="*/ 0 h 1687711"/>
              <a:gd name="connsiteX1" fmla="*/ 679446 w 679446"/>
              <a:gd name="connsiteY1" fmla="*/ 928817 h 1687711"/>
              <a:gd name="connsiteX2" fmla="*/ 30165 w 679446"/>
              <a:gd name="connsiteY2" fmla="*/ 1654173 h 1687711"/>
              <a:gd name="connsiteX3" fmla="*/ 63502 w 679446"/>
              <a:gd name="connsiteY3" fmla="*/ 1466054 h 1687711"/>
              <a:gd name="connsiteX4" fmla="*/ 30164 w 679446"/>
              <a:gd name="connsiteY4" fmla="*/ 1649411 h 1687711"/>
              <a:gd name="connsiteX5" fmla="*/ 230190 w 679446"/>
              <a:gd name="connsiteY5" fmla="*/ 1680367 h 1687711"/>
              <a:gd name="connsiteX6" fmla="*/ 39680 w 679446"/>
              <a:gd name="connsiteY6" fmla="*/ 1665539 h 1687711"/>
              <a:gd name="connsiteX0" fmla="*/ 212721 w 698496"/>
              <a:gd name="connsiteY0" fmla="*/ 657410 h 1689354"/>
              <a:gd name="connsiteX1" fmla="*/ 269232 w 698496"/>
              <a:gd name="connsiteY1" fmla="*/ 1089490 h 1689354"/>
              <a:gd name="connsiteX0" fmla="*/ 0 w 698496"/>
              <a:gd name="connsiteY0" fmla="*/ 1643 h 1689354"/>
              <a:gd name="connsiteX1" fmla="*/ 698496 w 698496"/>
              <a:gd name="connsiteY1" fmla="*/ 708210 h 1689354"/>
              <a:gd name="connsiteX2" fmla="*/ 30165 w 698496"/>
              <a:gd name="connsiteY2" fmla="*/ 1655816 h 1689354"/>
              <a:gd name="connsiteX3" fmla="*/ 63502 w 698496"/>
              <a:gd name="connsiteY3" fmla="*/ 1467697 h 1689354"/>
              <a:gd name="connsiteX4" fmla="*/ 30164 w 698496"/>
              <a:gd name="connsiteY4" fmla="*/ 1651054 h 1689354"/>
              <a:gd name="connsiteX5" fmla="*/ 230190 w 698496"/>
              <a:gd name="connsiteY5" fmla="*/ 1682010 h 1689354"/>
              <a:gd name="connsiteX6" fmla="*/ 39680 w 698496"/>
              <a:gd name="connsiteY6" fmla="*/ 1667182 h 1689354"/>
              <a:gd name="connsiteX0" fmla="*/ 212721 w 698496"/>
              <a:gd name="connsiteY0" fmla="*/ 655767 h 1687711"/>
              <a:gd name="connsiteX1" fmla="*/ 269232 w 698496"/>
              <a:gd name="connsiteY1" fmla="*/ 1087847 h 1687711"/>
              <a:gd name="connsiteX0" fmla="*/ 0 w 698496"/>
              <a:gd name="connsiteY0" fmla="*/ 0 h 1687711"/>
              <a:gd name="connsiteX1" fmla="*/ 698496 w 698496"/>
              <a:gd name="connsiteY1" fmla="*/ 706567 h 1687711"/>
              <a:gd name="connsiteX2" fmla="*/ 30165 w 698496"/>
              <a:gd name="connsiteY2" fmla="*/ 1654173 h 1687711"/>
              <a:gd name="connsiteX3" fmla="*/ 63502 w 698496"/>
              <a:gd name="connsiteY3" fmla="*/ 1466054 h 1687711"/>
              <a:gd name="connsiteX4" fmla="*/ 30164 w 698496"/>
              <a:gd name="connsiteY4" fmla="*/ 1649411 h 1687711"/>
              <a:gd name="connsiteX5" fmla="*/ 230190 w 698496"/>
              <a:gd name="connsiteY5" fmla="*/ 1680367 h 1687711"/>
              <a:gd name="connsiteX6" fmla="*/ 39680 w 698496"/>
              <a:gd name="connsiteY6" fmla="*/ 1665539 h 1687711"/>
              <a:gd name="connsiteX0" fmla="*/ 212721 w 710667"/>
              <a:gd name="connsiteY0" fmla="*/ 655767 h 1687711"/>
              <a:gd name="connsiteX1" fmla="*/ 269232 w 710667"/>
              <a:gd name="connsiteY1" fmla="*/ 1087847 h 1687711"/>
              <a:gd name="connsiteX0" fmla="*/ 0 w 710667"/>
              <a:gd name="connsiteY0" fmla="*/ 0 h 1687711"/>
              <a:gd name="connsiteX1" fmla="*/ 698496 w 710667"/>
              <a:gd name="connsiteY1" fmla="*/ 706567 h 1687711"/>
              <a:gd name="connsiteX2" fmla="*/ 30165 w 710667"/>
              <a:gd name="connsiteY2" fmla="*/ 1654173 h 1687711"/>
              <a:gd name="connsiteX3" fmla="*/ 63502 w 710667"/>
              <a:gd name="connsiteY3" fmla="*/ 1466054 h 1687711"/>
              <a:gd name="connsiteX4" fmla="*/ 30164 w 710667"/>
              <a:gd name="connsiteY4" fmla="*/ 1649411 h 1687711"/>
              <a:gd name="connsiteX5" fmla="*/ 230190 w 710667"/>
              <a:gd name="connsiteY5" fmla="*/ 1680367 h 1687711"/>
              <a:gd name="connsiteX6" fmla="*/ 39680 w 710667"/>
              <a:gd name="connsiteY6" fmla="*/ 1665539 h 1687711"/>
              <a:gd name="connsiteX0" fmla="*/ 212721 w 703597"/>
              <a:gd name="connsiteY0" fmla="*/ 655767 h 1687711"/>
              <a:gd name="connsiteX1" fmla="*/ 269232 w 703597"/>
              <a:gd name="connsiteY1" fmla="*/ 1087847 h 1687711"/>
              <a:gd name="connsiteX0" fmla="*/ 0 w 703597"/>
              <a:gd name="connsiteY0" fmla="*/ 0 h 1687711"/>
              <a:gd name="connsiteX1" fmla="*/ 698496 w 703597"/>
              <a:gd name="connsiteY1" fmla="*/ 706567 h 1687711"/>
              <a:gd name="connsiteX2" fmla="*/ 30165 w 703597"/>
              <a:gd name="connsiteY2" fmla="*/ 1654173 h 1687711"/>
              <a:gd name="connsiteX3" fmla="*/ 63502 w 703597"/>
              <a:gd name="connsiteY3" fmla="*/ 1466054 h 1687711"/>
              <a:gd name="connsiteX4" fmla="*/ 30164 w 703597"/>
              <a:gd name="connsiteY4" fmla="*/ 1649411 h 1687711"/>
              <a:gd name="connsiteX5" fmla="*/ 230190 w 703597"/>
              <a:gd name="connsiteY5" fmla="*/ 1680367 h 1687711"/>
              <a:gd name="connsiteX6" fmla="*/ 39680 w 703597"/>
              <a:gd name="connsiteY6" fmla="*/ 1665539 h 1687711"/>
              <a:gd name="connsiteX0" fmla="*/ 212721 w 703597"/>
              <a:gd name="connsiteY0" fmla="*/ 655767 h 1687711"/>
              <a:gd name="connsiteX1" fmla="*/ 269232 w 703597"/>
              <a:gd name="connsiteY1" fmla="*/ 1087847 h 1687711"/>
              <a:gd name="connsiteX0" fmla="*/ 0 w 703597"/>
              <a:gd name="connsiteY0" fmla="*/ 0 h 1687711"/>
              <a:gd name="connsiteX1" fmla="*/ 698496 w 703597"/>
              <a:gd name="connsiteY1" fmla="*/ 706567 h 1687711"/>
              <a:gd name="connsiteX2" fmla="*/ 30165 w 703597"/>
              <a:gd name="connsiteY2" fmla="*/ 1654173 h 1687711"/>
              <a:gd name="connsiteX3" fmla="*/ 63502 w 703597"/>
              <a:gd name="connsiteY3" fmla="*/ 1466054 h 1687711"/>
              <a:gd name="connsiteX4" fmla="*/ 30164 w 703597"/>
              <a:gd name="connsiteY4" fmla="*/ 1649411 h 1687711"/>
              <a:gd name="connsiteX5" fmla="*/ 230190 w 703597"/>
              <a:gd name="connsiteY5" fmla="*/ 1680367 h 1687711"/>
              <a:gd name="connsiteX6" fmla="*/ 39680 w 703597"/>
              <a:gd name="connsiteY6" fmla="*/ 1665539 h 1687711"/>
              <a:gd name="connsiteX0" fmla="*/ 212721 w 703597"/>
              <a:gd name="connsiteY0" fmla="*/ 655767 h 1687711"/>
              <a:gd name="connsiteX1" fmla="*/ 269232 w 703597"/>
              <a:gd name="connsiteY1" fmla="*/ 1087847 h 1687711"/>
              <a:gd name="connsiteX0" fmla="*/ 0 w 703597"/>
              <a:gd name="connsiteY0" fmla="*/ 0 h 1687711"/>
              <a:gd name="connsiteX1" fmla="*/ 698496 w 703597"/>
              <a:gd name="connsiteY1" fmla="*/ 706567 h 1687711"/>
              <a:gd name="connsiteX2" fmla="*/ 30165 w 703597"/>
              <a:gd name="connsiteY2" fmla="*/ 1654173 h 1687711"/>
              <a:gd name="connsiteX3" fmla="*/ 63502 w 703597"/>
              <a:gd name="connsiteY3" fmla="*/ 1466054 h 1687711"/>
              <a:gd name="connsiteX4" fmla="*/ 30164 w 703597"/>
              <a:gd name="connsiteY4" fmla="*/ 1649411 h 1687711"/>
              <a:gd name="connsiteX5" fmla="*/ 230190 w 703597"/>
              <a:gd name="connsiteY5" fmla="*/ 1680367 h 1687711"/>
              <a:gd name="connsiteX6" fmla="*/ 39680 w 703597"/>
              <a:gd name="connsiteY6" fmla="*/ 1665539 h 1687711"/>
              <a:gd name="connsiteX0" fmla="*/ 194603 w 685479"/>
              <a:gd name="connsiteY0" fmla="*/ 1177061 h 2209005"/>
              <a:gd name="connsiteX1" fmla="*/ 251114 w 685479"/>
              <a:gd name="connsiteY1" fmla="*/ 1609141 h 2209005"/>
              <a:gd name="connsiteX0" fmla="*/ 24611 w 685479"/>
              <a:gd name="connsiteY0" fmla="*/ 0 h 2209005"/>
              <a:gd name="connsiteX1" fmla="*/ 680378 w 685479"/>
              <a:gd name="connsiteY1" fmla="*/ 1227861 h 2209005"/>
              <a:gd name="connsiteX2" fmla="*/ 12047 w 685479"/>
              <a:gd name="connsiteY2" fmla="*/ 2175467 h 2209005"/>
              <a:gd name="connsiteX3" fmla="*/ 45384 w 685479"/>
              <a:gd name="connsiteY3" fmla="*/ 1987348 h 2209005"/>
              <a:gd name="connsiteX4" fmla="*/ 12046 w 685479"/>
              <a:gd name="connsiteY4" fmla="*/ 2170705 h 2209005"/>
              <a:gd name="connsiteX5" fmla="*/ 212072 w 685479"/>
              <a:gd name="connsiteY5" fmla="*/ 2201661 h 2209005"/>
              <a:gd name="connsiteX6" fmla="*/ 21562 w 685479"/>
              <a:gd name="connsiteY6" fmla="*/ 2186833 h 2209005"/>
              <a:gd name="connsiteX0" fmla="*/ 194603 w 558328"/>
              <a:gd name="connsiteY0" fmla="*/ 1177061 h 2209005"/>
              <a:gd name="connsiteX1" fmla="*/ 251114 w 558328"/>
              <a:gd name="connsiteY1" fmla="*/ 1609141 h 2209005"/>
              <a:gd name="connsiteX0" fmla="*/ 24611 w 558328"/>
              <a:gd name="connsiteY0" fmla="*/ 0 h 2209005"/>
              <a:gd name="connsiteX1" fmla="*/ 552191 w 558328"/>
              <a:gd name="connsiteY1" fmla="*/ 860392 h 2209005"/>
              <a:gd name="connsiteX2" fmla="*/ 12047 w 558328"/>
              <a:gd name="connsiteY2" fmla="*/ 2175467 h 2209005"/>
              <a:gd name="connsiteX3" fmla="*/ 45384 w 558328"/>
              <a:gd name="connsiteY3" fmla="*/ 1987348 h 2209005"/>
              <a:gd name="connsiteX4" fmla="*/ 12046 w 558328"/>
              <a:gd name="connsiteY4" fmla="*/ 2170705 h 2209005"/>
              <a:gd name="connsiteX5" fmla="*/ 212072 w 558328"/>
              <a:gd name="connsiteY5" fmla="*/ 2201661 h 2209005"/>
              <a:gd name="connsiteX6" fmla="*/ 21562 w 558328"/>
              <a:gd name="connsiteY6" fmla="*/ 2186833 h 2209005"/>
              <a:gd name="connsiteX0" fmla="*/ 194603 w 643055"/>
              <a:gd name="connsiteY0" fmla="*/ 1177061 h 2209005"/>
              <a:gd name="connsiteX1" fmla="*/ 251114 w 643055"/>
              <a:gd name="connsiteY1" fmla="*/ 1609141 h 2209005"/>
              <a:gd name="connsiteX0" fmla="*/ 24611 w 643055"/>
              <a:gd name="connsiteY0" fmla="*/ 0 h 2209005"/>
              <a:gd name="connsiteX1" fmla="*/ 637649 w 643055"/>
              <a:gd name="connsiteY1" fmla="*/ 988579 h 2209005"/>
              <a:gd name="connsiteX2" fmla="*/ 12047 w 643055"/>
              <a:gd name="connsiteY2" fmla="*/ 2175467 h 2209005"/>
              <a:gd name="connsiteX3" fmla="*/ 45384 w 643055"/>
              <a:gd name="connsiteY3" fmla="*/ 1987348 h 2209005"/>
              <a:gd name="connsiteX4" fmla="*/ 12046 w 643055"/>
              <a:gd name="connsiteY4" fmla="*/ 2170705 h 2209005"/>
              <a:gd name="connsiteX5" fmla="*/ 212072 w 643055"/>
              <a:gd name="connsiteY5" fmla="*/ 2201661 h 2209005"/>
              <a:gd name="connsiteX6" fmla="*/ 21562 w 643055"/>
              <a:gd name="connsiteY6" fmla="*/ 2186833 h 2209005"/>
              <a:gd name="connsiteX0" fmla="*/ 194603 w 600668"/>
              <a:gd name="connsiteY0" fmla="*/ 1177061 h 2209005"/>
              <a:gd name="connsiteX1" fmla="*/ 251114 w 600668"/>
              <a:gd name="connsiteY1" fmla="*/ 1609141 h 2209005"/>
              <a:gd name="connsiteX0" fmla="*/ 24611 w 600668"/>
              <a:gd name="connsiteY0" fmla="*/ 0 h 2209005"/>
              <a:gd name="connsiteX1" fmla="*/ 594920 w 600668"/>
              <a:gd name="connsiteY1" fmla="*/ 1022762 h 2209005"/>
              <a:gd name="connsiteX2" fmla="*/ 12047 w 600668"/>
              <a:gd name="connsiteY2" fmla="*/ 2175467 h 2209005"/>
              <a:gd name="connsiteX3" fmla="*/ 45384 w 600668"/>
              <a:gd name="connsiteY3" fmla="*/ 1987348 h 2209005"/>
              <a:gd name="connsiteX4" fmla="*/ 12046 w 600668"/>
              <a:gd name="connsiteY4" fmla="*/ 2170705 h 2209005"/>
              <a:gd name="connsiteX5" fmla="*/ 212072 w 600668"/>
              <a:gd name="connsiteY5" fmla="*/ 2201661 h 2209005"/>
              <a:gd name="connsiteX6" fmla="*/ 21562 w 600668"/>
              <a:gd name="connsiteY6" fmla="*/ 2186833 h 2209005"/>
              <a:gd name="connsiteX0" fmla="*/ 212721 w 618786"/>
              <a:gd name="connsiteY0" fmla="*/ 1177061 h 2209005"/>
              <a:gd name="connsiteX1" fmla="*/ 269232 w 618786"/>
              <a:gd name="connsiteY1" fmla="*/ 1609141 h 2209005"/>
              <a:gd name="connsiteX0" fmla="*/ 0 w 618786"/>
              <a:gd name="connsiteY0" fmla="*/ 0 h 2209005"/>
              <a:gd name="connsiteX1" fmla="*/ 613038 w 618786"/>
              <a:gd name="connsiteY1" fmla="*/ 1022762 h 2209005"/>
              <a:gd name="connsiteX2" fmla="*/ 30165 w 618786"/>
              <a:gd name="connsiteY2" fmla="*/ 2175467 h 2209005"/>
              <a:gd name="connsiteX3" fmla="*/ 63502 w 618786"/>
              <a:gd name="connsiteY3" fmla="*/ 1987348 h 2209005"/>
              <a:gd name="connsiteX4" fmla="*/ 30164 w 618786"/>
              <a:gd name="connsiteY4" fmla="*/ 2170705 h 2209005"/>
              <a:gd name="connsiteX5" fmla="*/ 230190 w 618786"/>
              <a:gd name="connsiteY5" fmla="*/ 2201661 h 2209005"/>
              <a:gd name="connsiteX6" fmla="*/ 39680 w 618786"/>
              <a:gd name="connsiteY6" fmla="*/ 2186833 h 2209005"/>
              <a:gd name="connsiteX0" fmla="*/ 212721 w 551069"/>
              <a:gd name="connsiteY0" fmla="*/ 1177061 h 2209005"/>
              <a:gd name="connsiteX1" fmla="*/ 269232 w 551069"/>
              <a:gd name="connsiteY1" fmla="*/ 1609141 h 2209005"/>
              <a:gd name="connsiteX0" fmla="*/ 0 w 551069"/>
              <a:gd name="connsiteY0" fmla="*/ 0 h 2209005"/>
              <a:gd name="connsiteX1" fmla="*/ 544672 w 551069"/>
              <a:gd name="connsiteY1" fmla="*/ 834755 h 2209005"/>
              <a:gd name="connsiteX2" fmla="*/ 30165 w 551069"/>
              <a:gd name="connsiteY2" fmla="*/ 2175467 h 2209005"/>
              <a:gd name="connsiteX3" fmla="*/ 63502 w 551069"/>
              <a:gd name="connsiteY3" fmla="*/ 1987348 h 2209005"/>
              <a:gd name="connsiteX4" fmla="*/ 30164 w 551069"/>
              <a:gd name="connsiteY4" fmla="*/ 2170705 h 2209005"/>
              <a:gd name="connsiteX5" fmla="*/ 230190 w 551069"/>
              <a:gd name="connsiteY5" fmla="*/ 2201661 h 2209005"/>
              <a:gd name="connsiteX6" fmla="*/ 39680 w 551069"/>
              <a:gd name="connsiteY6" fmla="*/ 2186833 h 2209005"/>
              <a:gd name="connsiteX0" fmla="*/ 212721 w 559526"/>
              <a:gd name="connsiteY0" fmla="*/ 1177061 h 2209005"/>
              <a:gd name="connsiteX1" fmla="*/ 269232 w 559526"/>
              <a:gd name="connsiteY1" fmla="*/ 1609141 h 2209005"/>
              <a:gd name="connsiteX0" fmla="*/ 0 w 559526"/>
              <a:gd name="connsiteY0" fmla="*/ 0 h 2209005"/>
              <a:gd name="connsiteX1" fmla="*/ 553218 w 559526"/>
              <a:gd name="connsiteY1" fmla="*/ 928758 h 2209005"/>
              <a:gd name="connsiteX2" fmla="*/ 30165 w 559526"/>
              <a:gd name="connsiteY2" fmla="*/ 2175467 h 2209005"/>
              <a:gd name="connsiteX3" fmla="*/ 63502 w 559526"/>
              <a:gd name="connsiteY3" fmla="*/ 1987348 h 2209005"/>
              <a:gd name="connsiteX4" fmla="*/ 30164 w 559526"/>
              <a:gd name="connsiteY4" fmla="*/ 2170705 h 2209005"/>
              <a:gd name="connsiteX5" fmla="*/ 230190 w 559526"/>
              <a:gd name="connsiteY5" fmla="*/ 2201661 h 2209005"/>
              <a:gd name="connsiteX6" fmla="*/ 39680 w 559526"/>
              <a:gd name="connsiteY6" fmla="*/ 2186833 h 2209005"/>
              <a:gd name="connsiteX0" fmla="*/ 212721 w 559526"/>
              <a:gd name="connsiteY0" fmla="*/ 1177061 h 2209005"/>
              <a:gd name="connsiteX1" fmla="*/ 269232 w 559526"/>
              <a:gd name="connsiteY1" fmla="*/ 1609141 h 2209005"/>
              <a:gd name="connsiteX0" fmla="*/ 0 w 559526"/>
              <a:gd name="connsiteY0" fmla="*/ 0 h 2209005"/>
              <a:gd name="connsiteX1" fmla="*/ 553218 w 559526"/>
              <a:gd name="connsiteY1" fmla="*/ 997125 h 2209005"/>
              <a:gd name="connsiteX2" fmla="*/ 30165 w 559526"/>
              <a:gd name="connsiteY2" fmla="*/ 2175467 h 2209005"/>
              <a:gd name="connsiteX3" fmla="*/ 63502 w 559526"/>
              <a:gd name="connsiteY3" fmla="*/ 1987348 h 2209005"/>
              <a:gd name="connsiteX4" fmla="*/ 30164 w 559526"/>
              <a:gd name="connsiteY4" fmla="*/ 2170705 h 2209005"/>
              <a:gd name="connsiteX5" fmla="*/ 230190 w 559526"/>
              <a:gd name="connsiteY5" fmla="*/ 2201661 h 2209005"/>
              <a:gd name="connsiteX6" fmla="*/ 39680 w 559526"/>
              <a:gd name="connsiteY6" fmla="*/ 2186833 h 2209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9526" h="2209005" stroke="0" extrusionOk="0">
                <a:moveTo>
                  <a:pt x="212721" y="1177061"/>
                </a:moveTo>
                <a:cubicBezTo>
                  <a:pt x="213944" y="1942168"/>
                  <a:pt x="549865" y="1496457"/>
                  <a:pt x="269232" y="1609141"/>
                </a:cubicBezTo>
              </a:path>
              <a:path w="559526" h="2209005" fill="none">
                <a:moveTo>
                  <a:pt x="0" y="0"/>
                </a:moveTo>
                <a:cubicBezTo>
                  <a:pt x="377877" y="0"/>
                  <a:pt x="488476" y="506132"/>
                  <a:pt x="553218" y="997125"/>
                </a:cubicBezTo>
                <a:cubicBezTo>
                  <a:pt x="625053" y="1730153"/>
                  <a:pt x="60328" y="2150179"/>
                  <a:pt x="30165" y="2175467"/>
                </a:cubicBezTo>
                <a:cubicBezTo>
                  <a:pt x="-12299" y="2117105"/>
                  <a:pt x="89300" y="1933067"/>
                  <a:pt x="63502" y="1987348"/>
                </a:cubicBezTo>
                <a:cubicBezTo>
                  <a:pt x="40880" y="2047672"/>
                  <a:pt x="-3172" y="2123964"/>
                  <a:pt x="30164" y="2170705"/>
                </a:cubicBezTo>
                <a:cubicBezTo>
                  <a:pt x="10320" y="2206820"/>
                  <a:pt x="148435" y="2209293"/>
                  <a:pt x="230190" y="2201661"/>
                </a:cubicBezTo>
                <a:cubicBezTo>
                  <a:pt x="140098" y="2222604"/>
                  <a:pt x="57641" y="2192700"/>
                  <a:pt x="39680" y="2186833"/>
                </a:cubicBezTo>
              </a:path>
            </a:pathLst>
          </a:cu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dirty="0"/>
          </a:p>
        </p:txBody>
      </p:sp>
      <p:sp>
        <p:nvSpPr>
          <p:cNvPr id="64" name="Arc 20"/>
          <p:cNvSpPr/>
          <p:nvPr/>
        </p:nvSpPr>
        <p:spPr>
          <a:xfrm>
            <a:off x="5523921" y="3080581"/>
            <a:ext cx="516046" cy="2790119"/>
          </a:xfrm>
          <a:custGeom>
            <a:avLst/>
            <a:gdLst>
              <a:gd name="connsiteX0" fmla="*/ 685800 w 1371600"/>
              <a:gd name="connsiteY0" fmla="*/ 0 h 2819400"/>
              <a:gd name="connsiteX1" fmla="*/ 1371596 w 1371600"/>
              <a:gd name="connsiteY1" fmla="*/ 1405067 h 2819400"/>
              <a:gd name="connsiteX2" fmla="*/ 704842 w 1371600"/>
              <a:gd name="connsiteY2" fmla="*/ 2818857 h 2819400"/>
              <a:gd name="connsiteX3" fmla="*/ 685800 w 1371600"/>
              <a:gd name="connsiteY3" fmla="*/ 1409700 h 2819400"/>
              <a:gd name="connsiteX4" fmla="*/ 685800 w 1371600"/>
              <a:gd name="connsiteY4" fmla="*/ 0 h 2819400"/>
              <a:gd name="connsiteX0" fmla="*/ 685800 w 1371600"/>
              <a:gd name="connsiteY0" fmla="*/ 0 h 2819400"/>
              <a:gd name="connsiteX1" fmla="*/ 1371596 w 1371600"/>
              <a:gd name="connsiteY1" fmla="*/ 1405067 h 2819400"/>
              <a:gd name="connsiteX2" fmla="*/ 704842 w 1371600"/>
              <a:gd name="connsiteY2" fmla="*/ 2818857 h 2819400"/>
              <a:gd name="connsiteX0" fmla="*/ 0 w 981074"/>
              <a:gd name="connsiteY0" fmla="*/ 0 h 2837907"/>
              <a:gd name="connsiteX1" fmla="*/ 981071 w 981074"/>
              <a:gd name="connsiteY1" fmla="*/ 1424117 h 2837907"/>
              <a:gd name="connsiteX2" fmla="*/ 314317 w 981074"/>
              <a:gd name="connsiteY2" fmla="*/ 2837907 h 2837907"/>
              <a:gd name="connsiteX3" fmla="*/ 295275 w 981074"/>
              <a:gd name="connsiteY3" fmla="*/ 1428750 h 2837907"/>
              <a:gd name="connsiteX4" fmla="*/ 295275 w 981074"/>
              <a:gd name="connsiteY4" fmla="*/ 19050 h 2837907"/>
              <a:gd name="connsiteX0" fmla="*/ 295275 w 981074"/>
              <a:gd name="connsiteY0" fmla="*/ 19050 h 2837907"/>
              <a:gd name="connsiteX1" fmla="*/ 981071 w 981074"/>
              <a:gd name="connsiteY1" fmla="*/ 1424117 h 2837907"/>
              <a:gd name="connsiteX2" fmla="*/ 314317 w 981074"/>
              <a:gd name="connsiteY2" fmla="*/ 2837907 h 2837907"/>
              <a:gd name="connsiteX0" fmla="*/ 0 w 981074"/>
              <a:gd name="connsiteY0" fmla="*/ 226540 h 3064447"/>
              <a:gd name="connsiteX1" fmla="*/ 981071 w 981074"/>
              <a:gd name="connsiteY1" fmla="*/ 1650657 h 3064447"/>
              <a:gd name="connsiteX2" fmla="*/ 314317 w 981074"/>
              <a:gd name="connsiteY2" fmla="*/ 3064447 h 3064447"/>
              <a:gd name="connsiteX3" fmla="*/ 295275 w 981074"/>
              <a:gd name="connsiteY3" fmla="*/ 1655290 h 3064447"/>
              <a:gd name="connsiteX4" fmla="*/ 295275 w 981074"/>
              <a:gd name="connsiteY4" fmla="*/ 245590 h 3064447"/>
              <a:gd name="connsiteX5" fmla="*/ 0 w 981074"/>
              <a:gd name="connsiteY5" fmla="*/ 226540 h 3064447"/>
              <a:gd name="connsiteX0" fmla="*/ 295275 w 981074"/>
              <a:gd name="connsiteY0" fmla="*/ 245590 h 3064447"/>
              <a:gd name="connsiteX1" fmla="*/ 981071 w 981074"/>
              <a:gd name="connsiteY1" fmla="*/ 1650657 h 3064447"/>
              <a:gd name="connsiteX2" fmla="*/ 314317 w 981074"/>
              <a:gd name="connsiteY2" fmla="*/ 3064447 h 3064447"/>
              <a:gd name="connsiteX0" fmla="*/ 0 w 1261265"/>
              <a:gd name="connsiteY0" fmla="*/ 542925 h 3380832"/>
              <a:gd name="connsiteX1" fmla="*/ 981071 w 1261265"/>
              <a:gd name="connsiteY1" fmla="*/ 1967042 h 3380832"/>
              <a:gd name="connsiteX2" fmla="*/ 314317 w 1261265"/>
              <a:gd name="connsiteY2" fmla="*/ 3380832 h 3380832"/>
              <a:gd name="connsiteX3" fmla="*/ 295275 w 1261265"/>
              <a:gd name="connsiteY3" fmla="*/ 1971675 h 3380832"/>
              <a:gd name="connsiteX4" fmla="*/ 295275 w 1261265"/>
              <a:gd name="connsiteY4" fmla="*/ 561975 h 3380832"/>
              <a:gd name="connsiteX5" fmla="*/ 0 w 1261265"/>
              <a:gd name="connsiteY5" fmla="*/ 542925 h 3380832"/>
              <a:gd name="connsiteX0" fmla="*/ 1123950 w 1261265"/>
              <a:gd name="connsiteY0" fmla="*/ 0 h 3380832"/>
              <a:gd name="connsiteX1" fmla="*/ 981071 w 1261265"/>
              <a:gd name="connsiteY1" fmla="*/ 1967042 h 3380832"/>
              <a:gd name="connsiteX2" fmla="*/ 314317 w 1261265"/>
              <a:gd name="connsiteY2" fmla="*/ 3380832 h 3380832"/>
              <a:gd name="connsiteX0" fmla="*/ 0 w 1107761"/>
              <a:gd name="connsiteY0" fmla="*/ 226541 h 3064448"/>
              <a:gd name="connsiteX1" fmla="*/ 981071 w 1107761"/>
              <a:gd name="connsiteY1" fmla="*/ 1650658 h 3064448"/>
              <a:gd name="connsiteX2" fmla="*/ 314317 w 1107761"/>
              <a:gd name="connsiteY2" fmla="*/ 3064448 h 3064448"/>
              <a:gd name="connsiteX3" fmla="*/ 295275 w 1107761"/>
              <a:gd name="connsiteY3" fmla="*/ 1655291 h 3064448"/>
              <a:gd name="connsiteX4" fmla="*/ 295275 w 1107761"/>
              <a:gd name="connsiteY4" fmla="*/ 245591 h 3064448"/>
              <a:gd name="connsiteX5" fmla="*/ 0 w 1107761"/>
              <a:gd name="connsiteY5" fmla="*/ 226541 h 3064448"/>
              <a:gd name="connsiteX0" fmla="*/ 923925 w 1107761"/>
              <a:gd name="connsiteY0" fmla="*/ 388466 h 3064448"/>
              <a:gd name="connsiteX1" fmla="*/ 981071 w 1107761"/>
              <a:gd name="connsiteY1" fmla="*/ 1650658 h 3064448"/>
              <a:gd name="connsiteX2" fmla="*/ 314317 w 1107761"/>
              <a:gd name="connsiteY2" fmla="*/ 3064448 h 3064448"/>
              <a:gd name="connsiteX0" fmla="*/ 0 w 1107761"/>
              <a:gd name="connsiteY0" fmla="*/ 244598 h 3082505"/>
              <a:gd name="connsiteX1" fmla="*/ 981071 w 1107761"/>
              <a:gd name="connsiteY1" fmla="*/ 1668715 h 3082505"/>
              <a:gd name="connsiteX2" fmla="*/ 314317 w 1107761"/>
              <a:gd name="connsiteY2" fmla="*/ 3082505 h 3082505"/>
              <a:gd name="connsiteX3" fmla="*/ 295275 w 1107761"/>
              <a:gd name="connsiteY3" fmla="*/ 1673348 h 3082505"/>
              <a:gd name="connsiteX4" fmla="*/ 752475 w 1107761"/>
              <a:gd name="connsiteY4" fmla="*/ 196973 h 3082505"/>
              <a:gd name="connsiteX5" fmla="*/ 0 w 1107761"/>
              <a:gd name="connsiteY5" fmla="*/ 244598 h 3082505"/>
              <a:gd name="connsiteX0" fmla="*/ 923925 w 1107761"/>
              <a:gd name="connsiteY0" fmla="*/ 406523 h 3082505"/>
              <a:gd name="connsiteX1" fmla="*/ 981071 w 1107761"/>
              <a:gd name="connsiteY1" fmla="*/ 1668715 h 3082505"/>
              <a:gd name="connsiteX2" fmla="*/ 314317 w 1107761"/>
              <a:gd name="connsiteY2" fmla="*/ 3082505 h 3082505"/>
              <a:gd name="connsiteX0" fmla="*/ 730408 w 1838169"/>
              <a:gd name="connsiteY0" fmla="*/ 139152 h 2977059"/>
              <a:gd name="connsiteX1" fmla="*/ 1711479 w 1838169"/>
              <a:gd name="connsiteY1" fmla="*/ 1563269 h 2977059"/>
              <a:gd name="connsiteX2" fmla="*/ 1044725 w 1838169"/>
              <a:gd name="connsiteY2" fmla="*/ 2977059 h 2977059"/>
              <a:gd name="connsiteX3" fmla="*/ 1025683 w 1838169"/>
              <a:gd name="connsiteY3" fmla="*/ 1567902 h 2977059"/>
              <a:gd name="connsiteX4" fmla="*/ 6508 w 1838169"/>
              <a:gd name="connsiteY4" fmla="*/ 720177 h 2977059"/>
              <a:gd name="connsiteX5" fmla="*/ 730408 w 1838169"/>
              <a:gd name="connsiteY5" fmla="*/ 139152 h 2977059"/>
              <a:gd name="connsiteX0" fmla="*/ 1654333 w 1838169"/>
              <a:gd name="connsiteY0" fmla="*/ 301077 h 2977059"/>
              <a:gd name="connsiteX1" fmla="*/ 1711479 w 1838169"/>
              <a:gd name="connsiteY1" fmla="*/ 1563269 h 2977059"/>
              <a:gd name="connsiteX2" fmla="*/ 1044725 w 1838169"/>
              <a:gd name="connsiteY2" fmla="*/ 2977059 h 2977059"/>
              <a:gd name="connsiteX0" fmla="*/ 1071776 w 2179537"/>
              <a:gd name="connsiteY0" fmla="*/ 66699 h 2904606"/>
              <a:gd name="connsiteX1" fmla="*/ 2052847 w 2179537"/>
              <a:gd name="connsiteY1" fmla="*/ 1490816 h 2904606"/>
              <a:gd name="connsiteX2" fmla="*/ 1386093 w 2179537"/>
              <a:gd name="connsiteY2" fmla="*/ 2904606 h 2904606"/>
              <a:gd name="connsiteX3" fmla="*/ 1367051 w 2179537"/>
              <a:gd name="connsiteY3" fmla="*/ 1495449 h 2904606"/>
              <a:gd name="connsiteX4" fmla="*/ 4976 w 2179537"/>
              <a:gd name="connsiteY4" fmla="*/ 2219349 h 2904606"/>
              <a:gd name="connsiteX5" fmla="*/ 1071776 w 2179537"/>
              <a:gd name="connsiteY5" fmla="*/ 66699 h 2904606"/>
              <a:gd name="connsiteX0" fmla="*/ 1995701 w 2179537"/>
              <a:gd name="connsiteY0" fmla="*/ 228624 h 2904606"/>
              <a:gd name="connsiteX1" fmla="*/ 2052847 w 2179537"/>
              <a:gd name="connsiteY1" fmla="*/ 1490816 h 2904606"/>
              <a:gd name="connsiteX2" fmla="*/ 1386093 w 2179537"/>
              <a:gd name="connsiteY2" fmla="*/ 2904606 h 2904606"/>
              <a:gd name="connsiteX0" fmla="*/ 1071776 w 2179537"/>
              <a:gd name="connsiteY0" fmla="*/ 66699 h 2904606"/>
              <a:gd name="connsiteX1" fmla="*/ 2052847 w 2179537"/>
              <a:gd name="connsiteY1" fmla="*/ 1490816 h 2904606"/>
              <a:gd name="connsiteX2" fmla="*/ 1386093 w 2179537"/>
              <a:gd name="connsiteY2" fmla="*/ 2904606 h 2904606"/>
              <a:gd name="connsiteX3" fmla="*/ 4976 w 2179537"/>
              <a:gd name="connsiteY3" fmla="*/ 2219349 h 2904606"/>
              <a:gd name="connsiteX4" fmla="*/ 1071776 w 2179537"/>
              <a:gd name="connsiteY4" fmla="*/ 66699 h 2904606"/>
              <a:gd name="connsiteX0" fmla="*/ 1995701 w 2179537"/>
              <a:gd name="connsiteY0" fmla="*/ 228624 h 2904606"/>
              <a:gd name="connsiteX1" fmla="*/ 2052847 w 2179537"/>
              <a:gd name="connsiteY1" fmla="*/ 1490816 h 2904606"/>
              <a:gd name="connsiteX2" fmla="*/ 1386093 w 2179537"/>
              <a:gd name="connsiteY2" fmla="*/ 2904606 h 2904606"/>
              <a:gd name="connsiteX0" fmla="*/ 0 w 1107761"/>
              <a:gd name="connsiteY0" fmla="*/ 0 h 2837907"/>
              <a:gd name="connsiteX1" fmla="*/ 981071 w 1107761"/>
              <a:gd name="connsiteY1" fmla="*/ 1424117 h 2837907"/>
              <a:gd name="connsiteX2" fmla="*/ 314317 w 1107761"/>
              <a:gd name="connsiteY2" fmla="*/ 2837907 h 2837907"/>
              <a:gd name="connsiteX3" fmla="*/ 0 w 1107761"/>
              <a:gd name="connsiteY3" fmla="*/ 0 h 2837907"/>
              <a:gd name="connsiteX0" fmla="*/ 923925 w 1107761"/>
              <a:gd name="connsiteY0" fmla="*/ 161925 h 2837907"/>
              <a:gd name="connsiteX1" fmla="*/ 981071 w 1107761"/>
              <a:gd name="connsiteY1" fmla="*/ 1424117 h 2837907"/>
              <a:gd name="connsiteX2" fmla="*/ 314317 w 1107761"/>
              <a:gd name="connsiteY2" fmla="*/ 2837907 h 2837907"/>
              <a:gd name="connsiteX0" fmla="*/ 889631 w 1016321"/>
              <a:gd name="connsiteY0" fmla="*/ 1332677 h 2746467"/>
              <a:gd name="connsiteX1" fmla="*/ 222877 w 1016321"/>
              <a:gd name="connsiteY1" fmla="*/ 2746467 h 2746467"/>
              <a:gd name="connsiteX2" fmla="*/ 0 w 1016321"/>
              <a:gd name="connsiteY2" fmla="*/ 0 h 2746467"/>
              <a:gd name="connsiteX0" fmla="*/ 832485 w 1016321"/>
              <a:gd name="connsiteY0" fmla="*/ 70485 h 2746467"/>
              <a:gd name="connsiteX1" fmla="*/ 889631 w 1016321"/>
              <a:gd name="connsiteY1" fmla="*/ 1332677 h 2746467"/>
              <a:gd name="connsiteX2" fmla="*/ 222877 w 1016321"/>
              <a:gd name="connsiteY2" fmla="*/ 2746467 h 2746467"/>
              <a:gd name="connsiteX0" fmla="*/ 666754 w 793444"/>
              <a:gd name="connsiteY0" fmla="*/ 1262192 h 2675982"/>
              <a:gd name="connsiteX1" fmla="*/ 0 w 793444"/>
              <a:gd name="connsiteY1" fmla="*/ 2675982 h 2675982"/>
              <a:gd name="connsiteX0" fmla="*/ 609608 w 793444"/>
              <a:gd name="connsiteY0" fmla="*/ 0 h 2675982"/>
              <a:gd name="connsiteX1" fmla="*/ 666754 w 793444"/>
              <a:gd name="connsiteY1" fmla="*/ 1262192 h 2675982"/>
              <a:gd name="connsiteX2" fmla="*/ 0 w 793444"/>
              <a:gd name="connsiteY2" fmla="*/ 2675982 h 2675982"/>
              <a:gd name="connsiteX0" fmla="*/ 809621 w 809624"/>
              <a:gd name="connsiteY0" fmla="*/ 1357442 h 2771232"/>
              <a:gd name="connsiteX1" fmla="*/ 142867 w 809624"/>
              <a:gd name="connsiteY1" fmla="*/ 2771232 h 2771232"/>
              <a:gd name="connsiteX0" fmla="*/ 0 w 809624"/>
              <a:gd name="connsiteY0" fmla="*/ 0 h 2771232"/>
              <a:gd name="connsiteX1" fmla="*/ 809621 w 809624"/>
              <a:gd name="connsiteY1" fmla="*/ 1357442 h 2771232"/>
              <a:gd name="connsiteX2" fmla="*/ 142867 w 809624"/>
              <a:gd name="connsiteY2" fmla="*/ 2771232 h 2771232"/>
              <a:gd name="connsiteX0" fmla="*/ 809621 w 809624"/>
              <a:gd name="connsiteY0" fmla="*/ 1252667 h 2666457"/>
              <a:gd name="connsiteX1" fmla="*/ 142867 w 809624"/>
              <a:gd name="connsiteY1" fmla="*/ 2666457 h 2666457"/>
              <a:gd name="connsiteX0" fmla="*/ 0 w 809624"/>
              <a:gd name="connsiteY0" fmla="*/ 0 h 2666457"/>
              <a:gd name="connsiteX1" fmla="*/ 809621 w 809624"/>
              <a:gd name="connsiteY1" fmla="*/ 1252667 h 2666457"/>
              <a:gd name="connsiteX2" fmla="*/ 142867 w 809624"/>
              <a:gd name="connsiteY2" fmla="*/ 2666457 h 2666457"/>
              <a:gd name="connsiteX0" fmla="*/ 2733675 w 2733678"/>
              <a:gd name="connsiteY0" fmla="*/ 1252667 h 2666457"/>
              <a:gd name="connsiteX1" fmla="*/ 2066921 w 2733678"/>
              <a:gd name="connsiteY1" fmla="*/ 2666457 h 2666457"/>
              <a:gd name="connsiteX0" fmla="*/ 1924054 w 2733678"/>
              <a:gd name="connsiteY0" fmla="*/ 0 h 2666457"/>
              <a:gd name="connsiteX1" fmla="*/ 0 w 2733678"/>
              <a:gd name="connsiteY1" fmla="*/ 1005017 h 2666457"/>
              <a:gd name="connsiteX2" fmla="*/ 2066921 w 2733678"/>
              <a:gd name="connsiteY2" fmla="*/ 2666457 h 2666457"/>
              <a:gd name="connsiteX0" fmla="*/ 2781304 w 2781307"/>
              <a:gd name="connsiteY0" fmla="*/ 1252667 h 2666457"/>
              <a:gd name="connsiteX1" fmla="*/ 2114550 w 2781307"/>
              <a:gd name="connsiteY1" fmla="*/ 2666457 h 2666457"/>
              <a:gd name="connsiteX0" fmla="*/ 1971683 w 2781307"/>
              <a:gd name="connsiteY0" fmla="*/ 0 h 2666457"/>
              <a:gd name="connsiteX1" fmla="*/ 47629 w 2781307"/>
              <a:gd name="connsiteY1" fmla="*/ 1005017 h 2666457"/>
              <a:gd name="connsiteX2" fmla="*/ 0 w 2781307"/>
              <a:gd name="connsiteY2" fmla="*/ 2123532 h 2666457"/>
              <a:gd name="connsiteX0" fmla="*/ 1857379 w 2232364"/>
              <a:gd name="connsiteY0" fmla="*/ 1547942 h 2666457"/>
              <a:gd name="connsiteX1" fmla="*/ 2114550 w 2232364"/>
              <a:gd name="connsiteY1" fmla="*/ 2666457 h 2666457"/>
              <a:gd name="connsiteX0" fmla="*/ 1971683 w 2232364"/>
              <a:gd name="connsiteY0" fmla="*/ 0 h 2666457"/>
              <a:gd name="connsiteX1" fmla="*/ 47629 w 2232364"/>
              <a:gd name="connsiteY1" fmla="*/ 1005017 h 2666457"/>
              <a:gd name="connsiteX2" fmla="*/ 0 w 2232364"/>
              <a:gd name="connsiteY2" fmla="*/ 2123532 h 2666457"/>
              <a:gd name="connsiteX0" fmla="*/ 1028704 w 2175367"/>
              <a:gd name="connsiteY0" fmla="*/ 1443167 h 2666457"/>
              <a:gd name="connsiteX1" fmla="*/ 2114550 w 2175367"/>
              <a:gd name="connsiteY1" fmla="*/ 2666457 h 2666457"/>
              <a:gd name="connsiteX0" fmla="*/ 1971683 w 2175367"/>
              <a:gd name="connsiteY0" fmla="*/ 0 h 2666457"/>
              <a:gd name="connsiteX1" fmla="*/ 47629 w 2175367"/>
              <a:gd name="connsiteY1" fmla="*/ 1005017 h 2666457"/>
              <a:gd name="connsiteX2" fmla="*/ 0 w 2175367"/>
              <a:gd name="connsiteY2" fmla="*/ 2123532 h 2666457"/>
              <a:gd name="connsiteX0" fmla="*/ 3133729 w 3133730"/>
              <a:gd name="connsiteY0" fmla="*/ 1376492 h 2666457"/>
              <a:gd name="connsiteX1" fmla="*/ 2114550 w 3133730"/>
              <a:gd name="connsiteY1" fmla="*/ 2666457 h 2666457"/>
              <a:gd name="connsiteX0" fmla="*/ 1971683 w 3133730"/>
              <a:gd name="connsiteY0" fmla="*/ 0 h 2666457"/>
              <a:gd name="connsiteX1" fmla="*/ 47629 w 3133730"/>
              <a:gd name="connsiteY1" fmla="*/ 1005017 h 2666457"/>
              <a:gd name="connsiteX2" fmla="*/ 0 w 3133730"/>
              <a:gd name="connsiteY2" fmla="*/ 2123532 h 2666457"/>
              <a:gd name="connsiteX0" fmla="*/ 1724029 w 2216959"/>
              <a:gd name="connsiteY0" fmla="*/ 1043117 h 2666457"/>
              <a:gd name="connsiteX1" fmla="*/ 2114550 w 2216959"/>
              <a:gd name="connsiteY1" fmla="*/ 2666457 h 2666457"/>
              <a:gd name="connsiteX0" fmla="*/ 1971683 w 2216959"/>
              <a:gd name="connsiteY0" fmla="*/ 0 h 2666457"/>
              <a:gd name="connsiteX1" fmla="*/ 47629 w 2216959"/>
              <a:gd name="connsiteY1" fmla="*/ 1005017 h 2666457"/>
              <a:gd name="connsiteX2" fmla="*/ 0 w 2216959"/>
              <a:gd name="connsiteY2" fmla="*/ 2123532 h 2666457"/>
              <a:gd name="connsiteX0" fmla="*/ 1724029 w 2216959"/>
              <a:gd name="connsiteY0" fmla="*/ 1043117 h 2666457"/>
              <a:gd name="connsiteX1" fmla="*/ 2114550 w 2216959"/>
              <a:gd name="connsiteY1" fmla="*/ 2666457 h 2666457"/>
              <a:gd name="connsiteX2" fmla="*/ 1724029 w 2216959"/>
              <a:gd name="connsiteY2" fmla="*/ 1043117 h 2666457"/>
              <a:gd name="connsiteX0" fmla="*/ 1971683 w 2216959"/>
              <a:gd name="connsiteY0" fmla="*/ 0 h 2666457"/>
              <a:gd name="connsiteX1" fmla="*/ 47629 w 2216959"/>
              <a:gd name="connsiteY1" fmla="*/ 1005017 h 2666457"/>
              <a:gd name="connsiteX2" fmla="*/ 0 w 2216959"/>
              <a:gd name="connsiteY2" fmla="*/ 2123532 h 2666457"/>
              <a:gd name="connsiteX0" fmla="*/ 1724029 w 2268093"/>
              <a:gd name="connsiteY0" fmla="*/ 1043117 h 2757897"/>
              <a:gd name="connsiteX1" fmla="*/ 2205990 w 2268093"/>
              <a:gd name="connsiteY1" fmla="*/ 2757897 h 2757897"/>
              <a:gd name="connsiteX0" fmla="*/ 1971683 w 2268093"/>
              <a:gd name="connsiteY0" fmla="*/ 0 h 2757897"/>
              <a:gd name="connsiteX1" fmla="*/ 47629 w 2268093"/>
              <a:gd name="connsiteY1" fmla="*/ 1005017 h 2757897"/>
              <a:gd name="connsiteX2" fmla="*/ 0 w 2268093"/>
              <a:gd name="connsiteY2" fmla="*/ 2123532 h 2757897"/>
              <a:gd name="connsiteX0" fmla="*/ 3124204 w 3668268"/>
              <a:gd name="connsiteY0" fmla="*/ 1043117 h 2757897"/>
              <a:gd name="connsiteX1" fmla="*/ 3606165 w 3668268"/>
              <a:gd name="connsiteY1" fmla="*/ 2757897 h 2757897"/>
              <a:gd name="connsiteX0" fmla="*/ 3371858 w 3668268"/>
              <a:gd name="connsiteY0" fmla="*/ 0 h 2757897"/>
              <a:gd name="connsiteX1" fmla="*/ 1447804 w 3668268"/>
              <a:gd name="connsiteY1" fmla="*/ 1005017 h 2757897"/>
              <a:gd name="connsiteX2" fmla="*/ 0 w 3668268"/>
              <a:gd name="connsiteY2" fmla="*/ 1809207 h 2757897"/>
              <a:gd name="connsiteX0" fmla="*/ 3219446 w 3763510"/>
              <a:gd name="connsiteY0" fmla="*/ 900242 h 2615022"/>
              <a:gd name="connsiteX1" fmla="*/ 3701407 w 3763510"/>
              <a:gd name="connsiteY1" fmla="*/ 2615022 h 2615022"/>
              <a:gd name="connsiteX0" fmla="*/ 0 w 3763510"/>
              <a:gd name="connsiteY0" fmla="*/ 0 h 2615022"/>
              <a:gd name="connsiteX1" fmla="*/ 1543046 w 3763510"/>
              <a:gd name="connsiteY1" fmla="*/ 862142 h 2615022"/>
              <a:gd name="connsiteX2" fmla="*/ 95242 w 3763510"/>
              <a:gd name="connsiteY2" fmla="*/ 1666332 h 2615022"/>
              <a:gd name="connsiteX0" fmla="*/ 3238504 w 3782568"/>
              <a:gd name="connsiteY0" fmla="*/ 900242 h 2615022"/>
              <a:gd name="connsiteX1" fmla="*/ 3720465 w 3782568"/>
              <a:gd name="connsiteY1" fmla="*/ 2615022 h 2615022"/>
              <a:gd name="connsiteX0" fmla="*/ 19058 w 3782568"/>
              <a:gd name="connsiteY0" fmla="*/ 0 h 2615022"/>
              <a:gd name="connsiteX1" fmla="*/ 1562104 w 3782568"/>
              <a:gd name="connsiteY1" fmla="*/ 862142 h 2615022"/>
              <a:gd name="connsiteX2" fmla="*/ 0 w 3782568"/>
              <a:gd name="connsiteY2" fmla="*/ 1704432 h 2615022"/>
              <a:gd name="connsiteX0" fmla="*/ 3238504 w 3782568"/>
              <a:gd name="connsiteY0" fmla="*/ 900242 h 2615022"/>
              <a:gd name="connsiteX1" fmla="*/ 3720465 w 3782568"/>
              <a:gd name="connsiteY1" fmla="*/ 2615022 h 2615022"/>
              <a:gd name="connsiteX0" fmla="*/ 19058 w 3782568"/>
              <a:gd name="connsiteY0" fmla="*/ 0 h 2615022"/>
              <a:gd name="connsiteX1" fmla="*/ 1009654 w 3782568"/>
              <a:gd name="connsiteY1" fmla="*/ 852617 h 2615022"/>
              <a:gd name="connsiteX2" fmla="*/ 0 w 3782568"/>
              <a:gd name="connsiteY2" fmla="*/ 1704432 h 2615022"/>
              <a:gd name="connsiteX0" fmla="*/ 485779 w 3736421"/>
              <a:gd name="connsiteY0" fmla="*/ 604967 h 2615022"/>
              <a:gd name="connsiteX1" fmla="*/ 3720465 w 3736421"/>
              <a:gd name="connsiteY1" fmla="*/ 2615022 h 2615022"/>
              <a:gd name="connsiteX0" fmla="*/ 19058 w 3736421"/>
              <a:gd name="connsiteY0" fmla="*/ 0 h 2615022"/>
              <a:gd name="connsiteX1" fmla="*/ 1009654 w 3736421"/>
              <a:gd name="connsiteY1" fmla="*/ 852617 h 2615022"/>
              <a:gd name="connsiteX2" fmla="*/ 0 w 3736421"/>
              <a:gd name="connsiteY2" fmla="*/ 1704432 h 2615022"/>
              <a:gd name="connsiteX0" fmla="*/ 485779 w 1009655"/>
              <a:gd name="connsiteY0" fmla="*/ 604967 h 1704432"/>
              <a:gd name="connsiteX1" fmla="*/ 262890 w 1009655"/>
              <a:gd name="connsiteY1" fmla="*/ 1252947 h 1704432"/>
              <a:gd name="connsiteX0" fmla="*/ 19058 w 1009655"/>
              <a:gd name="connsiteY0" fmla="*/ 0 h 1704432"/>
              <a:gd name="connsiteX1" fmla="*/ 1009654 w 1009655"/>
              <a:gd name="connsiteY1" fmla="*/ 852617 h 1704432"/>
              <a:gd name="connsiteX2" fmla="*/ 0 w 1009655"/>
              <a:gd name="connsiteY2" fmla="*/ 1704432 h 1704432"/>
              <a:gd name="connsiteX0" fmla="*/ 485779 w 1010449"/>
              <a:gd name="connsiteY0" fmla="*/ 604967 h 1709560"/>
              <a:gd name="connsiteX1" fmla="*/ 262890 w 1010449"/>
              <a:gd name="connsiteY1" fmla="*/ 1252947 h 1709560"/>
              <a:gd name="connsiteX0" fmla="*/ 19058 w 1010449"/>
              <a:gd name="connsiteY0" fmla="*/ 0 h 1709560"/>
              <a:gd name="connsiteX1" fmla="*/ 1009654 w 1010449"/>
              <a:gd name="connsiteY1" fmla="*/ 852617 h 1709560"/>
              <a:gd name="connsiteX2" fmla="*/ 180986 w 1010449"/>
              <a:gd name="connsiteY2" fmla="*/ 1604962 h 1709560"/>
              <a:gd name="connsiteX3" fmla="*/ 0 w 1010449"/>
              <a:gd name="connsiteY3" fmla="*/ 1704432 h 1709560"/>
              <a:gd name="connsiteX0" fmla="*/ 466721 w 991391"/>
              <a:gd name="connsiteY0" fmla="*/ 604967 h 1956844"/>
              <a:gd name="connsiteX1" fmla="*/ 243832 w 991391"/>
              <a:gd name="connsiteY1" fmla="*/ 1252947 h 1956844"/>
              <a:gd name="connsiteX0" fmla="*/ 0 w 991391"/>
              <a:gd name="connsiteY0" fmla="*/ 0 h 1956844"/>
              <a:gd name="connsiteX1" fmla="*/ 990596 w 991391"/>
              <a:gd name="connsiteY1" fmla="*/ 852617 h 1956844"/>
              <a:gd name="connsiteX2" fmla="*/ 161928 w 991391"/>
              <a:gd name="connsiteY2" fmla="*/ 1604962 h 1956844"/>
              <a:gd name="connsiteX3" fmla="*/ 154774 w 991391"/>
              <a:gd name="connsiteY3" fmla="*/ 1956844 h 1956844"/>
              <a:gd name="connsiteX0" fmla="*/ 466721 w 991391"/>
              <a:gd name="connsiteY0" fmla="*/ 604967 h 1956844"/>
              <a:gd name="connsiteX1" fmla="*/ 243832 w 991391"/>
              <a:gd name="connsiteY1" fmla="*/ 1252947 h 1956844"/>
              <a:gd name="connsiteX0" fmla="*/ 0 w 991391"/>
              <a:gd name="connsiteY0" fmla="*/ 0 h 1956844"/>
              <a:gd name="connsiteX1" fmla="*/ 990596 w 991391"/>
              <a:gd name="connsiteY1" fmla="*/ 852617 h 1956844"/>
              <a:gd name="connsiteX2" fmla="*/ 161928 w 991391"/>
              <a:gd name="connsiteY2" fmla="*/ 1604962 h 1956844"/>
              <a:gd name="connsiteX3" fmla="*/ 154774 w 991391"/>
              <a:gd name="connsiteY3" fmla="*/ 1956844 h 1956844"/>
              <a:gd name="connsiteX0" fmla="*/ 503078 w 1027748"/>
              <a:gd name="connsiteY0" fmla="*/ 604967 h 1668713"/>
              <a:gd name="connsiteX1" fmla="*/ 280189 w 1027748"/>
              <a:gd name="connsiteY1" fmla="*/ 1252947 h 1668713"/>
              <a:gd name="connsiteX0" fmla="*/ 36357 w 1027748"/>
              <a:gd name="connsiteY0" fmla="*/ 0 h 1668713"/>
              <a:gd name="connsiteX1" fmla="*/ 1026953 w 1027748"/>
              <a:gd name="connsiteY1" fmla="*/ 852617 h 1668713"/>
              <a:gd name="connsiteX2" fmla="*/ 198285 w 1027748"/>
              <a:gd name="connsiteY2" fmla="*/ 1604962 h 1668713"/>
              <a:gd name="connsiteX3" fmla="*/ 12537 w 1027748"/>
              <a:gd name="connsiteY3" fmla="*/ 1668713 h 1668713"/>
              <a:gd name="connsiteX0" fmla="*/ 490541 w 1015211"/>
              <a:gd name="connsiteY0" fmla="*/ 604967 h 1708690"/>
              <a:gd name="connsiteX1" fmla="*/ 267652 w 1015211"/>
              <a:gd name="connsiteY1" fmla="*/ 1252947 h 1708690"/>
              <a:gd name="connsiteX0" fmla="*/ 23820 w 1015211"/>
              <a:gd name="connsiteY0" fmla="*/ 0 h 1708690"/>
              <a:gd name="connsiteX1" fmla="*/ 1014416 w 1015211"/>
              <a:gd name="connsiteY1" fmla="*/ 852617 h 1708690"/>
              <a:gd name="connsiteX2" fmla="*/ 185748 w 1015211"/>
              <a:gd name="connsiteY2" fmla="*/ 1604962 h 1708690"/>
              <a:gd name="connsiteX3" fmla="*/ 0 w 1015211"/>
              <a:gd name="connsiteY3" fmla="*/ 1668713 h 1708690"/>
              <a:gd name="connsiteX0" fmla="*/ 490541 w 1015211"/>
              <a:gd name="connsiteY0" fmla="*/ 604967 h 1680814"/>
              <a:gd name="connsiteX1" fmla="*/ 267652 w 1015211"/>
              <a:gd name="connsiteY1" fmla="*/ 1252947 h 1680814"/>
              <a:gd name="connsiteX0" fmla="*/ 23820 w 1015211"/>
              <a:gd name="connsiteY0" fmla="*/ 0 h 1680814"/>
              <a:gd name="connsiteX1" fmla="*/ 1014416 w 1015211"/>
              <a:gd name="connsiteY1" fmla="*/ 852617 h 1680814"/>
              <a:gd name="connsiteX2" fmla="*/ 185748 w 1015211"/>
              <a:gd name="connsiteY2" fmla="*/ 1604962 h 1680814"/>
              <a:gd name="connsiteX3" fmla="*/ 0 w 1015211"/>
              <a:gd name="connsiteY3" fmla="*/ 1668713 h 1680814"/>
              <a:gd name="connsiteX0" fmla="*/ 466721 w 991391"/>
              <a:gd name="connsiteY0" fmla="*/ 604967 h 1709195"/>
              <a:gd name="connsiteX1" fmla="*/ 243832 w 991391"/>
              <a:gd name="connsiteY1" fmla="*/ 1252947 h 1709195"/>
              <a:gd name="connsiteX0" fmla="*/ 0 w 991391"/>
              <a:gd name="connsiteY0" fmla="*/ 0 h 1709195"/>
              <a:gd name="connsiteX1" fmla="*/ 990596 w 991391"/>
              <a:gd name="connsiteY1" fmla="*/ 852617 h 1709195"/>
              <a:gd name="connsiteX2" fmla="*/ 161928 w 991391"/>
              <a:gd name="connsiteY2" fmla="*/ 1604962 h 1709195"/>
              <a:gd name="connsiteX3" fmla="*/ 23805 w 991391"/>
              <a:gd name="connsiteY3" fmla="*/ 1709195 h 1709195"/>
              <a:gd name="connsiteX0" fmla="*/ 466721 w 991683"/>
              <a:gd name="connsiteY0" fmla="*/ 604967 h 1735248"/>
              <a:gd name="connsiteX1" fmla="*/ 243832 w 991683"/>
              <a:gd name="connsiteY1" fmla="*/ 1252947 h 1735248"/>
              <a:gd name="connsiteX0" fmla="*/ 0 w 991683"/>
              <a:gd name="connsiteY0" fmla="*/ 0 h 1735248"/>
              <a:gd name="connsiteX1" fmla="*/ 990596 w 991683"/>
              <a:gd name="connsiteY1" fmla="*/ 852617 h 1735248"/>
              <a:gd name="connsiteX2" fmla="*/ 352428 w 991683"/>
              <a:gd name="connsiteY2" fmla="*/ 1666874 h 1735248"/>
              <a:gd name="connsiteX3" fmla="*/ 23805 w 991683"/>
              <a:gd name="connsiteY3" fmla="*/ 1709195 h 1735248"/>
              <a:gd name="connsiteX0" fmla="*/ 466721 w 991683"/>
              <a:gd name="connsiteY0" fmla="*/ 604967 h 1747817"/>
              <a:gd name="connsiteX1" fmla="*/ 243832 w 991683"/>
              <a:gd name="connsiteY1" fmla="*/ 1252947 h 1747817"/>
              <a:gd name="connsiteX0" fmla="*/ 0 w 991683"/>
              <a:gd name="connsiteY0" fmla="*/ 0 h 1747817"/>
              <a:gd name="connsiteX1" fmla="*/ 990596 w 991683"/>
              <a:gd name="connsiteY1" fmla="*/ 852617 h 1747817"/>
              <a:gd name="connsiteX2" fmla="*/ 352428 w 991683"/>
              <a:gd name="connsiteY2" fmla="*/ 1666874 h 1747817"/>
              <a:gd name="connsiteX3" fmla="*/ 23805 w 991683"/>
              <a:gd name="connsiteY3" fmla="*/ 1709195 h 1747817"/>
              <a:gd name="connsiteX0" fmla="*/ 466721 w 991683"/>
              <a:gd name="connsiteY0" fmla="*/ 604967 h 1741896"/>
              <a:gd name="connsiteX1" fmla="*/ 243832 w 991683"/>
              <a:gd name="connsiteY1" fmla="*/ 1252947 h 1741896"/>
              <a:gd name="connsiteX0" fmla="*/ 0 w 991683"/>
              <a:gd name="connsiteY0" fmla="*/ 0 h 1741896"/>
              <a:gd name="connsiteX1" fmla="*/ 990596 w 991683"/>
              <a:gd name="connsiteY1" fmla="*/ 852617 h 1741896"/>
              <a:gd name="connsiteX2" fmla="*/ 352428 w 991683"/>
              <a:gd name="connsiteY2" fmla="*/ 1666874 h 1741896"/>
              <a:gd name="connsiteX3" fmla="*/ 23805 w 991683"/>
              <a:gd name="connsiteY3" fmla="*/ 1709195 h 1741896"/>
              <a:gd name="connsiteX0" fmla="*/ 466721 w 991683"/>
              <a:gd name="connsiteY0" fmla="*/ 604967 h 1709476"/>
              <a:gd name="connsiteX1" fmla="*/ 243832 w 991683"/>
              <a:gd name="connsiteY1" fmla="*/ 1252947 h 1709476"/>
              <a:gd name="connsiteX0" fmla="*/ 0 w 991683"/>
              <a:gd name="connsiteY0" fmla="*/ 0 h 1709476"/>
              <a:gd name="connsiteX1" fmla="*/ 990596 w 991683"/>
              <a:gd name="connsiteY1" fmla="*/ 852617 h 1709476"/>
              <a:gd name="connsiteX2" fmla="*/ 352428 w 991683"/>
              <a:gd name="connsiteY2" fmla="*/ 1666874 h 1709476"/>
              <a:gd name="connsiteX3" fmla="*/ 28568 w 991683"/>
              <a:gd name="connsiteY3" fmla="*/ 1554414 h 1709476"/>
              <a:gd name="connsiteX0" fmla="*/ 466721 w 991824"/>
              <a:gd name="connsiteY0" fmla="*/ 604967 h 1579820"/>
              <a:gd name="connsiteX1" fmla="*/ 243832 w 991824"/>
              <a:gd name="connsiteY1" fmla="*/ 1252947 h 1579820"/>
              <a:gd name="connsiteX0" fmla="*/ 0 w 991824"/>
              <a:gd name="connsiteY0" fmla="*/ 0 h 1579820"/>
              <a:gd name="connsiteX1" fmla="*/ 990596 w 991824"/>
              <a:gd name="connsiteY1" fmla="*/ 852617 h 1579820"/>
              <a:gd name="connsiteX2" fmla="*/ 411959 w 991824"/>
              <a:gd name="connsiteY2" fmla="*/ 1500186 h 1579820"/>
              <a:gd name="connsiteX3" fmla="*/ 28568 w 991824"/>
              <a:gd name="connsiteY3" fmla="*/ 1554414 h 1579820"/>
              <a:gd name="connsiteX0" fmla="*/ 466721 w 991824"/>
              <a:gd name="connsiteY0" fmla="*/ 604967 h 1579820"/>
              <a:gd name="connsiteX1" fmla="*/ 243832 w 991824"/>
              <a:gd name="connsiteY1" fmla="*/ 1252947 h 1579820"/>
              <a:gd name="connsiteX0" fmla="*/ 0 w 991824"/>
              <a:gd name="connsiteY0" fmla="*/ 0 h 1579820"/>
              <a:gd name="connsiteX1" fmla="*/ 990596 w 991824"/>
              <a:gd name="connsiteY1" fmla="*/ 852617 h 1579820"/>
              <a:gd name="connsiteX2" fmla="*/ 411959 w 991824"/>
              <a:gd name="connsiteY2" fmla="*/ 1500186 h 1579820"/>
              <a:gd name="connsiteX3" fmla="*/ 28568 w 991824"/>
              <a:gd name="connsiteY3" fmla="*/ 1554414 h 1579820"/>
              <a:gd name="connsiteX0" fmla="*/ 466721 w 991824"/>
              <a:gd name="connsiteY0" fmla="*/ 604967 h 1554452"/>
              <a:gd name="connsiteX1" fmla="*/ 243832 w 991824"/>
              <a:gd name="connsiteY1" fmla="*/ 1252947 h 1554452"/>
              <a:gd name="connsiteX0" fmla="*/ 0 w 991824"/>
              <a:gd name="connsiteY0" fmla="*/ 0 h 1554452"/>
              <a:gd name="connsiteX1" fmla="*/ 990596 w 991824"/>
              <a:gd name="connsiteY1" fmla="*/ 852617 h 1554452"/>
              <a:gd name="connsiteX2" fmla="*/ 411959 w 991824"/>
              <a:gd name="connsiteY2" fmla="*/ 1500186 h 1554452"/>
              <a:gd name="connsiteX3" fmla="*/ 400052 w 991824"/>
              <a:gd name="connsiteY3" fmla="*/ 1345404 h 1554452"/>
              <a:gd name="connsiteX4" fmla="*/ 28568 w 991824"/>
              <a:gd name="connsiteY4" fmla="*/ 1554414 h 1554452"/>
              <a:gd name="connsiteX0" fmla="*/ 466721 w 991824"/>
              <a:gd name="connsiteY0" fmla="*/ 604967 h 1554519"/>
              <a:gd name="connsiteX1" fmla="*/ 243832 w 991824"/>
              <a:gd name="connsiteY1" fmla="*/ 1252947 h 1554519"/>
              <a:gd name="connsiteX0" fmla="*/ 0 w 991824"/>
              <a:gd name="connsiteY0" fmla="*/ 0 h 1554519"/>
              <a:gd name="connsiteX1" fmla="*/ 990596 w 991824"/>
              <a:gd name="connsiteY1" fmla="*/ 852617 h 1554519"/>
              <a:gd name="connsiteX2" fmla="*/ 411959 w 991824"/>
              <a:gd name="connsiteY2" fmla="*/ 1500186 h 1554519"/>
              <a:gd name="connsiteX3" fmla="*/ 400052 w 991824"/>
              <a:gd name="connsiteY3" fmla="*/ 1345404 h 1554519"/>
              <a:gd name="connsiteX4" fmla="*/ 28568 w 991824"/>
              <a:gd name="connsiteY4" fmla="*/ 1554414 h 1554519"/>
              <a:gd name="connsiteX0" fmla="*/ 466721 w 991824"/>
              <a:gd name="connsiteY0" fmla="*/ 604967 h 1554519"/>
              <a:gd name="connsiteX1" fmla="*/ 243832 w 991824"/>
              <a:gd name="connsiteY1" fmla="*/ 1252947 h 1554519"/>
              <a:gd name="connsiteX0" fmla="*/ 0 w 991824"/>
              <a:gd name="connsiteY0" fmla="*/ 0 h 1554519"/>
              <a:gd name="connsiteX1" fmla="*/ 990596 w 991824"/>
              <a:gd name="connsiteY1" fmla="*/ 852617 h 1554519"/>
              <a:gd name="connsiteX2" fmla="*/ 411959 w 991824"/>
              <a:gd name="connsiteY2" fmla="*/ 1500186 h 1554519"/>
              <a:gd name="connsiteX3" fmla="*/ 400052 w 991824"/>
              <a:gd name="connsiteY3" fmla="*/ 1345404 h 1554519"/>
              <a:gd name="connsiteX4" fmla="*/ 28568 w 991824"/>
              <a:gd name="connsiteY4" fmla="*/ 1554414 h 1554519"/>
              <a:gd name="connsiteX0" fmla="*/ 466721 w 991824"/>
              <a:gd name="connsiteY0" fmla="*/ 604967 h 1554519"/>
              <a:gd name="connsiteX1" fmla="*/ 243832 w 991824"/>
              <a:gd name="connsiteY1" fmla="*/ 1252947 h 1554519"/>
              <a:gd name="connsiteX0" fmla="*/ 0 w 991824"/>
              <a:gd name="connsiteY0" fmla="*/ 0 h 1554519"/>
              <a:gd name="connsiteX1" fmla="*/ 990596 w 991824"/>
              <a:gd name="connsiteY1" fmla="*/ 852617 h 1554519"/>
              <a:gd name="connsiteX2" fmla="*/ 411959 w 991824"/>
              <a:gd name="connsiteY2" fmla="*/ 1500186 h 1554519"/>
              <a:gd name="connsiteX3" fmla="*/ 400052 w 991824"/>
              <a:gd name="connsiteY3" fmla="*/ 1345404 h 1554519"/>
              <a:gd name="connsiteX4" fmla="*/ 28568 w 991824"/>
              <a:gd name="connsiteY4" fmla="*/ 1554414 h 1554519"/>
              <a:gd name="connsiteX0" fmla="*/ 466721 w 991824"/>
              <a:gd name="connsiteY0" fmla="*/ 604967 h 1554519"/>
              <a:gd name="connsiteX1" fmla="*/ 243832 w 991824"/>
              <a:gd name="connsiteY1" fmla="*/ 1252947 h 1554519"/>
              <a:gd name="connsiteX0" fmla="*/ 0 w 991824"/>
              <a:gd name="connsiteY0" fmla="*/ 0 h 1554519"/>
              <a:gd name="connsiteX1" fmla="*/ 990596 w 991824"/>
              <a:gd name="connsiteY1" fmla="*/ 852617 h 1554519"/>
              <a:gd name="connsiteX2" fmla="*/ 411959 w 991824"/>
              <a:gd name="connsiteY2" fmla="*/ 1500186 h 1554519"/>
              <a:gd name="connsiteX3" fmla="*/ 400052 w 991824"/>
              <a:gd name="connsiteY3" fmla="*/ 1345404 h 1554519"/>
              <a:gd name="connsiteX4" fmla="*/ 28568 w 991824"/>
              <a:gd name="connsiteY4" fmla="*/ 1554414 h 1554519"/>
              <a:gd name="connsiteX0" fmla="*/ 466721 w 991824"/>
              <a:gd name="connsiteY0" fmla="*/ 604967 h 1554510"/>
              <a:gd name="connsiteX1" fmla="*/ 243832 w 991824"/>
              <a:gd name="connsiteY1" fmla="*/ 1252947 h 1554510"/>
              <a:gd name="connsiteX0" fmla="*/ 0 w 991824"/>
              <a:gd name="connsiteY0" fmla="*/ 0 h 1554510"/>
              <a:gd name="connsiteX1" fmla="*/ 990596 w 991824"/>
              <a:gd name="connsiteY1" fmla="*/ 852617 h 1554510"/>
              <a:gd name="connsiteX2" fmla="*/ 411959 w 991824"/>
              <a:gd name="connsiteY2" fmla="*/ 1500186 h 1554510"/>
              <a:gd name="connsiteX3" fmla="*/ 400052 w 991824"/>
              <a:gd name="connsiteY3" fmla="*/ 1345404 h 1554510"/>
              <a:gd name="connsiteX4" fmla="*/ 28568 w 991824"/>
              <a:gd name="connsiteY4" fmla="*/ 1554414 h 1554510"/>
              <a:gd name="connsiteX0" fmla="*/ 466721 w 991824"/>
              <a:gd name="connsiteY0" fmla="*/ 604967 h 1554414"/>
              <a:gd name="connsiteX1" fmla="*/ 243832 w 991824"/>
              <a:gd name="connsiteY1" fmla="*/ 1252947 h 1554414"/>
              <a:gd name="connsiteX0" fmla="*/ 0 w 991824"/>
              <a:gd name="connsiteY0" fmla="*/ 0 h 1554414"/>
              <a:gd name="connsiteX1" fmla="*/ 990596 w 991824"/>
              <a:gd name="connsiteY1" fmla="*/ 852617 h 1554414"/>
              <a:gd name="connsiteX2" fmla="*/ 411959 w 991824"/>
              <a:gd name="connsiteY2" fmla="*/ 1500186 h 1554414"/>
              <a:gd name="connsiteX3" fmla="*/ 400052 w 991824"/>
              <a:gd name="connsiteY3" fmla="*/ 1345404 h 1554414"/>
              <a:gd name="connsiteX4" fmla="*/ 366714 w 991824"/>
              <a:gd name="connsiteY4" fmla="*/ 1528761 h 1554414"/>
              <a:gd name="connsiteX5" fmla="*/ 28568 w 991824"/>
              <a:gd name="connsiteY5" fmla="*/ 1554414 h 1554414"/>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824"/>
              <a:gd name="connsiteY0" fmla="*/ 604967 h 1563495"/>
              <a:gd name="connsiteX1" fmla="*/ 243832 w 991824"/>
              <a:gd name="connsiteY1" fmla="*/ 1252947 h 1563495"/>
              <a:gd name="connsiteX0" fmla="*/ 0 w 991824"/>
              <a:gd name="connsiteY0" fmla="*/ 0 h 1563495"/>
              <a:gd name="connsiteX1" fmla="*/ 990596 w 991824"/>
              <a:gd name="connsiteY1" fmla="*/ 852617 h 1563495"/>
              <a:gd name="connsiteX2" fmla="*/ 411959 w 991824"/>
              <a:gd name="connsiteY2" fmla="*/ 1500186 h 1563495"/>
              <a:gd name="connsiteX3" fmla="*/ 400052 w 991824"/>
              <a:gd name="connsiteY3" fmla="*/ 1345404 h 1563495"/>
              <a:gd name="connsiteX4" fmla="*/ 366714 w 991824"/>
              <a:gd name="connsiteY4" fmla="*/ 1528761 h 1563495"/>
              <a:gd name="connsiteX5" fmla="*/ 28568 w 991824"/>
              <a:gd name="connsiteY5" fmla="*/ 1554414 h 1563495"/>
              <a:gd name="connsiteX0" fmla="*/ 466721 w 991542"/>
              <a:gd name="connsiteY0" fmla="*/ 604967 h 1563495"/>
              <a:gd name="connsiteX1" fmla="*/ 243832 w 991542"/>
              <a:gd name="connsiteY1" fmla="*/ 1252947 h 1563495"/>
              <a:gd name="connsiteX0" fmla="*/ 0 w 991542"/>
              <a:gd name="connsiteY0" fmla="*/ 0 h 1563495"/>
              <a:gd name="connsiteX1" fmla="*/ 990596 w 991542"/>
              <a:gd name="connsiteY1" fmla="*/ 852617 h 1563495"/>
              <a:gd name="connsiteX2" fmla="*/ 411959 w 991542"/>
              <a:gd name="connsiteY2" fmla="*/ 1500186 h 1563495"/>
              <a:gd name="connsiteX3" fmla="*/ 400052 w 991542"/>
              <a:gd name="connsiteY3" fmla="*/ 1345404 h 1563495"/>
              <a:gd name="connsiteX4" fmla="*/ 366714 w 991542"/>
              <a:gd name="connsiteY4" fmla="*/ 1528761 h 1563495"/>
              <a:gd name="connsiteX5" fmla="*/ 28568 w 991542"/>
              <a:gd name="connsiteY5" fmla="*/ 1554414 h 1563495"/>
              <a:gd name="connsiteX0" fmla="*/ 466721 w 991542"/>
              <a:gd name="connsiteY0" fmla="*/ 604967 h 1563495"/>
              <a:gd name="connsiteX1" fmla="*/ 243832 w 991542"/>
              <a:gd name="connsiteY1" fmla="*/ 1252947 h 1563495"/>
              <a:gd name="connsiteX0" fmla="*/ 0 w 991542"/>
              <a:gd name="connsiteY0" fmla="*/ 0 h 1563495"/>
              <a:gd name="connsiteX1" fmla="*/ 990596 w 991542"/>
              <a:gd name="connsiteY1" fmla="*/ 852617 h 1563495"/>
              <a:gd name="connsiteX2" fmla="*/ 411959 w 991542"/>
              <a:gd name="connsiteY2" fmla="*/ 1500186 h 1563495"/>
              <a:gd name="connsiteX3" fmla="*/ 400052 w 991542"/>
              <a:gd name="connsiteY3" fmla="*/ 1345404 h 1563495"/>
              <a:gd name="connsiteX4" fmla="*/ 366714 w 991542"/>
              <a:gd name="connsiteY4" fmla="*/ 1528761 h 1563495"/>
              <a:gd name="connsiteX5" fmla="*/ 28568 w 991542"/>
              <a:gd name="connsiteY5" fmla="*/ 1554414 h 1563495"/>
              <a:gd name="connsiteX0" fmla="*/ 466721 w 991475"/>
              <a:gd name="connsiteY0" fmla="*/ 604967 h 1563495"/>
              <a:gd name="connsiteX1" fmla="*/ 243832 w 991475"/>
              <a:gd name="connsiteY1" fmla="*/ 1252947 h 1563495"/>
              <a:gd name="connsiteX0" fmla="*/ 0 w 991475"/>
              <a:gd name="connsiteY0" fmla="*/ 0 h 1563495"/>
              <a:gd name="connsiteX1" fmla="*/ 990596 w 991475"/>
              <a:gd name="connsiteY1" fmla="*/ 852617 h 1563495"/>
              <a:gd name="connsiteX2" fmla="*/ 366715 w 991475"/>
              <a:gd name="connsiteY2" fmla="*/ 1533523 h 1563495"/>
              <a:gd name="connsiteX3" fmla="*/ 400052 w 991475"/>
              <a:gd name="connsiteY3" fmla="*/ 1345404 h 1563495"/>
              <a:gd name="connsiteX4" fmla="*/ 366714 w 991475"/>
              <a:gd name="connsiteY4" fmla="*/ 1528761 h 1563495"/>
              <a:gd name="connsiteX5" fmla="*/ 28568 w 991475"/>
              <a:gd name="connsiteY5" fmla="*/ 1554414 h 1563495"/>
              <a:gd name="connsiteX0" fmla="*/ 466721 w 991475"/>
              <a:gd name="connsiteY0" fmla="*/ 604967 h 1563495"/>
              <a:gd name="connsiteX1" fmla="*/ 243832 w 991475"/>
              <a:gd name="connsiteY1" fmla="*/ 1252947 h 1563495"/>
              <a:gd name="connsiteX0" fmla="*/ 0 w 991475"/>
              <a:gd name="connsiteY0" fmla="*/ 0 h 1563495"/>
              <a:gd name="connsiteX1" fmla="*/ 990596 w 991475"/>
              <a:gd name="connsiteY1" fmla="*/ 852617 h 1563495"/>
              <a:gd name="connsiteX2" fmla="*/ 366715 w 991475"/>
              <a:gd name="connsiteY2" fmla="*/ 1533523 h 1563495"/>
              <a:gd name="connsiteX3" fmla="*/ 400052 w 991475"/>
              <a:gd name="connsiteY3" fmla="*/ 1345404 h 1563495"/>
              <a:gd name="connsiteX4" fmla="*/ 366714 w 991475"/>
              <a:gd name="connsiteY4" fmla="*/ 1528761 h 1563495"/>
              <a:gd name="connsiteX5" fmla="*/ 28568 w 991475"/>
              <a:gd name="connsiteY5" fmla="*/ 1554414 h 1563495"/>
              <a:gd name="connsiteX0" fmla="*/ 466721 w 991475"/>
              <a:gd name="connsiteY0" fmla="*/ 604967 h 1563495"/>
              <a:gd name="connsiteX1" fmla="*/ 243832 w 991475"/>
              <a:gd name="connsiteY1" fmla="*/ 1252947 h 1563495"/>
              <a:gd name="connsiteX0" fmla="*/ 0 w 991475"/>
              <a:gd name="connsiteY0" fmla="*/ 0 h 1563495"/>
              <a:gd name="connsiteX1" fmla="*/ 990596 w 991475"/>
              <a:gd name="connsiteY1" fmla="*/ 852617 h 1563495"/>
              <a:gd name="connsiteX2" fmla="*/ 366715 w 991475"/>
              <a:gd name="connsiteY2" fmla="*/ 1533523 h 1563495"/>
              <a:gd name="connsiteX3" fmla="*/ 400052 w 991475"/>
              <a:gd name="connsiteY3" fmla="*/ 1345404 h 1563495"/>
              <a:gd name="connsiteX4" fmla="*/ 366714 w 991475"/>
              <a:gd name="connsiteY4" fmla="*/ 1528761 h 1563495"/>
              <a:gd name="connsiteX5" fmla="*/ 28568 w 991475"/>
              <a:gd name="connsiteY5" fmla="*/ 1554414 h 1563495"/>
              <a:gd name="connsiteX0" fmla="*/ 466721 w 991475"/>
              <a:gd name="connsiteY0" fmla="*/ 604967 h 1604961"/>
              <a:gd name="connsiteX1" fmla="*/ 243832 w 991475"/>
              <a:gd name="connsiteY1" fmla="*/ 1252947 h 1604961"/>
              <a:gd name="connsiteX0" fmla="*/ 0 w 991475"/>
              <a:gd name="connsiteY0" fmla="*/ 0 h 1604961"/>
              <a:gd name="connsiteX1" fmla="*/ 990596 w 991475"/>
              <a:gd name="connsiteY1" fmla="*/ 852617 h 1604961"/>
              <a:gd name="connsiteX2" fmla="*/ 366715 w 991475"/>
              <a:gd name="connsiteY2" fmla="*/ 1533523 h 1604961"/>
              <a:gd name="connsiteX3" fmla="*/ 400052 w 991475"/>
              <a:gd name="connsiteY3" fmla="*/ 1345404 h 1604961"/>
              <a:gd name="connsiteX4" fmla="*/ 366714 w 991475"/>
              <a:gd name="connsiteY4" fmla="*/ 1528761 h 1604961"/>
              <a:gd name="connsiteX5" fmla="*/ 645322 w 991475"/>
              <a:gd name="connsiteY5" fmla="*/ 1604961 h 1604961"/>
              <a:gd name="connsiteX6" fmla="*/ 28568 w 991475"/>
              <a:gd name="connsiteY6" fmla="*/ 1554414 h 1604961"/>
              <a:gd name="connsiteX0" fmla="*/ 466721 w 991475"/>
              <a:gd name="connsiteY0" fmla="*/ 604967 h 1604961"/>
              <a:gd name="connsiteX1" fmla="*/ 243832 w 991475"/>
              <a:gd name="connsiteY1" fmla="*/ 1252947 h 1604961"/>
              <a:gd name="connsiteX0" fmla="*/ 0 w 991475"/>
              <a:gd name="connsiteY0" fmla="*/ 0 h 1604961"/>
              <a:gd name="connsiteX1" fmla="*/ 990596 w 991475"/>
              <a:gd name="connsiteY1" fmla="*/ 852617 h 1604961"/>
              <a:gd name="connsiteX2" fmla="*/ 366715 w 991475"/>
              <a:gd name="connsiteY2" fmla="*/ 1533523 h 1604961"/>
              <a:gd name="connsiteX3" fmla="*/ 400052 w 991475"/>
              <a:gd name="connsiteY3" fmla="*/ 1345404 h 1604961"/>
              <a:gd name="connsiteX4" fmla="*/ 366714 w 991475"/>
              <a:gd name="connsiteY4" fmla="*/ 1528761 h 1604961"/>
              <a:gd name="connsiteX5" fmla="*/ 645322 w 991475"/>
              <a:gd name="connsiteY5" fmla="*/ 1604961 h 1604961"/>
              <a:gd name="connsiteX6" fmla="*/ 409568 w 991475"/>
              <a:gd name="connsiteY6" fmla="*/ 1556795 h 1604961"/>
              <a:gd name="connsiteX0" fmla="*/ 466721 w 991475"/>
              <a:gd name="connsiteY0" fmla="*/ 604967 h 1604961"/>
              <a:gd name="connsiteX1" fmla="*/ 243832 w 991475"/>
              <a:gd name="connsiteY1" fmla="*/ 1252947 h 1604961"/>
              <a:gd name="connsiteX0" fmla="*/ 0 w 991475"/>
              <a:gd name="connsiteY0" fmla="*/ 0 h 1604961"/>
              <a:gd name="connsiteX1" fmla="*/ 990596 w 991475"/>
              <a:gd name="connsiteY1" fmla="*/ 852617 h 1604961"/>
              <a:gd name="connsiteX2" fmla="*/ 366715 w 991475"/>
              <a:gd name="connsiteY2" fmla="*/ 1533523 h 1604961"/>
              <a:gd name="connsiteX3" fmla="*/ 400052 w 991475"/>
              <a:gd name="connsiteY3" fmla="*/ 1345404 h 1604961"/>
              <a:gd name="connsiteX4" fmla="*/ 366714 w 991475"/>
              <a:gd name="connsiteY4" fmla="*/ 1528761 h 1604961"/>
              <a:gd name="connsiteX5" fmla="*/ 645322 w 991475"/>
              <a:gd name="connsiteY5" fmla="*/ 1604961 h 1604961"/>
              <a:gd name="connsiteX6" fmla="*/ 411949 w 991475"/>
              <a:gd name="connsiteY6" fmla="*/ 1554414 h 1604961"/>
              <a:gd name="connsiteX0" fmla="*/ 466721 w 991475"/>
              <a:gd name="connsiteY0" fmla="*/ 604967 h 1559717"/>
              <a:gd name="connsiteX1" fmla="*/ 243832 w 991475"/>
              <a:gd name="connsiteY1" fmla="*/ 1252947 h 1559717"/>
              <a:gd name="connsiteX0" fmla="*/ 0 w 991475"/>
              <a:gd name="connsiteY0" fmla="*/ 0 h 1559717"/>
              <a:gd name="connsiteX1" fmla="*/ 990596 w 991475"/>
              <a:gd name="connsiteY1" fmla="*/ 852617 h 1559717"/>
              <a:gd name="connsiteX2" fmla="*/ 366715 w 991475"/>
              <a:gd name="connsiteY2" fmla="*/ 1533523 h 1559717"/>
              <a:gd name="connsiteX3" fmla="*/ 400052 w 991475"/>
              <a:gd name="connsiteY3" fmla="*/ 1345404 h 1559717"/>
              <a:gd name="connsiteX4" fmla="*/ 366714 w 991475"/>
              <a:gd name="connsiteY4" fmla="*/ 1528761 h 1559717"/>
              <a:gd name="connsiteX5" fmla="*/ 566740 w 991475"/>
              <a:gd name="connsiteY5" fmla="*/ 1559717 h 1559717"/>
              <a:gd name="connsiteX6" fmla="*/ 411949 w 991475"/>
              <a:gd name="connsiteY6" fmla="*/ 1554414 h 1559717"/>
              <a:gd name="connsiteX0" fmla="*/ 466721 w 991475"/>
              <a:gd name="connsiteY0" fmla="*/ 604967 h 1559717"/>
              <a:gd name="connsiteX1" fmla="*/ 243832 w 991475"/>
              <a:gd name="connsiteY1" fmla="*/ 1252947 h 1559717"/>
              <a:gd name="connsiteX0" fmla="*/ 0 w 991475"/>
              <a:gd name="connsiteY0" fmla="*/ 0 h 1559717"/>
              <a:gd name="connsiteX1" fmla="*/ 990596 w 991475"/>
              <a:gd name="connsiteY1" fmla="*/ 852617 h 1559717"/>
              <a:gd name="connsiteX2" fmla="*/ 366715 w 991475"/>
              <a:gd name="connsiteY2" fmla="*/ 1533523 h 1559717"/>
              <a:gd name="connsiteX3" fmla="*/ 400052 w 991475"/>
              <a:gd name="connsiteY3" fmla="*/ 1345404 h 1559717"/>
              <a:gd name="connsiteX4" fmla="*/ 366714 w 991475"/>
              <a:gd name="connsiteY4" fmla="*/ 1528761 h 1559717"/>
              <a:gd name="connsiteX5" fmla="*/ 566740 w 991475"/>
              <a:gd name="connsiteY5" fmla="*/ 1559717 h 1559717"/>
              <a:gd name="connsiteX6" fmla="*/ 411949 w 991475"/>
              <a:gd name="connsiteY6" fmla="*/ 1554414 h 1559717"/>
              <a:gd name="connsiteX0" fmla="*/ 466721 w 991475"/>
              <a:gd name="connsiteY0" fmla="*/ 604967 h 1569527"/>
              <a:gd name="connsiteX1" fmla="*/ 243832 w 991475"/>
              <a:gd name="connsiteY1" fmla="*/ 1252947 h 1569527"/>
              <a:gd name="connsiteX0" fmla="*/ 0 w 991475"/>
              <a:gd name="connsiteY0" fmla="*/ 0 h 1569527"/>
              <a:gd name="connsiteX1" fmla="*/ 990596 w 991475"/>
              <a:gd name="connsiteY1" fmla="*/ 852617 h 1569527"/>
              <a:gd name="connsiteX2" fmla="*/ 366715 w 991475"/>
              <a:gd name="connsiteY2" fmla="*/ 1533523 h 1569527"/>
              <a:gd name="connsiteX3" fmla="*/ 400052 w 991475"/>
              <a:gd name="connsiteY3" fmla="*/ 1345404 h 1569527"/>
              <a:gd name="connsiteX4" fmla="*/ 366714 w 991475"/>
              <a:gd name="connsiteY4" fmla="*/ 1528761 h 1569527"/>
              <a:gd name="connsiteX5" fmla="*/ 566740 w 991475"/>
              <a:gd name="connsiteY5" fmla="*/ 1559717 h 1569527"/>
              <a:gd name="connsiteX6" fmla="*/ 411949 w 991475"/>
              <a:gd name="connsiteY6" fmla="*/ 1554414 h 1569527"/>
              <a:gd name="connsiteX0" fmla="*/ 466721 w 991475"/>
              <a:gd name="connsiteY0" fmla="*/ 604967 h 1588413"/>
              <a:gd name="connsiteX1" fmla="*/ 243832 w 991475"/>
              <a:gd name="connsiteY1" fmla="*/ 1252947 h 1588413"/>
              <a:gd name="connsiteX0" fmla="*/ 0 w 991475"/>
              <a:gd name="connsiteY0" fmla="*/ 0 h 1588413"/>
              <a:gd name="connsiteX1" fmla="*/ 990596 w 991475"/>
              <a:gd name="connsiteY1" fmla="*/ 852617 h 1588413"/>
              <a:gd name="connsiteX2" fmla="*/ 366715 w 991475"/>
              <a:gd name="connsiteY2" fmla="*/ 1533523 h 1588413"/>
              <a:gd name="connsiteX3" fmla="*/ 400052 w 991475"/>
              <a:gd name="connsiteY3" fmla="*/ 1345404 h 1588413"/>
              <a:gd name="connsiteX4" fmla="*/ 366714 w 991475"/>
              <a:gd name="connsiteY4" fmla="*/ 1528761 h 1588413"/>
              <a:gd name="connsiteX5" fmla="*/ 566740 w 991475"/>
              <a:gd name="connsiteY5" fmla="*/ 1559717 h 1588413"/>
              <a:gd name="connsiteX6" fmla="*/ 504828 w 991475"/>
              <a:gd name="connsiteY6" fmla="*/ 1588292 h 1588413"/>
              <a:gd name="connsiteX7" fmla="*/ 411949 w 991475"/>
              <a:gd name="connsiteY7" fmla="*/ 1554414 h 1588413"/>
              <a:gd name="connsiteX0" fmla="*/ 466721 w 991475"/>
              <a:gd name="connsiteY0" fmla="*/ 604967 h 1569527"/>
              <a:gd name="connsiteX1" fmla="*/ 243832 w 991475"/>
              <a:gd name="connsiteY1" fmla="*/ 1252947 h 1569527"/>
              <a:gd name="connsiteX0" fmla="*/ 0 w 991475"/>
              <a:gd name="connsiteY0" fmla="*/ 0 h 1569527"/>
              <a:gd name="connsiteX1" fmla="*/ 990596 w 991475"/>
              <a:gd name="connsiteY1" fmla="*/ 852617 h 1569527"/>
              <a:gd name="connsiteX2" fmla="*/ 366715 w 991475"/>
              <a:gd name="connsiteY2" fmla="*/ 1533523 h 1569527"/>
              <a:gd name="connsiteX3" fmla="*/ 400052 w 991475"/>
              <a:gd name="connsiteY3" fmla="*/ 1345404 h 1569527"/>
              <a:gd name="connsiteX4" fmla="*/ 366714 w 991475"/>
              <a:gd name="connsiteY4" fmla="*/ 1528761 h 1569527"/>
              <a:gd name="connsiteX5" fmla="*/ 566740 w 991475"/>
              <a:gd name="connsiteY5" fmla="*/ 1559717 h 1569527"/>
              <a:gd name="connsiteX6" fmla="*/ 502447 w 991475"/>
              <a:gd name="connsiteY6" fmla="*/ 1538286 h 1569527"/>
              <a:gd name="connsiteX7" fmla="*/ 411949 w 991475"/>
              <a:gd name="connsiteY7" fmla="*/ 1554414 h 1569527"/>
              <a:gd name="connsiteX0" fmla="*/ 466721 w 991475"/>
              <a:gd name="connsiteY0" fmla="*/ 604967 h 1569527"/>
              <a:gd name="connsiteX1" fmla="*/ 243832 w 991475"/>
              <a:gd name="connsiteY1" fmla="*/ 1252947 h 1569527"/>
              <a:gd name="connsiteX0" fmla="*/ 0 w 991475"/>
              <a:gd name="connsiteY0" fmla="*/ 0 h 1569527"/>
              <a:gd name="connsiteX1" fmla="*/ 990596 w 991475"/>
              <a:gd name="connsiteY1" fmla="*/ 852617 h 1569527"/>
              <a:gd name="connsiteX2" fmla="*/ 366715 w 991475"/>
              <a:gd name="connsiteY2" fmla="*/ 1533523 h 1569527"/>
              <a:gd name="connsiteX3" fmla="*/ 400052 w 991475"/>
              <a:gd name="connsiteY3" fmla="*/ 1345404 h 1569527"/>
              <a:gd name="connsiteX4" fmla="*/ 366714 w 991475"/>
              <a:gd name="connsiteY4" fmla="*/ 1528761 h 1569527"/>
              <a:gd name="connsiteX5" fmla="*/ 566740 w 991475"/>
              <a:gd name="connsiteY5" fmla="*/ 1559717 h 1569527"/>
              <a:gd name="connsiteX6" fmla="*/ 411949 w 991475"/>
              <a:gd name="connsiteY6" fmla="*/ 1554414 h 1569527"/>
              <a:gd name="connsiteX0" fmla="*/ 466721 w 991475"/>
              <a:gd name="connsiteY0" fmla="*/ 604967 h 1569527"/>
              <a:gd name="connsiteX1" fmla="*/ 243832 w 991475"/>
              <a:gd name="connsiteY1" fmla="*/ 1252947 h 1569527"/>
              <a:gd name="connsiteX0" fmla="*/ 0 w 991475"/>
              <a:gd name="connsiteY0" fmla="*/ 0 h 1569527"/>
              <a:gd name="connsiteX1" fmla="*/ 990596 w 991475"/>
              <a:gd name="connsiteY1" fmla="*/ 852617 h 1569527"/>
              <a:gd name="connsiteX2" fmla="*/ 366715 w 991475"/>
              <a:gd name="connsiteY2" fmla="*/ 1533523 h 1569527"/>
              <a:gd name="connsiteX3" fmla="*/ 400052 w 991475"/>
              <a:gd name="connsiteY3" fmla="*/ 1345404 h 1569527"/>
              <a:gd name="connsiteX4" fmla="*/ 366714 w 991475"/>
              <a:gd name="connsiteY4" fmla="*/ 1528761 h 1569527"/>
              <a:gd name="connsiteX5" fmla="*/ 566740 w 991475"/>
              <a:gd name="connsiteY5" fmla="*/ 1559717 h 1569527"/>
              <a:gd name="connsiteX6" fmla="*/ 411949 w 991475"/>
              <a:gd name="connsiteY6" fmla="*/ 1554414 h 1569527"/>
              <a:gd name="connsiteX0" fmla="*/ 466721 w 991475"/>
              <a:gd name="connsiteY0" fmla="*/ 604967 h 1568020"/>
              <a:gd name="connsiteX1" fmla="*/ 243832 w 991475"/>
              <a:gd name="connsiteY1" fmla="*/ 1252947 h 1568020"/>
              <a:gd name="connsiteX0" fmla="*/ 0 w 991475"/>
              <a:gd name="connsiteY0" fmla="*/ 0 h 1568020"/>
              <a:gd name="connsiteX1" fmla="*/ 990596 w 991475"/>
              <a:gd name="connsiteY1" fmla="*/ 852617 h 1568020"/>
              <a:gd name="connsiteX2" fmla="*/ 366715 w 991475"/>
              <a:gd name="connsiteY2" fmla="*/ 1533523 h 1568020"/>
              <a:gd name="connsiteX3" fmla="*/ 400052 w 991475"/>
              <a:gd name="connsiteY3" fmla="*/ 1345404 h 1568020"/>
              <a:gd name="connsiteX4" fmla="*/ 366714 w 991475"/>
              <a:gd name="connsiteY4" fmla="*/ 1528761 h 1568020"/>
              <a:gd name="connsiteX5" fmla="*/ 566740 w 991475"/>
              <a:gd name="connsiteY5" fmla="*/ 1559717 h 1568020"/>
              <a:gd name="connsiteX6" fmla="*/ 411949 w 991475"/>
              <a:gd name="connsiteY6" fmla="*/ 1554414 h 1568020"/>
              <a:gd name="connsiteX0" fmla="*/ 466721 w 991475"/>
              <a:gd name="connsiteY0" fmla="*/ 604967 h 1566427"/>
              <a:gd name="connsiteX1" fmla="*/ 243832 w 991475"/>
              <a:gd name="connsiteY1" fmla="*/ 1252947 h 1566427"/>
              <a:gd name="connsiteX0" fmla="*/ 0 w 991475"/>
              <a:gd name="connsiteY0" fmla="*/ 0 h 1566427"/>
              <a:gd name="connsiteX1" fmla="*/ 990596 w 991475"/>
              <a:gd name="connsiteY1" fmla="*/ 852617 h 1566427"/>
              <a:gd name="connsiteX2" fmla="*/ 366715 w 991475"/>
              <a:gd name="connsiteY2" fmla="*/ 1533523 h 1566427"/>
              <a:gd name="connsiteX3" fmla="*/ 400052 w 991475"/>
              <a:gd name="connsiteY3" fmla="*/ 1345404 h 1566427"/>
              <a:gd name="connsiteX4" fmla="*/ 366714 w 991475"/>
              <a:gd name="connsiteY4" fmla="*/ 1528761 h 1566427"/>
              <a:gd name="connsiteX5" fmla="*/ 566740 w 991475"/>
              <a:gd name="connsiteY5" fmla="*/ 1559717 h 1566427"/>
              <a:gd name="connsiteX6" fmla="*/ 376230 w 991475"/>
              <a:gd name="connsiteY6" fmla="*/ 1544889 h 1566427"/>
              <a:gd name="connsiteX0" fmla="*/ 466721 w 991475"/>
              <a:gd name="connsiteY0" fmla="*/ 604967 h 1568215"/>
              <a:gd name="connsiteX1" fmla="*/ 243832 w 991475"/>
              <a:gd name="connsiteY1" fmla="*/ 1252947 h 1568215"/>
              <a:gd name="connsiteX0" fmla="*/ 0 w 991475"/>
              <a:gd name="connsiteY0" fmla="*/ 0 h 1568215"/>
              <a:gd name="connsiteX1" fmla="*/ 990596 w 991475"/>
              <a:gd name="connsiteY1" fmla="*/ 852617 h 1568215"/>
              <a:gd name="connsiteX2" fmla="*/ 366715 w 991475"/>
              <a:gd name="connsiteY2" fmla="*/ 1533523 h 1568215"/>
              <a:gd name="connsiteX3" fmla="*/ 400052 w 991475"/>
              <a:gd name="connsiteY3" fmla="*/ 1345404 h 1568215"/>
              <a:gd name="connsiteX4" fmla="*/ 366714 w 991475"/>
              <a:gd name="connsiteY4" fmla="*/ 1528761 h 1568215"/>
              <a:gd name="connsiteX5" fmla="*/ 566740 w 991475"/>
              <a:gd name="connsiteY5" fmla="*/ 1559717 h 1568215"/>
              <a:gd name="connsiteX6" fmla="*/ 376230 w 991475"/>
              <a:gd name="connsiteY6" fmla="*/ 1544889 h 1568215"/>
              <a:gd name="connsiteX0" fmla="*/ 466721 w 991475"/>
              <a:gd name="connsiteY0" fmla="*/ 604967 h 1567061"/>
              <a:gd name="connsiteX1" fmla="*/ 243832 w 991475"/>
              <a:gd name="connsiteY1" fmla="*/ 1252947 h 1567061"/>
              <a:gd name="connsiteX0" fmla="*/ 0 w 991475"/>
              <a:gd name="connsiteY0" fmla="*/ 0 h 1567061"/>
              <a:gd name="connsiteX1" fmla="*/ 990596 w 991475"/>
              <a:gd name="connsiteY1" fmla="*/ 852617 h 1567061"/>
              <a:gd name="connsiteX2" fmla="*/ 366715 w 991475"/>
              <a:gd name="connsiteY2" fmla="*/ 1533523 h 1567061"/>
              <a:gd name="connsiteX3" fmla="*/ 400052 w 991475"/>
              <a:gd name="connsiteY3" fmla="*/ 1345404 h 1567061"/>
              <a:gd name="connsiteX4" fmla="*/ 366714 w 991475"/>
              <a:gd name="connsiteY4" fmla="*/ 1528761 h 1567061"/>
              <a:gd name="connsiteX5" fmla="*/ 566740 w 991475"/>
              <a:gd name="connsiteY5" fmla="*/ 1559717 h 1567061"/>
              <a:gd name="connsiteX6" fmla="*/ 376230 w 991475"/>
              <a:gd name="connsiteY6" fmla="*/ 1544889 h 1567061"/>
              <a:gd name="connsiteX0" fmla="*/ 222889 w 747643"/>
              <a:gd name="connsiteY0" fmla="*/ 573217 h 1535311"/>
              <a:gd name="connsiteX1" fmla="*/ 0 w 747643"/>
              <a:gd name="connsiteY1" fmla="*/ 1221197 h 1535311"/>
              <a:gd name="connsiteX0" fmla="*/ 41918 w 747643"/>
              <a:gd name="connsiteY0" fmla="*/ 0 h 1535311"/>
              <a:gd name="connsiteX1" fmla="*/ 746764 w 747643"/>
              <a:gd name="connsiteY1" fmla="*/ 820867 h 1535311"/>
              <a:gd name="connsiteX2" fmla="*/ 122883 w 747643"/>
              <a:gd name="connsiteY2" fmla="*/ 1501773 h 1535311"/>
              <a:gd name="connsiteX3" fmla="*/ 156220 w 747643"/>
              <a:gd name="connsiteY3" fmla="*/ 1313654 h 1535311"/>
              <a:gd name="connsiteX4" fmla="*/ 122882 w 747643"/>
              <a:gd name="connsiteY4" fmla="*/ 1497011 h 1535311"/>
              <a:gd name="connsiteX5" fmla="*/ 322908 w 747643"/>
              <a:gd name="connsiteY5" fmla="*/ 1527967 h 1535311"/>
              <a:gd name="connsiteX6" fmla="*/ 132398 w 747643"/>
              <a:gd name="connsiteY6" fmla="*/ 1513139 h 1535311"/>
              <a:gd name="connsiteX0" fmla="*/ 222889 w 747643"/>
              <a:gd name="connsiteY0" fmla="*/ 535117 h 1497211"/>
              <a:gd name="connsiteX1" fmla="*/ 0 w 747643"/>
              <a:gd name="connsiteY1" fmla="*/ 1183097 h 1497211"/>
              <a:gd name="connsiteX0" fmla="*/ 41918 w 747643"/>
              <a:gd name="connsiteY0" fmla="*/ 0 h 1497211"/>
              <a:gd name="connsiteX1" fmla="*/ 746764 w 747643"/>
              <a:gd name="connsiteY1" fmla="*/ 782767 h 1497211"/>
              <a:gd name="connsiteX2" fmla="*/ 122883 w 747643"/>
              <a:gd name="connsiteY2" fmla="*/ 1463673 h 1497211"/>
              <a:gd name="connsiteX3" fmla="*/ 156220 w 747643"/>
              <a:gd name="connsiteY3" fmla="*/ 1275554 h 1497211"/>
              <a:gd name="connsiteX4" fmla="*/ 122882 w 747643"/>
              <a:gd name="connsiteY4" fmla="*/ 1458911 h 1497211"/>
              <a:gd name="connsiteX5" fmla="*/ 322908 w 747643"/>
              <a:gd name="connsiteY5" fmla="*/ 1489867 h 1497211"/>
              <a:gd name="connsiteX6" fmla="*/ 132398 w 747643"/>
              <a:gd name="connsiteY6" fmla="*/ 1475039 h 1497211"/>
              <a:gd name="connsiteX0" fmla="*/ 180971 w 705725"/>
              <a:gd name="connsiteY0" fmla="*/ 535117 h 1497211"/>
              <a:gd name="connsiteX1" fmla="*/ 320032 w 705725"/>
              <a:gd name="connsiteY1" fmla="*/ 897347 h 1497211"/>
              <a:gd name="connsiteX0" fmla="*/ 0 w 705725"/>
              <a:gd name="connsiteY0" fmla="*/ 0 h 1497211"/>
              <a:gd name="connsiteX1" fmla="*/ 704846 w 705725"/>
              <a:gd name="connsiteY1" fmla="*/ 782767 h 1497211"/>
              <a:gd name="connsiteX2" fmla="*/ 80965 w 705725"/>
              <a:gd name="connsiteY2" fmla="*/ 1463673 h 1497211"/>
              <a:gd name="connsiteX3" fmla="*/ 114302 w 705725"/>
              <a:gd name="connsiteY3" fmla="*/ 1275554 h 1497211"/>
              <a:gd name="connsiteX4" fmla="*/ 80964 w 705725"/>
              <a:gd name="connsiteY4" fmla="*/ 1458911 h 1497211"/>
              <a:gd name="connsiteX5" fmla="*/ 280990 w 705725"/>
              <a:gd name="connsiteY5" fmla="*/ 1489867 h 1497211"/>
              <a:gd name="connsiteX6" fmla="*/ 90480 w 705725"/>
              <a:gd name="connsiteY6" fmla="*/ 1475039 h 1497211"/>
              <a:gd name="connsiteX0" fmla="*/ 263521 w 705725"/>
              <a:gd name="connsiteY0" fmla="*/ 465267 h 1497211"/>
              <a:gd name="connsiteX1" fmla="*/ 320032 w 705725"/>
              <a:gd name="connsiteY1" fmla="*/ 897347 h 1497211"/>
              <a:gd name="connsiteX0" fmla="*/ 0 w 705725"/>
              <a:gd name="connsiteY0" fmla="*/ 0 h 1497211"/>
              <a:gd name="connsiteX1" fmla="*/ 704846 w 705725"/>
              <a:gd name="connsiteY1" fmla="*/ 782767 h 1497211"/>
              <a:gd name="connsiteX2" fmla="*/ 80965 w 705725"/>
              <a:gd name="connsiteY2" fmla="*/ 1463673 h 1497211"/>
              <a:gd name="connsiteX3" fmla="*/ 114302 w 705725"/>
              <a:gd name="connsiteY3" fmla="*/ 1275554 h 1497211"/>
              <a:gd name="connsiteX4" fmla="*/ 80964 w 705725"/>
              <a:gd name="connsiteY4" fmla="*/ 1458911 h 1497211"/>
              <a:gd name="connsiteX5" fmla="*/ 280990 w 705725"/>
              <a:gd name="connsiteY5" fmla="*/ 1489867 h 1497211"/>
              <a:gd name="connsiteX6" fmla="*/ 90480 w 705725"/>
              <a:gd name="connsiteY6" fmla="*/ 1475039 h 1497211"/>
              <a:gd name="connsiteX0" fmla="*/ 212721 w 654925"/>
              <a:gd name="connsiteY0" fmla="*/ 655767 h 1687711"/>
              <a:gd name="connsiteX1" fmla="*/ 269232 w 654925"/>
              <a:gd name="connsiteY1" fmla="*/ 1087847 h 1687711"/>
              <a:gd name="connsiteX0" fmla="*/ 0 w 654925"/>
              <a:gd name="connsiteY0" fmla="*/ 0 h 1687711"/>
              <a:gd name="connsiteX1" fmla="*/ 654046 w 654925"/>
              <a:gd name="connsiteY1" fmla="*/ 973267 h 1687711"/>
              <a:gd name="connsiteX2" fmla="*/ 30165 w 654925"/>
              <a:gd name="connsiteY2" fmla="*/ 1654173 h 1687711"/>
              <a:gd name="connsiteX3" fmla="*/ 63502 w 654925"/>
              <a:gd name="connsiteY3" fmla="*/ 1466054 h 1687711"/>
              <a:gd name="connsiteX4" fmla="*/ 30164 w 654925"/>
              <a:gd name="connsiteY4" fmla="*/ 1649411 h 1687711"/>
              <a:gd name="connsiteX5" fmla="*/ 230190 w 654925"/>
              <a:gd name="connsiteY5" fmla="*/ 1680367 h 1687711"/>
              <a:gd name="connsiteX6" fmla="*/ 39680 w 654925"/>
              <a:gd name="connsiteY6" fmla="*/ 1665539 h 1687711"/>
              <a:gd name="connsiteX0" fmla="*/ 212721 w 623221"/>
              <a:gd name="connsiteY0" fmla="*/ 656245 h 1688189"/>
              <a:gd name="connsiteX1" fmla="*/ 269232 w 623221"/>
              <a:gd name="connsiteY1" fmla="*/ 1088325 h 1688189"/>
              <a:gd name="connsiteX0" fmla="*/ 0 w 623221"/>
              <a:gd name="connsiteY0" fmla="*/ 478 h 1688189"/>
              <a:gd name="connsiteX1" fmla="*/ 622296 w 623221"/>
              <a:gd name="connsiteY1" fmla="*/ 732445 h 1688189"/>
              <a:gd name="connsiteX2" fmla="*/ 30165 w 623221"/>
              <a:gd name="connsiteY2" fmla="*/ 1654651 h 1688189"/>
              <a:gd name="connsiteX3" fmla="*/ 63502 w 623221"/>
              <a:gd name="connsiteY3" fmla="*/ 1466532 h 1688189"/>
              <a:gd name="connsiteX4" fmla="*/ 30164 w 623221"/>
              <a:gd name="connsiteY4" fmla="*/ 1649889 h 1688189"/>
              <a:gd name="connsiteX5" fmla="*/ 230190 w 623221"/>
              <a:gd name="connsiteY5" fmla="*/ 1680845 h 1688189"/>
              <a:gd name="connsiteX6" fmla="*/ 39680 w 623221"/>
              <a:gd name="connsiteY6" fmla="*/ 1666017 h 1688189"/>
              <a:gd name="connsiteX0" fmla="*/ 212721 w 673949"/>
              <a:gd name="connsiteY0" fmla="*/ 655767 h 1687711"/>
              <a:gd name="connsiteX1" fmla="*/ 269232 w 673949"/>
              <a:gd name="connsiteY1" fmla="*/ 1087847 h 1687711"/>
              <a:gd name="connsiteX0" fmla="*/ 0 w 673949"/>
              <a:gd name="connsiteY0" fmla="*/ 0 h 1687711"/>
              <a:gd name="connsiteX1" fmla="*/ 673096 w 673949"/>
              <a:gd name="connsiteY1" fmla="*/ 897067 h 1687711"/>
              <a:gd name="connsiteX2" fmla="*/ 30165 w 673949"/>
              <a:gd name="connsiteY2" fmla="*/ 1654173 h 1687711"/>
              <a:gd name="connsiteX3" fmla="*/ 63502 w 673949"/>
              <a:gd name="connsiteY3" fmla="*/ 1466054 h 1687711"/>
              <a:gd name="connsiteX4" fmla="*/ 30164 w 673949"/>
              <a:gd name="connsiteY4" fmla="*/ 1649411 h 1687711"/>
              <a:gd name="connsiteX5" fmla="*/ 230190 w 673949"/>
              <a:gd name="connsiteY5" fmla="*/ 1680367 h 1687711"/>
              <a:gd name="connsiteX6" fmla="*/ 39680 w 673949"/>
              <a:gd name="connsiteY6" fmla="*/ 1665539 h 1687711"/>
              <a:gd name="connsiteX0" fmla="*/ 212721 w 680291"/>
              <a:gd name="connsiteY0" fmla="*/ 655767 h 1687711"/>
              <a:gd name="connsiteX1" fmla="*/ 269232 w 680291"/>
              <a:gd name="connsiteY1" fmla="*/ 1087847 h 1687711"/>
              <a:gd name="connsiteX0" fmla="*/ 0 w 680291"/>
              <a:gd name="connsiteY0" fmla="*/ 0 h 1687711"/>
              <a:gd name="connsiteX1" fmla="*/ 679446 w 680291"/>
              <a:gd name="connsiteY1" fmla="*/ 928817 h 1687711"/>
              <a:gd name="connsiteX2" fmla="*/ 30165 w 680291"/>
              <a:gd name="connsiteY2" fmla="*/ 1654173 h 1687711"/>
              <a:gd name="connsiteX3" fmla="*/ 63502 w 680291"/>
              <a:gd name="connsiteY3" fmla="*/ 1466054 h 1687711"/>
              <a:gd name="connsiteX4" fmla="*/ 30164 w 680291"/>
              <a:gd name="connsiteY4" fmla="*/ 1649411 h 1687711"/>
              <a:gd name="connsiteX5" fmla="*/ 230190 w 680291"/>
              <a:gd name="connsiteY5" fmla="*/ 1680367 h 1687711"/>
              <a:gd name="connsiteX6" fmla="*/ 39680 w 680291"/>
              <a:gd name="connsiteY6" fmla="*/ 1665539 h 1687711"/>
              <a:gd name="connsiteX0" fmla="*/ 212721 w 679446"/>
              <a:gd name="connsiteY0" fmla="*/ 655767 h 1687711"/>
              <a:gd name="connsiteX1" fmla="*/ 269232 w 679446"/>
              <a:gd name="connsiteY1" fmla="*/ 1087847 h 1687711"/>
              <a:gd name="connsiteX0" fmla="*/ 0 w 679446"/>
              <a:gd name="connsiteY0" fmla="*/ 0 h 1687711"/>
              <a:gd name="connsiteX1" fmla="*/ 679446 w 679446"/>
              <a:gd name="connsiteY1" fmla="*/ 928817 h 1687711"/>
              <a:gd name="connsiteX2" fmla="*/ 30165 w 679446"/>
              <a:gd name="connsiteY2" fmla="*/ 1654173 h 1687711"/>
              <a:gd name="connsiteX3" fmla="*/ 63502 w 679446"/>
              <a:gd name="connsiteY3" fmla="*/ 1466054 h 1687711"/>
              <a:gd name="connsiteX4" fmla="*/ 30164 w 679446"/>
              <a:gd name="connsiteY4" fmla="*/ 1649411 h 1687711"/>
              <a:gd name="connsiteX5" fmla="*/ 230190 w 679446"/>
              <a:gd name="connsiteY5" fmla="*/ 1680367 h 1687711"/>
              <a:gd name="connsiteX6" fmla="*/ 39680 w 679446"/>
              <a:gd name="connsiteY6" fmla="*/ 1665539 h 1687711"/>
              <a:gd name="connsiteX0" fmla="*/ 212721 w 698496"/>
              <a:gd name="connsiteY0" fmla="*/ 657410 h 1689354"/>
              <a:gd name="connsiteX1" fmla="*/ 269232 w 698496"/>
              <a:gd name="connsiteY1" fmla="*/ 1089490 h 1689354"/>
              <a:gd name="connsiteX0" fmla="*/ 0 w 698496"/>
              <a:gd name="connsiteY0" fmla="*/ 1643 h 1689354"/>
              <a:gd name="connsiteX1" fmla="*/ 698496 w 698496"/>
              <a:gd name="connsiteY1" fmla="*/ 708210 h 1689354"/>
              <a:gd name="connsiteX2" fmla="*/ 30165 w 698496"/>
              <a:gd name="connsiteY2" fmla="*/ 1655816 h 1689354"/>
              <a:gd name="connsiteX3" fmla="*/ 63502 w 698496"/>
              <a:gd name="connsiteY3" fmla="*/ 1467697 h 1689354"/>
              <a:gd name="connsiteX4" fmla="*/ 30164 w 698496"/>
              <a:gd name="connsiteY4" fmla="*/ 1651054 h 1689354"/>
              <a:gd name="connsiteX5" fmla="*/ 230190 w 698496"/>
              <a:gd name="connsiteY5" fmla="*/ 1682010 h 1689354"/>
              <a:gd name="connsiteX6" fmla="*/ 39680 w 698496"/>
              <a:gd name="connsiteY6" fmla="*/ 1667182 h 1689354"/>
              <a:gd name="connsiteX0" fmla="*/ 212721 w 698496"/>
              <a:gd name="connsiteY0" fmla="*/ 655767 h 1687711"/>
              <a:gd name="connsiteX1" fmla="*/ 269232 w 698496"/>
              <a:gd name="connsiteY1" fmla="*/ 1087847 h 1687711"/>
              <a:gd name="connsiteX0" fmla="*/ 0 w 698496"/>
              <a:gd name="connsiteY0" fmla="*/ 0 h 1687711"/>
              <a:gd name="connsiteX1" fmla="*/ 698496 w 698496"/>
              <a:gd name="connsiteY1" fmla="*/ 706567 h 1687711"/>
              <a:gd name="connsiteX2" fmla="*/ 30165 w 698496"/>
              <a:gd name="connsiteY2" fmla="*/ 1654173 h 1687711"/>
              <a:gd name="connsiteX3" fmla="*/ 63502 w 698496"/>
              <a:gd name="connsiteY3" fmla="*/ 1466054 h 1687711"/>
              <a:gd name="connsiteX4" fmla="*/ 30164 w 698496"/>
              <a:gd name="connsiteY4" fmla="*/ 1649411 h 1687711"/>
              <a:gd name="connsiteX5" fmla="*/ 230190 w 698496"/>
              <a:gd name="connsiteY5" fmla="*/ 1680367 h 1687711"/>
              <a:gd name="connsiteX6" fmla="*/ 39680 w 698496"/>
              <a:gd name="connsiteY6" fmla="*/ 1665539 h 1687711"/>
              <a:gd name="connsiteX0" fmla="*/ 212721 w 710667"/>
              <a:gd name="connsiteY0" fmla="*/ 655767 h 1687711"/>
              <a:gd name="connsiteX1" fmla="*/ 269232 w 710667"/>
              <a:gd name="connsiteY1" fmla="*/ 1087847 h 1687711"/>
              <a:gd name="connsiteX0" fmla="*/ 0 w 710667"/>
              <a:gd name="connsiteY0" fmla="*/ 0 h 1687711"/>
              <a:gd name="connsiteX1" fmla="*/ 698496 w 710667"/>
              <a:gd name="connsiteY1" fmla="*/ 706567 h 1687711"/>
              <a:gd name="connsiteX2" fmla="*/ 30165 w 710667"/>
              <a:gd name="connsiteY2" fmla="*/ 1654173 h 1687711"/>
              <a:gd name="connsiteX3" fmla="*/ 63502 w 710667"/>
              <a:gd name="connsiteY3" fmla="*/ 1466054 h 1687711"/>
              <a:gd name="connsiteX4" fmla="*/ 30164 w 710667"/>
              <a:gd name="connsiteY4" fmla="*/ 1649411 h 1687711"/>
              <a:gd name="connsiteX5" fmla="*/ 230190 w 710667"/>
              <a:gd name="connsiteY5" fmla="*/ 1680367 h 1687711"/>
              <a:gd name="connsiteX6" fmla="*/ 39680 w 710667"/>
              <a:gd name="connsiteY6" fmla="*/ 1665539 h 1687711"/>
              <a:gd name="connsiteX0" fmla="*/ 212721 w 703597"/>
              <a:gd name="connsiteY0" fmla="*/ 655767 h 1687711"/>
              <a:gd name="connsiteX1" fmla="*/ 269232 w 703597"/>
              <a:gd name="connsiteY1" fmla="*/ 1087847 h 1687711"/>
              <a:gd name="connsiteX0" fmla="*/ 0 w 703597"/>
              <a:gd name="connsiteY0" fmla="*/ 0 h 1687711"/>
              <a:gd name="connsiteX1" fmla="*/ 698496 w 703597"/>
              <a:gd name="connsiteY1" fmla="*/ 706567 h 1687711"/>
              <a:gd name="connsiteX2" fmla="*/ 30165 w 703597"/>
              <a:gd name="connsiteY2" fmla="*/ 1654173 h 1687711"/>
              <a:gd name="connsiteX3" fmla="*/ 63502 w 703597"/>
              <a:gd name="connsiteY3" fmla="*/ 1466054 h 1687711"/>
              <a:gd name="connsiteX4" fmla="*/ 30164 w 703597"/>
              <a:gd name="connsiteY4" fmla="*/ 1649411 h 1687711"/>
              <a:gd name="connsiteX5" fmla="*/ 230190 w 703597"/>
              <a:gd name="connsiteY5" fmla="*/ 1680367 h 1687711"/>
              <a:gd name="connsiteX6" fmla="*/ 39680 w 703597"/>
              <a:gd name="connsiteY6" fmla="*/ 1665539 h 1687711"/>
              <a:gd name="connsiteX0" fmla="*/ 212721 w 703597"/>
              <a:gd name="connsiteY0" fmla="*/ 655767 h 1687711"/>
              <a:gd name="connsiteX1" fmla="*/ 269232 w 703597"/>
              <a:gd name="connsiteY1" fmla="*/ 1087847 h 1687711"/>
              <a:gd name="connsiteX0" fmla="*/ 0 w 703597"/>
              <a:gd name="connsiteY0" fmla="*/ 0 h 1687711"/>
              <a:gd name="connsiteX1" fmla="*/ 698496 w 703597"/>
              <a:gd name="connsiteY1" fmla="*/ 706567 h 1687711"/>
              <a:gd name="connsiteX2" fmla="*/ 30165 w 703597"/>
              <a:gd name="connsiteY2" fmla="*/ 1654173 h 1687711"/>
              <a:gd name="connsiteX3" fmla="*/ 63502 w 703597"/>
              <a:gd name="connsiteY3" fmla="*/ 1466054 h 1687711"/>
              <a:gd name="connsiteX4" fmla="*/ 30164 w 703597"/>
              <a:gd name="connsiteY4" fmla="*/ 1649411 h 1687711"/>
              <a:gd name="connsiteX5" fmla="*/ 230190 w 703597"/>
              <a:gd name="connsiteY5" fmla="*/ 1680367 h 1687711"/>
              <a:gd name="connsiteX6" fmla="*/ 39680 w 703597"/>
              <a:gd name="connsiteY6" fmla="*/ 1665539 h 1687711"/>
              <a:gd name="connsiteX0" fmla="*/ 212721 w 703597"/>
              <a:gd name="connsiteY0" fmla="*/ 655767 h 1687711"/>
              <a:gd name="connsiteX1" fmla="*/ 269232 w 703597"/>
              <a:gd name="connsiteY1" fmla="*/ 1087847 h 1687711"/>
              <a:gd name="connsiteX0" fmla="*/ 0 w 703597"/>
              <a:gd name="connsiteY0" fmla="*/ 0 h 1687711"/>
              <a:gd name="connsiteX1" fmla="*/ 698496 w 703597"/>
              <a:gd name="connsiteY1" fmla="*/ 706567 h 1687711"/>
              <a:gd name="connsiteX2" fmla="*/ 30165 w 703597"/>
              <a:gd name="connsiteY2" fmla="*/ 1654173 h 1687711"/>
              <a:gd name="connsiteX3" fmla="*/ 63502 w 703597"/>
              <a:gd name="connsiteY3" fmla="*/ 1466054 h 1687711"/>
              <a:gd name="connsiteX4" fmla="*/ 30164 w 703597"/>
              <a:gd name="connsiteY4" fmla="*/ 1649411 h 1687711"/>
              <a:gd name="connsiteX5" fmla="*/ 230190 w 703597"/>
              <a:gd name="connsiteY5" fmla="*/ 1680367 h 1687711"/>
              <a:gd name="connsiteX6" fmla="*/ 39680 w 703597"/>
              <a:gd name="connsiteY6" fmla="*/ 1665539 h 1687711"/>
              <a:gd name="connsiteX0" fmla="*/ 194603 w 685479"/>
              <a:gd name="connsiteY0" fmla="*/ 1177061 h 2209005"/>
              <a:gd name="connsiteX1" fmla="*/ 251114 w 685479"/>
              <a:gd name="connsiteY1" fmla="*/ 1609141 h 2209005"/>
              <a:gd name="connsiteX0" fmla="*/ 24611 w 685479"/>
              <a:gd name="connsiteY0" fmla="*/ 0 h 2209005"/>
              <a:gd name="connsiteX1" fmla="*/ 680378 w 685479"/>
              <a:gd name="connsiteY1" fmla="*/ 1227861 h 2209005"/>
              <a:gd name="connsiteX2" fmla="*/ 12047 w 685479"/>
              <a:gd name="connsiteY2" fmla="*/ 2175467 h 2209005"/>
              <a:gd name="connsiteX3" fmla="*/ 45384 w 685479"/>
              <a:gd name="connsiteY3" fmla="*/ 1987348 h 2209005"/>
              <a:gd name="connsiteX4" fmla="*/ 12046 w 685479"/>
              <a:gd name="connsiteY4" fmla="*/ 2170705 h 2209005"/>
              <a:gd name="connsiteX5" fmla="*/ 212072 w 685479"/>
              <a:gd name="connsiteY5" fmla="*/ 2201661 h 2209005"/>
              <a:gd name="connsiteX6" fmla="*/ 21562 w 685479"/>
              <a:gd name="connsiteY6" fmla="*/ 2186833 h 2209005"/>
              <a:gd name="connsiteX0" fmla="*/ 194603 w 558328"/>
              <a:gd name="connsiteY0" fmla="*/ 1177061 h 2209005"/>
              <a:gd name="connsiteX1" fmla="*/ 251114 w 558328"/>
              <a:gd name="connsiteY1" fmla="*/ 1609141 h 2209005"/>
              <a:gd name="connsiteX0" fmla="*/ 24611 w 558328"/>
              <a:gd name="connsiteY0" fmla="*/ 0 h 2209005"/>
              <a:gd name="connsiteX1" fmla="*/ 552191 w 558328"/>
              <a:gd name="connsiteY1" fmla="*/ 860392 h 2209005"/>
              <a:gd name="connsiteX2" fmla="*/ 12047 w 558328"/>
              <a:gd name="connsiteY2" fmla="*/ 2175467 h 2209005"/>
              <a:gd name="connsiteX3" fmla="*/ 45384 w 558328"/>
              <a:gd name="connsiteY3" fmla="*/ 1987348 h 2209005"/>
              <a:gd name="connsiteX4" fmla="*/ 12046 w 558328"/>
              <a:gd name="connsiteY4" fmla="*/ 2170705 h 2209005"/>
              <a:gd name="connsiteX5" fmla="*/ 212072 w 558328"/>
              <a:gd name="connsiteY5" fmla="*/ 2201661 h 2209005"/>
              <a:gd name="connsiteX6" fmla="*/ 21562 w 558328"/>
              <a:gd name="connsiteY6" fmla="*/ 2186833 h 2209005"/>
              <a:gd name="connsiteX0" fmla="*/ 194603 w 643055"/>
              <a:gd name="connsiteY0" fmla="*/ 1177061 h 2209005"/>
              <a:gd name="connsiteX1" fmla="*/ 251114 w 643055"/>
              <a:gd name="connsiteY1" fmla="*/ 1609141 h 2209005"/>
              <a:gd name="connsiteX0" fmla="*/ 24611 w 643055"/>
              <a:gd name="connsiteY0" fmla="*/ 0 h 2209005"/>
              <a:gd name="connsiteX1" fmla="*/ 637649 w 643055"/>
              <a:gd name="connsiteY1" fmla="*/ 988579 h 2209005"/>
              <a:gd name="connsiteX2" fmla="*/ 12047 w 643055"/>
              <a:gd name="connsiteY2" fmla="*/ 2175467 h 2209005"/>
              <a:gd name="connsiteX3" fmla="*/ 45384 w 643055"/>
              <a:gd name="connsiteY3" fmla="*/ 1987348 h 2209005"/>
              <a:gd name="connsiteX4" fmla="*/ 12046 w 643055"/>
              <a:gd name="connsiteY4" fmla="*/ 2170705 h 2209005"/>
              <a:gd name="connsiteX5" fmla="*/ 212072 w 643055"/>
              <a:gd name="connsiteY5" fmla="*/ 2201661 h 2209005"/>
              <a:gd name="connsiteX6" fmla="*/ 21562 w 643055"/>
              <a:gd name="connsiteY6" fmla="*/ 2186833 h 2209005"/>
              <a:gd name="connsiteX0" fmla="*/ 194603 w 600668"/>
              <a:gd name="connsiteY0" fmla="*/ 1177061 h 2209005"/>
              <a:gd name="connsiteX1" fmla="*/ 251114 w 600668"/>
              <a:gd name="connsiteY1" fmla="*/ 1609141 h 2209005"/>
              <a:gd name="connsiteX0" fmla="*/ 24611 w 600668"/>
              <a:gd name="connsiteY0" fmla="*/ 0 h 2209005"/>
              <a:gd name="connsiteX1" fmla="*/ 594920 w 600668"/>
              <a:gd name="connsiteY1" fmla="*/ 1022762 h 2209005"/>
              <a:gd name="connsiteX2" fmla="*/ 12047 w 600668"/>
              <a:gd name="connsiteY2" fmla="*/ 2175467 h 2209005"/>
              <a:gd name="connsiteX3" fmla="*/ 45384 w 600668"/>
              <a:gd name="connsiteY3" fmla="*/ 1987348 h 2209005"/>
              <a:gd name="connsiteX4" fmla="*/ 12046 w 600668"/>
              <a:gd name="connsiteY4" fmla="*/ 2170705 h 2209005"/>
              <a:gd name="connsiteX5" fmla="*/ 212072 w 600668"/>
              <a:gd name="connsiteY5" fmla="*/ 2201661 h 2209005"/>
              <a:gd name="connsiteX6" fmla="*/ 21562 w 600668"/>
              <a:gd name="connsiteY6" fmla="*/ 2186833 h 2209005"/>
              <a:gd name="connsiteX0" fmla="*/ 212721 w 618786"/>
              <a:gd name="connsiteY0" fmla="*/ 1177061 h 2209005"/>
              <a:gd name="connsiteX1" fmla="*/ 269232 w 618786"/>
              <a:gd name="connsiteY1" fmla="*/ 1609141 h 2209005"/>
              <a:gd name="connsiteX0" fmla="*/ 0 w 618786"/>
              <a:gd name="connsiteY0" fmla="*/ 0 h 2209005"/>
              <a:gd name="connsiteX1" fmla="*/ 613038 w 618786"/>
              <a:gd name="connsiteY1" fmla="*/ 1022762 h 2209005"/>
              <a:gd name="connsiteX2" fmla="*/ 30165 w 618786"/>
              <a:gd name="connsiteY2" fmla="*/ 2175467 h 2209005"/>
              <a:gd name="connsiteX3" fmla="*/ 63502 w 618786"/>
              <a:gd name="connsiteY3" fmla="*/ 1987348 h 2209005"/>
              <a:gd name="connsiteX4" fmla="*/ 30164 w 618786"/>
              <a:gd name="connsiteY4" fmla="*/ 2170705 h 2209005"/>
              <a:gd name="connsiteX5" fmla="*/ 230190 w 618786"/>
              <a:gd name="connsiteY5" fmla="*/ 2201661 h 2209005"/>
              <a:gd name="connsiteX6" fmla="*/ 39680 w 618786"/>
              <a:gd name="connsiteY6" fmla="*/ 2186833 h 2209005"/>
              <a:gd name="connsiteX0" fmla="*/ 212721 w 551069"/>
              <a:gd name="connsiteY0" fmla="*/ 1177061 h 2209005"/>
              <a:gd name="connsiteX1" fmla="*/ 269232 w 551069"/>
              <a:gd name="connsiteY1" fmla="*/ 1609141 h 2209005"/>
              <a:gd name="connsiteX0" fmla="*/ 0 w 551069"/>
              <a:gd name="connsiteY0" fmla="*/ 0 h 2209005"/>
              <a:gd name="connsiteX1" fmla="*/ 544672 w 551069"/>
              <a:gd name="connsiteY1" fmla="*/ 834755 h 2209005"/>
              <a:gd name="connsiteX2" fmla="*/ 30165 w 551069"/>
              <a:gd name="connsiteY2" fmla="*/ 2175467 h 2209005"/>
              <a:gd name="connsiteX3" fmla="*/ 63502 w 551069"/>
              <a:gd name="connsiteY3" fmla="*/ 1987348 h 2209005"/>
              <a:gd name="connsiteX4" fmla="*/ 30164 w 551069"/>
              <a:gd name="connsiteY4" fmla="*/ 2170705 h 2209005"/>
              <a:gd name="connsiteX5" fmla="*/ 230190 w 551069"/>
              <a:gd name="connsiteY5" fmla="*/ 2201661 h 2209005"/>
              <a:gd name="connsiteX6" fmla="*/ 39680 w 551069"/>
              <a:gd name="connsiteY6" fmla="*/ 2186833 h 2209005"/>
              <a:gd name="connsiteX0" fmla="*/ 212721 w 559526"/>
              <a:gd name="connsiteY0" fmla="*/ 1177061 h 2209005"/>
              <a:gd name="connsiteX1" fmla="*/ 269232 w 559526"/>
              <a:gd name="connsiteY1" fmla="*/ 1609141 h 2209005"/>
              <a:gd name="connsiteX0" fmla="*/ 0 w 559526"/>
              <a:gd name="connsiteY0" fmla="*/ 0 h 2209005"/>
              <a:gd name="connsiteX1" fmla="*/ 553218 w 559526"/>
              <a:gd name="connsiteY1" fmla="*/ 928758 h 2209005"/>
              <a:gd name="connsiteX2" fmla="*/ 30165 w 559526"/>
              <a:gd name="connsiteY2" fmla="*/ 2175467 h 2209005"/>
              <a:gd name="connsiteX3" fmla="*/ 63502 w 559526"/>
              <a:gd name="connsiteY3" fmla="*/ 1987348 h 2209005"/>
              <a:gd name="connsiteX4" fmla="*/ 30164 w 559526"/>
              <a:gd name="connsiteY4" fmla="*/ 2170705 h 2209005"/>
              <a:gd name="connsiteX5" fmla="*/ 230190 w 559526"/>
              <a:gd name="connsiteY5" fmla="*/ 2201661 h 2209005"/>
              <a:gd name="connsiteX6" fmla="*/ 39680 w 559526"/>
              <a:gd name="connsiteY6" fmla="*/ 2186833 h 2209005"/>
              <a:gd name="connsiteX0" fmla="*/ 212721 w 559526"/>
              <a:gd name="connsiteY0" fmla="*/ 1177061 h 2209005"/>
              <a:gd name="connsiteX1" fmla="*/ 269232 w 559526"/>
              <a:gd name="connsiteY1" fmla="*/ 1609141 h 2209005"/>
              <a:gd name="connsiteX0" fmla="*/ 0 w 559526"/>
              <a:gd name="connsiteY0" fmla="*/ 0 h 2209005"/>
              <a:gd name="connsiteX1" fmla="*/ 553218 w 559526"/>
              <a:gd name="connsiteY1" fmla="*/ 997125 h 2209005"/>
              <a:gd name="connsiteX2" fmla="*/ 30165 w 559526"/>
              <a:gd name="connsiteY2" fmla="*/ 2175467 h 2209005"/>
              <a:gd name="connsiteX3" fmla="*/ 63502 w 559526"/>
              <a:gd name="connsiteY3" fmla="*/ 1987348 h 2209005"/>
              <a:gd name="connsiteX4" fmla="*/ 30164 w 559526"/>
              <a:gd name="connsiteY4" fmla="*/ 2170705 h 2209005"/>
              <a:gd name="connsiteX5" fmla="*/ 230190 w 559526"/>
              <a:gd name="connsiteY5" fmla="*/ 2201661 h 2209005"/>
              <a:gd name="connsiteX6" fmla="*/ 39680 w 559526"/>
              <a:gd name="connsiteY6" fmla="*/ 2186833 h 2209005"/>
              <a:gd name="connsiteX0" fmla="*/ 194603 w 541408"/>
              <a:gd name="connsiteY0" fmla="*/ 1758175 h 2790119"/>
              <a:gd name="connsiteX1" fmla="*/ 251114 w 541408"/>
              <a:gd name="connsiteY1" fmla="*/ 2190255 h 2790119"/>
              <a:gd name="connsiteX0" fmla="*/ 16065 w 541408"/>
              <a:gd name="connsiteY0" fmla="*/ 0 h 2790119"/>
              <a:gd name="connsiteX1" fmla="*/ 535100 w 541408"/>
              <a:gd name="connsiteY1" fmla="*/ 1578239 h 2790119"/>
              <a:gd name="connsiteX2" fmla="*/ 12047 w 541408"/>
              <a:gd name="connsiteY2" fmla="*/ 2756581 h 2790119"/>
              <a:gd name="connsiteX3" fmla="*/ 45384 w 541408"/>
              <a:gd name="connsiteY3" fmla="*/ 2568462 h 2790119"/>
              <a:gd name="connsiteX4" fmla="*/ 12046 w 541408"/>
              <a:gd name="connsiteY4" fmla="*/ 2751819 h 2790119"/>
              <a:gd name="connsiteX5" fmla="*/ 212072 w 541408"/>
              <a:gd name="connsiteY5" fmla="*/ 2782775 h 2790119"/>
              <a:gd name="connsiteX6" fmla="*/ 21562 w 541408"/>
              <a:gd name="connsiteY6" fmla="*/ 2767947 h 2790119"/>
              <a:gd name="connsiteX0" fmla="*/ 194603 w 516046"/>
              <a:gd name="connsiteY0" fmla="*/ 1758175 h 2790119"/>
              <a:gd name="connsiteX1" fmla="*/ 251114 w 516046"/>
              <a:gd name="connsiteY1" fmla="*/ 2190255 h 2790119"/>
              <a:gd name="connsiteX0" fmla="*/ 16065 w 516046"/>
              <a:gd name="connsiteY0" fmla="*/ 0 h 2790119"/>
              <a:gd name="connsiteX1" fmla="*/ 509463 w 516046"/>
              <a:gd name="connsiteY1" fmla="*/ 1432960 h 2790119"/>
              <a:gd name="connsiteX2" fmla="*/ 12047 w 516046"/>
              <a:gd name="connsiteY2" fmla="*/ 2756581 h 2790119"/>
              <a:gd name="connsiteX3" fmla="*/ 45384 w 516046"/>
              <a:gd name="connsiteY3" fmla="*/ 2568462 h 2790119"/>
              <a:gd name="connsiteX4" fmla="*/ 12046 w 516046"/>
              <a:gd name="connsiteY4" fmla="*/ 2751819 h 2790119"/>
              <a:gd name="connsiteX5" fmla="*/ 212072 w 516046"/>
              <a:gd name="connsiteY5" fmla="*/ 2782775 h 2790119"/>
              <a:gd name="connsiteX6" fmla="*/ 21562 w 516046"/>
              <a:gd name="connsiteY6" fmla="*/ 2767947 h 279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6046" h="2790119" stroke="0" extrusionOk="0">
                <a:moveTo>
                  <a:pt x="194603" y="1758175"/>
                </a:moveTo>
                <a:cubicBezTo>
                  <a:pt x="195826" y="2523282"/>
                  <a:pt x="531747" y="2077571"/>
                  <a:pt x="251114" y="2190255"/>
                </a:cubicBezTo>
              </a:path>
              <a:path w="516046" h="2790119" fill="none">
                <a:moveTo>
                  <a:pt x="16065" y="0"/>
                </a:moveTo>
                <a:cubicBezTo>
                  <a:pt x="393942" y="0"/>
                  <a:pt x="444721" y="941967"/>
                  <a:pt x="509463" y="1432960"/>
                </a:cubicBezTo>
                <a:cubicBezTo>
                  <a:pt x="581298" y="2165988"/>
                  <a:pt x="42210" y="2731293"/>
                  <a:pt x="12047" y="2756581"/>
                </a:cubicBezTo>
                <a:cubicBezTo>
                  <a:pt x="-30417" y="2698219"/>
                  <a:pt x="71182" y="2514181"/>
                  <a:pt x="45384" y="2568462"/>
                </a:cubicBezTo>
                <a:cubicBezTo>
                  <a:pt x="22762" y="2628786"/>
                  <a:pt x="-21290" y="2705078"/>
                  <a:pt x="12046" y="2751819"/>
                </a:cubicBezTo>
                <a:cubicBezTo>
                  <a:pt x="-7798" y="2787934"/>
                  <a:pt x="130317" y="2790407"/>
                  <a:pt x="212072" y="2782775"/>
                </a:cubicBezTo>
                <a:cubicBezTo>
                  <a:pt x="121980" y="2803718"/>
                  <a:pt x="39523" y="2773814"/>
                  <a:pt x="21562" y="2767947"/>
                </a:cubicBez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10756107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GB" sz="3200" dirty="0"/>
              <a:t>Module Syllabus</a:t>
            </a:r>
          </a:p>
        </p:txBody>
      </p:sp>
      <p:sp>
        <p:nvSpPr>
          <p:cNvPr id="4099" name="Content Placeholder 2"/>
          <p:cNvSpPr>
            <a:spLocks noGrp="1"/>
          </p:cNvSpPr>
          <p:nvPr>
            <p:ph idx="1"/>
          </p:nvPr>
        </p:nvSpPr>
        <p:spPr>
          <a:xfrm>
            <a:off x="492125" y="1149472"/>
            <a:ext cx="10799218" cy="5064291"/>
          </a:xfrm>
        </p:spPr>
        <p:txBody>
          <a:bodyPr/>
          <a:lstStyle/>
          <a:p>
            <a:pPr>
              <a:spcBef>
                <a:spcPct val="0"/>
              </a:spcBef>
            </a:pPr>
            <a:r>
              <a:rPr lang="en-GB" dirty="0">
                <a:ea typeface="ＭＳ Ｐゴシック" panose="020B0600070205080204" pitchFamily="34" charset="-128"/>
              </a:rPr>
              <a:t>Interrupts</a:t>
            </a:r>
          </a:p>
          <a:p>
            <a:pPr lvl="1">
              <a:spcBef>
                <a:spcPct val="0"/>
              </a:spcBef>
            </a:pPr>
            <a:r>
              <a:rPr lang="en-GB" sz="2400" dirty="0">
                <a:solidFill>
                  <a:schemeClr val="tx2"/>
                </a:solidFill>
                <a:ea typeface="ＭＳ Ｐゴシック" panose="020B0600070205080204" pitchFamily="34" charset="-128"/>
              </a:rPr>
              <a:t>What are interrupts?</a:t>
            </a:r>
          </a:p>
          <a:p>
            <a:pPr lvl="1">
              <a:spcBef>
                <a:spcPct val="0"/>
              </a:spcBef>
            </a:pPr>
            <a:r>
              <a:rPr lang="en-GB" sz="2400" dirty="0">
                <a:solidFill>
                  <a:schemeClr val="tx2"/>
                </a:solidFill>
                <a:ea typeface="ＭＳ Ｐゴシック" panose="020B0600070205080204" pitchFamily="34" charset="-128"/>
              </a:rPr>
              <a:t>Why use interrupts?</a:t>
            </a:r>
          </a:p>
          <a:p>
            <a:pPr>
              <a:spcBef>
                <a:spcPct val="0"/>
              </a:spcBef>
            </a:pPr>
            <a:r>
              <a:rPr lang="en-GB" dirty="0">
                <a:ea typeface="ＭＳ Ｐゴシック" panose="020B0600070205080204" pitchFamily="34" charset="-128"/>
              </a:rPr>
              <a:t>Exception handler</a:t>
            </a:r>
          </a:p>
          <a:p>
            <a:pPr lvl="1">
              <a:spcBef>
                <a:spcPct val="0"/>
              </a:spcBef>
            </a:pPr>
            <a:r>
              <a:rPr lang="en-GB" sz="2400" dirty="0">
                <a:solidFill>
                  <a:schemeClr val="tx2"/>
                </a:solidFill>
                <a:ea typeface="ＭＳ Ｐゴシック" panose="020B0600070205080204" pitchFamily="34" charset="-128"/>
              </a:rPr>
              <a:t>Entering an exception handler</a:t>
            </a:r>
          </a:p>
          <a:p>
            <a:pPr lvl="1">
              <a:spcBef>
                <a:spcPct val="0"/>
              </a:spcBef>
            </a:pPr>
            <a:r>
              <a:rPr lang="en-GB" sz="2400" dirty="0">
                <a:solidFill>
                  <a:schemeClr val="tx2"/>
                </a:solidFill>
                <a:ea typeface="ＭＳ Ｐゴシック" panose="020B0600070205080204" pitchFamily="34" charset="-128"/>
              </a:rPr>
              <a:t>Exiting an exception handler</a:t>
            </a:r>
          </a:p>
          <a:p>
            <a:pPr>
              <a:spcBef>
                <a:spcPct val="0"/>
              </a:spcBef>
            </a:pPr>
            <a:r>
              <a:rPr lang="en-GB" dirty="0">
                <a:ea typeface="ＭＳ Ｐゴシック" panose="020B0600070205080204" pitchFamily="34" charset="-128"/>
              </a:rPr>
              <a:t>Timing analysis</a:t>
            </a:r>
          </a:p>
          <a:p>
            <a:pPr>
              <a:spcBef>
                <a:spcPct val="0"/>
              </a:spcBef>
            </a:pPr>
            <a:r>
              <a:rPr lang="en-GB" dirty="0">
                <a:ea typeface="ＭＳ Ｐゴシック" panose="020B0600070205080204" pitchFamily="34" charset="-128"/>
              </a:rPr>
              <a:t>Program design with interrupts</a:t>
            </a:r>
          </a:p>
          <a:p>
            <a:pPr>
              <a:spcBef>
                <a:spcPct val="0"/>
              </a:spcBef>
            </a:pPr>
            <a:r>
              <a:rPr lang="en-US" dirty="0">
                <a:ea typeface="ＭＳ Ｐゴシック" panose="020B0600070205080204" pitchFamily="34" charset="-128"/>
              </a:rPr>
              <a:t>Sharing data safely between ISRS and other threads</a:t>
            </a:r>
            <a:endParaRPr lang="en-GB" dirty="0">
              <a:ea typeface="ＭＳ Ｐゴシック" panose="020B0600070205080204" pitchFamily="34" charset="-128"/>
            </a:endParaRPr>
          </a:p>
        </p:txBody>
      </p:sp>
    </p:spTree>
    <p:extLst>
      <p:ext uri="{BB962C8B-B14F-4D97-AF65-F5344CB8AC3E}">
        <p14:creationId xmlns:p14="http://schemas.microsoft.com/office/powerpoint/2010/main" val="2345525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Examine Vector Table with Debugger</a:t>
            </a:r>
          </a:p>
        </p:txBody>
      </p:sp>
      <p:sp>
        <p:nvSpPr>
          <p:cNvPr id="3" name="Content Placeholder 2"/>
          <p:cNvSpPr>
            <a:spLocks noGrp="1"/>
          </p:cNvSpPr>
          <p:nvPr>
            <p:ph idx="1"/>
          </p:nvPr>
        </p:nvSpPr>
        <p:spPr>
          <a:xfrm>
            <a:off x="6603313" y="1447800"/>
            <a:ext cx="5034854" cy="4876800"/>
          </a:xfrm>
        </p:spPr>
        <p:txBody>
          <a:bodyPr/>
          <a:lstStyle/>
          <a:p>
            <a:r>
              <a:rPr lang="en-US" sz="2000" dirty="0"/>
              <a:t>Why is the vector odd?</a:t>
            </a:r>
          </a:p>
          <a:p>
            <a:r>
              <a:rPr lang="en-US" sz="2000" dirty="0"/>
              <a:t>LSB of address indicates that handler uses Thumb code</a:t>
            </a:r>
          </a:p>
        </p:txBody>
      </p:sp>
      <p:graphicFrame>
        <p:nvGraphicFramePr>
          <p:cNvPr id="6" name="Table 5"/>
          <p:cNvGraphicFramePr>
            <a:graphicFrameLocks noGrp="1"/>
          </p:cNvGraphicFramePr>
          <p:nvPr>
            <p:extLst>
              <p:ext uri="{D42A27DB-BD31-4B8C-83A1-F6EECF244321}">
                <p14:modId xmlns:p14="http://schemas.microsoft.com/office/powerpoint/2010/main" val="280359634"/>
              </p:ext>
            </p:extLst>
          </p:nvPr>
        </p:nvGraphicFramePr>
        <p:xfrm>
          <a:off x="492125" y="1237903"/>
          <a:ext cx="5791200" cy="4968240"/>
        </p:xfrm>
        <a:graphic>
          <a:graphicData uri="http://schemas.openxmlformats.org/drawingml/2006/table">
            <a:tbl>
              <a:tblPr firstRow="1" bandRow="1">
                <a:tableStyleId>{5C22544A-7EE6-4342-B048-85BDC9FD1C3A}</a:tableStyleId>
              </a:tblPr>
              <a:tblGrid>
                <a:gridCol w="1546216">
                  <a:extLst>
                    <a:ext uri="{9D8B030D-6E8A-4147-A177-3AD203B41FA5}">
                      <a16:colId xmlns:a16="http://schemas.microsoft.com/office/drawing/2014/main" val="20000"/>
                    </a:ext>
                  </a:extLst>
                </a:gridCol>
                <a:gridCol w="1349384">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212725">
                <a:tc>
                  <a:txBody>
                    <a:bodyPr/>
                    <a:lstStyle/>
                    <a:p>
                      <a:pPr algn="ctr"/>
                      <a:r>
                        <a:rPr lang="en-GB" sz="1600" dirty="0"/>
                        <a:t>Exception number</a:t>
                      </a:r>
                    </a:p>
                  </a:txBody>
                  <a:tcPr marT="0" marB="0"/>
                </a:tc>
                <a:tc>
                  <a:txBody>
                    <a:bodyPr/>
                    <a:lstStyle/>
                    <a:p>
                      <a:pPr algn="ctr"/>
                      <a:r>
                        <a:rPr lang="en-GB" sz="1600" dirty="0"/>
                        <a:t>IRQ number</a:t>
                      </a:r>
                    </a:p>
                  </a:txBody>
                  <a:tcPr marT="0" marB="0"/>
                </a:tc>
                <a:tc>
                  <a:txBody>
                    <a:bodyPr/>
                    <a:lstStyle/>
                    <a:p>
                      <a:pPr algn="ctr"/>
                      <a:r>
                        <a:rPr lang="en-GB" sz="1600" dirty="0"/>
                        <a:t>Vector</a:t>
                      </a:r>
                    </a:p>
                  </a:txBody>
                  <a:tcPr marT="0" marB="0"/>
                </a:tc>
                <a:tc>
                  <a:txBody>
                    <a:bodyPr/>
                    <a:lstStyle/>
                    <a:p>
                      <a:pPr algn="ctr"/>
                      <a:r>
                        <a:rPr lang="en-GB" sz="1600" dirty="0"/>
                        <a:t>Offset</a:t>
                      </a:r>
                    </a:p>
                  </a:txBody>
                  <a:tcPr marT="0" marB="0"/>
                </a:tc>
                <a:extLst>
                  <a:ext uri="{0D108BD9-81ED-4DB2-BD59-A6C34878D82A}">
                    <a16:rowId xmlns:a16="http://schemas.microsoft.com/office/drawing/2014/main" val="10000"/>
                  </a:ext>
                </a:extLst>
              </a:tr>
              <a:tr h="212725">
                <a:tc>
                  <a:txBody>
                    <a:bodyPr/>
                    <a:lstStyle/>
                    <a:p>
                      <a:pPr algn="ctr"/>
                      <a:endParaRPr lang="en-GB" sz="1400" dirty="0"/>
                    </a:p>
                  </a:txBody>
                  <a:tcPr marT="0" marB="0" anchor="ctr"/>
                </a:tc>
                <a:tc>
                  <a:txBody>
                    <a:bodyPr/>
                    <a:lstStyle/>
                    <a:p>
                      <a:pPr algn="ctr"/>
                      <a:endParaRPr lang="en-GB" sz="1400" dirty="0"/>
                    </a:p>
                  </a:txBody>
                  <a:tcPr marT="0" marB="0" anchor="ctr"/>
                </a:tc>
                <a:tc>
                  <a:txBody>
                    <a:bodyPr/>
                    <a:lstStyle/>
                    <a:p>
                      <a:pPr algn="ctr"/>
                      <a:r>
                        <a:rPr lang="en-GB" sz="1400" dirty="0"/>
                        <a:t>Initial SP</a:t>
                      </a:r>
                    </a:p>
                  </a:txBody>
                  <a:tcPr marT="0" marB="0" anchor="ctr"/>
                </a:tc>
                <a:tc>
                  <a:txBody>
                    <a:bodyPr/>
                    <a:lstStyle/>
                    <a:p>
                      <a:pPr algn="ctr"/>
                      <a:r>
                        <a:rPr lang="en-GB" sz="1400" dirty="0"/>
                        <a:t>0x00</a:t>
                      </a:r>
                    </a:p>
                  </a:txBody>
                  <a:tcPr marT="0" marB="0" anchor="ctr"/>
                </a:tc>
                <a:extLst>
                  <a:ext uri="{0D108BD9-81ED-4DB2-BD59-A6C34878D82A}">
                    <a16:rowId xmlns:a16="http://schemas.microsoft.com/office/drawing/2014/main" val="10001"/>
                  </a:ext>
                </a:extLst>
              </a:tr>
              <a:tr h="212725">
                <a:tc>
                  <a:txBody>
                    <a:bodyPr/>
                    <a:lstStyle/>
                    <a:p>
                      <a:pPr algn="ctr"/>
                      <a:r>
                        <a:rPr lang="en-GB" sz="1400" dirty="0"/>
                        <a:t>1</a:t>
                      </a:r>
                    </a:p>
                  </a:txBody>
                  <a:tcPr marT="0" marB="0" anchor="ctr"/>
                </a:tc>
                <a:tc>
                  <a:txBody>
                    <a:bodyPr/>
                    <a:lstStyle/>
                    <a:p>
                      <a:pPr algn="ctr"/>
                      <a:endParaRPr lang="en-GB" sz="1400" dirty="0"/>
                    </a:p>
                  </a:txBody>
                  <a:tcPr marT="0" marB="0" anchor="ctr"/>
                </a:tc>
                <a:tc>
                  <a:txBody>
                    <a:bodyPr/>
                    <a:lstStyle/>
                    <a:p>
                      <a:pPr algn="ctr"/>
                      <a:r>
                        <a:rPr lang="en-GB" sz="1400" dirty="0"/>
                        <a:t>Reset</a:t>
                      </a:r>
                    </a:p>
                  </a:txBody>
                  <a:tcPr marT="0" marB="0" anchor="ctr"/>
                </a:tc>
                <a:tc>
                  <a:txBody>
                    <a:bodyPr/>
                    <a:lstStyle/>
                    <a:p>
                      <a:pPr algn="ctr"/>
                      <a:r>
                        <a:rPr lang="en-GB" sz="1400" dirty="0"/>
                        <a:t>0x04</a:t>
                      </a:r>
                    </a:p>
                  </a:txBody>
                  <a:tcPr marT="0" marB="0" anchor="ctr"/>
                </a:tc>
                <a:extLst>
                  <a:ext uri="{0D108BD9-81ED-4DB2-BD59-A6C34878D82A}">
                    <a16:rowId xmlns:a16="http://schemas.microsoft.com/office/drawing/2014/main" val="10002"/>
                  </a:ext>
                </a:extLst>
              </a:tr>
              <a:tr h="212725">
                <a:tc>
                  <a:txBody>
                    <a:bodyPr/>
                    <a:lstStyle/>
                    <a:p>
                      <a:pPr algn="ctr"/>
                      <a:r>
                        <a:rPr lang="en-GB" sz="1400" dirty="0"/>
                        <a:t>2</a:t>
                      </a:r>
                    </a:p>
                  </a:txBody>
                  <a:tcPr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t>-14</a:t>
                      </a:r>
                    </a:p>
                  </a:txBody>
                  <a:tcPr marT="0" marB="0" anchor="ctr"/>
                </a:tc>
                <a:tc>
                  <a:txBody>
                    <a:bodyPr/>
                    <a:lstStyle/>
                    <a:p>
                      <a:pPr algn="ctr"/>
                      <a:r>
                        <a:rPr lang="en-GB" sz="1400" dirty="0"/>
                        <a:t>NMI</a:t>
                      </a:r>
                    </a:p>
                  </a:txBody>
                  <a:tcPr marT="0" marB="0" anchor="ctr"/>
                </a:tc>
                <a:tc>
                  <a:txBody>
                    <a:bodyPr/>
                    <a:lstStyle/>
                    <a:p>
                      <a:pPr algn="ctr"/>
                      <a:r>
                        <a:rPr lang="en-GB" sz="1400" dirty="0"/>
                        <a:t>0x08</a:t>
                      </a:r>
                    </a:p>
                  </a:txBody>
                  <a:tcPr marT="0" marB="0" anchor="ctr"/>
                </a:tc>
                <a:extLst>
                  <a:ext uri="{0D108BD9-81ED-4DB2-BD59-A6C34878D82A}">
                    <a16:rowId xmlns:a16="http://schemas.microsoft.com/office/drawing/2014/main" val="10003"/>
                  </a:ext>
                </a:extLst>
              </a:tr>
              <a:tr h="212725">
                <a:tc>
                  <a:txBody>
                    <a:bodyPr/>
                    <a:lstStyle/>
                    <a:p>
                      <a:pPr algn="ctr"/>
                      <a:r>
                        <a:rPr lang="en-GB" sz="1400" dirty="0"/>
                        <a:t>3</a:t>
                      </a:r>
                    </a:p>
                  </a:txBody>
                  <a:tcPr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t>-13</a:t>
                      </a:r>
                    </a:p>
                  </a:txBody>
                  <a:tcPr marT="0" marB="0" anchor="ctr"/>
                </a:tc>
                <a:tc>
                  <a:txBody>
                    <a:bodyPr/>
                    <a:lstStyle/>
                    <a:p>
                      <a:pPr algn="ctr"/>
                      <a:r>
                        <a:rPr lang="en-GB" sz="1400" dirty="0"/>
                        <a:t>HardFault</a:t>
                      </a:r>
                    </a:p>
                  </a:txBody>
                  <a:tcPr marT="0" marB="0" anchor="ctr"/>
                </a:tc>
                <a:tc>
                  <a:txBody>
                    <a:bodyPr/>
                    <a:lstStyle/>
                    <a:p>
                      <a:pPr algn="ctr"/>
                      <a:r>
                        <a:rPr lang="en-GB" sz="1400" dirty="0"/>
                        <a:t>0x0C</a:t>
                      </a:r>
                    </a:p>
                  </a:txBody>
                  <a:tcPr marT="0" marB="0" anchor="ctr"/>
                </a:tc>
                <a:extLst>
                  <a:ext uri="{0D108BD9-81ED-4DB2-BD59-A6C34878D82A}">
                    <a16:rowId xmlns:a16="http://schemas.microsoft.com/office/drawing/2014/main" val="10004"/>
                  </a:ext>
                </a:extLst>
              </a:tr>
              <a:tr h="212725">
                <a:tc>
                  <a:txBody>
                    <a:bodyPr/>
                    <a:lstStyle/>
                    <a:p>
                      <a:pPr algn="ctr"/>
                      <a:r>
                        <a:rPr lang="en-GB" sz="1400" dirty="0"/>
                        <a:t>4</a:t>
                      </a:r>
                    </a:p>
                  </a:txBody>
                  <a:tcPr marT="0" marB="0" anchor="ctr"/>
                </a:tc>
                <a:tc>
                  <a:txBody>
                    <a:bodyPr/>
                    <a:lstStyle/>
                    <a:p>
                      <a:pPr algn="ctr"/>
                      <a:endParaRPr lang="en-GB" sz="1400" dirty="0"/>
                    </a:p>
                  </a:txBody>
                  <a:tcPr marT="0" marB="0" anchor="ctr"/>
                </a:tc>
                <a:tc rowSpan="7">
                  <a:txBody>
                    <a:bodyPr/>
                    <a:lstStyle/>
                    <a:p>
                      <a:pPr algn="ctr"/>
                      <a:r>
                        <a:rPr lang="en-GB" sz="1400" dirty="0"/>
                        <a:t>Reserved</a:t>
                      </a:r>
                    </a:p>
                  </a:txBody>
                  <a:tcPr marT="0" marB="0" anchor="ctr"/>
                </a:tc>
                <a:tc>
                  <a:txBody>
                    <a:bodyPr/>
                    <a:lstStyle/>
                    <a:p>
                      <a:pPr algn="ctr"/>
                      <a:r>
                        <a:rPr lang="en-GB" sz="1400" dirty="0"/>
                        <a:t>0x10</a:t>
                      </a:r>
                    </a:p>
                  </a:txBody>
                  <a:tcPr marT="0" marB="0" anchor="ctr"/>
                </a:tc>
                <a:extLst>
                  <a:ext uri="{0D108BD9-81ED-4DB2-BD59-A6C34878D82A}">
                    <a16:rowId xmlns:a16="http://schemas.microsoft.com/office/drawing/2014/main" val="10005"/>
                  </a:ext>
                </a:extLst>
              </a:tr>
              <a:tr h="212725">
                <a:tc>
                  <a:txBody>
                    <a:bodyPr/>
                    <a:lstStyle/>
                    <a:p>
                      <a:pPr algn="ctr"/>
                      <a:r>
                        <a:rPr lang="en-GB" sz="1400" dirty="0"/>
                        <a:t>5</a:t>
                      </a:r>
                    </a:p>
                  </a:txBody>
                  <a:tcPr marT="0" marB="0" anchor="ctr"/>
                </a:tc>
                <a:tc>
                  <a:txBody>
                    <a:bodyPr/>
                    <a:lstStyle/>
                    <a:p>
                      <a:pPr algn="ctr"/>
                      <a:endParaRPr lang="en-GB" sz="1400" dirty="0"/>
                    </a:p>
                  </a:txBody>
                  <a:tcPr marT="0" marB="0" anchor="ctr"/>
                </a:tc>
                <a:tc vMerge="1">
                  <a:txBody>
                    <a:bodyPr/>
                    <a:lstStyle/>
                    <a:p>
                      <a:endParaRPr lang="en-GB" sz="1600" dirty="0"/>
                    </a:p>
                  </a:txBody>
                  <a:tcPr marT="0" marB="0"/>
                </a:tc>
                <a:tc>
                  <a:txBody>
                    <a:bodyPr/>
                    <a:lstStyle/>
                    <a:p>
                      <a:pPr algn="ctr"/>
                      <a:endParaRPr lang="en-GB" sz="1400" dirty="0"/>
                    </a:p>
                  </a:txBody>
                  <a:tcPr marT="0" marB="0" anchor="ctr"/>
                </a:tc>
                <a:extLst>
                  <a:ext uri="{0D108BD9-81ED-4DB2-BD59-A6C34878D82A}">
                    <a16:rowId xmlns:a16="http://schemas.microsoft.com/office/drawing/2014/main" val="10006"/>
                  </a:ext>
                </a:extLst>
              </a:tr>
              <a:tr h="212725">
                <a:tc>
                  <a:txBody>
                    <a:bodyPr/>
                    <a:lstStyle/>
                    <a:p>
                      <a:pPr algn="ctr"/>
                      <a:r>
                        <a:rPr lang="en-GB" sz="1400" dirty="0"/>
                        <a:t>6</a:t>
                      </a:r>
                    </a:p>
                  </a:txBody>
                  <a:tcPr marT="0" marB="0" anchor="ctr"/>
                </a:tc>
                <a:tc>
                  <a:txBody>
                    <a:bodyPr/>
                    <a:lstStyle/>
                    <a:p>
                      <a:pPr algn="ctr"/>
                      <a:endParaRPr lang="en-GB" sz="1400" dirty="0"/>
                    </a:p>
                  </a:txBody>
                  <a:tcPr marT="0" marB="0" anchor="ctr"/>
                </a:tc>
                <a:tc vMerge="1">
                  <a:txBody>
                    <a:bodyPr/>
                    <a:lstStyle/>
                    <a:p>
                      <a:endParaRPr lang="en-GB" sz="1600" dirty="0"/>
                    </a:p>
                  </a:txBody>
                  <a:tcPr marT="0" marB="0"/>
                </a:tc>
                <a:tc>
                  <a:txBody>
                    <a:bodyPr/>
                    <a:lstStyle/>
                    <a:p>
                      <a:pPr algn="ctr"/>
                      <a:endParaRPr lang="en-GB" sz="1400" dirty="0"/>
                    </a:p>
                  </a:txBody>
                  <a:tcPr marT="0" marB="0" anchor="ctr"/>
                </a:tc>
                <a:extLst>
                  <a:ext uri="{0D108BD9-81ED-4DB2-BD59-A6C34878D82A}">
                    <a16:rowId xmlns:a16="http://schemas.microsoft.com/office/drawing/2014/main" val="10007"/>
                  </a:ext>
                </a:extLst>
              </a:tr>
              <a:tr h="212725">
                <a:tc>
                  <a:txBody>
                    <a:bodyPr/>
                    <a:lstStyle/>
                    <a:p>
                      <a:pPr algn="ctr"/>
                      <a:r>
                        <a:rPr lang="en-GB" sz="1400" dirty="0"/>
                        <a:t>7</a:t>
                      </a:r>
                    </a:p>
                  </a:txBody>
                  <a:tcPr marT="0" marB="0" anchor="ctr"/>
                </a:tc>
                <a:tc>
                  <a:txBody>
                    <a:bodyPr/>
                    <a:lstStyle/>
                    <a:p>
                      <a:pPr algn="ctr"/>
                      <a:endParaRPr lang="en-GB" sz="1400" dirty="0"/>
                    </a:p>
                  </a:txBody>
                  <a:tcPr marT="0" marB="0" anchor="ctr"/>
                </a:tc>
                <a:tc vMerge="1">
                  <a:txBody>
                    <a:bodyPr/>
                    <a:lstStyle/>
                    <a:p>
                      <a:endParaRPr lang="en-GB" sz="1600" dirty="0"/>
                    </a:p>
                  </a:txBody>
                  <a:tcPr marT="0" marB="0"/>
                </a:tc>
                <a:tc>
                  <a:txBody>
                    <a:bodyPr/>
                    <a:lstStyle/>
                    <a:p>
                      <a:pPr algn="ctr"/>
                      <a:endParaRPr lang="en-GB" sz="1400" dirty="0"/>
                    </a:p>
                  </a:txBody>
                  <a:tcPr marT="0" marB="0" anchor="ctr"/>
                </a:tc>
                <a:extLst>
                  <a:ext uri="{0D108BD9-81ED-4DB2-BD59-A6C34878D82A}">
                    <a16:rowId xmlns:a16="http://schemas.microsoft.com/office/drawing/2014/main" val="10008"/>
                  </a:ext>
                </a:extLst>
              </a:tr>
              <a:tr h="212725">
                <a:tc>
                  <a:txBody>
                    <a:bodyPr/>
                    <a:lstStyle/>
                    <a:p>
                      <a:pPr algn="ctr"/>
                      <a:r>
                        <a:rPr lang="en-GB" sz="1400" dirty="0"/>
                        <a:t>8</a:t>
                      </a:r>
                    </a:p>
                  </a:txBody>
                  <a:tcPr marT="0" marB="0" anchor="ctr"/>
                </a:tc>
                <a:tc>
                  <a:txBody>
                    <a:bodyPr/>
                    <a:lstStyle/>
                    <a:p>
                      <a:pPr algn="ctr"/>
                      <a:endParaRPr lang="en-GB" sz="1400" dirty="0"/>
                    </a:p>
                  </a:txBody>
                  <a:tcPr marT="0" marB="0" anchor="ctr"/>
                </a:tc>
                <a:tc vMerge="1">
                  <a:txBody>
                    <a:bodyPr/>
                    <a:lstStyle/>
                    <a:p>
                      <a:endParaRPr lang="en-GB" sz="1600" dirty="0"/>
                    </a:p>
                  </a:txBody>
                  <a:tcPr marT="0" marB="0"/>
                </a:tc>
                <a:tc>
                  <a:txBody>
                    <a:bodyPr/>
                    <a:lstStyle/>
                    <a:p>
                      <a:pPr algn="ctr"/>
                      <a:endParaRPr lang="en-GB" sz="1400" dirty="0"/>
                    </a:p>
                  </a:txBody>
                  <a:tcPr marT="0" marB="0" anchor="ctr"/>
                </a:tc>
                <a:extLst>
                  <a:ext uri="{0D108BD9-81ED-4DB2-BD59-A6C34878D82A}">
                    <a16:rowId xmlns:a16="http://schemas.microsoft.com/office/drawing/2014/main" val="10009"/>
                  </a:ext>
                </a:extLst>
              </a:tr>
              <a:tr h="212725">
                <a:tc>
                  <a:txBody>
                    <a:bodyPr/>
                    <a:lstStyle/>
                    <a:p>
                      <a:pPr algn="ctr"/>
                      <a:r>
                        <a:rPr lang="en-GB" sz="1400" dirty="0"/>
                        <a:t>9</a:t>
                      </a:r>
                    </a:p>
                  </a:txBody>
                  <a:tcPr marT="0" marB="0" anchor="ctr"/>
                </a:tc>
                <a:tc>
                  <a:txBody>
                    <a:bodyPr/>
                    <a:lstStyle/>
                    <a:p>
                      <a:pPr algn="ctr"/>
                      <a:endParaRPr lang="en-GB" sz="1400" dirty="0"/>
                    </a:p>
                  </a:txBody>
                  <a:tcPr marT="0" marB="0" anchor="ctr"/>
                </a:tc>
                <a:tc vMerge="1">
                  <a:txBody>
                    <a:bodyPr/>
                    <a:lstStyle/>
                    <a:p>
                      <a:endParaRPr lang="en-GB" sz="1600" dirty="0"/>
                    </a:p>
                  </a:txBody>
                  <a:tcPr marT="0" marB="0"/>
                </a:tc>
                <a:tc>
                  <a:txBody>
                    <a:bodyPr/>
                    <a:lstStyle/>
                    <a:p>
                      <a:pPr algn="ctr"/>
                      <a:endParaRPr lang="en-GB" sz="1400" dirty="0"/>
                    </a:p>
                  </a:txBody>
                  <a:tcPr marT="0" marB="0" anchor="ctr"/>
                </a:tc>
                <a:extLst>
                  <a:ext uri="{0D108BD9-81ED-4DB2-BD59-A6C34878D82A}">
                    <a16:rowId xmlns:a16="http://schemas.microsoft.com/office/drawing/2014/main" val="10010"/>
                  </a:ext>
                </a:extLst>
              </a:tr>
              <a:tr h="212725">
                <a:tc>
                  <a:txBody>
                    <a:bodyPr/>
                    <a:lstStyle/>
                    <a:p>
                      <a:pPr algn="ctr"/>
                      <a:r>
                        <a:rPr lang="en-GB" sz="1400" dirty="0"/>
                        <a:t>10</a:t>
                      </a:r>
                    </a:p>
                  </a:txBody>
                  <a:tcPr marT="0" marB="0" anchor="ctr"/>
                </a:tc>
                <a:tc>
                  <a:txBody>
                    <a:bodyPr/>
                    <a:lstStyle/>
                    <a:p>
                      <a:pPr algn="ctr"/>
                      <a:endParaRPr lang="en-GB" sz="1400" dirty="0"/>
                    </a:p>
                  </a:txBody>
                  <a:tcPr marT="0" marB="0" anchor="ctr"/>
                </a:tc>
                <a:tc vMerge="1">
                  <a:txBody>
                    <a:bodyPr/>
                    <a:lstStyle/>
                    <a:p>
                      <a:endParaRPr lang="en-GB" sz="1600" dirty="0"/>
                    </a:p>
                  </a:txBody>
                  <a:tcPr marT="0" marB="0"/>
                </a:tc>
                <a:tc>
                  <a:txBody>
                    <a:bodyPr/>
                    <a:lstStyle/>
                    <a:p>
                      <a:pPr algn="ctr"/>
                      <a:endParaRPr lang="en-GB" sz="1400" dirty="0"/>
                    </a:p>
                  </a:txBody>
                  <a:tcPr marT="0" marB="0" anchor="ctr"/>
                </a:tc>
                <a:extLst>
                  <a:ext uri="{0D108BD9-81ED-4DB2-BD59-A6C34878D82A}">
                    <a16:rowId xmlns:a16="http://schemas.microsoft.com/office/drawing/2014/main" val="10011"/>
                  </a:ext>
                </a:extLst>
              </a:tr>
              <a:tr h="212725">
                <a:tc>
                  <a:txBody>
                    <a:bodyPr/>
                    <a:lstStyle/>
                    <a:p>
                      <a:pPr algn="ctr"/>
                      <a:r>
                        <a:rPr lang="en-GB" sz="1400" dirty="0"/>
                        <a:t>11</a:t>
                      </a:r>
                    </a:p>
                  </a:txBody>
                  <a:tcPr marT="0" marB="0" anchor="ctr"/>
                </a:tc>
                <a:tc>
                  <a:txBody>
                    <a:bodyPr/>
                    <a:lstStyle/>
                    <a:p>
                      <a:pPr algn="ctr"/>
                      <a:r>
                        <a:rPr lang="en-GB" sz="1400" dirty="0"/>
                        <a:t>-5</a:t>
                      </a:r>
                    </a:p>
                  </a:txBody>
                  <a:tcPr marT="0" marB="0" anchor="ctr"/>
                </a:tc>
                <a:tc>
                  <a:txBody>
                    <a:bodyPr/>
                    <a:lstStyle/>
                    <a:p>
                      <a:pPr algn="ctr"/>
                      <a:r>
                        <a:rPr lang="en-GB" sz="1400" dirty="0"/>
                        <a:t>SVCall</a:t>
                      </a:r>
                    </a:p>
                  </a:txBody>
                  <a:tcPr marT="0" marB="0" anchor="ctr"/>
                </a:tc>
                <a:tc>
                  <a:txBody>
                    <a:bodyPr/>
                    <a:lstStyle/>
                    <a:p>
                      <a:pPr algn="ctr"/>
                      <a:r>
                        <a:rPr lang="en-GB" sz="1400" dirty="0"/>
                        <a:t>0x2C</a:t>
                      </a:r>
                    </a:p>
                  </a:txBody>
                  <a:tcPr marT="0" marB="0" anchor="ctr"/>
                </a:tc>
                <a:extLst>
                  <a:ext uri="{0D108BD9-81ED-4DB2-BD59-A6C34878D82A}">
                    <a16:rowId xmlns:a16="http://schemas.microsoft.com/office/drawing/2014/main" val="10012"/>
                  </a:ext>
                </a:extLst>
              </a:tr>
              <a:tr h="212725">
                <a:tc>
                  <a:txBody>
                    <a:bodyPr/>
                    <a:lstStyle/>
                    <a:p>
                      <a:pPr algn="ctr"/>
                      <a:r>
                        <a:rPr lang="en-GB" sz="1400" dirty="0"/>
                        <a:t>12</a:t>
                      </a:r>
                    </a:p>
                  </a:txBody>
                  <a:tcPr marT="0" marB="0" anchor="ctr"/>
                </a:tc>
                <a:tc>
                  <a:txBody>
                    <a:bodyPr/>
                    <a:lstStyle/>
                    <a:p>
                      <a:pPr algn="ctr"/>
                      <a:endParaRPr lang="en-GB" sz="1400" dirty="0"/>
                    </a:p>
                  </a:txBody>
                  <a:tcPr marT="0" marB="0" anchor="ctr"/>
                </a:tc>
                <a:tc rowSpan="2">
                  <a:txBody>
                    <a:bodyPr/>
                    <a:lstStyle/>
                    <a:p>
                      <a:pPr algn="ctr"/>
                      <a:r>
                        <a:rPr lang="en-GB" sz="1400" dirty="0"/>
                        <a:t>Reserved</a:t>
                      </a:r>
                    </a:p>
                  </a:txBody>
                  <a:tcPr marT="0" marB="0" anchor="ctr"/>
                </a:tc>
                <a:tc>
                  <a:txBody>
                    <a:bodyPr/>
                    <a:lstStyle/>
                    <a:p>
                      <a:pPr algn="ctr"/>
                      <a:endParaRPr lang="en-GB" sz="1400" dirty="0"/>
                    </a:p>
                  </a:txBody>
                  <a:tcPr marT="0" marB="0" anchor="ctr"/>
                </a:tc>
                <a:extLst>
                  <a:ext uri="{0D108BD9-81ED-4DB2-BD59-A6C34878D82A}">
                    <a16:rowId xmlns:a16="http://schemas.microsoft.com/office/drawing/2014/main" val="10013"/>
                  </a:ext>
                </a:extLst>
              </a:tr>
              <a:tr h="212725">
                <a:tc>
                  <a:txBody>
                    <a:bodyPr/>
                    <a:lstStyle/>
                    <a:p>
                      <a:pPr algn="ctr"/>
                      <a:r>
                        <a:rPr lang="en-GB" sz="1400" dirty="0"/>
                        <a:t>13</a:t>
                      </a:r>
                    </a:p>
                  </a:txBody>
                  <a:tcPr marT="0" marB="0" anchor="ctr"/>
                </a:tc>
                <a:tc>
                  <a:txBody>
                    <a:bodyPr/>
                    <a:lstStyle/>
                    <a:p>
                      <a:pPr algn="ctr"/>
                      <a:endParaRPr lang="en-GB" sz="1400" dirty="0"/>
                    </a:p>
                  </a:txBody>
                  <a:tcPr marT="0" marB="0" anchor="ctr"/>
                </a:tc>
                <a:tc vMerge="1">
                  <a:txBody>
                    <a:bodyPr/>
                    <a:lstStyle/>
                    <a:p>
                      <a:pPr algn="ctr"/>
                      <a:endParaRPr lang="en-GB" sz="1600" dirty="0"/>
                    </a:p>
                  </a:txBody>
                  <a:tcPr marT="0" marB="0" anchor="ctr"/>
                </a:tc>
                <a:tc>
                  <a:txBody>
                    <a:bodyPr/>
                    <a:lstStyle/>
                    <a:p>
                      <a:pPr algn="ctr"/>
                      <a:endParaRPr lang="en-GB" sz="1400" dirty="0"/>
                    </a:p>
                  </a:txBody>
                  <a:tcPr marT="0" marB="0" anchor="ctr"/>
                </a:tc>
                <a:extLst>
                  <a:ext uri="{0D108BD9-81ED-4DB2-BD59-A6C34878D82A}">
                    <a16:rowId xmlns:a16="http://schemas.microsoft.com/office/drawing/2014/main" val="10014"/>
                  </a:ext>
                </a:extLst>
              </a:tr>
              <a:tr h="212725">
                <a:tc>
                  <a:txBody>
                    <a:bodyPr/>
                    <a:lstStyle/>
                    <a:p>
                      <a:pPr algn="ctr"/>
                      <a:r>
                        <a:rPr lang="en-GB" sz="1400" dirty="0"/>
                        <a:t>14</a:t>
                      </a:r>
                    </a:p>
                  </a:txBody>
                  <a:tcPr marT="0" marB="0" anchor="ctr"/>
                </a:tc>
                <a:tc>
                  <a:txBody>
                    <a:bodyPr/>
                    <a:lstStyle/>
                    <a:p>
                      <a:pPr algn="ctr"/>
                      <a:r>
                        <a:rPr lang="en-GB" sz="1400" dirty="0"/>
                        <a:t>-2</a:t>
                      </a:r>
                    </a:p>
                  </a:txBody>
                  <a:tcPr marT="0" marB="0" anchor="ctr"/>
                </a:tc>
                <a:tc>
                  <a:txBody>
                    <a:bodyPr/>
                    <a:lstStyle/>
                    <a:p>
                      <a:pPr algn="ctr"/>
                      <a:r>
                        <a:rPr lang="en-GB" sz="1400" dirty="0"/>
                        <a:t>PendSV</a:t>
                      </a:r>
                    </a:p>
                  </a:txBody>
                  <a:tcPr marT="0" marB="0" anchor="ctr"/>
                </a:tc>
                <a:tc>
                  <a:txBody>
                    <a:bodyPr/>
                    <a:lstStyle/>
                    <a:p>
                      <a:pPr algn="ctr"/>
                      <a:r>
                        <a:rPr lang="en-GB" sz="1400" dirty="0"/>
                        <a:t>0x38</a:t>
                      </a:r>
                    </a:p>
                  </a:txBody>
                  <a:tcPr marT="0" marB="0" anchor="ctr"/>
                </a:tc>
                <a:extLst>
                  <a:ext uri="{0D108BD9-81ED-4DB2-BD59-A6C34878D82A}">
                    <a16:rowId xmlns:a16="http://schemas.microsoft.com/office/drawing/2014/main" val="10015"/>
                  </a:ext>
                </a:extLst>
              </a:tr>
              <a:tr h="212725">
                <a:tc>
                  <a:txBody>
                    <a:bodyPr/>
                    <a:lstStyle/>
                    <a:p>
                      <a:pPr algn="ctr"/>
                      <a:r>
                        <a:rPr lang="en-GB" sz="1400" dirty="0"/>
                        <a:t>15</a:t>
                      </a:r>
                    </a:p>
                  </a:txBody>
                  <a:tcPr marT="0" marB="0" anchor="ctr"/>
                </a:tc>
                <a:tc>
                  <a:txBody>
                    <a:bodyPr/>
                    <a:lstStyle/>
                    <a:p>
                      <a:pPr algn="ctr"/>
                      <a:r>
                        <a:rPr lang="en-GB" sz="1400" dirty="0"/>
                        <a:t>-1</a:t>
                      </a:r>
                    </a:p>
                  </a:txBody>
                  <a:tcPr marT="0" marB="0" anchor="ctr"/>
                </a:tc>
                <a:tc>
                  <a:txBody>
                    <a:bodyPr/>
                    <a:lstStyle/>
                    <a:p>
                      <a:pPr algn="ctr"/>
                      <a:r>
                        <a:rPr lang="en-GB" sz="1400" dirty="0"/>
                        <a:t>SysTick</a:t>
                      </a:r>
                    </a:p>
                  </a:txBody>
                  <a:tcPr marT="0" marB="0" anchor="ctr"/>
                </a:tc>
                <a:tc>
                  <a:txBody>
                    <a:bodyPr/>
                    <a:lstStyle/>
                    <a:p>
                      <a:pPr algn="ctr"/>
                      <a:r>
                        <a:rPr lang="en-GB" sz="1400" dirty="0"/>
                        <a:t>0x3C</a:t>
                      </a:r>
                    </a:p>
                  </a:txBody>
                  <a:tcPr marT="0" marB="0" anchor="ctr"/>
                </a:tc>
                <a:extLst>
                  <a:ext uri="{0D108BD9-81ED-4DB2-BD59-A6C34878D82A}">
                    <a16:rowId xmlns:a16="http://schemas.microsoft.com/office/drawing/2014/main" val="10016"/>
                  </a:ext>
                </a:extLst>
              </a:tr>
              <a:tr h="212725">
                <a:tc>
                  <a:txBody>
                    <a:bodyPr/>
                    <a:lstStyle/>
                    <a:p>
                      <a:pPr algn="ctr"/>
                      <a:r>
                        <a:rPr lang="en-GB" sz="1400" dirty="0"/>
                        <a:t>16</a:t>
                      </a:r>
                    </a:p>
                  </a:txBody>
                  <a:tcPr marT="0" marB="0" anchor="ctr"/>
                </a:tc>
                <a:tc>
                  <a:txBody>
                    <a:bodyPr/>
                    <a:lstStyle/>
                    <a:p>
                      <a:pPr algn="ctr"/>
                      <a:r>
                        <a:rPr lang="en-GB" sz="1400" dirty="0"/>
                        <a:t>0</a:t>
                      </a:r>
                    </a:p>
                  </a:txBody>
                  <a:tcPr marT="0" marB="0" anchor="ctr"/>
                </a:tc>
                <a:tc>
                  <a:txBody>
                    <a:bodyPr/>
                    <a:lstStyle/>
                    <a:p>
                      <a:pPr algn="ctr"/>
                      <a:r>
                        <a:rPr lang="en-GB" sz="1400" dirty="0"/>
                        <a:t>IRQ0</a:t>
                      </a:r>
                    </a:p>
                  </a:txBody>
                  <a:tcPr marT="0" marB="0" anchor="ctr"/>
                </a:tc>
                <a:tc>
                  <a:txBody>
                    <a:bodyPr/>
                    <a:lstStyle/>
                    <a:p>
                      <a:pPr algn="ctr"/>
                      <a:r>
                        <a:rPr lang="en-GB" sz="1400" dirty="0"/>
                        <a:t>0x40</a:t>
                      </a:r>
                    </a:p>
                  </a:txBody>
                  <a:tcPr marT="0" marB="0" anchor="ctr"/>
                </a:tc>
                <a:extLst>
                  <a:ext uri="{0D108BD9-81ED-4DB2-BD59-A6C34878D82A}">
                    <a16:rowId xmlns:a16="http://schemas.microsoft.com/office/drawing/2014/main" val="10017"/>
                  </a:ext>
                </a:extLst>
              </a:tr>
              <a:tr h="212725">
                <a:tc>
                  <a:txBody>
                    <a:bodyPr/>
                    <a:lstStyle/>
                    <a:p>
                      <a:pPr algn="ctr"/>
                      <a:r>
                        <a:rPr lang="en-GB" sz="1400" dirty="0"/>
                        <a:t>17</a:t>
                      </a:r>
                    </a:p>
                  </a:txBody>
                  <a:tcPr marT="0" marB="0" anchor="ctr"/>
                </a:tc>
                <a:tc>
                  <a:txBody>
                    <a:bodyPr/>
                    <a:lstStyle/>
                    <a:p>
                      <a:pPr algn="ctr"/>
                      <a:r>
                        <a:rPr lang="en-GB" sz="1400" dirty="0"/>
                        <a:t>1</a:t>
                      </a:r>
                    </a:p>
                  </a:txBody>
                  <a:tcPr marT="0" marB="0" anchor="ctr"/>
                </a:tc>
                <a:tc>
                  <a:txBody>
                    <a:bodyPr/>
                    <a:lstStyle/>
                    <a:p>
                      <a:pPr algn="ctr"/>
                      <a:r>
                        <a:rPr lang="en-GB" sz="1400" dirty="0"/>
                        <a:t>IRQ1</a:t>
                      </a:r>
                    </a:p>
                  </a:txBody>
                  <a:tcPr marT="0" marB="0" anchor="ctr"/>
                </a:tc>
                <a:tc>
                  <a:txBody>
                    <a:bodyPr/>
                    <a:lstStyle/>
                    <a:p>
                      <a:pPr algn="ctr"/>
                      <a:r>
                        <a:rPr lang="en-GB" sz="1400" dirty="0"/>
                        <a:t>0x44</a:t>
                      </a:r>
                    </a:p>
                  </a:txBody>
                  <a:tcPr marT="0" marB="0" anchor="ctr"/>
                </a:tc>
                <a:extLst>
                  <a:ext uri="{0D108BD9-81ED-4DB2-BD59-A6C34878D82A}">
                    <a16:rowId xmlns:a16="http://schemas.microsoft.com/office/drawing/2014/main" val="10018"/>
                  </a:ext>
                </a:extLst>
              </a:tr>
              <a:tr h="212725">
                <a:tc>
                  <a:txBody>
                    <a:bodyPr/>
                    <a:lstStyle/>
                    <a:p>
                      <a:pPr algn="ctr"/>
                      <a:r>
                        <a:rPr lang="en-GB" sz="1400" dirty="0"/>
                        <a:t>18</a:t>
                      </a:r>
                    </a:p>
                  </a:txBody>
                  <a:tcPr marT="0" marB="0" anchor="ctr"/>
                </a:tc>
                <a:tc>
                  <a:txBody>
                    <a:bodyPr/>
                    <a:lstStyle/>
                    <a:p>
                      <a:pPr algn="ctr"/>
                      <a:r>
                        <a:rPr lang="en-GB" sz="1400" dirty="0"/>
                        <a:t>2</a:t>
                      </a:r>
                    </a:p>
                  </a:txBody>
                  <a:tcPr marT="0" marB="0" anchor="ctr"/>
                </a:tc>
                <a:tc>
                  <a:txBody>
                    <a:bodyPr/>
                    <a:lstStyle/>
                    <a:p>
                      <a:pPr algn="ctr"/>
                      <a:r>
                        <a:rPr lang="en-GB" sz="1400" dirty="0"/>
                        <a:t>IRQ2</a:t>
                      </a:r>
                    </a:p>
                  </a:txBody>
                  <a:tcPr marT="0" marB="0" anchor="ctr"/>
                </a:tc>
                <a:tc>
                  <a:txBody>
                    <a:bodyPr/>
                    <a:lstStyle/>
                    <a:p>
                      <a:pPr algn="ctr"/>
                      <a:r>
                        <a:rPr lang="en-GB" sz="1400" dirty="0"/>
                        <a:t>0x48</a:t>
                      </a:r>
                    </a:p>
                  </a:txBody>
                  <a:tcPr marT="0" marB="0" anchor="ctr"/>
                </a:tc>
                <a:extLst>
                  <a:ext uri="{0D108BD9-81ED-4DB2-BD59-A6C34878D82A}">
                    <a16:rowId xmlns:a16="http://schemas.microsoft.com/office/drawing/2014/main" val="10019"/>
                  </a:ext>
                </a:extLst>
              </a:tr>
              <a:tr h="212725">
                <a:tc>
                  <a:txBody>
                    <a:bodyPr/>
                    <a:lstStyle/>
                    <a:p>
                      <a:pPr algn="ctr"/>
                      <a:r>
                        <a:rPr lang="en-GB" sz="1400" dirty="0"/>
                        <a:t>.</a:t>
                      </a:r>
                    </a:p>
                  </a:txBody>
                  <a:tcPr marT="0" marB="0" anchor="ctr"/>
                </a:tc>
                <a:tc>
                  <a:txBody>
                    <a:bodyPr/>
                    <a:lstStyle/>
                    <a:p>
                      <a:pPr algn="ctr"/>
                      <a:endParaRPr lang="en-GB" sz="1400" dirty="0"/>
                    </a:p>
                  </a:txBody>
                  <a:tcPr marT="0" marB="0" anchor="ctr"/>
                </a:tc>
                <a:tc>
                  <a:txBody>
                    <a:bodyPr/>
                    <a:lstStyle/>
                    <a:p>
                      <a:pPr algn="ctr"/>
                      <a:r>
                        <a:rPr lang="en-GB" sz="1400" dirty="0"/>
                        <a:t>.</a:t>
                      </a:r>
                    </a:p>
                  </a:txBody>
                  <a:tcPr marT="0" marB="0" anchor="ctr"/>
                </a:tc>
                <a:tc>
                  <a:txBody>
                    <a:bodyPr/>
                    <a:lstStyle/>
                    <a:p>
                      <a:pPr algn="ctr"/>
                      <a:endParaRPr lang="en-GB" sz="1400" dirty="0"/>
                    </a:p>
                  </a:txBody>
                  <a:tcPr marT="0" marB="0" anchor="ctr"/>
                </a:tc>
                <a:extLst>
                  <a:ext uri="{0D108BD9-81ED-4DB2-BD59-A6C34878D82A}">
                    <a16:rowId xmlns:a16="http://schemas.microsoft.com/office/drawing/2014/main" val="10020"/>
                  </a:ext>
                </a:extLst>
              </a:tr>
              <a:tr h="212725">
                <a:tc>
                  <a:txBody>
                    <a:bodyPr/>
                    <a:lstStyle/>
                    <a:p>
                      <a:pPr algn="ctr"/>
                      <a:r>
                        <a:rPr lang="en-GB" sz="1400" dirty="0"/>
                        <a:t>16+n</a:t>
                      </a:r>
                    </a:p>
                  </a:txBody>
                  <a:tcPr marT="0" marB="0" anchor="ctr"/>
                </a:tc>
                <a:tc>
                  <a:txBody>
                    <a:bodyPr/>
                    <a:lstStyle/>
                    <a:p>
                      <a:pPr algn="ctr"/>
                      <a:r>
                        <a:rPr lang="en-GB" sz="1400" dirty="0"/>
                        <a:t>n</a:t>
                      </a:r>
                    </a:p>
                  </a:txBody>
                  <a:tcPr marT="0" marB="0" anchor="ctr"/>
                </a:tc>
                <a:tc>
                  <a:txBody>
                    <a:bodyPr/>
                    <a:lstStyle/>
                    <a:p>
                      <a:pPr algn="ctr"/>
                      <a:r>
                        <a:rPr lang="en-GB" sz="1400" dirty="0"/>
                        <a:t>IRQn</a:t>
                      </a:r>
                    </a:p>
                  </a:txBody>
                  <a:tcPr marT="0" marB="0" anchor="ctr"/>
                </a:tc>
                <a:tc>
                  <a:txBody>
                    <a:bodyPr/>
                    <a:lstStyle/>
                    <a:p>
                      <a:pPr algn="ctr"/>
                      <a:r>
                        <a:rPr lang="en-GB" sz="1400" dirty="0"/>
                        <a:t>0x40+4n</a:t>
                      </a:r>
                    </a:p>
                  </a:txBody>
                  <a:tcPr marT="0" marB="0" anchor="ctr"/>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4285197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00601" y="1981201"/>
            <a:ext cx="4924425" cy="505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1" y="1600200"/>
            <a:ext cx="202882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sz="3200" dirty="0"/>
              <a:t>Upon Entry to Handler</a:t>
            </a:r>
          </a:p>
        </p:txBody>
      </p:sp>
      <p:cxnSp>
        <p:nvCxnSpPr>
          <p:cNvPr id="7" name="Straight Arrow Connector 6"/>
          <p:cNvCxnSpPr/>
          <p:nvPr/>
        </p:nvCxnSpPr>
        <p:spPr bwMode="auto">
          <a:xfrm flipH="1" flipV="1">
            <a:off x="5715000" y="2438401"/>
            <a:ext cx="1143000" cy="1600200"/>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Line Callout 2 16"/>
          <p:cNvSpPr/>
          <p:nvPr/>
        </p:nvSpPr>
        <p:spPr bwMode="auto">
          <a:xfrm>
            <a:off x="6167468" y="4191001"/>
            <a:ext cx="2640568" cy="1212999"/>
          </a:xfrm>
          <a:prstGeom prst="borderCallout2">
            <a:avLst>
              <a:gd name="adj1" fmla="val 18750"/>
              <a:gd name="adj2" fmla="val -8333"/>
              <a:gd name="adj3" fmla="val 18750"/>
              <a:gd name="adj4" fmla="val -16667"/>
              <a:gd name="adj5" fmla="val 30096"/>
              <a:gd name="adj6" fmla="val -118271"/>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dirty="0"/>
              <a:t>PC has been loaded with start address of handler </a:t>
            </a:r>
          </a:p>
        </p:txBody>
      </p:sp>
    </p:spTree>
    <p:extLst>
      <p:ext uri="{BB962C8B-B14F-4D97-AF65-F5344CB8AC3E}">
        <p14:creationId xmlns:p14="http://schemas.microsoft.com/office/powerpoint/2010/main" val="2260708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 Load LR with EXC_RETURN Code</a:t>
            </a:r>
          </a:p>
        </p:txBody>
      </p:sp>
      <p:sp>
        <p:nvSpPr>
          <p:cNvPr id="3" name="Content Placeholder 2"/>
          <p:cNvSpPr>
            <a:spLocks noGrp="1"/>
          </p:cNvSpPr>
          <p:nvPr>
            <p:ph idx="1"/>
          </p:nvPr>
        </p:nvSpPr>
        <p:spPr>
          <a:xfrm>
            <a:off x="492125" y="1432337"/>
            <a:ext cx="11155973" cy="2995800"/>
          </a:xfrm>
        </p:spPr>
        <p:txBody>
          <a:bodyPr/>
          <a:lstStyle/>
          <a:p>
            <a:pPr>
              <a:spcBef>
                <a:spcPct val="0"/>
              </a:spcBef>
            </a:pPr>
            <a:r>
              <a:rPr lang="en-US" dirty="0">
                <a:ea typeface="ＭＳ Ｐゴシック" panose="020B0600070205080204" pitchFamily="34" charset="-128"/>
              </a:rPr>
              <a:t>EXC_RETURN value generated by CPU to provide information on how to return</a:t>
            </a:r>
          </a:p>
          <a:p>
            <a:pPr lvl="1">
              <a:spcBef>
                <a:spcPct val="0"/>
              </a:spcBef>
            </a:pPr>
            <a:r>
              <a:rPr lang="en-US" sz="2000" dirty="0">
                <a:solidFill>
                  <a:schemeClr val="tx2"/>
                </a:solidFill>
                <a:ea typeface="ＭＳ Ｐゴシック" panose="020B0600070205080204" pitchFamily="34" charset="-128"/>
              </a:rPr>
              <a:t>Which SP to restore registers from? MSP (0) or PSP (1)?</a:t>
            </a:r>
          </a:p>
          <a:p>
            <a:pPr lvl="5" fontAlgn="base">
              <a:spcBef>
                <a:spcPct val="0"/>
              </a:spcBef>
            </a:pPr>
            <a:r>
              <a:rPr lang="en-US" sz="2000" dirty="0">
                <a:solidFill>
                  <a:schemeClr val="tx2"/>
                </a:solidFill>
                <a:ea typeface="ＭＳ Ｐゴシック" panose="020B0600070205080204" pitchFamily="34" charset="-128"/>
              </a:rPr>
              <a:t>Previous value of SPSEL</a:t>
            </a:r>
          </a:p>
          <a:p>
            <a:pPr lvl="1">
              <a:spcBef>
                <a:spcPct val="0"/>
              </a:spcBef>
            </a:pPr>
            <a:r>
              <a:rPr lang="en-US" sz="2000" dirty="0">
                <a:solidFill>
                  <a:schemeClr val="tx2"/>
                </a:solidFill>
                <a:ea typeface="ＭＳ Ｐゴシック" panose="020B0600070205080204" pitchFamily="34" charset="-128"/>
              </a:rPr>
              <a:t>Which mode to return to? Handler (0) or Thread (1)?</a:t>
            </a:r>
          </a:p>
          <a:p>
            <a:pPr lvl="5" fontAlgn="base">
              <a:spcBef>
                <a:spcPct val="0"/>
              </a:spcBef>
            </a:pPr>
            <a:r>
              <a:rPr lang="en-US" sz="2000" dirty="0">
                <a:solidFill>
                  <a:schemeClr val="tx2"/>
                </a:solidFill>
                <a:ea typeface="ＭＳ Ｐゴシック" panose="020B0600070205080204" pitchFamily="34" charset="-128"/>
              </a:rPr>
              <a:t>Another exception handler may have been running when this exception was requested</a:t>
            </a:r>
          </a:p>
        </p:txBody>
      </p:sp>
    </p:spTree>
    <p:extLst>
      <p:ext uri="{BB962C8B-B14F-4D97-AF65-F5344CB8AC3E}">
        <p14:creationId xmlns:p14="http://schemas.microsoft.com/office/powerpoint/2010/main" val="1218236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5. Load LR with EXC_RETURN Code</a:t>
            </a:r>
          </a:p>
        </p:txBody>
      </p:sp>
      <p:pic>
        <p:nvPicPr>
          <p:cNvPr id="5" name="Picture 4">
            <a:extLst>
              <a:ext uri="{FF2B5EF4-FFF2-40B4-BE49-F238E27FC236}">
                <a16:creationId xmlns:a16="http://schemas.microsoft.com/office/drawing/2014/main" id="{E2DF87F7-8715-4E0A-8BCB-B642CB434B6C}"/>
              </a:ext>
            </a:extLst>
          </p:cNvPr>
          <p:cNvPicPr>
            <a:picLocks noChangeAspect="1"/>
          </p:cNvPicPr>
          <p:nvPr/>
        </p:nvPicPr>
        <p:blipFill>
          <a:blip r:embed="rId3"/>
          <a:stretch>
            <a:fillRect/>
          </a:stretch>
        </p:blipFill>
        <p:spPr>
          <a:xfrm>
            <a:off x="1827284" y="1143867"/>
            <a:ext cx="8537432" cy="5045832"/>
          </a:xfrm>
          <a:prstGeom prst="rect">
            <a:avLst/>
          </a:prstGeom>
        </p:spPr>
      </p:pic>
    </p:spTree>
    <p:extLst>
      <p:ext uri="{BB962C8B-B14F-4D97-AF65-F5344CB8AC3E}">
        <p14:creationId xmlns:p14="http://schemas.microsoft.com/office/powerpoint/2010/main" val="1073767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Updated LR with EXC_RETURN Code</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976" y="1600200"/>
            <a:ext cx="202882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ight Arrow 8"/>
          <p:cNvSpPr/>
          <p:nvPr/>
        </p:nvSpPr>
        <p:spPr bwMode="auto">
          <a:xfrm rot="10800000">
            <a:off x="3581401" y="4081330"/>
            <a:ext cx="2132767" cy="6096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2400" dirty="0">
              <a:latin typeface="Times New Roman" pitchFamily="18" charset="0"/>
            </a:endParaRPr>
          </a:p>
        </p:txBody>
      </p:sp>
    </p:spTree>
    <p:extLst>
      <p:ext uri="{BB962C8B-B14F-4D97-AF65-F5344CB8AC3E}">
        <p14:creationId xmlns:p14="http://schemas.microsoft.com/office/powerpoint/2010/main" val="437491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6. Load IPSR with exception number</a:t>
            </a:r>
          </a:p>
        </p:txBody>
      </p:sp>
      <p:sp>
        <p:nvSpPr>
          <p:cNvPr id="3" name="Content Placeholder 2"/>
          <p:cNvSpPr>
            <a:spLocks noGrp="1"/>
          </p:cNvSpPr>
          <p:nvPr>
            <p:ph idx="1"/>
          </p:nvPr>
        </p:nvSpPr>
        <p:spPr>
          <a:xfrm>
            <a:off x="492125" y="1377897"/>
            <a:ext cx="5603875" cy="1271785"/>
          </a:xfrm>
        </p:spPr>
        <p:txBody>
          <a:bodyPr/>
          <a:lstStyle/>
          <a:p>
            <a:pPr>
              <a:spcBef>
                <a:spcPct val="0"/>
              </a:spcBef>
            </a:pPr>
            <a:r>
              <a:rPr lang="en-US" dirty="0">
                <a:ea typeface="ＭＳ Ｐゴシック" panose="020B0600070205080204" pitchFamily="34" charset="-128"/>
              </a:rPr>
              <a:t>Interrupt Program Status Register (IPSR)</a:t>
            </a:r>
          </a:p>
          <a:p>
            <a:pPr lvl="1">
              <a:spcBef>
                <a:spcPct val="0"/>
              </a:spcBef>
            </a:pPr>
            <a:r>
              <a:rPr lang="en-US" sz="2000" dirty="0">
                <a:solidFill>
                  <a:schemeClr val="tx2"/>
                </a:solidFill>
                <a:ea typeface="ＭＳ Ｐゴシック" panose="020B0600070205080204" pitchFamily="34" charset="-128"/>
              </a:rPr>
              <a:t>Exception type number</a:t>
            </a:r>
          </a:p>
          <a:p>
            <a:pPr marL="538162" lvl="1" indent="0">
              <a:buNone/>
            </a:pPr>
            <a:endParaRPr lang="en-US" dirty="0"/>
          </a:p>
        </p:txBody>
      </p:sp>
      <p:pic>
        <p:nvPicPr>
          <p:cNvPr id="4" name="Picture 3">
            <a:extLst>
              <a:ext uri="{FF2B5EF4-FFF2-40B4-BE49-F238E27FC236}">
                <a16:creationId xmlns:a16="http://schemas.microsoft.com/office/drawing/2014/main" id="{AFF2FA19-8D9E-4223-BB46-A48C1086C284}"/>
              </a:ext>
            </a:extLst>
          </p:cNvPr>
          <p:cNvPicPr>
            <a:picLocks noChangeAspect="1"/>
          </p:cNvPicPr>
          <p:nvPr/>
        </p:nvPicPr>
        <p:blipFill>
          <a:blip r:embed="rId3"/>
          <a:stretch>
            <a:fillRect/>
          </a:stretch>
        </p:blipFill>
        <p:spPr>
          <a:xfrm>
            <a:off x="6893069" y="1192635"/>
            <a:ext cx="4603173" cy="4826019"/>
          </a:xfrm>
          <a:prstGeom prst="rect">
            <a:avLst/>
          </a:prstGeom>
        </p:spPr>
      </p:pic>
    </p:spTree>
    <p:extLst>
      <p:ext uri="{BB962C8B-B14F-4D97-AF65-F5344CB8AC3E}">
        <p14:creationId xmlns:p14="http://schemas.microsoft.com/office/powerpoint/2010/main" val="2209044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7. Start Executing Exception Handler</a:t>
            </a:r>
          </a:p>
        </p:txBody>
      </p:sp>
      <p:sp>
        <p:nvSpPr>
          <p:cNvPr id="3" name="Content Placeholder 2"/>
          <p:cNvSpPr>
            <a:spLocks noGrp="1"/>
          </p:cNvSpPr>
          <p:nvPr>
            <p:ph idx="1"/>
          </p:nvPr>
        </p:nvSpPr>
        <p:spPr>
          <a:xfrm>
            <a:off x="492125" y="1342736"/>
            <a:ext cx="10799218" cy="4392800"/>
          </a:xfrm>
        </p:spPr>
        <p:txBody>
          <a:bodyPr/>
          <a:lstStyle/>
          <a:p>
            <a:pPr>
              <a:spcBef>
                <a:spcPct val="0"/>
              </a:spcBef>
            </a:pPr>
            <a:r>
              <a:rPr lang="en-US" dirty="0">
                <a:ea typeface="ＭＳ Ｐゴシック" panose="020B0600070205080204" pitchFamily="34" charset="-128"/>
              </a:rPr>
              <a:t>Exception handler starts running, unless preempted by a higher-priority exception</a:t>
            </a:r>
          </a:p>
          <a:p>
            <a:pPr>
              <a:spcBef>
                <a:spcPct val="0"/>
              </a:spcBef>
            </a:pPr>
            <a:r>
              <a:rPr lang="en-US" dirty="0">
                <a:ea typeface="ＭＳ Ｐゴシック" panose="020B0600070205080204" pitchFamily="34" charset="-128"/>
              </a:rPr>
              <a:t>Exception handler may save additional registers on stack</a:t>
            </a:r>
          </a:p>
          <a:p>
            <a:pPr lvl="1">
              <a:spcBef>
                <a:spcPct val="0"/>
              </a:spcBef>
            </a:pPr>
            <a:r>
              <a:rPr lang="en-US" sz="2000" dirty="0">
                <a:solidFill>
                  <a:schemeClr val="tx2"/>
                </a:solidFill>
                <a:ea typeface="ＭＳ Ｐゴシック" panose="020B0600070205080204" pitchFamily="34" charset="-128"/>
              </a:rPr>
              <a:t>e.g. if handler may call a subroutine, LR and R4 must be saved</a:t>
            </a:r>
          </a:p>
          <a:p>
            <a:pPr marL="538162" lvl="1" indent="0">
              <a:buNone/>
            </a:pPr>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2289" y="4114801"/>
            <a:ext cx="4924425" cy="505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3146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8000" y="1524001"/>
            <a:ext cx="3067050" cy="314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6" y="1200150"/>
            <a:ext cx="2066925" cy="489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sz="3200" dirty="0"/>
              <a:t>After Handler has Saved More Context</a:t>
            </a:r>
          </a:p>
        </p:txBody>
      </p:sp>
      <p:grpSp>
        <p:nvGrpSpPr>
          <p:cNvPr id="8" name="Group 7"/>
          <p:cNvGrpSpPr/>
          <p:nvPr/>
        </p:nvGrpSpPr>
        <p:grpSpPr>
          <a:xfrm>
            <a:off x="5495416" y="1482306"/>
            <a:ext cx="5858385" cy="4537494"/>
            <a:chOff x="4800861" y="2024191"/>
            <a:chExt cx="5858385" cy="4537494"/>
          </a:xfrm>
        </p:grpSpPr>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861" y="3429000"/>
              <a:ext cx="5559958" cy="1951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Line Callout 2 4"/>
            <p:cNvSpPr/>
            <p:nvPr/>
          </p:nvSpPr>
          <p:spPr bwMode="auto">
            <a:xfrm rot="18434846">
              <a:off x="6470554" y="2528010"/>
              <a:ext cx="1420873" cy="417953"/>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R4</a:t>
              </a:r>
            </a:p>
          </p:txBody>
        </p:sp>
        <p:sp>
          <p:nvSpPr>
            <p:cNvPr id="10" name="Line Callout 2 9"/>
            <p:cNvSpPr/>
            <p:nvPr/>
          </p:nvSpPr>
          <p:spPr bwMode="auto">
            <a:xfrm rot="18434846">
              <a:off x="7301433" y="2528010"/>
              <a:ext cx="1420873" cy="417953"/>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LR</a:t>
              </a:r>
            </a:p>
          </p:txBody>
        </p:sp>
        <p:sp>
          <p:nvSpPr>
            <p:cNvPr id="11" name="Line Callout 2 10"/>
            <p:cNvSpPr/>
            <p:nvPr/>
          </p:nvSpPr>
          <p:spPr bwMode="auto">
            <a:xfrm rot="18434846">
              <a:off x="8139633" y="2525651"/>
              <a:ext cx="1420873" cy="417953"/>
            </a:xfrm>
            <a:prstGeom prst="borderCallout2">
              <a:avLst>
                <a:gd name="adj1" fmla="val 18750"/>
                <a:gd name="adj2" fmla="val -8333"/>
                <a:gd name="adj3" fmla="val 18750"/>
                <a:gd name="adj4" fmla="val -16667"/>
                <a:gd name="adj5" fmla="val 90987"/>
                <a:gd name="adj6" fmla="val -65602"/>
              </a:avLst>
            </a:prstGeom>
            <a:solidFill>
              <a:schemeClr val="bg1">
                <a:lumMod val="95000"/>
              </a:schemeClr>
            </a:solid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2">
                      <a:lumMod val="75000"/>
                    </a:schemeClr>
                  </a:solidFill>
                </a:rPr>
                <a:t>Saved R0</a:t>
              </a:r>
            </a:p>
          </p:txBody>
        </p:sp>
        <p:sp>
          <p:nvSpPr>
            <p:cNvPr id="14" name="Line Callout 2 13"/>
            <p:cNvSpPr/>
            <p:nvPr/>
          </p:nvSpPr>
          <p:spPr bwMode="auto">
            <a:xfrm rot="2900078">
              <a:off x="7840380" y="5598375"/>
              <a:ext cx="1420873" cy="417953"/>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2">
                      <a:lumMod val="75000"/>
                    </a:schemeClr>
                  </a:solidFill>
                </a:rPr>
                <a:t>Saved LR</a:t>
              </a:r>
            </a:p>
          </p:txBody>
        </p:sp>
        <p:sp>
          <p:nvSpPr>
            <p:cNvPr id="15" name="Line Callout 2 14"/>
            <p:cNvSpPr/>
            <p:nvPr/>
          </p:nvSpPr>
          <p:spPr bwMode="auto">
            <a:xfrm rot="2900078">
              <a:off x="8678580" y="5642272"/>
              <a:ext cx="1420873" cy="417953"/>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2">
                      <a:lumMod val="75000"/>
                    </a:schemeClr>
                  </a:solidFill>
                </a:rPr>
                <a:t>Saved PC</a:t>
              </a:r>
            </a:p>
          </p:txBody>
        </p:sp>
        <p:sp>
          <p:nvSpPr>
            <p:cNvPr id="16" name="Line Callout 2 15"/>
            <p:cNvSpPr/>
            <p:nvPr/>
          </p:nvSpPr>
          <p:spPr bwMode="auto">
            <a:xfrm rot="2900078">
              <a:off x="9516780" y="5642272"/>
              <a:ext cx="1420873" cy="417953"/>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2">
                      <a:lumMod val="75000"/>
                    </a:schemeClr>
                  </a:solidFill>
                </a:rPr>
                <a:t>Saved xPSR</a:t>
              </a:r>
            </a:p>
          </p:txBody>
        </p:sp>
        <p:sp>
          <p:nvSpPr>
            <p:cNvPr id="20" name="Line Callout 2 19"/>
            <p:cNvSpPr/>
            <p:nvPr/>
          </p:nvSpPr>
          <p:spPr bwMode="auto">
            <a:xfrm rot="2900078">
              <a:off x="6202585" y="5598375"/>
              <a:ext cx="1420873" cy="417953"/>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2">
                      <a:lumMod val="75000"/>
                    </a:schemeClr>
                  </a:solidFill>
                </a:rPr>
                <a:t>Saved R3</a:t>
              </a:r>
            </a:p>
          </p:txBody>
        </p:sp>
        <p:sp>
          <p:nvSpPr>
            <p:cNvPr id="21" name="Line Callout 2 20"/>
            <p:cNvSpPr/>
            <p:nvPr/>
          </p:nvSpPr>
          <p:spPr bwMode="auto">
            <a:xfrm rot="2900078">
              <a:off x="7002180" y="5598375"/>
              <a:ext cx="1420873" cy="417953"/>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2">
                      <a:lumMod val="75000"/>
                    </a:schemeClr>
                  </a:solidFill>
                </a:rPr>
                <a:t>Saved R12</a:t>
              </a:r>
            </a:p>
          </p:txBody>
        </p:sp>
        <p:sp>
          <p:nvSpPr>
            <p:cNvPr id="22" name="Line Callout 2 21"/>
            <p:cNvSpPr/>
            <p:nvPr/>
          </p:nvSpPr>
          <p:spPr bwMode="auto">
            <a:xfrm rot="18434846">
              <a:off x="8951332" y="2525651"/>
              <a:ext cx="1420873" cy="417953"/>
            </a:xfrm>
            <a:prstGeom prst="borderCallout2">
              <a:avLst>
                <a:gd name="adj1" fmla="val 18750"/>
                <a:gd name="adj2" fmla="val -8333"/>
                <a:gd name="adj3" fmla="val 18750"/>
                <a:gd name="adj4" fmla="val -16667"/>
                <a:gd name="adj5" fmla="val 90987"/>
                <a:gd name="adj6" fmla="val -65602"/>
              </a:avLst>
            </a:prstGeom>
            <a:solidFill>
              <a:schemeClr val="bg1">
                <a:lumMod val="95000"/>
              </a:schemeClr>
            </a:solid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2">
                      <a:lumMod val="75000"/>
                    </a:schemeClr>
                  </a:solidFill>
                </a:rPr>
                <a:t>Saved R1</a:t>
              </a:r>
            </a:p>
          </p:txBody>
        </p:sp>
        <p:sp>
          <p:nvSpPr>
            <p:cNvPr id="23" name="Line Callout 2 22"/>
            <p:cNvSpPr/>
            <p:nvPr/>
          </p:nvSpPr>
          <p:spPr bwMode="auto">
            <a:xfrm rot="18434846">
              <a:off x="9739833" y="2525651"/>
              <a:ext cx="1420873" cy="417953"/>
            </a:xfrm>
            <a:prstGeom prst="borderCallout2">
              <a:avLst>
                <a:gd name="adj1" fmla="val 18750"/>
                <a:gd name="adj2" fmla="val -8333"/>
                <a:gd name="adj3" fmla="val 18750"/>
                <a:gd name="adj4" fmla="val -16667"/>
                <a:gd name="adj5" fmla="val 90987"/>
                <a:gd name="adj6" fmla="val -65602"/>
              </a:avLst>
            </a:prstGeom>
            <a:solidFill>
              <a:schemeClr val="bg1">
                <a:lumMod val="95000"/>
              </a:schemeClr>
            </a:solid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2">
                      <a:lumMod val="75000"/>
                    </a:schemeClr>
                  </a:solidFill>
                </a:rPr>
                <a:t>Saved R2</a:t>
              </a:r>
            </a:p>
          </p:txBody>
        </p:sp>
      </p:grpSp>
      <p:sp>
        <p:nvSpPr>
          <p:cNvPr id="24" name="Line Callout 2 23"/>
          <p:cNvSpPr/>
          <p:nvPr/>
        </p:nvSpPr>
        <p:spPr bwMode="auto">
          <a:xfrm>
            <a:off x="3505100" y="5187802"/>
            <a:ext cx="2514701" cy="1212999"/>
          </a:xfrm>
          <a:prstGeom prst="borderCallout2">
            <a:avLst>
              <a:gd name="adj1" fmla="val 19435"/>
              <a:gd name="adj2" fmla="val -1724"/>
              <a:gd name="adj3" fmla="val 19435"/>
              <a:gd name="adj4" fmla="val -11380"/>
              <a:gd name="adj5" fmla="val -110299"/>
              <a:gd name="adj6" fmla="val -37584"/>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dirty="0">
                <a:latin typeface="+mj-lt"/>
              </a:rPr>
              <a:t>SP value reduced since registers have been pushed onto stack</a:t>
            </a:r>
          </a:p>
        </p:txBody>
      </p:sp>
      <p:sp>
        <p:nvSpPr>
          <p:cNvPr id="9" name="Oval 8"/>
          <p:cNvSpPr/>
          <p:nvPr/>
        </p:nvSpPr>
        <p:spPr>
          <a:xfrm>
            <a:off x="4762450" y="1600200"/>
            <a:ext cx="1409751" cy="319454"/>
          </a:xfrm>
          <a:prstGeom prst="ellipse">
            <a:avLst/>
          </a:prstGeom>
          <a:noFill/>
          <a:ln w="285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441528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Exiting an Exception Handler</a:t>
            </a:r>
          </a:p>
        </p:txBody>
      </p:sp>
      <p:sp>
        <p:nvSpPr>
          <p:cNvPr id="3" name="Content Placeholder 2"/>
          <p:cNvSpPr>
            <a:spLocks noGrp="1"/>
          </p:cNvSpPr>
          <p:nvPr>
            <p:ph idx="1"/>
          </p:nvPr>
        </p:nvSpPr>
        <p:spPr>
          <a:xfrm>
            <a:off x="492125" y="1488209"/>
            <a:ext cx="10799218" cy="4392800"/>
          </a:xfrm>
        </p:spPr>
        <p:txBody>
          <a:bodyPr/>
          <a:lstStyle/>
          <a:p>
            <a:pPr marL="457200" indent="-457200">
              <a:buFont typeface="+mj-lt"/>
              <a:buAutoNum type="arabicPeriod"/>
            </a:pPr>
            <a:r>
              <a:rPr lang="en-US" dirty="0"/>
              <a:t>Execute instruction triggering exception return processing</a:t>
            </a:r>
          </a:p>
          <a:p>
            <a:pPr marL="457200" indent="-457200">
              <a:buFont typeface="+mj-lt"/>
              <a:buAutoNum type="arabicPeriod"/>
            </a:pPr>
            <a:r>
              <a:rPr lang="en-US" dirty="0"/>
              <a:t>Select return stack, restore context from that stack</a:t>
            </a:r>
          </a:p>
          <a:p>
            <a:pPr marL="457200" indent="-457200">
              <a:buFont typeface="+mj-lt"/>
              <a:buAutoNum type="arabicPeriod"/>
            </a:pPr>
            <a:r>
              <a:rPr lang="en-US" dirty="0"/>
              <a:t>Resume execution of code at restored address</a:t>
            </a:r>
          </a:p>
        </p:txBody>
      </p:sp>
    </p:spTree>
    <p:extLst>
      <p:ext uri="{BB962C8B-B14F-4D97-AF65-F5344CB8AC3E}">
        <p14:creationId xmlns:p14="http://schemas.microsoft.com/office/powerpoint/2010/main" val="3192043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 Execute Instruction for Exception Return</a:t>
            </a:r>
          </a:p>
        </p:txBody>
      </p:sp>
      <p:sp>
        <p:nvSpPr>
          <p:cNvPr id="3" name="Content Placeholder 2"/>
          <p:cNvSpPr>
            <a:spLocks noGrp="1"/>
          </p:cNvSpPr>
          <p:nvPr>
            <p:ph idx="1"/>
          </p:nvPr>
        </p:nvSpPr>
        <p:spPr>
          <a:xfrm>
            <a:off x="506729" y="1398436"/>
            <a:ext cx="5766206" cy="4680000"/>
          </a:xfrm>
        </p:spPr>
        <p:txBody>
          <a:bodyPr/>
          <a:lstStyle/>
          <a:p>
            <a:pPr>
              <a:spcBef>
                <a:spcPct val="0"/>
              </a:spcBef>
            </a:pPr>
            <a:r>
              <a:rPr lang="en-US" dirty="0">
                <a:ea typeface="ＭＳ Ｐゴシック" panose="020B0600070205080204" pitchFamily="34" charset="-128"/>
              </a:rPr>
              <a:t>No “return from interrupt” instruction</a:t>
            </a:r>
          </a:p>
          <a:p>
            <a:pPr>
              <a:spcBef>
                <a:spcPct val="0"/>
              </a:spcBef>
            </a:pPr>
            <a:r>
              <a:rPr lang="en-US" dirty="0">
                <a:ea typeface="ＭＳ Ｐゴシック" panose="020B0600070205080204" pitchFamily="34" charset="-128"/>
              </a:rPr>
              <a:t>Use regular instruction instead</a:t>
            </a:r>
          </a:p>
          <a:p>
            <a:pPr lvl="1">
              <a:spcBef>
                <a:spcPct val="0"/>
              </a:spcBef>
            </a:pPr>
            <a:r>
              <a:rPr lang="en-US" sz="2000" dirty="0">
                <a:solidFill>
                  <a:schemeClr val="tx2"/>
                </a:solidFill>
                <a:ea typeface="ＭＳ Ｐゴシック" panose="020B0600070205080204" pitchFamily="34" charset="-128"/>
              </a:rPr>
              <a:t>BX LR - branch to address in LR by loading PC with LR contents</a:t>
            </a:r>
          </a:p>
          <a:p>
            <a:pPr lvl="1">
              <a:spcBef>
                <a:spcPct val="0"/>
              </a:spcBef>
            </a:pPr>
            <a:r>
              <a:rPr lang="en-US" sz="2000" dirty="0">
                <a:solidFill>
                  <a:schemeClr val="tx2"/>
                </a:solidFill>
                <a:ea typeface="ＭＳ Ｐゴシック" panose="020B0600070205080204" pitchFamily="34" charset="-128"/>
              </a:rPr>
              <a:t>POP …, PC - Pop address from stack into PC</a:t>
            </a:r>
          </a:p>
          <a:p>
            <a:pPr>
              <a:spcBef>
                <a:spcPct val="0"/>
              </a:spcBef>
            </a:pPr>
            <a:r>
              <a:rPr lang="en-US" dirty="0">
                <a:ea typeface="ＭＳ Ｐゴシック" panose="020B0600070205080204" pitchFamily="34" charset="-128"/>
              </a:rPr>
              <a:t>… with a special value EXC_RETURN loaded into the PC to trigger exception handling processing</a:t>
            </a:r>
          </a:p>
          <a:p>
            <a:pPr lvl="1">
              <a:spcBef>
                <a:spcPct val="0"/>
              </a:spcBef>
            </a:pPr>
            <a:r>
              <a:rPr lang="en-US" sz="2000" dirty="0">
                <a:solidFill>
                  <a:schemeClr val="tx2"/>
                </a:solidFill>
                <a:ea typeface="ＭＳ Ｐゴシック" panose="020B0600070205080204" pitchFamily="34" charset="-128"/>
              </a:rPr>
              <a:t>BX LR used if EXC_RETURN is still in LR</a:t>
            </a:r>
          </a:p>
          <a:p>
            <a:pPr lvl="1">
              <a:spcBef>
                <a:spcPct val="0"/>
              </a:spcBef>
            </a:pPr>
            <a:r>
              <a:rPr lang="en-US" sz="2000" dirty="0">
                <a:solidFill>
                  <a:schemeClr val="tx2"/>
                </a:solidFill>
                <a:ea typeface="ＭＳ Ｐゴシック" panose="020B0600070205080204" pitchFamily="34" charset="-128"/>
              </a:rPr>
              <a:t>If EXC_RETURN has been saved on stack, then use POP</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58000" y="3124201"/>
            <a:ext cx="4343400" cy="445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213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custDataLst>
              <p:tags r:id="rId1"/>
            </p:custDataLst>
          </p:nvPr>
        </p:nvSpPr>
        <p:spPr/>
        <p:txBody>
          <a:bodyPr>
            <a:normAutofit/>
          </a:bodyPr>
          <a:lstStyle/>
          <a:p>
            <a:r>
              <a:rPr lang="en-US" sz="3200" dirty="0"/>
              <a:t>Interrupts, Exceptions, and ISR</a:t>
            </a:r>
          </a:p>
        </p:txBody>
      </p:sp>
      <p:sp>
        <p:nvSpPr>
          <p:cNvPr id="6147" name="Rectangle 3"/>
          <p:cNvSpPr>
            <a:spLocks noGrp="1" noChangeArrowheads="1"/>
          </p:cNvSpPr>
          <p:nvPr>
            <p:ph idx="1"/>
            <p:custDataLst>
              <p:tags r:id="rId2"/>
            </p:custDataLst>
          </p:nvPr>
        </p:nvSpPr>
        <p:spPr>
          <a:xfrm>
            <a:off x="492125" y="1145576"/>
            <a:ext cx="10886399" cy="4995207"/>
          </a:xfrm>
        </p:spPr>
        <p:txBody>
          <a:bodyPr vert="horz" lIns="0" tIns="0" rIns="0" bIns="0" rtlCol="0" anchor="t">
            <a:noAutofit/>
          </a:bodyPr>
          <a:lstStyle/>
          <a:p>
            <a:pPr>
              <a:spcBef>
                <a:spcPct val="0"/>
              </a:spcBef>
            </a:pPr>
            <a:r>
              <a:rPr lang="en-US" dirty="0">
                <a:ea typeface="ＭＳ Ｐゴシック" panose="020B0600070205080204" pitchFamily="34" charset="-128"/>
              </a:rPr>
              <a:t>Types of interrupts:</a:t>
            </a:r>
          </a:p>
          <a:p>
            <a:pPr marL="398145" lvl="1" indent="-166370">
              <a:spcBef>
                <a:spcPct val="0"/>
              </a:spcBef>
            </a:pPr>
            <a:r>
              <a:rPr lang="en-US" sz="2000" dirty="0">
                <a:solidFill>
                  <a:schemeClr val="tx2"/>
                </a:solidFill>
                <a:ea typeface="ＭＳ Ｐゴシック" panose="020B0600070205080204" pitchFamily="34" charset="-128"/>
              </a:rPr>
              <a:t>Hardware interrupts </a:t>
            </a:r>
            <a:endParaRPr lang="en-US" sz="2000" dirty="0">
              <a:solidFill>
                <a:schemeClr val="tx2"/>
              </a:solidFill>
              <a:ea typeface="ＭＳ Ｐゴシック" panose="020B0600070205080204" pitchFamily="34" charset="-128"/>
              <a:cs typeface="Calibri"/>
            </a:endParaRPr>
          </a:p>
          <a:p>
            <a:pPr marL="1654810" lvl="5" indent="-164465" fontAlgn="base">
              <a:spcBef>
                <a:spcPct val="0"/>
              </a:spcBef>
            </a:pPr>
            <a:r>
              <a:rPr lang="en-US" sz="2000" dirty="0">
                <a:solidFill>
                  <a:schemeClr val="tx2"/>
                </a:solidFill>
                <a:ea typeface="ＭＳ Ｐゴシック" panose="020B0600070205080204" pitchFamily="34" charset="-128"/>
              </a:rPr>
              <a:t>Asynchronous: not related to what code the processor is currently executing</a:t>
            </a:r>
            <a:endParaRPr lang="en-US" sz="2000" dirty="0">
              <a:solidFill>
                <a:schemeClr val="tx2"/>
              </a:solidFill>
              <a:ea typeface="ＭＳ Ｐゴシック" panose="020B0600070205080204" pitchFamily="34" charset="-128"/>
              <a:cs typeface="Calibri"/>
            </a:endParaRPr>
          </a:p>
          <a:p>
            <a:pPr marL="1654810" lvl="5" indent="-164465" fontAlgn="base">
              <a:spcBef>
                <a:spcPct val="0"/>
              </a:spcBef>
            </a:pPr>
            <a:r>
              <a:rPr lang="en-US" sz="2000" dirty="0">
                <a:solidFill>
                  <a:schemeClr val="tx2"/>
                </a:solidFill>
                <a:ea typeface="ＭＳ Ｐゴシック" panose="020B0600070205080204" pitchFamily="34" charset="-128"/>
              </a:rPr>
              <a:t>Examples: interrupt is asserted, character is received on serial port, or ADC converter finishes conversion</a:t>
            </a:r>
            <a:endParaRPr lang="en-US" sz="2000" dirty="0">
              <a:solidFill>
                <a:schemeClr val="tx2"/>
              </a:solidFill>
              <a:ea typeface="ＭＳ Ｐゴシック" panose="020B0600070205080204" pitchFamily="34" charset="-128"/>
              <a:cs typeface="Calibri"/>
            </a:endParaRPr>
          </a:p>
          <a:p>
            <a:pPr marL="398145" lvl="1" indent="-166370">
              <a:spcBef>
                <a:spcPct val="0"/>
              </a:spcBef>
            </a:pPr>
            <a:r>
              <a:rPr lang="en-US" sz="2000" dirty="0">
                <a:solidFill>
                  <a:schemeClr val="tx2"/>
                </a:solidFill>
                <a:ea typeface="ＭＳ Ｐゴシック" panose="020B0600070205080204" pitchFamily="34" charset="-128"/>
              </a:rPr>
              <a:t>Exceptions, faults, software interrupts </a:t>
            </a:r>
            <a:endParaRPr lang="en-US" sz="2000" dirty="0">
              <a:solidFill>
                <a:schemeClr val="tx2"/>
              </a:solidFill>
              <a:ea typeface="ＭＳ Ｐゴシック" panose="020B0600070205080204" pitchFamily="34" charset="-128"/>
              <a:cs typeface="Calibri"/>
            </a:endParaRPr>
          </a:p>
          <a:p>
            <a:pPr marL="1654810" lvl="5" indent="-164465" fontAlgn="base">
              <a:spcBef>
                <a:spcPct val="0"/>
              </a:spcBef>
            </a:pPr>
            <a:r>
              <a:rPr lang="en-US" sz="2000" dirty="0">
                <a:solidFill>
                  <a:schemeClr val="tx2"/>
                </a:solidFill>
                <a:ea typeface="ＭＳ Ｐゴシック"/>
              </a:rPr>
              <a:t>Synchronous: are the result of specific instructions executing although external write faults are asynchronous</a:t>
            </a:r>
            <a:endParaRPr lang="en-US" sz="2000" dirty="0">
              <a:solidFill>
                <a:schemeClr val="tx2"/>
              </a:solidFill>
              <a:ea typeface="ＭＳ Ｐゴシック" panose="020B0600070205080204" pitchFamily="34" charset="-128"/>
              <a:cs typeface="Calibri"/>
            </a:endParaRPr>
          </a:p>
          <a:p>
            <a:pPr marL="1654810" lvl="5" indent="-164465" fontAlgn="base">
              <a:spcBef>
                <a:spcPct val="0"/>
              </a:spcBef>
            </a:pPr>
            <a:r>
              <a:rPr lang="en-US" sz="2000" dirty="0">
                <a:solidFill>
                  <a:schemeClr val="tx2"/>
                </a:solidFill>
                <a:ea typeface="ＭＳ Ｐゴシック" panose="020B0600070205080204" pitchFamily="34" charset="-128"/>
              </a:rPr>
              <a:t>Examples: undefined instructions, overflow occurs for a given instruction</a:t>
            </a:r>
            <a:endParaRPr lang="en-US" sz="2000" dirty="0">
              <a:solidFill>
                <a:schemeClr val="tx2"/>
              </a:solidFill>
              <a:ea typeface="ＭＳ Ｐゴシック" panose="020B0600070205080204" pitchFamily="34" charset="-128"/>
              <a:cs typeface="Calibri"/>
            </a:endParaRPr>
          </a:p>
          <a:p>
            <a:pPr marL="398145" lvl="1" indent="-166370">
              <a:spcBef>
                <a:spcPct val="0"/>
              </a:spcBef>
            </a:pPr>
            <a:r>
              <a:rPr lang="en-US" sz="2000" dirty="0">
                <a:solidFill>
                  <a:schemeClr val="tx2"/>
                </a:solidFill>
                <a:ea typeface="ＭＳ Ｐゴシック" panose="020B0600070205080204" pitchFamily="34" charset="-128"/>
              </a:rPr>
              <a:t>We can enable and disable (mask) most interrupts as needed (maskable), others are non-maskable</a:t>
            </a:r>
            <a:endParaRPr lang="en-US" sz="2000" dirty="0">
              <a:solidFill>
                <a:schemeClr val="tx2"/>
              </a:solidFill>
              <a:ea typeface="ＭＳ Ｐゴシック" panose="020B0600070205080204" pitchFamily="34" charset="-128"/>
              <a:cs typeface="Calibri"/>
            </a:endParaRPr>
          </a:p>
          <a:p>
            <a:pPr>
              <a:spcBef>
                <a:spcPct val="0"/>
              </a:spcBef>
            </a:pPr>
            <a:r>
              <a:rPr lang="en-US" dirty="0">
                <a:ea typeface="ＭＳ Ｐゴシック" panose="020B0600070205080204" pitchFamily="34" charset="-128"/>
              </a:rPr>
              <a:t>Interrupt service routine (ISR) </a:t>
            </a:r>
          </a:p>
          <a:p>
            <a:pPr marL="398145" lvl="1" indent="-166370">
              <a:spcBef>
                <a:spcPct val="0"/>
              </a:spcBef>
            </a:pPr>
            <a:r>
              <a:rPr lang="en-US" sz="2000" dirty="0">
                <a:ea typeface="ＭＳ Ｐゴシック"/>
              </a:rPr>
              <a:t> ISR, subroutine that handles the interrupt, which processor is forced to execute</a:t>
            </a:r>
            <a:endParaRPr lang="en-US" sz="2000" dirty="0">
              <a:ea typeface="ＭＳ Ｐゴシック"/>
              <a:cs typeface="Calibri"/>
            </a:endParaRPr>
          </a:p>
          <a:p>
            <a:pPr marL="398145" lvl="1" indent="-166370">
              <a:spcBef>
                <a:spcPct val="0"/>
              </a:spcBef>
            </a:pPr>
            <a:r>
              <a:rPr lang="en-US" sz="2000" dirty="0">
                <a:solidFill>
                  <a:schemeClr val="tx2"/>
                </a:solidFill>
                <a:ea typeface="ＭＳ Ｐゴシック" panose="020B0600070205080204" pitchFamily="34" charset="-128"/>
              </a:rPr>
              <a:t>After ISR completes, MCU goes back to previously executing code</a:t>
            </a:r>
            <a:endParaRPr lang="en-US" sz="2000" dirty="0">
              <a:solidFill>
                <a:schemeClr val="tx2"/>
              </a:solidFill>
              <a:ea typeface="ＭＳ Ｐゴシック" panose="020B0600070205080204" pitchFamily="34" charset="-128"/>
              <a:cs typeface="Calibri"/>
            </a:endParaRPr>
          </a:p>
        </p:txBody>
      </p:sp>
    </p:spTree>
    <p:extLst>
      <p:ext uri="{BB962C8B-B14F-4D97-AF65-F5344CB8AC3E}">
        <p14:creationId xmlns:p14="http://schemas.microsoft.com/office/powerpoint/2010/main" val="3349529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will be Popped from Stack?</a:t>
            </a:r>
          </a:p>
        </p:txBody>
      </p:sp>
      <p:sp>
        <p:nvSpPr>
          <p:cNvPr id="3" name="Content Placeholder 2"/>
          <p:cNvSpPr>
            <a:spLocks noGrp="1"/>
          </p:cNvSpPr>
          <p:nvPr>
            <p:ph idx="1"/>
          </p:nvPr>
        </p:nvSpPr>
        <p:spPr>
          <a:xfrm>
            <a:off x="492125" y="1358153"/>
            <a:ext cx="10799218" cy="4392800"/>
          </a:xfrm>
        </p:spPr>
        <p:txBody>
          <a:bodyPr/>
          <a:lstStyle/>
          <a:p>
            <a:pPr>
              <a:spcBef>
                <a:spcPct val="0"/>
              </a:spcBef>
            </a:pPr>
            <a:r>
              <a:rPr lang="en-US" sz="2000" dirty="0">
                <a:ea typeface="ＭＳ Ｐゴシック" panose="020B0600070205080204" pitchFamily="34" charset="-128"/>
              </a:rPr>
              <a:t>Instruction:</a:t>
            </a:r>
          </a:p>
          <a:p>
            <a:pPr>
              <a:spcBef>
                <a:spcPct val="0"/>
              </a:spcBef>
            </a:pPr>
            <a:endParaRPr lang="en-US" sz="2000" dirty="0">
              <a:ea typeface="ＭＳ Ｐゴシック" panose="020B0600070205080204" pitchFamily="34" charset="-128"/>
            </a:endParaRPr>
          </a:p>
          <a:p>
            <a:pPr>
              <a:spcBef>
                <a:spcPct val="0"/>
              </a:spcBef>
            </a:pPr>
            <a:r>
              <a:rPr lang="en-US" sz="2000" dirty="0">
                <a:ea typeface="ＭＳ Ｐゴシック" panose="020B0600070205080204" pitchFamily="34" charset="-128"/>
              </a:rPr>
              <a:t>Register values:</a:t>
            </a:r>
          </a:p>
          <a:p>
            <a:pPr>
              <a:spcBef>
                <a:spcPct val="0"/>
              </a:spcBef>
            </a:pPr>
            <a:r>
              <a:rPr lang="en-US" sz="2000" dirty="0">
                <a:ea typeface="ＭＳ Ｐゴシック" panose="020B0600070205080204" pitchFamily="34" charset="-128"/>
              </a:rPr>
              <a:t>R4: 0x4040_0000</a:t>
            </a:r>
          </a:p>
          <a:p>
            <a:pPr>
              <a:spcBef>
                <a:spcPct val="0"/>
              </a:spcBef>
            </a:pPr>
            <a:r>
              <a:rPr lang="en-US" sz="2000" dirty="0">
                <a:ea typeface="ＭＳ Ｐゴシック" panose="020B0600070205080204" pitchFamily="34" charset="-128"/>
              </a:rPr>
              <a:t>PC: 0xFFFF_FFF9</a:t>
            </a:r>
          </a:p>
        </p:txBody>
      </p:sp>
      <p:grpSp>
        <p:nvGrpSpPr>
          <p:cNvPr id="21" name="Group 20"/>
          <p:cNvGrpSpPr/>
          <p:nvPr/>
        </p:nvGrpSpPr>
        <p:grpSpPr>
          <a:xfrm>
            <a:off x="4864231" y="1996809"/>
            <a:ext cx="5858385" cy="4537494"/>
            <a:chOff x="4800861" y="2024191"/>
            <a:chExt cx="5858385" cy="4537494"/>
          </a:xfrm>
        </p:grpSpPr>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861" y="3429000"/>
              <a:ext cx="5559958" cy="1951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Line Callout 2 22"/>
            <p:cNvSpPr/>
            <p:nvPr/>
          </p:nvSpPr>
          <p:spPr bwMode="auto">
            <a:xfrm rot="18434846">
              <a:off x="6470554" y="2528010"/>
              <a:ext cx="1420873" cy="417953"/>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R4</a:t>
              </a:r>
            </a:p>
          </p:txBody>
        </p:sp>
        <p:sp>
          <p:nvSpPr>
            <p:cNvPr id="24" name="Line Callout 2 23"/>
            <p:cNvSpPr/>
            <p:nvPr/>
          </p:nvSpPr>
          <p:spPr bwMode="auto">
            <a:xfrm rot="18434846">
              <a:off x="7301433" y="2528010"/>
              <a:ext cx="1420873" cy="417953"/>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LR</a:t>
              </a:r>
            </a:p>
          </p:txBody>
        </p:sp>
        <p:sp>
          <p:nvSpPr>
            <p:cNvPr id="25" name="Line Callout 2 24"/>
            <p:cNvSpPr/>
            <p:nvPr/>
          </p:nvSpPr>
          <p:spPr bwMode="auto">
            <a:xfrm rot="18434846">
              <a:off x="8139633" y="2525651"/>
              <a:ext cx="1420873" cy="417953"/>
            </a:xfrm>
            <a:prstGeom prst="borderCallout2">
              <a:avLst>
                <a:gd name="adj1" fmla="val 18750"/>
                <a:gd name="adj2" fmla="val -8333"/>
                <a:gd name="adj3" fmla="val 18750"/>
                <a:gd name="adj4" fmla="val -16667"/>
                <a:gd name="adj5" fmla="val 90987"/>
                <a:gd name="adj6" fmla="val -65602"/>
              </a:avLst>
            </a:prstGeom>
            <a:solidFill>
              <a:schemeClr val="bg1">
                <a:lumMod val="95000"/>
              </a:schemeClr>
            </a:solid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2">
                      <a:lumMod val="75000"/>
                    </a:schemeClr>
                  </a:solidFill>
                </a:rPr>
                <a:t>Saved R0</a:t>
              </a:r>
            </a:p>
          </p:txBody>
        </p:sp>
        <p:sp>
          <p:nvSpPr>
            <p:cNvPr id="26" name="Line Callout 2 25"/>
            <p:cNvSpPr/>
            <p:nvPr/>
          </p:nvSpPr>
          <p:spPr bwMode="auto">
            <a:xfrm rot="2900078">
              <a:off x="7840380" y="5598375"/>
              <a:ext cx="1420873" cy="417953"/>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2">
                      <a:lumMod val="75000"/>
                    </a:schemeClr>
                  </a:solidFill>
                </a:rPr>
                <a:t>Saved LR</a:t>
              </a:r>
            </a:p>
          </p:txBody>
        </p:sp>
        <p:sp>
          <p:nvSpPr>
            <p:cNvPr id="27" name="Line Callout 2 26"/>
            <p:cNvSpPr/>
            <p:nvPr/>
          </p:nvSpPr>
          <p:spPr bwMode="auto">
            <a:xfrm rot="2900078">
              <a:off x="8678580" y="5642272"/>
              <a:ext cx="1420873" cy="417953"/>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2">
                      <a:lumMod val="75000"/>
                    </a:schemeClr>
                  </a:solidFill>
                </a:rPr>
                <a:t>Saved PC</a:t>
              </a:r>
            </a:p>
          </p:txBody>
        </p:sp>
        <p:sp>
          <p:nvSpPr>
            <p:cNvPr id="28" name="Line Callout 2 27"/>
            <p:cNvSpPr/>
            <p:nvPr/>
          </p:nvSpPr>
          <p:spPr bwMode="auto">
            <a:xfrm rot="2900078">
              <a:off x="9516780" y="5642272"/>
              <a:ext cx="1420873" cy="417953"/>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2">
                      <a:lumMod val="75000"/>
                    </a:schemeClr>
                  </a:solidFill>
                </a:rPr>
                <a:t>Saved xPSR</a:t>
              </a:r>
            </a:p>
          </p:txBody>
        </p:sp>
        <p:sp>
          <p:nvSpPr>
            <p:cNvPr id="29" name="Line Callout 2 28"/>
            <p:cNvSpPr/>
            <p:nvPr/>
          </p:nvSpPr>
          <p:spPr bwMode="auto">
            <a:xfrm rot="2900078">
              <a:off x="6202585" y="5598375"/>
              <a:ext cx="1420873" cy="417953"/>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2">
                      <a:lumMod val="75000"/>
                    </a:schemeClr>
                  </a:solidFill>
                </a:rPr>
                <a:t>Saved R3</a:t>
              </a:r>
            </a:p>
          </p:txBody>
        </p:sp>
        <p:sp>
          <p:nvSpPr>
            <p:cNvPr id="30" name="Line Callout 2 29"/>
            <p:cNvSpPr/>
            <p:nvPr/>
          </p:nvSpPr>
          <p:spPr bwMode="auto">
            <a:xfrm rot="2900078">
              <a:off x="7002180" y="5598375"/>
              <a:ext cx="1420873" cy="417953"/>
            </a:xfrm>
            <a:prstGeom prst="borderCallout2">
              <a:avLst>
                <a:gd name="adj1" fmla="val 18750"/>
                <a:gd name="adj2" fmla="val -8333"/>
                <a:gd name="adj3" fmla="val 18750"/>
                <a:gd name="adj4" fmla="val -16667"/>
                <a:gd name="adj5" fmla="val -56652"/>
                <a:gd name="adj6" fmla="val -47242"/>
              </a:avLst>
            </a:prstGeom>
            <a:solidFill>
              <a:schemeClr val="bg1">
                <a:lumMod val="95000"/>
              </a:schemeClr>
            </a:solidFill>
            <a:ln w="25400"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2">
                      <a:lumMod val="75000"/>
                    </a:schemeClr>
                  </a:solidFill>
                </a:rPr>
                <a:t>Saved R12</a:t>
              </a:r>
            </a:p>
          </p:txBody>
        </p:sp>
        <p:sp>
          <p:nvSpPr>
            <p:cNvPr id="31" name="Line Callout 2 30"/>
            <p:cNvSpPr/>
            <p:nvPr/>
          </p:nvSpPr>
          <p:spPr bwMode="auto">
            <a:xfrm rot="18434846">
              <a:off x="8951332" y="2525651"/>
              <a:ext cx="1420873" cy="417953"/>
            </a:xfrm>
            <a:prstGeom prst="borderCallout2">
              <a:avLst>
                <a:gd name="adj1" fmla="val 18750"/>
                <a:gd name="adj2" fmla="val -8333"/>
                <a:gd name="adj3" fmla="val 18750"/>
                <a:gd name="adj4" fmla="val -16667"/>
                <a:gd name="adj5" fmla="val 90987"/>
                <a:gd name="adj6" fmla="val -65602"/>
              </a:avLst>
            </a:prstGeom>
            <a:solidFill>
              <a:schemeClr val="bg1">
                <a:lumMod val="95000"/>
              </a:schemeClr>
            </a:solid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2">
                      <a:lumMod val="75000"/>
                    </a:schemeClr>
                  </a:solidFill>
                </a:rPr>
                <a:t>Saved R1</a:t>
              </a:r>
            </a:p>
          </p:txBody>
        </p:sp>
        <p:sp>
          <p:nvSpPr>
            <p:cNvPr id="32" name="Line Callout 2 31"/>
            <p:cNvSpPr/>
            <p:nvPr/>
          </p:nvSpPr>
          <p:spPr bwMode="auto">
            <a:xfrm rot="18434846">
              <a:off x="9739833" y="2525651"/>
              <a:ext cx="1420873" cy="417953"/>
            </a:xfrm>
            <a:prstGeom prst="borderCallout2">
              <a:avLst>
                <a:gd name="adj1" fmla="val 18750"/>
                <a:gd name="adj2" fmla="val -8333"/>
                <a:gd name="adj3" fmla="val 18750"/>
                <a:gd name="adj4" fmla="val -16667"/>
                <a:gd name="adj5" fmla="val 90987"/>
                <a:gd name="adj6" fmla="val -65602"/>
              </a:avLst>
            </a:prstGeom>
            <a:solidFill>
              <a:schemeClr val="bg1">
                <a:lumMod val="95000"/>
              </a:schemeClr>
            </a:solid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2">
                      <a:lumMod val="75000"/>
                    </a:schemeClr>
                  </a:solidFill>
                </a:rPr>
                <a:t>Saved R2</a:t>
              </a:r>
            </a:p>
          </p:txBody>
        </p:sp>
      </p:gr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782" y="2153238"/>
            <a:ext cx="1752600" cy="4151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967952" y="1358153"/>
            <a:ext cx="3162986" cy="324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0364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Select Stack, Restore Context</a:t>
            </a:r>
          </a:p>
        </p:txBody>
      </p:sp>
      <p:sp>
        <p:nvSpPr>
          <p:cNvPr id="3" name="Content Placeholder 2"/>
          <p:cNvSpPr>
            <a:spLocks noGrp="1"/>
          </p:cNvSpPr>
          <p:nvPr>
            <p:ph idx="1"/>
          </p:nvPr>
        </p:nvSpPr>
        <p:spPr>
          <a:xfrm>
            <a:off x="492125" y="1085229"/>
            <a:ext cx="10799218" cy="4392800"/>
          </a:xfrm>
        </p:spPr>
        <p:txBody>
          <a:bodyPr/>
          <a:lstStyle/>
          <a:p>
            <a:r>
              <a:rPr lang="en-US" sz="2000" dirty="0"/>
              <a:t>Check EXC_RETURN (bit 2) to determine from which SP to pop the context</a:t>
            </a:r>
            <a:endParaRPr lang="en-US" dirty="0"/>
          </a:p>
          <a:p>
            <a:endParaRPr lang="en-US" dirty="0"/>
          </a:p>
          <a:p>
            <a:endParaRPr lang="en-US" dirty="0"/>
          </a:p>
          <a:p>
            <a:endParaRPr lang="en-US" sz="100" dirty="0"/>
          </a:p>
          <a:p>
            <a:r>
              <a:rPr lang="en-US" sz="2000" dirty="0"/>
              <a:t>Pop the registers from that stack</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889787170"/>
              </p:ext>
            </p:extLst>
          </p:nvPr>
        </p:nvGraphicFramePr>
        <p:xfrm>
          <a:off x="998726" y="1618608"/>
          <a:ext cx="9868147" cy="1483360"/>
        </p:xfrm>
        <a:graphic>
          <a:graphicData uri="http://schemas.openxmlformats.org/drawingml/2006/table">
            <a:tbl>
              <a:tblPr firstRow="1" bandRow="1">
                <a:tableStyleId>{5C22544A-7EE6-4342-B048-85BDC9FD1C3A}</a:tableStyleId>
              </a:tblPr>
              <a:tblGrid>
                <a:gridCol w="2401901">
                  <a:extLst>
                    <a:ext uri="{9D8B030D-6E8A-4147-A177-3AD203B41FA5}">
                      <a16:colId xmlns:a16="http://schemas.microsoft.com/office/drawing/2014/main" val="20000"/>
                    </a:ext>
                  </a:extLst>
                </a:gridCol>
                <a:gridCol w="2054904">
                  <a:extLst>
                    <a:ext uri="{9D8B030D-6E8A-4147-A177-3AD203B41FA5}">
                      <a16:colId xmlns:a16="http://schemas.microsoft.com/office/drawing/2014/main" val="20001"/>
                    </a:ext>
                  </a:extLst>
                </a:gridCol>
                <a:gridCol w="5411342">
                  <a:extLst>
                    <a:ext uri="{9D8B030D-6E8A-4147-A177-3AD203B41FA5}">
                      <a16:colId xmlns:a16="http://schemas.microsoft.com/office/drawing/2014/main" val="20002"/>
                    </a:ext>
                  </a:extLst>
                </a:gridCol>
              </a:tblGrid>
              <a:tr h="370840">
                <a:tc>
                  <a:txBody>
                    <a:bodyPr/>
                    <a:lstStyle/>
                    <a:p>
                      <a:r>
                        <a:rPr lang="en-US" sz="1600" dirty="0"/>
                        <a:t>EXC_RETURN</a:t>
                      </a:r>
                    </a:p>
                  </a:txBody>
                  <a:tcPr marL="121872" marR="121872"/>
                </a:tc>
                <a:tc>
                  <a:txBody>
                    <a:bodyPr/>
                    <a:lstStyle/>
                    <a:p>
                      <a:r>
                        <a:rPr lang="en-US" sz="1600" dirty="0"/>
                        <a:t>Return stack</a:t>
                      </a:r>
                    </a:p>
                  </a:txBody>
                  <a:tcPr marL="121872" marR="121872"/>
                </a:tc>
                <a:tc>
                  <a:txBody>
                    <a:bodyPr/>
                    <a:lstStyle/>
                    <a:p>
                      <a:r>
                        <a:rPr lang="en-US" sz="1600" dirty="0"/>
                        <a:t>Description</a:t>
                      </a:r>
                    </a:p>
                  </a:txBody>
                  <a:tcPr marL="121872" marR="121872"/>
                </a:tc>
                <a:extLst>
                  <a:ext uri="{0D108BD9-81ED-4DB2-BD59-A6C34878D82A}">
                    <a16:rowId xmlns:a16="http://schemas.microsoft.com/office/drawing/2014/main" val="10000"/>
                  </a:ext>
                </a:extLst>
              </a:tr>
              <a:tr h="370840">
                <a:tc>
                  <a:txBody>
                    <a:bodyPr/>
                    <a:lstStyle/>
                    <a:p>
                      <a:r>
                        <a:rPr lang="en-US" sz="1600" dirty="0"/>
                        <a:t>0xFFFF_FFF1</a:t>
                      </a:r>
                    </a:p>
                  </a:txBody>
                  <a:tcPr marL="121872" marR="121872"/>
                </a:tc>
                <a:tc>
                  <a:txBody>
                    <a:bodyPr/>
                    <a:lstStyle/>
                    <a:p>
                      <a:r>
                        <a:rPr lang="en-US" sz="1600" dirty="0"/>
                        <a:t>0 (MSP)</a:t>
                      </a:r>
                    </a:p>
                  </a:txBody>
                  <a:tcPr marL="121872" marR="121872"/>
                </a:tc>
                <a:tc>
                  <a:txBody>
                    <a:bodyPr/>
                    <a:lstStyle/>
                    <a:p>
                      <a:r>
                        <a:rPr lang="en-US" sz="1600" dirty="0"/>
                        <a:t>Return to exception handler with MSP</a:t>
                      </a:r>
                    </a:p>
                  </a:txBody>
                  <a:tcPr marL="121872" marR="121872"/>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0xFFFF_FFF9</a:t>
                      </a:r>
                    </a:p>
                  </a:txBody>
                  <a:tcPr marL="121872" marR="121872"/>
                </a:tc>
                <a:tc>
                  <a:txBody>
                    <a:bodyPr/>
                    <a:lstStyle/>
                    <a:p>
                      <a:r>
                        <a:rPr lang="en-US" sz="1600" dirty="0"/>
                        <a:t>0 (MSP)</a:t>
                      </a:r>
                    </a:p>
                  </a:txBody>
                  <a:tcPr marL="121872" marR="121872"/>
                </a:tc>
                <a:tc>
                  <a:txBody>
                    <a:bodyPr/>
                    <a:lstStyle/>
                    <a:p>
                      <a:r>
                        <a:rPr lang="en-US" sz="1600" dirty="0"/>
                        <a:t>Return to thread with MSP</a:t>
                      </a:r>
                    </a:p>
                  </a:txBody>
                  <a:tcPr marL="121872" marR="121872"/>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0xFFFF_FFFD</a:t>
                      </a:r>
                    </a:p>
                  </a:txBody>
                  <a:tcPr marL="121872" marR="121872"/>
                </a:tc>
                <a:tc>
                  <a:txBody>
                    <a:bodyPr/>
                    <a:lstStyle/>
                    <a:p>
                      <a:r>
                        <a:rPr lang="en-US" sz="1600" dirty="0"/>
                        <a:t>1 (PSP)</a:t>
                      </a:r>
                    </a:p>
                  </a:txBody>
                  <a:tcPr marL="121872" marR="121872"/>
                </a:tc>
                <a:tc>
                  <a:txBody>
                    <a:bodyPr/>
                    <a:lstStyle/>
                    <a:p>
                      <a:r>
                        <a:rPr lang="en-US" sz="1600" dirty="0"/>
                        <a:t>Return to thread with PSP</a:t>
                      </a:r>
                    </a:p>
                  </a:txBody>
                  <a:tcPr marL="121872" marR="121872"/>
                </a:tc>
                <a:extLst>
                  <a:ext uri="{0D108BD9-81ED-4DB2-BD59-A6C34878D82A}">
                    <a16:rowId xmlns:a16="http://schemas.microsoft.com/office/drawing/2014/main" val="1000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061016565"/>
              </p:ext>
            </p:extLst>
          </p:nvPr>
        </p:nvGraphicFramePr>
        <p:xfrm>
          <a:off x="1162674" y="3816931"/>
          <a:ext cx="10537201" cy="2438397"/>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0000"/>
                    </a:ext>
                  </a:extLst>
                </a:gridCol>
                <a:gridCol w="12240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4284001">
                  <a:extLst>
                    <a:ext uri="{9D8B030D-6E8A-4147-A177-3AD203B41FA5}">
                      <a16:colId xmlns:a16="http://schemas.microsoft.com/office/drawing/2014/main" val="20003"/>
                    </a:ext>
                  </a:extLst>
                </a:gridCol>
              </a:tblGrid>
              <a:tr h="270933">
                <a:tc>
                  <a:txBody>
                    <a:bodyPr/>
                    <a:lstStyle/>
                    <a:p>
                      <a:endParaRPr lang="en-GB" sz="1600" dirty="0"/>
                    </a:p>
                  </a:txBody>
                  <a:tcPr marT="0" marB="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GB" sz="1600" dirty="0"/>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GB" sz="1600" dirty="0"/>
                        <a:t>&lt;previous&gt;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         SP points</a:t>
                      </a:r>
                      <a:r>
                        <a:rPr lang="en-GB" sz="1600" baseline="0" dirty="0"/>
                        <a:t> here after handler</a:t>
                      </a:r>
                      <a:endParaRPr lang="en-GB" sz="1600" dirty="0"/>
                    </a:p>
                  </a:txBody>
                  <a:tcPr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270933">
                <a:tc>
                  <a:txBody>
                    <a:bodyPr/>
                    <a:lstStyle/>
                    <a:p>
                      <a:endParaRPr lang="en-GB" sz="1600" dirty="0"/>
                    </a:p>
                  </a:txBody>
                  <a:tcPr marT="0" marB="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a:r>
                        <a:rPr lang="en-GB" sz="1600" dirty="0"/>
                        <a:t>SP</a:t>
                      </a:r>
                      <a:r>
                        <a:rPr lang="en-GB" sz="1600" baseline="0" dirty="0"/>
                        <a:t> + 0x1C</a:t>
                      </a:r>
                      <a:endParaRPr lang="en-GB" sz="1600" dirty="0"/>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GB" sz="1600" dirty="0"/>
                        <a:t>xPSR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dirty="0"/>
                    </a:p>
                  </a:txBody>
                  <a:tcPr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270933">
                <a:tc>
                  <a:txBody>
                    <a:bodyPr/>
                    <a:lstStyle/>
                    <a:p>
                      <a:endParaRPr lang="en-GB" sz="1600" dirty="0"/>
                    </a:p>
                  </a:txBody>
                  <a:tcPr marT="0" marB="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a:r>
                        <a:rPr lang="en-GB" sz="1600" dirty="0"/>
                        <a:t>SP + 0x18</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GB" sz="1600" dirty="0"/>
                        <a:t>PC</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dirty="0"/>
                    </a:p>
                  </a:txBody>
                  <a:tcPr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270933">
                <a:tc>
                  <a:txBody>
                    <a:bodyPr/>
                    <a:lstStyle/>
                    <a:p>
                      <a:pPr algn="r"/>
                      <a:r>
                        <a:rPr lang="en-GB" sz="1600" dirty="0"/>
                        <a:t>Decreasing</a:t>
                      </a:r>
                    </a:p>
                  </a:txBody>
                  <a:tcPr marR="180000" marT="0" marB="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a:r>
                        <a:rPr lang="en-GB" sz="1600" dirty="0"/>
                        <a:t>SP + 0x14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GB" sz="1600" dirty="0"/>
                        <a:t>LR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dirty="0"/>
                    </a:p>
                  </a:txBody>
                  <a:tcPr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270933">
                <a:tc>
                  <a:txBody>
                    <a:bodyPr/>
                    <a:lstStyle/>
                    <a:p>
                      <a:pPr algn="r"/>
                      <a:r>
                        <a:rPr lang="en-GB" sz="1600" dirty="0"/>
                        <a:t>memory</a:t>
                      </a:r>
                    </a:p>
                  </a:txBody>
                  <a:tcPr marR="180000" marT="0" marB="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a:r>
                        <a:rPr lang="en-GB" sz="1600" dirty="0"/>
                        <a:t>SP + 0x10</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GB" sz="1600" dirty="0"/>
                        <a:t>R12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dirty="0"/>
                    </a:p>
                  </a:txBody>
                  <a:tcPr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270933">
                <a:tc>
                  <a:txBody>
                    <a:bodyPr/>
                    <a:lstStyle/>
                    <a:p>
                      <a:pPr algn="r"/>
                      <a:r>
                        <a:rPr lang="en-GB" sz="1600" dirty="0"/>
                        <a:t>address</a:t>
                      </a:r>
                    </a:p>
                  </a:txBody>
                  <a:tcPr marR="180000" marT="0" marB="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a:r>
                        <a:rPr lang="en-GB" sz="1600" dirty="0"/>
                        <a:t>SP + 0x0C</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GB" sz="1600" dirty="0"/>
                        <a:t>R3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dirty="0"/>
                    </a:p>
                  </a:txBody>
                  <a:tcPr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270933">
                <a:tc>
                  <a:txBody>
                    <a:bodyPr/>
                    <a:lstStyle/>
                    <a:p>
                      <a:endParaRPr lang="en-GB" sz="1600" dirty="0"/>
                    </a:p>
                  </a:txBody>
                  <a:tcPr marT="0" marB="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a:r>
                        <a:rPr lang="en-GB" sz="1600" dirty="0"/>
                        <a:t>SP + 0x08</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GB" sz="1600" dirty="0"/>
                        <a:t>R2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dirty="0"/>
                    </a:p>
                  </a:txBody>
                  <a:tcPr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270933">
                <a:tc>
                  <a:txBody>
                    <a:bodyPr/>
                    <a:lstStyle/>
                    <a:p>
                      <a:endParaRPr lang="en-GB" sz="1600" dirty="0"/>
                    </a:p>
                  </a:txBody>
                  <a:tcPr marT="0" marB="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a:r>
                        <a:rPr lang="en-GB" sz="1600" dirty="0"/>
                        <a:t>SP + 0x04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GB" sz="1600" dirty="0"/>
                        <a:t>R1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dirty="0"/>
                    </a:p>
                  </a:txBody>
                  <a:tcPr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270933">
                <a:tc>
                  <a:txBody>
                    <a:bodyPr/>
                    <a:lstStyle/>
                    <a:p>
                      <a:endParaRPr lang="en-GB" sz="1600" dirty="0"/>
                    </a:p>
                  </a:txBody>
                  <a:tcPr marT="0" marB="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a:r>
                        <a:rPr lang="en-GB" sz="1600" dirty="0"/>
                        <a:t>SP</a:t>
                      </a:r>
                      <a:r>
                        <a:rPr lang="en-GB" sz="1600" baseline="0" dirty="0"/>
                        <a:t> + 0x00</a:t>
                      </a:r>
                      <a:endParaRPr lang="en-GB" sz="1600" dirty="0"/>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GB" sz="1600" dirty="0"/>
                        <a:t>R0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baseline="0" dirty="0"/>
                        <a:t>         </a:t>
                      </a:r>
                      <a:r>
                        <a:rPr lang="en-GB" sz="1600" dirty="0"/>
                        <a:t>SP points</a:t>
                      </a:r>
                      <a:r>
                        <a:rPr lang="en-GB" sz="1600" baseline="0" dirty="0"/>
                        <a:t> here during handler</a:t>
                      </a:r>
                      <a:endParaRPr lang="en-GB" sz="1600" dirty="0"/>
                    </a:p>
                  </a:txBody>
                  <a:tcPr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p:cxnSp>
        <p:nvCxnSpPr>
          <p:cNvPr id="12" name="Straight Arrow Connector 11"/>
          <p:cNvCxnSpPr/>
          <p:nvPr/>
        </p:nvCxnSpPr>
        <p:spPr>
          <a:xfrm flipH="1">
            <a:off x="7432674" y="3932041"/>
            <a:ext cx="533400" cy="0"/>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H="1">
            <a:off x="7432674" y="6092536"/>
            <a:ext cx="533400" cy="0"/>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3008274" y="3806536"/>
            <a:ext cx="0" cy="2438400"/>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41151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Example</a:t>
            </a:r>
          </a:p>
        </p:txBody>
      </p:sp>
      <p:sp>
        <p:nvSpPr>
          <p:cNvPr id="3" name="Content Placeholder 2"/>
          <p:cNvSpPr>
            <a:spLocks noGrp="1"/>
          </p:cNvSpPr>
          <p:nvPr>
            <p:ph idx="1"/>
          </p:nvPr>
        </p:nvSpPr>
        <p:spPr>
          <a:xfrm>
            <a:off x="492125" y="1232600"/>
            <a:ext cx="10799218" cy="4392800"/>
          </a:xfrm>
        </p:spPr>
        <p:txBody>
          <a:bodyPr/>
          <a:lstStyle/>
          <a:p>
            <a:r>
              <a:rPr lang="en-US" sz="2000" dirty="0"/>
              <a:t>PC=0xFFFF_FFF9, so return to thread mode with main stack pointer</a:t>
            </a:r>
          </a:p>
          <a:p>
            <a:r>
              <a:rPr lang="en-US" sz="2000" dirty="0"/>
              <a:t>Pop exception stack frame from stack back into registers</a:t>
            </a:r>
          </a:p>
          <a:p>
            <a:endParaRPr lang="en-US" dirty="0"/>
          </a:p>
        </p:txBody>
      </p:sp>
      <p:grpSp>
        <p:nvGrpSpPr>
          <p:cNvPr id="16" name="Group 15"/>
          <p:cNvGrpSpPr/>
          <p:nvPr/>
        </p:nvGrpSpPr>
        <p:grpSpPr>
          <a:xfrm>
            <a:off x="2667000" y="2373412"/>
            <a:ext cx="6232874" cy="4103589"/>
            <a:chOff x="3942813" y="2038977"/>
            <a:chExt cx="6918532" cy="4555011"/>
          </a:xfrm>
        </p:grpSpPr>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2813" y="3335498"/>
              <a:ext cx="6722806" cy="2227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Line Callout 2 17"/>
            <p:cNvSpPr/>
            <p:nvPr/>
          </p:nvSpPr>
          <p:spPr bwMode="auto">
            <a:xfrm rot="18434846">
              <a:off x="5837088" y="2542786"/>
              <a:ext cx="1420873" cy="417953"/>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R0</a:t>
              </a:r>
            </a:p>
          </p:txBody>
        </p:sp>
        <p:sp>
          <p:nvSpPr>
            <p:cNvPr id="19" name="Line Callout 2 18"/>
            <p:cNvSpPr/>
            <p:nvPr/>
          </p:nvSpPr>
          <p:spPr bwMode="auto">
            <a:xfrm rot="18434846">
              <a:off x="6903889" y="2540437"/>
              <a:ext cx="1420873" cy="417953"/>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R1</a:t>
              </a:r>
            </a:p>
          </p:txBody>
        </p:sp>
        <p:sp>
          <p:nvSpPr>
            <p:cNvPr id="20" name="Line Callout 2 19"/>
            <p:cNvSpPr/>
            <p:nvPr/>
          </p:nvSpPr>
          <p:spPr bwMode="auto">
            <a:xfrm rot="18434846">
              <a:off x="7884532" y="2540437"/>
              <a:ext cx="1420873" cy="417953"/>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R2</a:t>
              </a:r>
            </a:p>
          </p:txBody>
        </p:sp>
        <p:sp>
          <p:nvSpPr>
            <p:cNvPr id="21" name="Line Callout 2 20"/>
            <p:cNvSpPr/>
            <p:nvPr/>
          </p:nvSpPr>
          <p:spPr bwMode="auto">
            <a:xfrm rot="18434846">
              <a:off x="8875132" y="2540437"/>
              <a:ext cx="1420873" cy="417953"/>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R3</a:t>
              </a:r>
            </a:p>
          </p:txBody>
        </p:sp>
        <p:sp>
          <p:nvSpPr>
            <p:cNvPr id="22" name="Line Callout 2 21"/>
            <p:cNvSpPr/>
            <p:nvPr/>
          </p:nvSpPr>
          <p:spPr bwMode="auto">
            <a:xfrm rot="18434846">
              <a:off x="9941932" y="2540437"/>
              <a:ext cx="1420873" cy="417953"/>
            </a:xfrm>
            <a:prstGeom prst="borderCallout2">
              <a:avLst>
                <a:gd name="adj1" fmla="val 18750"/>
                <a:gd name="adj2" fmla="val -8333"/>
                <a:gd name="adj3" fmla="val 18750"/>
                <a:gd name="adj4" fmla="val -16667"/>
                <a:gd name="adj5" fmla="val 90987"/>
                <a:gd name="adj6" fmla="val -65602"/>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R12</a:t>
              </a:r>
            </a:p>
          </p:txBody>
        </p:sp>
        <p:sp>
          <p:nvSpPr>
            <p:cNvPr id="23" name="Line Callout 2 22"/>
            <p:cNvSpPr/>
            <p:nvPr/>
          </p:nvSpPr>
          <p:spPr bwMode="auto">
            <a:xfrm rot="2900078">
              <a:off x="5630580" y="5674575"/>
              <a:ext cx="1420873" cy="417953"/>
            </a:xfrm>
            <a:prstGeom prst="borderCallout2">
              <a:avLst>
                <a:gd name="adj1" fmla="val 18750"/>
                <a:gd name="adj2" fmla="val -8333"/>
                <a:gd name="adj3" fmla="val 18750"/>
                <a:gd name="adj4" fmla="val -16667"/>
                <a:gd name="adj5" fmla="val -56652"/>
                <a:gd name="adj6" fmla="val -47242"/>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LR</a:t>
              </a:r>
            </a:p>
          </p:txBody>
        </p:sp>
        <p:sp>
          <p:nvSpPr>
            <p:cNvPr id="24" name="Line Callout 2 23"/>
            <p:cNvSpPr/>
            <p:nvPr/>
          </p:nvSpPr>
          <p:spPr bwMode="auto">
            <a:xfrm rot="2900078">
              <a:off x="6643240" y="5674575"/>
              <a:ext cx="1420873" cy="417953"/>
            </a:xfrm>
            <a:prstGeom prst="borderCallout2">
              <a:avLst>
                <a:gd name="adj1" fmla="val 18750"/>
                <a:gd name="adj2" fmla="val -8333"/>
                <a:gd name="adj3" fmla="val 18750"/>
                <a:gd name="adj4" fmla="val -16667"/>
                <a:gd name="adj5" fmla="val -56652"/>
                <a:gd name="adj6" fmla="val -47242"/>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PC</a:t>
              </a:r>
            </a:p>
          </p:txBody>
        </p:sp>
        <p:sp>
          <p:nvSpPr>
            <p:cNvPr id="25" name="Line Callout 2 24"/>
            <p:cNvSpPr/>
            <p:nvPr/>
          </p:nvSpPr>
          <p:spPr bwMode="auto">
            <a:xfrm rot="2900078">
              <a:off x="7611780" y="5674575"/>
              <a:ext cx="1420873" cy="417953"/>
            </a:xfrm>
            <a:prstGeom prst="borderCallout2">
              <a:avLst>
                <a:gd name="adj1" fmla="val 18750"/>
                <a:gd name="adj2" fmla="val -8333"/>
                <a:gd name="adj3" fmla="val 18750"/>
                <a:gd name="adj4" fmla="val -16667"/>
                <a:gd name="adj5" fmla="val -56652"/>
                <a:gd name="adj6" fmla="val -47242"/>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t>Saved xPSR</a:t>
              </a:r>
            </a:p>
          </p:txBody>
        </p:sp>
      </p:grpSp>
    </p:spTree>
    <p:extLst>
      <p:ext uri="{BB962C8B-B14F-4D97-AF65-F5344CB8AC3E}">
        <p14:creationId xmlns:p14="http://schemas.microsoft.com/office/powerpoint/2010/main" val="1054305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3. Resume Executing Previous Main Thread Code</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53400" y="1143000"/>
            <a:ext cx="1990724"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10"/>
          <p:cNvSpPr>
            <a:spLocks noGrp="1"/>
          </p:cNvSpPr>
          <p:nvPr>
            <p:ph idx="1"/>
          </p:nvPr>
        </p:nvSpPr>
        <p:spPr>
          <a:xfrm>
            <a:off x="492125" y="1241400"/>
            <a:ext cx="7290206" cy="4680000"/>
          </a:xfrm>
        </p:spPr>
        <p:txBody>
          <a:bodyPr/>
          <a:lstStyle/>
          <a:p>
            <a:pPr>
              <a:spcBef>
                <a:spcPct val="0"/>
              </a:spcBef>
            </a:pPr>
            <a:r>
              <a:rPr lang="en-US" dirty="0">
                <a:ea typeface="ＭＳ Ｐゴシック" panose="020B0600070205080204" pitchFamily="34" charset="-128"/>
              </a:rPr>
              <a:t>Exception handling registers have been restored: R0, R1, R2, R3, R12, LR, PC, xPSR</a:t>
            </a:r>
          </a:p>
          <a:p>
            <a:pPr>
              <a:spcBef>
                <a:spcPct val="0"/>
              </a:spcBef>
            </a:pPr>
            <a:r>
              <a:rPr lang="en-US" dirty="0">
                <a:ea typeface="ＭＳ Ｐゴシック" panose="020B0600070205080204" pitchFamily="34" charset="-128"/>
              </a:rPr>
              <a:t>SP is back to previous value</a:t>
            </a:r>
          </a:p>
          <a:p>
            <a:pPr>
              <a:spcBef>
                <a:spcPct val="0"/>
              </a:spcBef>
            </a:pPr>
            <a:r>
              <a:rPr lang="en-US" dirty="0">
                <a:ea typeface="ＭＳ Ｐゴシック" panose="020B0600070205080204" pitchFamily="34" charset="-128"/>
              </a:rPr>
              <a:t>Back in thread mode</a:t>
            </a:r>
          </a:p>
          <a:p>
            <a:pPr>
              <a:spcBef>
                <a:spcPct val="0"/>
              </a:spcBef>
            </a:pPr>
            <a:r>
              <a:rPr lang="en-US" dirty="0">
                <a:ea typeface="ＭＳ Ｐゴシック" panose="020B0600070205080204" pitchFamily="34" charset="-128"/>
              </a:rPr>
              <a:t>Next instruction to execute is at 0x0000_0A70</a:t>
            </a:r>
          </a:p>
        </p:txBody>
      </p:sp>
    </p:spTree>
    <p:extLst>
      <p:ext uri="{BB962C8B-B14F-4D97-AF65-F5344CB8AC3E}">
        <p14:creationId xmlns:p14="http://schemas.microsoft.com/office/powerpoint/2010/main" val="2916789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Nested Vectored Interrupt Controller (NVIC)</a:t>
            </a:r>
          </a:p>
        </p:txBody>
      </p:sp>
      <p:sp>
        <p:nvSpPr>
          <p:cNvPr id="3" name="Content Placeholder 2"/>
          <p:cNvSpPr>
            <a:spLocks noGrp="1"/>
          </p:cNvSpPr>
          <p:nvPr>
            <p:ph idx="1"/>
          </p:nvPr>
        </p:nvSpPr>
        <p:spPr>
          <a:xfrm>
            <a:off x="492125" y="1158533"/>
            <a:ext cx="11295243" cy="5200703"/>
          </a:xfrm>
        </p:spPr>
        <p:txBody>
          <a:bodyPr/>
          <a:lstStyle/>
          <a:p>
            <a:pPr>
              <a:spcBef>
                <a:spcPct val="0"/>
              </a:spcBef>
            </a:pPr>
            <a:r>
              <a:rPr lang="en-US" dirty="0">
                <a:ea typeface="ＭＳ Ｐゴシック" panose="020B0600070205080204" pitchFamily="34" charset="-128"/>
              </a:rPr>
              <a:t>NVIC manages and prioritizes external interrupts</a:t>
            </a:r>
          </a:p>
          <a:p>
            <a:pPr>
              <a:spcBef>
                <a:spcPct val="0"/>
              </a:spcBef>
            </a:pPr>
            <a:r>
              <a:rPr lang="en-US" dirty="0">
                <a:ea typeface="ＭＳ Ｐゴシック" panose="020B0600070205080204" pitchFamily="34" charset="-128"/>
              </a:rPr>
              <a:t>Interrupts are types of exceptions</a:t>
            </a:r>
          </a:p>
          <a:p>
            <a:pPr lvl="1">
              <a:spcBef>
                <a:spcPct val="0"/>
              </a:spcBef>
            </a:pPr>
            <a:r>
              <a:rPr lang="en-US" sz="2000" dirty="0">
                <a:solidFill>
                  <a:schemeClr val="tx2"/>
                </a:solidFill>
                <a:ea typeface="ＭＳ Ｐゴシック" panose="020B0600070205080204" pitchFamily="34" charset="-128"/>
              </a:rPr>
              <a:t>Exceptions 16 through 16+N</a:t>
            </a:r>
          </a:p>
          <a:p>
            <a:pPr>
              <a:spcBef>
                <a:spcPct val="0"/>
              </a:spcBef>
            </a:pPr>
            <a:r>
              <a:rPr lang="en-US" dirty="0">
                <a:ea typeface="ＭＳ Ｐゴシック" panose="020B0600070205080204" pitchFamily="34" charset="-128"/>
              </a:rPr>
              <a:t>Modes</a:t>
            </a:r>
          </a:p>
          <a:p>
            <a:pPr lvl="1">
              <a:spcBef>
                <a:spcPct val="0"/>
              </a:spcBef>
            </a:pPr>
            <a:r>
              <a:rPr lang="en-US" sz="2000" dirty="0">
                <a:solidFill>
                  <a:schemeClr val="tx2"/>
                </a:solidFill>
                <a:ea typeface="ＭＳ Ｐゴシック" panose="020B0600070205080204" pitchFamily="34" charset="-128"/>
              </a:rPr>
              <a:t>Thread mode: entered on reset</a:t>
            </a:r>
          </a:p>
          <a:p>
            <a:pPr lvl="1">
              <a:spcBef>
                <a:spcPct val="0"/>
              </a:spcBef>
            </a:pPr>
            <a:r>
              <a:rPr lang="en-US" sz="2000" dirty="0">
                <a:solidFill>
                  <a:schemeClr val="tx2"/>
                </a:solidFill>
                <a:ea typeface="ＭＳ Ｐゴシック" panose="020B0600070205080204" pitchFamily="34" charset="-128"/>
              </a:rPr>
              <a:t>Handler mode: entered on executing an exception</a:t>
            </a:r>
          </a:p>
          <a:p>
            <a:pPr>
              <a:spcBef>
                <a:spcPct val="0"/>
              </a:spcBef>
            </a:pPr>
            <a:r>
              <a:rPr lang="en-US" dirty="0">
                <a:ea typeface="ＭＳ Ｐゴシック" panose="020B0600070205080204" pitchFamily="34" charset="-128"/>
              </a:rPr>
              <a:t>Privilege level</a:t>
            </a:r>
          </a:p>
          <a:p>
            <a:pPr>
              <a:spcBef>
                <a:spcPct val="0"/>
              </a:spcBef>
            </a:pPr>
            <a:r>
              <a:rPr lang="en-US" dirty="0">
                <a:ea typeface="ＭＳ Ｐゴシック" panose="020B0600070205080204" pitchFamily="34" charset="-128"/>
              </a:rPr>
              <a:t>Stack pointers</a:t>
            </a:r>
          </a:p>
          <a:p>
            <a:pPr lvl="1">
              <a:spcBef>
                <a:spcPct val="0"/>
              </a:spcBef>
            </a:pPr>
            <a:r>
              <a:rPr lang="en-US" sz="2000" dirty="0">
                <a:solidFill>
                  <a:schemeClr val="tx2"/>
                </a:solidFill>
                <a:ea typeface="ＭＳ Ｐゴシック" panose="020B0600070205080204" pitchFamily="34" charset="-128"/>
              </a:rPr>
              <a:t>Main Stack Pointer (MSP)</a:t>
            </a:r>
          </a:p>
          <a:p>
            <a:pPr lvl="1">
              <a:spcBef>
                <a:spcPct val="0"/>
              </a:spcBef>
            </a:pPr>
            <a:r>
              <a:rPr lang="en-US" sz="2000" dirty="0">
                <a:solidFill>
                  <a:schemeClr val="tx2"/>
                </a:solidFill>
                <a:ea typeface="ＭＳ Ｐゴシック" panose="020B0600070205080204" pitchFamily="34" charset="-128"/>
              </a:rPr>
              <a:t>Process Stack Pointer (PSP)</a:t>
            </a:r>
          </a:p>
          <a:p>
            <a:pPr>
              <a:spcBef>
                <a:spcPct val="0"/>
              </a:spcBef>
            </a:pPr>
            <a:r>
              <a:rPr lang="en-US" dirty="0">
                <a:ea typeface="ＭＳ Ｐゴシック" panose="020B0600070205080204" pitchFamily="34" charset="-128"/>
              </a:rPr>
              <a:t>Exception states: Inactive, Pending,  Active,  A&amp;P (Active &amp; Pending)</a:t>
            </a:r>
          </a:p>
          <a:p>
            <a:pPr lvl="1"/>
            <a:endParaRPr lang="en-US" dirty="0"/>
          </a:p>
        </p:txBody>
      </p:sp>
      <p:grpSp>
        <p:nvGrpSpPr>
          <p:cNvPr id="11" name="Group 10"/>
          <p:cNvGrpSpPr/>
          <p:nvPr/>
        </p:nvGrpSpPr>
        <p:grpSpPr>
          <a:xfrm>
            <a:off x="7086734" y="2608653"/>
            <a:ext cx="4399284" cy="1427624"/>
            <a:chOff x="2408732" y="1060104"/>
            <a:chExt cx="3545030" cy="1647696"/>
          </a:xfrm>
        </p:grpSpPr>
        <p:sp>
          <p:nvSpPr>
            <p:cNvPr id="4" name="TextBox 3"/>
            <p:cNvSpPr txBox="1"/>
            <p:nvPr/>
          </p:nvSpPr>
          <p:spPr>
            <a:xfrm flipH="1">
              <a:off x="4906840" y="1512086"/>
              <a:ext cx="1046922" cy="745965"/>
            </a:xfrm>
            <a:prstGeom prst="rect">
              <a:avLst/>
            </a:prstGeom>
            <a:solidFill>
              <a:schemeClr val="accent3">
                <a:lumMod val="85000"/>
              </a:schemeClr>
            </a:solidFill>
            <a:ln>
              <a:solidFill>
                <a:schemeClr val="tx1"/>
              </a:solidFill>
            </a:ln>
          </p:spPr>
          <p:txBody>
            <a:bodyPr wrap="none" rtlCol="0">
              <a:spAutoFit/>
            </a:bodyPr>
            <a:lstStyle/>
            <a:p>
              <a:pPr algn="ctr"/>
              <a:r>
                <a:rPr lang="en-US" dirty="0"/>
                <a:t>Arm Cortex </a:t>
              </a:r>
              <a:br>
                <a:rPr lang="en-US" dirty="0"/>
              </a:br>
              <a:r>
                <a:rPr lang="en-US" dirty="0"/>
                <a:t>Core</a:t>
              </a:r>
            </a:p>
          </p:txBody>
        </p:sp>
        <p:sp>
          <p:nvSpPr>
            <p:cNvPr id="5" name="TextBox 4"/>
            <p:cNvSpPr txBox="1"/>
            <p:nvPr/>
          </p:nvSpPr>
          <p:spPr>
            <a:xfrm flipH="1">
              <a:off x="2561621" y="1060104"/>
              <a:ext cx="1094716" cy="426266"/>
            </a:xfrm>
            <a:prstGeom prst="rect">
              <a:avLst/>
            </a:prstGeom>
            <a:solidFill>
              <a:schemeClr val="accent3">
                <a:lumMod val="85000"/>
              </a:schemeClr>
            </a:solidFill>
            <a:ln>
              <a:solidFill>
                <a:schemeClr val="tx1"/>
              </a:solidFill>
            </a:ln>
          </p:spPr>
          <p:txBody>
            <a:bodyPr wrap="none" rtlCol="0">
              <a:spAutoFit/>
            </a:bodyPr>
            <a:lstStyle/>
            <a:p>
              <a:pPr algn="ctr"/>
              <a:r>
                <a:rPr lang="en-US" dirty="0"/>
                <a:t>Port module</a:t>
              </a:r>
            </a:p>
          </p:txBody>
        </p:sp>
        <p:sp>
          <p:nvSpPr>
            <p:cNvPr id="6" name="TextBox 5"/>
            <p:cNvSpPr txBox="1"/>
            <p:nvPr/>
          </p:nvSpPr>
          <p:spPr>
            <a:xfrm flipH="1">
              <a:off x="4150488" y="1671936"/>
              <a:ext cx="520826" cy="426266"/>
            </a:xfrm>
            <a:prstGeom prst="rect">
              <a:avLst/>
            </a:prstGeom>
            <a:solidFill>
              <a:schemeClr val="accent3">
                <a:lumMod val="85000"/>
              </a:schemeClr>
            </a:solidFill>
            <a:ln>
              <a:solidFill>
                <a:schemeClr val="tx1"/>
              </a:solidFill>
            </a:ln>
          </p:spPr>
          <p:txBody>
            <a:bodyPr wrap="none" rtlCol="0">
              <a:spAutoFit/>
            </a:bodyPr>
            <a:lstStyle/>
            <a:p>
              <a:pPr algn="ctr"/>
              <a:r>
                <a:rPr lang="en-US" dirty="0"/>
                <a:t>NVIC</a:t>
              </a:r>
            </a:p>
          </p:txBody>
        </p:sp>
        <p:cxnSp>
          <p:nvCxnSpPr>
            <p:cNvPr id="8" name="Straight Arrow Connector 7"/>
            <p:cNvCxnSpPr>
              <a:stCxn id="6" idx="1"/>
              <a:endCxn id="4" idx="3"/>
            </p:cNvCxnSpPr>
            <p:nvPr/>
          </p:nvCxnSpPr>
          <p:spPr bwMode="auto">
            <a:xfrm>
              <a:off x="4671314" y="1885069"/>
              <a:ext cx="235526"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5" idx="1"/>
              <a:endCxn id="6" idx="3"/>
            </p:cNvCxnSpPr>
            <p:nvPr/>
          </p:nvCxnSpPr>
          <p:spPr bwMode="auto">
            <a:xfrm>
              <a:off x="3656337" y="1273237"/>
              <a:ext cx="494152" cy="61183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flipH="1">
              <a:off x="2580309" y="1671936"/>
              <a:ext cx="1152482" cy="426266"/>
            </a:xfrm>
            <a:prstGeom prst="rect">
              <a:avLst/>
            </a:prstGeom>
            <a:solidFill>
              <a:schemeClr val="accent3">
                <a:lumMod val="85000"/>
              </a:schemeClr>
            </a:solidFill>
            <a:ln>
              <a:solidFill>
                <a:schemeClr val="tx1"/>
              </a:solidFill>
            </a:ln>
          </p:spPr>
          <p:txBody>
            <a:bodyPr wrap="none" rtlCol="0">
              <a:spAutoFit/>
            </a:bodyPr>
            <a:lstStyle/>
            <a:p>
              <a:pPr algn="ctr"/>
              <a:r>
                <a:rPr lang="en-US" dirty="0"/>
                <a:t>Next module</a:t>
              </a:r>
            </a:p>
          </p:txBody>
        </p:sp>
        <p:cxnSp>
          <p:nvCxnSpPr>
            <p:cNvPr id="14" name="Straight Arrow Connector 13"/>
            <p:cNvCxnSpPr>
              <a:stCxn id="13" idx="1"/>
              <a:endCxn id="6" idx="3"/>
            </p:cNvCxnSpPr>
            <p:nvPr/>
          </p:nvCxnSpPr>
          <p:spPr bwMode="auto">
            <a:xfrm>
              <a:off x="3732790" y="1885069"/>
              <a:ext cx="417698"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flipH="1">
              <a:off x="2408732" y="2281535"/>
              <a:ext cx="1400494" cy="426265"/>
            </a:xfrm>
            <a:prstGeom prst="rect">
              <a:avLst/>
            </a:prstGeom>
            <a:solidFill>
              <a:schemeClr val="accent3">
                <a:lumMod val="85000"/>
              </a:schemeClr>
            </a:solidFill>
            <a:ln>
              <a:solidFill>
                <a:schemeClr val="tx1"/>
              </a:solidFill>
            </a:ln>
          </p:spPr>
          <p:txBody>
            <a:bodyPr wrap="none" rtlCol="0">
              <a:spAutoFit/>
            </a:bodyPr>
            <a:lstStyle/>
            <a:p>
              <a:pPr algn="ctr"/>
              <a:r>
                <a:rPr lang="en-US" dirty="0"/>
                <a:t>Another module</a:t>
              </a:r>
            </a:p>
          </p:txBody>
        </p:sp>
        <p:cxnSp>
          <p:nvCxnSpPr>
            <p:cNvPr id="16" name="Straight Arrow Connector 15"/>
            <p:cNvCxnSpPr>
              <a:stCxn id="15" idx="1"/>
              <a:endCxn id="6" idx="3"/>
            </p:cNvCxnSpPr>
            <p:nvPr/>
          </p:nvCxnSpPr>
          <p:spPr bwMode="auto">
            <a:xfrm flipV="1">
              <a:off x="3809226" y="1885069"/>
              <a:ext cx="341262" cy="60959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706841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normAutofit/>
          </a:bodyPr>
          <a:lstStyle/>
          <a:p>
            <a:r>
              <a:rPr lang="en-US" sz="3200" dirty="0"/>
              <a:t>NVIC Registers and State</a:t>
            </a:r>
          </a:p>
        </p:txBody>
      </p:sp>
      <p:sp>
        <p:nvSpPr>
          <p:cNvPr id="17411" name="Rectangle 3"/>
          <p:cNvSpPr>
            <a:spLocks noGrp="1" noChangeArrowheads="1"/>
          </p:cNvSpPr>
          <p:nvPr>
            <p:ph idx="1"/>
          </p:nvPr>
        </p:nvSpPr>
        <p:spPr>
          <a:xfrm>
            <a:off x="492125" y="1321954"/>
            <a:ext cx="10799218" cy="4392800"/>
          </a:xfrm>
        </p:spPr>
        <p:txBody>
          <a:bodyPr/>
          <a:lstStyle/>
          <a:p>
            <a:pPr>
              <a:spcBef>
                <a:spcPct val="0"/>
              </a:spcBef>
            </a:pPr>
            <a:r>
              <a:rPr lang="en-US" dirty="0">
                <a:ea typeface="ＭＳ Ｐゴシック" panose="020B0600070205080204" pitchFamily="34" charset="-128"/>
              </a:rPr>
              <a:t>Enable – allows interrupt to be recognized</a:t>
            </a:r>
          </a:p>
          <a:p>
            <a:pPr lvl="1">
              <a:spcBef>
                <a:spcPct val="0"/>
              </a:spcBef>
            </a:pPr>
            <a:r>
              <a:rPr lang="en-US" sz="2000" dirty="0">
                <a:solidFill>
                  <a:schemeClr val="tx2"/>
                </a:solidFill>
                <a:ea typeface="ＭＳ Ｐゴシック" panose="020B0600070205080204" pitchFamily="34" charset="-128"/>
              </a:rPr>
              <a:t>Accessed through two registers (set bits for interrupts) </a:t>
            </a:r>
          </a:p>
          <a:p>
            <a:pPr lvl="5" fontAlgn="base">
              <a:spcBef>
                <a:spcPct val="0"/>
              </a:spcBef>
            </a:pPr>
            <a:r>
              <a:rPr lang="en-US" sz="2000" dirty="0">
                <a:solidFill>
                  <a:schemeClr val="tx2"/>
                </a:solidFill>
                <a:ea typeface="ＭＳ Ｐゴシック" panose="020B0600070205080204" pitchFamily="34" charset="-128"/>
              </a:rPr>
              <a:t>Set enable with NVIC_ISER, clear enable with NVIC_ICER</a:t>
            </a:r>
          </a:p>
          <a:p>
            <a:pPr lvl="1">
              <a:spcBef>
                <a:spcPct val="0"/>
              </a:spcBef>
            </a:pPr>
            <a:r>
              <a:rPr lang="en-US" sz="2000" dirty="0">
                <a:solidFill>
                  <a:schemeClr val="tx2"/>
                </a:solidFill>
                <a:ea typeface="ＭＳ Ｐゴシック" panose="020B0600070205080204" pitchFamily="34" charset="-128"/>
              </a:rPr>
              <a:t>CMSIS Interface: NVIC_EnableIRQ(IRQnum), NVIC_DisableIRQ(IRQnum)</a:t>
            </a:r>
          </a:p>
          <a:p>
            <a:pPr>
              <a:spcBef>
                <a:spcPct val="0"/>
              </a:spcBef>
            </a:pPr>
            <a:r>
              <a:rPr lang="en-US" dirty="0">
                <a:ea typeface="ＭＳ Ｐゴシック" panose="020B0600070205080204" pitchFamily="34" charset="-128"/>
              </a:rPr>
              <a:t>Pending – interrupt has been requested but is not yet serviced</a:t>
            </a:r>
          </a:p>
          <a:p>
            <a:pPr lvl="1">
              <a:spcBef>
                <a:spcPct val="0"/>
              </a:spcBef>
            </a:pPr>
            <a:r>
              <a:rPr lang="en-US" sz="2000" dirty="0">
                <a:solidFill>
                  <a:schemeClr val="tx2"/>
                </a:solidFill>
                <a:ea typeface="ＭＳ Ｐゴシック" panose="020B0600070205080204" pitchFamily="34" charset="-128"/>
              </a:rPr>
              <a:t>CMSIS: NVIC_SetPendingIRQ(IRQnum), NVIC_ClearPendingIRQ(IRQnum)</a:t>
            </a:r>
          </a:p>
          <a:p>
            <a:pPr>
              <a:spcBef>
                <a:spcPct val="0"/>
              </a:spcBef>
            </a:pPr>
            <a:endParaRPr lang="en-US" dirty="0">
              <a:ea typeface="ＭＳ Ｐゴシック" panose="020B0600070205080204" pitchFamily="34" charset="-128"/>
            </a:endParaRPr>
          </a:p>
          <a:p>
            <a:pPr lvl="1"/>
            <a:endParaRPr lang="en-US" dirty="0"/>
          </a:p>
        </p:txBody>
      </p:sp>
    </p:spTree>
    <p:extLst>
      <p:ext uri="{BB962C8B-B14F-4D97-AF65-F5344CB8AC3E}">
        <p14:creationId xmlns:p14="http://schemas.microsoft.com/office/powerpoint/2010/main" val="3515698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Core Exception Mask Register</a:t>
            </a:r>
          </a:p>
        </p:txBody>
      </p:sp>
      <p:sp>
        <p:nvSpPr>
          <p:cNvPr id="3" name="Content Placeholder 2"/>
          <p:cNvSpPr>
            <a:spLocks noGrp="1"/>
          </p:cNvSpPr>
          <p:nvPr>
            <p:ph idx="1"/>
          </p:nvPr>
        </p:nvSpPr>
        <p:spPr>
          <a:xfrm>
            <a:off x="492125" y="1087127"/>
            <a:ext cx="10799218" cy="3090018"/>
          </a:xfrm>
        </p:spPr>
        <p:txBody>
          <a:bodyPr/>
          <a:lstStyle/>
          <a:p>
            <a:pPr>
              <a:spcBef>
                <a:spcPct val="0"/>
              </a:spcBef>
            </a:pPr>
            <a:r>
              <a:rPr lang="en-US" dirty="0">
                <a:ea typeface="ＭＳ Ｐゴシック" panose="020B0600070205080204" pitchFamily="34" charset="-128"/>
              </a:rPr>
              <a:t>PRIMASK – Exception mask register (CPU core)</a:t>
            </a:r>
          </a:p>
          <a:p>
            <a:pPr lvl="1">
              <a:spcBef>
                <a:spcPct val="0"/>
              </a:spcBef>
            </a:pPr>
            <a:r>
              <a:rPr lang="en-US" sz="2000" dirty="0">
                <a:solidFill>
                  <a:schemeClr val="tx2"/>
                </a:solidFill>
                <a:ea typeface="ＭＳ Ｐゴシック" panose="020B0600070205080204" pitchFamily="34" charset="-128"/>
              </a:rPr>
              <a:t>Bit 0: PM Flag</a:t>
            </a:r>
          </a:p>
          <a:p>
            <a:pPr lvl="5" fontAlgn="base">
              <a:spcBef>
                <a:spcPct val="0"/>
              </a:spcBef>
            </a:pPr>
            <a:r>
              <a:rPr lang="en-US" dirty="0">
                <a:solidFill>
                  <a:schemeClr val="tx2"/>
                </a:solidFill>
                <a:ea typeface="ＭＳ Ｐゴシック" panose="020B0600070205080204" pitchFamily="34" charset="-128"/>
              </a:rPr>
              <a:t>Set to 1 to prevent activation of all exceptions with configurable priority</a:t>
            </a:r>
          </a:p>
          <a:p>
            <a:pPr lvl="5" fontAlgn="base">
              <a:spcBef>
                <a:spcPct val="0"/>
              </a:spcBef>
            </a:pPr>
            <a:r>
              <a:rPr lang="en-US" dirty="0">
                <a:solidFill>
                  <a:schemeClr val="tx2"/>
                </a:solidFill>
                <a:ea typeface="ＭＳ Ｐゴシック" panose="020B0600070205080204" pitchFamily="34" charset="-128"/>
              </a:rPr>
              <a:t>Clear to 0 to allow activation of all exception</a:t>
            </a:r>
          </a:p>
          <a:p>
            <a:pPr lvl="1">
              <a:spcBef>
                <a:spcPct val="0"/>
              </a:spcBef>
            </a:pPr>
            <a:r>
              <a:rPr lang="en-US" sz="2000" dirty="0">
                <a:solidFill>
                  <a:schemeClr val="tx2"/>
                </a:solidFill>
                <a:ea typeface="ＭＳ Ｐゴシック" panose="020B0600070205080204" pitchFamily="34" charset="-128"/>
              </a:rPr>
              <a:t>Access using CPS, MSR and MRS instructions</a:t>
            </a:r>
          </a:p>
          <a:p>
            <a:pPr lvl="1">
              <a:spcBef>
                <a:spcPct val="0"/>
              </a:spcBef>
            </a:pPr>
            <a:r>
              <a:rPr lang="en-US" sz="2000" dirty="0">
                <a:solidFill>
                  <a:schemeClr val="tx2"/>
                </a:solidFill>
                <a:ea typeface="ＭＳ Ｐゴシック" panose="020B0600070205080204" pitchFamily="34" charset="-128"/>
              </a:rPr>
              <a:t>Use to prevent data race conditions with code needing atomicity</a:t>
            </a:r>
          </a:p>
        </p:txBody>
      </p:sp>
      <p:pic>
        <p:nvPicPr>
          <p:cNvPr id="4" name="Picture 3">
            <a:extLst>
              <a:ext uri="{FF2B5EF4-FFF2-40B4-BE49-F238E27FC236}">
                <a16:creationId xmlns:a16="http://schemas.microsoft.com/office/drawing/2014/main" id="{C06E03D8-D991-4E50-92C9-E4F9283805BB}"/>
              </a:ext>
            </a:extLst>
          </p:cNvPr>
          <p:cNvPicPr>
            <a:picLocks noChangeAspect="1"/>
          </p:cNvPicPr>
          <p:nvPr/>
        </p:nvPicPr>
        <p:blipFill>
          <a:blip r:embed="rId3"/>
          <a:stretch>
            <a:fillRect/>
          </a:stretch>
        </p:blipFill>
        <p:spPr>
          <a:xfrm>
            <a:off x="3449782" y="3699163"/>
            <a:ext cx="5683827" cy="2516752"/>
          </a:xfrm>
          <a:prstGeom prst="rect">
            <a:avLst/>
          </a:prstGeom>
        </p:spPr>
      </p:pic>
    </p:spTree>
    <p:extLst>
      <p:ext uri="{BB962C8B-B14F-4D97-AF65-F5344CB8AC3E}">
        <p14:creationId xmlns:p14="http://schemas.microsoft.com/office/powerpoint/2010/main" val="2449233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Core Exception Mask Register</a:t>
            </a:r>
          </a:p>
        </p:txBody>
      </p:sp>
      <p:sp>
        <p:nvSpPr>
          <p:cNvPr id="3" name="Content Placeholder 2"/>
          <p:cNvSpPr>
            <a:spLocks noGrp="1"/>
          </p:cNvSpPr>
          <p:nvPr>
            <p:ph idx="1"/>
          </p:nvPr>
        </p:nvSpPr>
        <p:spPr>
          <a:xfrm>
            <a:off x="492125" y="1267691"/>
            <a:ext cx="10799218" cy="4212236"/>
          </a:xfrm>
        </p:spPr>
        <p:txBody>
          <a:bodyPr/>
          <a:lstStyle/>
          <a:p>
            <a:pPr>
              <a:spcBef>
                <a:spcPct val="0"/>
              </a:spcBef>
            </a:pPr>
            <a:r>
              <a:rPr lang="en-US" dirty="0">
                <a:ea typeface="ＭＳ Ｐゴシック" panose="020B0600070205080204" pitchFamily="34" charset="-128"/>
              </a:rPr>
              <a:t>CMSIS-CORE API</a:t>
            </a:r>
          </a:p>
          <a:p>
            <a:pPr lvl="1">
              <a:spcBef>
                <a:spcPct val="0"/>
              </a:spcBef>
            </a:pPr>
            <a:r>
              <a:rPr lang="en-US" sz="2000" dirty="0">
                <a:solidFill>
                  <a:schemeClr val="tx2"/>
                </a:solidFill>
                <a:ea typeface="ＭＳ Ｐゴシック" panose="020B0600070205080204" pitchFamily="34" charset="-128"/>
              </a:rPr>
              <a:t>void __enable_irq() – clears PM flag</a:t>
            </a:r>
          </a:p>
          <a:p>
            <a:pPr lvl="1">
              <a:spcBef>
                <a:spcPct val="0"/>
              </a:spcBef>
            </a:pPr>
            <a:r>
              <a:rPr lang="en-US" sz="2000" dirty="0">
                <a:solidFill>
                  <a:schemeClr val="tx2"/>
                </a:solidFill>
                <a:ea typeface="ＭＳ Ｐゴシック" panose="020B0600070205080204" pitchFamily="34" charset="-128"/>
              </a:rPr>
              <a:t>void __disable_irq() – sets PM flag</a:t>
            </a:r>
          </a:p>
          <a:p>
            <a:pPr lvl="1">
              <a:spcBef>
                <a:spcPct val="0"/>
              </a:spcBef>
            </a:pPr>
            <a:r>
              <a:rPr lang="en-US" sz="2000" dirty="0">
                <a:solidFill>
                  <a:schemeClr val="tx2"/>
                </a:solidFill>
                <a:ea typeface="ＭＳ Ｐゴシック" panose="020B0600070205080204" pitchFamily="34" charset="-128"/>
              </a:rPr>
              <a:t>uint32_t __get_PRIMASK() – returns value of PRIMASK</a:t>
            </a:r>
          </a:p>
          <a:p>
            <a:pPr lvl="1">
              <a:spcBef>
                <a:spcPct val="0"/>
              </a:spcBef>
            </a:pPr>
            <a:r>
              <a:rPr lang="en-US" sz="2000" dirty="0">
                <a:solidFill>
                  <a:schemeClr val="tx2"/>
                </a:solidFill>
                <a:ea typeface="ＭＳ Ｐゴシック" panose="020B0600070205080204" pitchFamily="34" charset="-128"/>
              </a:rPr>
              <a:t>void __set_PRIMASK(uint32_t x) – sets PRIMASK to x </a:t>
            </a:r>
            <a:endParaRPr lang="en-US" sz="2400" dirty="0">
              <a:solidFill>
                <a:schemeClr val="tx2"/>
              </a:solidFill>
              <a:ea typeface="ＭＳ Ｐゴシック" panose="020B0600070205080204" pitchFamily="34" charset="-128"/>
            </a:endParaRPr>
          </a:p>
        </p:txBody>
      </p:sp>
    </p:spTree>
    <p:extLst>
      <p:ext uri="{BB962C8B-B14F-4D97-AF65-F5344CB8AC3E}">
        <p14:creationId xmlns:p14="http://schemas.microsoft.com/office/powerpoint/2010/main" val="14219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custDataLst>
              <p:tags r:id="rId1"/>
            </p:custDataLst>
          </p:nvPr>
        </p:nvSpPr>
        <p:spPr/>
        <p:txBody>
          <a:bodyPr>
            <a:normAutofit/>
          </a:bodyPr>
          <a:lstStyle/>
          <a:p>
            <a:r>
              <a:rPr lang="en-US" sz="3200" dirty="0"/>
              <a:t>Prioritization</a:t>
            </a:r>
          </a:p>
        </p:txBody>
      </p:sp>
      <p:sp>
        <p:nvSpPr>
          <p:cNvPr id="13315" name="Rectangle 3"/>
          <p:cNvSpPr>
            <a:spLocks noGrp="1" noChangeArrowheads="1"/>
          </p:cNvSpPr>
          <p:nvPr>
            <p:ph idx="1"/>
            <p:custDataLst>
              <p:tags r:id="rId2"/>
            </p:custDataLst>
          </p:nvPr>
        </p:nvSpPr>
        <p:spPr>
          <a:xfrm>
            <a:off x="492125" y="1083230"/>
            <a:ext cx="11180763" cy="5479495"/>
          </a:xfrm>
        </p:spPr>
        <p:txBody>
          <a:bodyPr/>
          <a:lstStyle/>
          <a:p>
            <a:pPr>
              <a:spcBef>
                <a:spcPct val="0"/>
              </a:spcBef>
            </a:pPr>
            <a:r>
              <a:rPr lang="en-US" dirty="0">
                <a:ea typeface="ＭＳ Ｐゴシック" panose="020B0600070205080204" pitchFamily="34" charset="-128"/>
              </a:rPr>
              <a:t>Exceptions are prioritized to order the response simultaneous requests </a:t>
            </a:r>
            <a:br>
              <a:rPr lang="en-US" dirty="0">
                <a:ea typeface="ＭＳ Ｐゴシック" panose="020B0600070205080204" pitchFamily="34" charset="-128"/>
              </a:rPr>
            </a:br>
            <a:r>
              <a:rPr lang="en-US" dirty="0">
                <a:ea typeface="ＭＳ Ｐゴシック" panose="020B0600070205080204" pitchFamily="34" charset="-128"/>
              </a:rPr>
              <a:t>(smaller number = higher priority)</a:t>
            </a:r>
          </a:p>
          <a:p>
            <a:pPr>
              <a:spcBef>
                <a:spcPct val="0"/>
              </a:spcBef>
            </a:pPr>
            <a:r>
              <a:rPr lang="en-US" dirty="0">
                <a:ea typeface="ＭＳ Ｐゴシック" panose="020B0600070205080204" pitchFamily="34" charset="-128"/>
              </a:rPr>
              <a:t>Priorities of some exceptions are fixed:</a:t>
            </a:r>
          </a:p>
          <a:p>
            <a:pPr lvl="1" defTabSz="1080000">
              <a:spcBef>
                <a:spcPct val="0"/>
              </a:spcBef>
            </a:pPr>
            <a:r>
              <a:rPr lang="en-US" sz="2000" dirty="0">
                <a:solidFill>
                  <a:schemeClr val="tx2"/>
                </a:solidFill>
                <a:ea typeface="ＭＳ Ｐゴシック" panose="020B0600070205080204" pitchFamily="34" charset="-128"/>
              </a:rPr>
              <a:t>Reset:   -3, highest priority</a:t>
            </a:r>
          </a:p>
          <a:p>
            <a:pPr lvl="1" defTabSz="1080000">
              <a:spcBef>
                <a:spcPct val="0"/>
              </a:spcBef>
            </a:pPr>
            <a:r>
              <a:rPr lang="en-US" sz="2000" dirty="0">
                <a:solidFill>
                  <a:schemeClr val="tx2"/>
                </a:solidFill>
                <a:ea typeface="ＭＳ Ｐゴシック" panose="020B0600070205080204" pitchFamily="34" charset="-128"/>
              </a:rPr>
              <a:t>NMI:   -2</a:t>
            </a:r>
          </a:p>
          <a:p>
            <a:pPr lvl="1" defTabSz="1080000">
              <a:spcBef>
                <a:spcPct val="0"/>
              </a:spcBef>
            </a:pPr>
            <a:r>
              <a:rPr lang="en-US" sz="2000" dirty="0">
                <a:solidFill>
                  <a:schemeClr val="tx2"/>
                </a:solidFill>
                <a:ea typeface="ＭＳ Ｐゴシック" panose="020B0600070205080204" pitchFamily="34" charset="-128"/>
              </a:rPr>
              <a:t>Hard Fault:   -1</a:t>
            </a:r>
          </a:p>
          <a:p>
            <a:pPr>
              <a:spcBef>
                <a:spcPct val="0"/>
              </a:spcBef>
            </a:pPr>
            <a:r>
              <a:rPr lang="en-US" dirty="0">
                <a:ea typeface="ＭＳ Ｐゴシック" panose="020B0600070205080204" pitchFamily="34" charset="-128"/>
              </a:rPr>
              <a:t>Priorities of other (peripheral) exceptions are adjustable:</a:t>
            </a:r>
          </a:p>
          <a:p>
            <a:pPr lvl="1">
              <a:spcBef>
                <a:spcPct val="0"/>
              </a:spcBef>
            </a:pPr>
            <a:r>
              <a:rPr lang="en-US" sz="2000" dirty="0">
                <a:solidFill>
                  <a:schemeClr val="tx2"/>
                </a:solidFill>
                <a:ea typeface="ＭＳ Ｐゴシック" panose="020B0600070205080204" pitchFamily="34" charset="-128"/>
              </a:rPr>
              <a:t>Value is stored in the interrupt priority register (IPR0-7)</a:t>
            </a:r>
          </a:p>
          <a:p>
            <a:pPr lvl="1">
              <a:spcBef>
                <a:spcPct val="0"/>
              </a:spcBef>
            </a:pPr>
            <a:r>
              <a:rPr lang="en-US" sz="2000" dirty="0">
                <a:solidFill>
                  <a:schemeClr val="tx2"/>
                </a:solidFill>
                <a:ea typeface="ＭＳ Ｐゴシック" panose="020B0600070205080204" pitchFamily="34" charset="-128"/>
              </a:rPr>
              <a:t>0x00</a:t>
            </a:r>
          </a:p>
          <a:p>
            <a:pPr lvl="1">
              <a:spcBef>
                <a:spcPct val="0"/>
              </a:spcBef>
            </a:pPr>
            <a:r>
              <a:rPr lang="en-US" sz="2000" dirty="0">
                <a:solidFill>
                  <a:schemeClr val="tx2"/>
                </a:solidFill>
                <a:ea typeface="ＭＳ Ｐゴシック" panose="020B0600070205080204" pitchFamily="34" charset="-128"/>
              </a:rPr>
              <a:t>0x40</a:t>
            </a:r>
          </a:p>
          <a:p>
            <a:pPr lvl="1">
              <a:spcBef>
                <a:spcPct val="0"/>
              </a:spcBef>
            </a:pPr>
            <a:r>
              <a:rPr lang="en-US" sz="2000" dirty="0">
                <a:solidFill>
                  <a:schemeClr val="tx2"/>
                </a:solidFill>
                <a:ea typeface="ＭＳ Ｐゴシック" panose="020B0600070205080204" pitchFamily="34" charset="-128"/>
              </a:rPr>
              <a:t>0x80</a:t>
            </a:r>
          </a:p>
          <a:p>
            <a:pPr lvl="1">
              <a:spcBef>
                <a:spcPct val="0"/>
              </a:spcBef>
            </a:pPr>
            <a:r>
              <a:rPr lang="en-US" sz="2000" dirty="0">
                <a:solidFill>
                  <a:schemeClr val="tx2"/>
                </a:solidFill>
                <a:ea typeface="ＭＳ Ｐゴシック" panose="020B0600070205080204" pitchFamily="34" charset="-128"/>
              </a:rPr>
              <a:t>0xC0</a:t>
            </a:r>
            <a:endParaRPr lang="en-US" sz="2400" dirty="0">
              <a:solidFill>
                <a:schemeClr val="tx2"/>
              </a:solidFill>
              <a:ea typeface="ＭＳ Ｐゴシック" panose="020B0600070205080204" pitchFamily="34" charset="-128"/>
            </a:endParaRPr>
          </a:p>
        </p:txBody>
      </p:sp>
    </p:spTree>
    <p:extLst>
      <p:ext uri="{BB962C8B-B14F-4D97-AF65-F5344CB8AC3E}">
        <p14:creationId xmlns:p14="http://schemas.microsoft.com/office/powerpoint/2010/main" val="1971544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Special Cases of Prioritization</a:t>
            </a:r>
          </a:p>
        </p:txBody>
      </p:sp>
      <p:sp>
        <p:nvSpPr>
          <p:cNvPr id="3" name="Content Placeholder 2"/>
          <p:cNvSpPr>
            <a:spLocks noGrp="1"/>
          </p:cNvSpPr>
          <p:nvPr>
            <p:ph idx="1"/>
          </p:nvPr>
        </p:nvSpPr>
        <p:spPr>
          <a:xfrm>
            <a:off x="492125" y="1232600"/>
            <a:ext cx="10799218" cy="4392800"/>
          </a:xfrm>
        </p:spPr>
        <p:txBody>
          <a:bodyPr/>
          <a:lstStyle/>
          <a:p>
            <a:pPr>
              <a:spcBef>
                <a:spcPct val="0"/>
              </a:spcBef>
            </a:pPr>
            <a:r>
              <a:rPr lang="en-US" dirty="0">
                <a:ea typeface="ＭＳ Ｐゴシック" panose="020B0600070205080204" pitchFamily="34" charset="-128"/>
              </a:rPr>
              <a:t>Simultaneous exception requests?</a:t>
            </a:r>
          </a:p>
          <a:p>
            <a:pPr lvl="1">
              <a:spcBef>
                <a:spcPct val="0"/>
              </a:spcBef>
            </a:pPr>
            <a:r>
              <a:rPr lang="en-US" sz="2000" dirty="0">
                <a:solidFill>
                  <a:schemeClr val="tx2"/>
                </a:solidFill>
                <a:ea typeface="ＭＳ Ｐゴシック" panose="020B0600070205080204" pitchFamily="34" charset="-128"/>
              </a:rPr>
              <a:t>Lowest exception type number is serviced first</a:t>
            </a:r>
          </a:p>
          <a:p>
            <a:pPr>
              <a:spcBef>
                <a:spcPct val="0"/>
              </a:spcBef>
            </a:pPr>
            <a:r>
              <a:rPr lang="en-US" dirty="0">
                <a:ea typeface="ＭＳ Ｐゴシック" panose="020B0600070205080204" pitchFamily="34" charset="-128"/>
              </a:rPr>
              <a:t>New exception requested while a handler is executing?</a:t>
            </a:r>
          </a:p>
          <a:p>
            <a:pPr lvl="1">
              <a:spcBef>
                <a:spcPct val="0"/>
              </a:spcBef>
            </a:pPr>
            <a:r>
              <a:rPr lang="en-US" sz="2400" dirty="0">
                <a:solidFill>
                  <a:schemeClr val="tx2"/>
                </a:solidFill>
                <a:ea typeface="ＭＳ Ｐゴシック" panose="020B0600070205080204" pitchFamily="34" charset="-128"/>
              </a:rPr>
              <a:t>New priority higher than current priority? </a:t>
            </a:r>
          </a:p>
          <a:p>
            <a:pPr lvl="5" fontAlgn="base">
              <a:spcBef>
                <a:spcPct val="0"/>
              </a:spcBef>
            </a:pPr>
            <a:r>
              <a:rPr lang="en-US" sz="2000" dirty="0">
                <a:solidFill>
                  <a:schemeClr val="tx2"/>
                </a:solidFill>
                <a:ea typeface="ＭＳ Ｐゴシック" panose="020B0600070205080204" pitchFamily="34" charset="-128"/>
              </a:rPr>
              <a:t>New exception handler preempts current exception handler</a:t>
            </a:r>
          </a:p>
          <a:p>
            <a:pPr lvl="1">
              <a:spcBef>
                <a:spcPct val="0"/>
              </a:spcBef>
            </a:pPr>
            <a:r>
              <a:rPr lang="en-US" sz="2400" dirty="0">
                <a:solidFill>
                  <a:schemeClr val="tx2"/>
                </a:solidFill>
                <a:ea typeface="ＭＳ Ｐゴシック" panose="020B0600070205080204" pitchFamily="34" charset="-128"/>
              </a:rPr>
              <a:t>New priority lower than or equal to current priority? </a:t>
            </a:r>
          </a:p>
          <a:p>
            <a:pPr lvl="5" fontAlgn="base">
              <a:spcBef>
                <a:spcPct val="0"/>
              </a:spcBef>
            </a:pPr>
            <a:r>
              <a:rPr lang="en-US" sz="2000" dirty="0">
                <a:solidFill>
                  <a:schemeClr val="tx2"/>
                </a:solidFill>
                <a:ea typeface="ＭＳ Ｐゴシック" panose="020B0600070205080204" pitchFamily="34" charset="-128"/>
              </a:rPr>
              <a:t>New exception held in pending state </a:t>
            </a:r>
          </a:p>
          <a:p>
            <a:pPr lvl="5" fontAlgn="base">
              <a:spcBef>
                <a:spcPct val="0"/>
              </a:spcBef>
            </a:pPr>
            <a:r>
              <a:rPr lang="en-US" sz="2000" dirty="0">
                <a:solidFill>
                  <a:schemeClr val="tx2"/>
                </a:solidFill>
                <a:ea typeface="ＭＳ Ｐゴシック" panose="020B0600070205080204" pitchFamily="34" charset="-128"/>
              </a:rPr>
              <a:t>Current handler continues and completes execution</a:t>
            </a:r>
          </a:p>
          <a:p>
            <a:pPr lvl="5" fontAlgn="base">
              <a:spcBef>
                <a:spcPct val="0"/>
              </a:spcBef>
            </a:pPr>
            <a:r>
              <a:rPr lang="en-US" sz="2000" dirty="0">
                <a:solidFill>
                  <a:schemeClr val="tx2"/>
                </a:solidFill>
                <a:ea typeface="ＭＳ Ｐゴシック" panose="020B0600070205080204" pitchFamily="34" charset="-128"/>
              </a:rPr>
              <a:t>Previous priority level restored</a:t>
            </a:r>
          </a:p>
          <a:p>
            <a:pPr lvl="5" fontAlgn="base">
              <a:spcBef>
                <a:spcPct val="0"/>
              </a:spcBef>
            </a:pPr>
            <a:r>
              <a:rPr lang="en-US" sz="2000" dirty="0">
                <a:solidFill>
                  <a:schemeClr val="tx2"/>
                </a:solidFill>
                <a:ea typeface="ＭＳ Ｐゴシック" panose="020B0600070205080204" pitchFamily="34" charset="-128"/>
              </a:rPr>
              <a:t>New exception handled if priority level allows</a:t>
            </a:r>
          </a:p>
        </p:txBody>
      </p:sp>
    </p:spTree>
    <p:extLst>
      <p:ext uri="{BB962C8B-B14F-4D97-AF65-F5344CB8AC3E}">
        <p14:creationId xmlns:p14="http://schemas.microsoft.com/office/powerpoint/2010/main" val="43446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Example System with Interrupt</a:t>
            </a:r>
          </a:p>
        </p:txBody>
      </p:sp>
      <p:sp>
        <p:nvSpPr>
          <p:cNvPr id="3" name="Content Placeholder 2"/>
          <p:cNvSpPr>
            <a:spLocks noGrp="1"/>
          </p:cNvSpPr>
          <p:nvPr>
            <p:ph idx="1"/>
          </p:nvPr>
        </p:nvSpPr>
        <p:spPr>
          <a:xfrm>
            <a:off x="696001" y="4445000"/>
            <a:ext cx="10800000" cy="1675000"/>
          </a:xfrm>
        </p:spPr>
        <p:txBody>
          <a:bodyPr/>
          <a:lstStyle/>
          <a:p>
            <a:r>
              <a:rPr lang="en-GB" sz="2000" dirty="0"/>
              <a:t>Goal:  to change the color of the RGB LED when the switch is pressed</a:t>
            </a:r>
          </a:p>
          <a:p>
            <a:r>
              <a:rPr lang="en-GB" sz="2000" dirty="0"/>
              <a:t>Need to add an external switch</a:t>
            </a:r>
          </a:p>
          <a:p>
            <a:pPr lvl="1"/>
            <a:r>
              <a:rPr lang="en-GB" dirty="0"/>
              <a:t>(resistor is internal – a pull-up resistor)</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190572"/>
            <a:ext cx="5410200" cy="3076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5524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Timing Analysis: Big Picture Timing Behavior</a:t>
            </a:r>
          </a:p>
        </p:txBody>
      </p:sp>
      <p:sp>
        <p:nvSpPr>
          <p:cNvPr id="3" name="Content Placeholder 2"/>
          <p:cNvSpPr>
            <a:spLocks noGrp="1"/>
          </p:cNvSpPr>
          <p:nvPr>
            <p:ph idx="1"/>
          </p:nvPr>
        </p:nvSpPr>
        <p:spPr>
          <a:xfrm>
            <a:off x="518013" y="4329544"/>
            <a:ext cx="11155973" cy="1950027"/>
          </a:xfrm>
        </p:spPr>
        <p:txBody>
          <a:bodyPr/>
          <a:lstStyle/>
          <a:p>
            <a:pPr>
              <a:spcBef>
                <a:spcPct val="0"/>
              </a:spcBef>
            </a:pPr>
            <a:r>
              <a:rPr lang="en-US" dirty="0">
                <a:ea typeface="ＭＳ Ｐゴシック" panose="020B0600070205080204" pitchFamily="34" charset="-128"/>
              </a:rPr>
              <a:t>Switch was pressed for about 0.21s</a:t>
            </a:r>
          </a:p>
          <a:p>
            <a:pPr>
              <a:spcBef>
                <a:spcPct val="0"/>
              </a:spcBef>
            </a:pPr>
            <a:r>
              <a:rPr lang="en-US" dirty="0">
                <a:ea typeface="ＭＳ Ｐゴシック" panose="020B0600070205080204" pitchFamily="34" charset="-128"/>
              </a:rPr>
              <a:t>ISR runs in response to switch signal’s falling edge</a:t>
            </a:r>
          </a:p>
          <a:p>
            <a:pPr>
              <a:spcBef>
                <a:spcPct val="0"/>
              </a:spcBef>
            </a:pPr>
            <a:r>
              <a:rPr lang="en-US" dirty="0">
                <a:ea typeface="ＭＳ Ｐゴシック" panose="020B0600070205080204" pitchFamily="34" charset="-128"/>
              </a:rPr>
              <a:t>Main seems to be running continuously (signal toggles between 1 and 0)</a:t>
            </a:r>
          </a:p>
          <a:p>
            <a:pPr lvl="1">
              <a:spcBef>
                <a:spcPct val="0"/>
              </a:spcBef>
            </a:pPr>
            <a:r>
              <a:rPr lang="en-US" sz="2000" dirty="0">
                <a:solidFill>
                  <a:schemeClr val="tx2"/>
                </a:solidFill>
                <a:ea typeface="ＭＳ Ｐゴシック" panose="020B0600070205080204" pitchFamily="34" charset="-128"/>
              </a:rPr>
              <a:t>Does it really? You will investigate this in the lab exercise.</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906" y="1217183"/>
            <a:ext cx="8839200" cy="285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4068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custDataLst>
              <p:tags r:id="rId1"/>
            </p:custDataLst>
          </p:nvPr>
        </p:nvSpPr>
        <p:spPr/>
        <p:txBody>
          <a:bodyPr>
            <a:normAutofit/>
          </a:bodyPr>
          <a:lstStyle/>
          <a:p>
            <a:r>
              <a:rPr lang="en-US" sz="3200" dirty="0"/>
              <a:t>Interrupt Response Latency</a:t>
            </a:r>
          </a:p>
        </p:txBody>
      </p:sp>
      <p:sp>
        <p:nvSpPr>
          <p:cNvPr id="14339" name="Rectangle 3"/>
          <p:cNvSpPr>
            <a:spLocks noGrp="1" noChangeArrowheads="1"/>
          </p:cNvSpPr>
          <p:nvPr>
            <p:ph idx="1"/>
            <p:custDataLst>
              <p:tags r:id="rId2"/>
            </p:custDataLst>
          </p:nvPr>
        </p:nvSpPr>
        <p:spPr>
          <a:xfrm>
            <a:off x="492125" y="1145576"/>
            <a:ext cx="11010611" cy="4995207"/>
          </a:xfrm>
        </p:spPr>
        <p:txBody>
          <a:bodyPr/>
          <a:lstStyle/>
          <a:p>
            <a:pPr>
              <a:spcBef>
                <a:spcPct val="0"/>
              </a:spcBef>
            </a:pPr>
            <a:r>
              <a:rPr lang="en-US" dirty="0">
                <a:ea typeface="ＭＳ Ｐゴシック" panose="020B0600070205080204" pitchFamily="34" charset="-128"/>
              </a:rPr>
              <a:t>Latency = time delay</a:t>
            </a:r>
          </a:p>
          <a:p>
            <a:pPr>
              <a:spcBef>
                <a:spcPct val="0"/>
              </a:spcBef>
            </a:pPr>
            <a:r>
              <a:rPr lang="en-US" dirty="0">
                <a:ea typeface="ＭＳ Ｐゴシック" panose="020B0600070205080204" pitchFamily="34" charset="-128"/>
              </a:rPr>
              <a:t>Why do we care?</a:t>
            </a:r>
          </a:p>
          <a:p>
            <a:pPr lvl="1">
              <a:spcBef>
                <a:spcPct val="0"/>
              </a:spcBef>
            </a:pPr>
            <a:r>
              <a:rPr lang="en-US" sz="2000" dirty="0">
                <a:solidFill>
                  <a:schemeClr val="tx2"/>
                </a:solidFill>
                <a:ea typeface="ＭＳ Ｐゴシック" panose="020B0600070205080204" pitchFamily="34" charset="-128"/>
              </a:rPr>
              <a:t>This is overhead, which wastes time and increases as the interrupt rate rises.</a:t>
            </a:r>
          </a:p>
          <a:p>
            <a:pPr lvl="1">
              <a:spcBef>
                <a:spcPct val="0"/>
              </a:spcBef>
            </a:pPr>
            <a:r>
              <a:rPr lang="en-US" sz="2000" dirty="0">
                <a:solidFill>
                  <a:schemeClr val="tx2"/>
                </a:solidFill>
                <a:ea typeface="ＭＳ Ｐゴシック" panose="020B0600070205080204" pitchFamily="34" charset="-128"/>
              </a:rPr>
              <a:t>This delays our response to external events, which may or may not be acceptable for the application, such as sampling an analog waveform.</a:t>
            </a:r>
          </a:p>
          <a:p>
            <a:pPr>
              <a:spcBef>
                <a:spcPct val="0"/>
              </a:spcBef>
            </a:pPr>
            <a:endParaRPr lang="en-US" dirty="0">
              <a:ea typeface="ＭＳ Ｐゴシック" panose="020B0600070205080204" pitchFamily="34" charset="-128"/>
            </a:endParaRPr>
          </a:p>
          <a:p>
            <a:pPr>
              <a:spcBef>
                <a:spcPct val="0"/>
              </a:spcBef>
            </a:pPr>
            <a:r>
              <a:rPr lang="en-US" dirty="0">
                <a:ea typeface="ＭＳ Ｐゴシック" panose="020B0600070205080204" pitchFamily="34" charset="-128"/>
              </a:rPr>
              <a:t>How long does it take?</a:t>
            </a:r>
          </a:p>
          <a:p>
            <a:pPr lvl="1">
              <a:spcBef>
                <a:spcPct val="0"/>
              </a:spcBef>
            </a:pPr>
            <a:r>
              <a:rPr lang="en-US" sz="2000" dirty="0">
                <a:solidFill>
                  <a:schemeClr val="tx2"/>
                </a:solidFill>
                <a:ea typeface="ＭＳ Ｐゴシック" panose="020B0600070205080204" pitchFamily="34" charset="-128"/>
              </a:rPr>
              <a:t>Finish executing the current instruction or abandon it</a:t>
            </a:r>
          </a:p>
          <a:p>
            <a:pPr lvl="1">
              <a:spcBef>
                <a:spcPct val="0"/>
              </a:spcBef>
            </a:pPr>
            <a:r>
              <a:rPr lang="en-US" sz="2000" dirty="0">
                <a:solidFill>
                  <a:schemeClr val="tx2"/>
                </a:solidFill>
                <a:ea typeface="ＭＳ Ｐゴシック" panose="020B0600070205080204" pitchFamily="34" charset="-128"/>
              </a:rPr>
              <a:t>Push various registers on to the stack, fetch vector</a:t>
            </a:r>
          </a:p>
          <a:p>
            <a:pPr lvl="1">
              <a:spcBef>
                <a:spcPct val="0"/>
              </a:spcBef>
            </a:pPr>
            <a:r>
              <a:rPr lang="en-US" sz="2000" dirty="0">
                <a:solidFill>
                  <a:schemeClr val="tx2"/>
                </a:solidFill>
                <a:ea typeface="ＭＳ Ｐゴシック" panose="020B0600070205080204" pitchFamily="34" charset="-128"/>
              </a:rPr>
              <a:t>If we have external memory with wait states, this takes longer</a:t>
            </a:r>
            <a:endParaRPr lang="en-US" sz="2400" dirty="0">
              <a:solidFill>
                <a:schemeClr val="tx2"/>
              </a:solidFill>
              <a:ea typeface="ＭＳ Ｐゴシック" panose="020B0600070205080204" pitchFamily="34" charset="-128"/>
            </a:endParaRPr>
          </a:p>
        </p:txBody>
      </p:sp>
    </p:spTree>
    <p:extLst>
      <p:ext uri="{BB962C8B-B14F-4D97-AF65-F5344CB8AC3E}">
        <p14:creationId xmlns:p14="http://schemas.microsoft.com/office/powerpoint/2010/main" val="2908713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normAutofit/>
          </a:bodyPr>
          <a:lstStyle/>
          <a:p>
            <a:r>
              <a:rPr lang="en-US" sz="3200" dirty="0"/>
              <a:t>Maximum Interrupt Rate</a:t>
            </a:r>
          </a:p>
        </p:txBody>
      </p:sp>
      <p:sp>
        <p:nvSpPr>
          <p:cNvPr id="15363" name="Rectangle 3"/>
          <p:cNvSpPr>
            <a:spLocks noGrp="1" noChangeArrowheads="1"/>
          </p:cNvSpPr>
          <p:nvPr>
            <p:ph idx="1"/>
          </p:nvPr>
        </p:nvSpPr>
        <p:spPr>
          <a:xfrm>
            <a:off x="492125" y="1211818"/>
            <a:ext cx="10799218" cy="4866864"/>
          </a:xfrm>
        </p:spPr>
        <p:txBody>
          <a:bodyPr/>
          <a:lstStyle/>
          <a:p>
            <a:pPr>
              <a:spcBef>
                <a:spcPct val="0"/>
              </a:spcBef>
            </a:pPr>
            <a:r>
              <a:rPr lang="en-US" dirty="0">
                <a:ea typeface="ＭＳ Ｐゴシック" panose="020B0600070205080204" pitchFamily="34" charset="-128"/>
              </a:rPr>
              <a:t>We can only handle so many interrupts per second</a:t>
            </a:r>
          </a:p>
          <a:p>
            <a:pPr lvl="1">
              <a:spcBef>
                <a:spcPct val="0"/>
              </a:spcBef>
            </a:pPr>
            <a:r>
              <a:rPr lang="en-US" sz="2000" dirty="0">
                <a:solidFill>
                  <a:schemeClr val="tx2"/>
                </a:solidFill>
                <a:ea typeface="ＭＳ Ｐゴシック" panose="020B0600070205080204" pitchFamily="34" charset="-128"/>
              </a:rPr>
              <a:t>FMax_Int: maximum interrupt frequency</a:t>
            </a:r>
          </a:p>
          <a:p>
            <a:pPr lvl="1">
              <a:spcBef>
                <a:spcPct val="0"/>
              </a:spcBef>
            </a:pPr>
            <a:r>
              <a:rPr lang="en-US" sz="2000" dirty="0">
                <a:solidFill>
                  <a:schemeClr val="tx2"/>
                </a:solidFill>
                <a:ea typeface="ＭＳ Ｐゴシック" panose="020B0600070205080204" pitchFamily="34" charset="-128"/>
              </a:rPr>
              <a:t>FCPU: CPU clock frequency</a:t>
            </a:r>
          </a:p>
          <a:p>
            <a:pPr lvl="1">
              <a:spcBef>
                <a:spcPct val="0"/>
              </a:spcBef>
            </a:pPr>
            <a:r>
              <a:rPr lang="en-US" sz="2000" dirty="0">
                <a:solidFill>
                  <a:schemeClr val="tx2"/>
                </a:solidFill>
                <a:ea typeface="ＭＳ Ｐゴシック" panose="020B0600070205080204" pitchFamily="34" charset="-128"/>
              </a:rPr>
              <a:t>CISR: Number of cycles ISR takes to execute</a:t>
            </a:r>
          </a:p>
          <a:p>
            <a:pPr lvl="1">
              <a:spcBef>
                <a:spcPct val="0"/>
              </a:spcBef>
            </a:pPr>
            <a:r>
              <a:rPr lang="en-US" sz="2000" dirty="0">
                <a:solidFill>
                  <a:schemeClr val="tx2"/>
                </a:solidFill>
                <a:ea typeface="ＭＳ Ｐゴシック" panose="020B0600070205080204" pitchFamily="34" charset="-128"/>
              </a:rPr>
              <a:t>COverhead: Number of cycles of overhead for saving state, vectoring, restoring state, etc.</a:t>
            </a:r>
          </a:p>
          <a:p>
            <a:pPr lvl="1">
              <a:spcBef>
                <a:spcPct val="0"/>
              </a:spcBef>
            </a:pPr>
            <a:r>
              <a:rPr lang="en-US" sz="2000" dirty="0">
                <a:solidFill>
                  <a:schemeClr val="tx2"/>
                </a:solidFill>
                <a:ea typeface="ＭＳ Ｐゴシック" panose="020B0600070205080204" pitchFamily="34" charset="-128"/>
              </a:rPr>
              <a:t>FMax_Int = FCPU/(CISR+ COverhead)</a:t>
            </a:r>
          </a:p>
          <a:p>
            <a:pPr lvl="1">
              <a:spcBef>
                <a:spcPct val="0"/>
              </a:spcBef>
            </a:pPr>
            <a:r>
              <a:rPr lang="en-US" sz="2000" dirty="0">
                <a:solidFill>
                  <a:schemeClr val="tx2"/>
                </a:solidFill>
                <a:ea typeface="ＭＳ Ｐゴシック" panose="020B0600070205080204" pitchFamily="34" charset="-128"/>
              </a:rPr>
              <a:t>Note that model applies only when there is one interrupt in the system</a:t>
            </a:r>
          </a:p>
          <a:p>
            <a:pPr>
              <a:spcBef>
                <a:spcPct val="0"/>
              </a:spcBef>
            </a:pPr>
            <a:r>
              <a:rPr lang="en-US" dirty="0">
                <a:ea typeface="ＭＳ Ｐゴシック" panose="020B0600070205080204" pitchFamily="34" charset="-128"/>
              </a:rPr>
              <a:t>When processor is responding to interrupts, it isn’t executing our other code</a:t>
            </a:r>
          </a:p>
          <a:p>
            <a:pPr lvl="1">
              <a:spcBef>
                <a:spcPct val="0"/>
              </a:spcBef>
            </a:pPr>
            <a:r>
              <a:rPr lang="en-US" sz="2000" dirty="0">
                <a:solidFill>
                  <a:schemeClr val="tx2"/>
                </a:solidFill>
                <a:ea typeface="ＭＳ Ｐゴシック" panose="020B0600070205080204" pitchFamily="34" charset="-128"/>
              </a:rPr>
              <a:t>UInt: Utilization (fraction of processor time) consumed by interrupt processing</a:t>
            </a:r>
          </a:p>
          <a:p>
            <a:pPr lvl="1">
              <a:spcBef>
                <a:spcPct val="0"/>
              </a:spcBef>
            </a:pPr>
            <a:r>
              <a:rPr lang="en-US" sz="2000" dirty="0">
                <a:solidFill>
                  <a:schemeClr val="tx2"/>
                </a:solidFill>
                <a:ea typeface="ＭＳ Ｐゴシック" panose="020B0600070205080204" pitchFamily="34" charset="-128"/>
              </a:rPr>
              <a:t>UInt = 100%*FInt* (CISR+COverhead)/ FCPU</a:t>
            </a:r>
          </a:p>
          <a:p>
            <a:pPr lvl="1">
              <a:spcBef>
                <a:spcPct val="0"/>
              </a:spcBef>
            </a:pPr>
            <a:r>
              <a:rPr lang="en-US" sz="2000" dirty="0">
                <a:solidFill>
                  <a:schemeClr val="tx2"/>
                </a:solidFill>
                <a:ea typeface="ＭＳ Ｐゴシック" panose="020B0600070205080204" pitchFamily="34" charset="-128"/>
              </a:rPr>
              <a:t>CPU looks like it’s running the other code with CPU clock speed of (1-UInt)*FCPU</a:t>
            </a:r>
          </a:p>
        </p:txBody>
      </p:sp>
    </p:spTree>
    <p:extLst>
      <p:ext uri="{BB962C8B-B14F-4D97-AF65-F5344CB8AC3E}">
        <p14:creationId xmlns:p14="http://schemas.microsoft.com/office/powerpoint/2010/main" val="2803334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Program Design with Interrupts</a:t>
            </a:r>
          </a:p>
        </p:txBody>
      </p:sp>
      <p:sp>
        <p:nvSpPr>
          <p:cNvPr id="3" name="Content Placeholder 2"/>
          <p:cNvSpPr>
            <a:spLocks noGrp="1"/>
          </p:cNvSpPr>
          <p:nvPr>
            <p:ph idx="1"/>
          </p:nvPr>
        </p:nvSpPr>
        <p:spPr>
          <a:xfrm>
            <a:off x="492125" y="1187140"/>
            <a:ext cx="10505399" cy="4995207"/>
          </a:xfrm>
        </p:spPr>
        <p:txBody>
          <a:bodyPr/>
          <a:lstStyle/>
          <a:p>
            <a:pPr>
              <a:spcBef>
                <a:spcPct val="0"/>
              </a:spcBef>
            </a:pPr>
            <a:r>
              <a:rPr lang="en-US" dirty="0">
                <a:ea typeface="ＭＳ Ｐゴシック" panose="020B0600070205080204" pitchFamily="34" charset="-128"/>
              </a:rPr>
              <a:t>How much work to do in ISR?</a:t>
            </a:r>
          </a:p>
          <a:p>
            <a:pPr lvl="1">
              <a:spcBef>
                <a:spcPct val="0"/>
              </a:spcBef>
            </a:pPr>
            <a:r>
              <a:rPr lang="en-US" sz="2000" dirty="0">
                <a:solidFill>
                  <a:schemeClr val="tx2"/>
                </a:solidFill>
                <a:ea typeface="ＭＳ Ｐゴシック" panose="020B0600070205080204" pitchFamily="34" charset="-128"/>
              </a:rPr>
              <a:t>Trade-off: faster response for ISR code will delay completion of other code</a:t>
            </a:r>
          </a:p>
          <a:p>
            <a:pPr lvl="1">
              <a:spcBef>
                <a:spcPct val="0"/>
              </a:spcBef>
            </a:pPr>
            <a:r>
              <a:rPr lang="en-US" sz="2000" dirty="0">
                <a:solidFill>
                  <a:schemeClr val="tx2"/>
                </a:solidFill>
                <a:ea typeface="ＭＳ Ｐゴシック" panose="020B0600070205080204" pitchFamily="34" charset="-128"/>
              </a:rPr>
              <a:t>In system with multiple ISRs with short deadlines, perform critical work in ISR and buffer partial results for later processing</a:t>
            </a:r>
          </a:p>
          <a:p>
            <a:pPr>
              <a:spcBef>
                <a:spcPct val="0"/>
              </a:spcBef>
            </a:pPr>
            <a:r>
              <a:rPr lang="en-US" dirty="0">
                <a:ea typeface="ＭＳ Ｐゴシック" panose="020B0600070205080204" pitchFamily="34" charset="-128"/>
              </a:rPr>
              <a:t>Should ISRs re-enable interrupts?</a:t>
            </a:r>
          </a:p>
          <a:p>
            <a:pPr>
              <a:spcBef>
                <a:spcPct val="0"/>
              </a:spcBef>
            </a:pPr>
            <a:r>
              <a:rPr lang="en-US" dirty="0">
                <a:ea typeface="ＭＳ Ｐゴシック" panose="020B0600070205080204" pitchFamily="34" charset="-128"/>
              </a:rPr>
              <a:t>How to communicate between ISR and other threads?</a:t>
            </a:r>
          </a:p>
          <a:p>
            <a:pPr lvl="1">
              <a:spcBef>
                <a:spcPct val="0"/>
              </a:spcBef>
            </a:pPr>
            <a:r>
              <a:rPr lang="en-US" sz="2000" dirty="0">
                <a:solidFill>
                  <a:schemeClr val="tx2"/>
                </a:solidFill>
                <a:ea typeface="ＭＳ Ｐゴシック" panose="020B0600070205080204" pitchFamily="34" charset="-128"/>
              </a:rPr>
              <a:t>Data buffering</a:t>
            </a:r>
          </a:p>
          <a:p>
            <a:pPr lvl="1">
              <a:spcBef>
                <a:spcPct val="0"/>
              </a:spcBef>
            </a:pPr>
            <a:r>
              <a:rPr lang="en-US" sz="2000" dirty="0">
                <a:solidFill>
                  <a:schemeClr val="tx2"/>
                </a:solidFill>
                <a:ea typeface="ＭＳ Ｐゴシック" panose="020B0600070205080204" pitchFamily="34" charset="-128"/>
              </a:rPr>
              <a:t>Data integrity and race conditions</a:t>
            </a:r>
          </a:p>
          <a:p>
            <a:pPr lvl="5" fontAlgn="base">
              <a:spcBef>
                <a:spcPct val="0"/>
              </a:spcBef>
            </a:pPr>
            <a:r>
              <a:rPr lang="en-US" sz="2000" dirty="0">
                <a:solidFill>
                  <a:schemeClr val="tx2"/>
                </a:solidFill>
                <a:ea typeface="ＭＳ Ｐゴシック" panose="020B0600070205080204" pitchFamily="34" charset="-128"/>
              </a:rPr>
              <a:t>Volatile data – can be updated outside of the program’s immediate control</a:t>
            </a:r>
          </a:p>
          <a:p>
            <a:pPr lvl="5" fontAlgn="base">
              <a:spcBef>
                <a:spcPct val="0"/>
              </a:spcBef>
            </a:pPr>
            <a:r>
              <a:rPr lang="en-US" sz="2000" dirty="0">
                <a:solidFill>
                  <a:schemeClr val="tx2"/>
                </a:solidFill>
                <a:ea typeface="ＭＳ Ｐゴシック" panose="020B0600070205080204" pitchFamily="34" charset="-128"/>
              </a:rPr>
              <a:t>Non-atomic shared data – can be interrupted partway through read or write, is vulnerable to race conditions</a:t>
            </a:r>
          </a:p>
          <a:p>
            <a:endParaRPr lang="en-US" sz="2000" dirty="0"/>
          </a:p>
        </p:txBody>
      </p:sp>
    </p:spTree>
    <p:extLst>
      <p:ext uri="{BB962C8B-B14F-4D97-AF65-F5344CB8AC3E}">
        <p14:creationId xmlns:p14="http://schemas.microsoft.com/office/powerpoint/2010/main" val="1474552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482193" y="228600"/>
            <a:ext cx="11158547" cy="576000"/>
          </a:xfrm>
        </p:spPr>
        <p:txBody>
          <a:bodyPr>
            <a:normAutofit/>
          </a:bodyPr>
          <a:lstStyle/>
          <a:p>
            <a:r>
              <a:rPr lang="en-US" sz="3200" dirty="0"/>
              <a:t>Volatile Data</a:t>
            </a:r>
          </a:p>
        </p:txBody>
      </p:sp>
      <p:sp>
        <p:nvSpPr>
          <p:cNvPr id="34819" name="Rectangle 3"/>
          <p:cNvSpPr>
            <a:spLocks noGrp="1" noChangeArrowheads="1"/>
          </p:cNvSpPr>
          <p:nvPr>
            <p:ph idx="1"/>
          </p:nvPr>
        </p:nvSpPr>
        <p:spPr>
          <a:xfrm>
            <a:off x="456757" y="1220306"/>
            <a:ext cx="11278485" cy="4417388"/>
          </a:xfrm>
        </p:spPr>
        <p:txBody>
          <a:bodyPr/>
          <a:lstStyle/>
          <a:p>
            <a:pPr>
              <a:spcBef>
                <a:spcPct val="0"/>
              </a:spcBef>
            </a:pPr>
            <a:r>
              <a:rPr lang="en-US" dirty="0">
                <a:ea typeface="ＭＳ Ｐゴシック" panose="020B0600070205080204" pitchFamily="34" charset="-128"/>
              </a:rPr>
              <a:t>Compilers assume that variables in memory don’t change spontaneously,</a:t>
            </a:r>
          </a:p>
          <a:p>
            <a:pPr>
              <a:spcBef>
                <a:spcPct val="0"/>
              </a:spcBef>
            </a:pPr>
            <a:r>
              <a:rPr lang="en-US" dirty="0">
                <a:ea typeface="ＭＳ Ｐゴシック" panose="020B0600070205080204" pitchFamily="34" charset="-128"/>
              </a:rPr>
              <a:t>Compilers optimize based on that belief</a:t>
            </a:r>
          </a:p>
          <a:p>
            <a:pPr lvl="1">
              <a:spcBef>
                <a:spcPct val="0"/>
              </a:spcBef>
            </a:pPr>
            <a:r>
              <a:rPr lang="en-US" sz="2000" dirty="0">
                <a:solidFill>
                  <a:schemeClr val="tx2"/>
                </a:solidFill>
                <a:ea typeface="ＭＳ Ｐゴシック" panose="020B0600070205080204" pitchFamily="34" charset="-128"/>
              </a:rPr>
              <a:t>Don’t reload a variable from memory if current function hasn’t changed it</a:t>
            </a:r>
          </a:p>
          <a:p>
            <a:pPr lvl="1">
              <a:spcBef>
                <a:spcPct val="0"/>
              </a:spcBef>
            </a:pPr>
            <a:r>
              <a:rPr lang="en-US" sz="2000" dirty="0">
                <a:solidFill>
                  <a:schemeClr val="tx2"/>
                </a:solidFill>
                <a:ea typeface="ＭＳ Ｐゴシック" panose="020B0600070205080204" pitchFamily="34" charset="-128"/>
              </a:rPr>
              <a:t>Read variable from memory into register (faster access)</a:t>
            </a:r>
          </a:p>
          <a:p>
            <a:pPr lvl="1">
              <a:spcBef>
                <a:spcPct val="0"/>
              </a:spcBef>
            </a:pPr>
            <a:r>
              <a:rPr lang="en-US" sz="2000" dirty="0">
                <a:solidFill>
                  <a:schemeClr val="tx2"/>
                </a:solidFill>
                <a:ea typeface="ＭＳ Ｐゴシック" panose="020B0600070205080204" pitchFamily="34" charset="-128"/>
              </a:rPr>
              <a:t>Write back to memory at the end of the procedure, or before a procedure call, or when compiler runs out of free registers</a:t>
            </a:r>
          </a:p>
        </p:txBody>
      </p:sp>
    </p:spTree>
    <p:extLst>
      <p:ext uri="{BB962C8B-B14F-4D97-AF65-F5344CB8AC3E}">
        <p14:creationId xmlns:p14="http://schemas.microsoft.com/office/powerpoint/2010/main" val="2867341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482193" y="228600"/>
            <a:ext cx="11158547" cy="576000"/>
          </a:xfrm>
        </p:spPr>
        <p:txBody>
          <a:bodyPr>
            <a:normAutofit/>
          </a:bodyPr>
          <a:lstStyle/>
          <a:p>
            <a:r>
              <a:rPr lang="en-US" sz="3200" dirty="0"/>
              <a:t>Volatile Data</a:t>
            </a:r>
          </a:p>
        </p:txBody>
      </p:sp>
      <p:sp>
        <p:nvSpPr>
          <p:cNvPr id="34819" name="Rectangle 3"/>
          <p:cNvSpPr>
            <a:spLocks noGrp="1" noChangeArrowheads="1"/>
          </p:cNvSpPr>
          <p:nvPr>
            <p:ph idx="1"/>
          </p:nvPr>
        </p:nvSpPr>
        <p:spPr>
          <a:xfrm>
            <a:off x="482193" y="1141750"/>
            <a:ext cx="11278485" cy="4531686"/>
          </a:xfrm>
        </p:spPr>
        <p:txBody>
          <a:bodyPr/>
          <a:lstStyle/>
          <a:p>
            <a:pPr>
              <a:spcBef>
                <a:spcPct val="0"/>
              </a:spcBef>
            </a:pPr>
            <a:r>
              <a:rPr lang="en-US" dirty="0">
                <a:ea typeface="ＭＳ Ｐゴシック" panose="020B0600070205080204" pitchFamily="34" charset="-128"/>
              </a:rPr>
              <a:t>This optimization can fail</a:t>
            </a:r>
          </a:p>
          <a:p>
            <a:pPr lvl="1">
              <a:spcBef>
                <a:spcPct val="0"/>
              </a:spcBef>
            </a:pPr>
            <a:r>
              <a:rPr lang="en-US" sz="2000" dirty="0">
                <a:solidFill>
                  <a:schemeClr val="tx2"/>
                </a:solidFill>
                <a:ea typeface="ＭＳ Ｐゴシック" panose="020B0600070205080204" pitchFamily="34" charset="-128"/>
              </a:rPr>
              <a:t>Example: reading from input port, polling for key press</a:t>
            </a:r>
          </a:p>
          <a:p>
            <a:pPr lvl="5" fontAlgn="base">
              <a:spcBef>
                <a:spcPct val="0"/>
              </a:spcBef>
            </a:pPr>
            <a:r>
              <a:rPr lang="en-US" sz="2000" dirty="0">
                <a:solidFill>
                  <a:schemeClr val="tx2"/>
                </a:solidFill>
                <a:ea typeface="ＭＳ Ｐゴシック" panose="020B0600070205080204" pitchFamily="34" charset="-128"/>
              </a:rPr>
              <a:t>While (SW_0) ; will read from SW_0 once and reuse that value</a:t>
            </a:r>
          </a:p>
          <a:p>
            <a:pPr lvl="5" fontAlgn="base">
              <a:spcBef>
                <a:spcPct val="0"/>
              </a:spcBef>
            </a:pPr>
            <a:r>
              <a:rPr lang="en-US" sz="2000" dirty="0">
                <a:solidFill>
                  <a:schemeClr val="tx2"/>
                </a:solidFill>
                <a:ea typeface="ＭＳ Ｐゴシック" panose="020B0600070205080204" pitchFamily="34" charset="-128"/>
              </a:rPr>
              <a:t>Will generate an infinite loop triggered by SW_0 being true</a:t>
            </a:r>
          </a:p>
          <a:p>
            <a:pPr>
              <a:spcBef>
                <a:spcPct val="0"/>
              </a:spcBef>
            </a:pPr>
            <a:endParaRPr lang="en-US" dirty="0">
              <a:ea typeface="ＭＳ Ｐゴシック" panose="020B0600070205080204" pitchFamily="34" charset="-128"/>
            </a:endParaRPr>
          </a:p>
          <a:p>
            <a:pPr>
              <a:spcBef>
                <a:spcPct val="0"/>
              </a:spcBef>
            </a:pPr>
            <a:r>
              <a:rPr lang="en-US" dirty="0">
                <a:ea typeface="ＭＳ Ｐゴシック" panose="020B0600070205080204" pitchFamily="34" charset="-128"/>
              </a:rPr>
              <a:t>Variables for which it fails</a:t>
            </a:r>
          </a:p>
          <a:p>
            <a:pPr lvl="1">
              <a:spcBef>
                <a:spcPct val="0"/>
              </a:spcBef>
            </a:pPr>
            <a:r>
              <a:rPr lang="en-US" sz="2000" dirty="0">
                <a:solidFill>
                  <a:schemeClr val="tx2"/>
                </a:solidFill>
                <a:ea typeface="ＭＳ Ｐゴシック" panose="020B0600070205080204" pitchFamily="34" charset="-128"/>
              </a:rPr>
              <a:t>Memory-mapped peripheral register – register changes on its own</a:t>
            </a:r>
          </a:p>
          <a:p>
            <a:pPr lvl="1">
              <a:spcBef>
                <a:spcPct val="0"/>
              </a:spcBef>
            </a:pPr>
            <a:r>
              <a:rPr lang="en-US" sz="2000" dirty="0">
                <a:solidFill>
                  <a:schemeClr val="tx2"/>
                </a:solidFill>
                <a:ea typeface="ＭＳ Ｐゴシック" panose="020B0600070205080204" pitchFamily="34" charset="-128"/>
              </a:rPr>
              <a:t>Global variables modified by an ISR – ISR changes the variable</a:t>
            </a:r>
          </a:p>
          <a:p>
            <a:pPr lvl="1">
              <a:spcBef>
                <a:spcPct val="0"/>
              </a:spcBef>
            </a:pPr>
            <a:r>
              <a:rPr lang="en-US" sz="2000" dirty="0">
                <a:solidFill>
                  <a:schemeClr val="tx2"/>
                </a:solidFill>
                <a:ea typeface="ＭＳ Ｐゴシック" panose="020B0600070205080204" pitchFamily="34" charset="-128"/>
              </a:rPr>
              <a:t>Global variables in a multithreaded application – another thread or ISR changes the variable</a:t>
            </a:r>
          </a:p>
        </p:txBody>
      </p:sp>
    </p:spTree>
    <p:extLst>
      <p:ext uri="{BB962C8B-B14F-4D97-AF65-F5344CB8AC3E}">
        <p14:creationId xmlns:p14="http://schemas.microsoft.com/office/powerpoint/2010/main" val="2152082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normAutofit/>
          </a:bodyPr>
          <a:lstStyle/>
          <a:p>
            <a:r>
              <a:rPr lang="en-US" sz="3200" dirty="0"/>
              <a:t>The Volatile Directive</a:t>
            </a:r>
          </a:p>
        </p:txBody>
      </p:sp>
      <p:sp>
        <p:nvSpPr>
          <p:cNvPr id="35843" name="Rectangle 3"/>
          <p:cNvSpPr>
            <a:spLocks noGrp="1" noChangeArrowheads="1"/>
          </p:cNvSpPr>
          <p:nvPr>
            <p:ph idx="1"/>
          </p:nvPr>
        </p:nvSpPr>
        <p:spPr>
          <a:xfrm>
            <a:off x="492125" y="1166358"/>
            <a:ext cx="11332730" cy="4995207"/>
          </a:xfrm>
        </p:spPr>
        <p:txBody>
          <a:bodyPr/>
          <a:lstStyle/>
          <a:p>
            <a:pPr>
              <a:spcBef>
                <a:spcPct val="0"/>
              </a:spcBef>
            </a:pPr>
            <a:r>
              <a:rPr lang="en-US" dirty="0">
                <a:ea typeface="ＭＳ Ｐゴシック" panose="020B0600070205080204" pitchFamily="34" charset="-128"/>
              </a:rPr>
              <a:t>We need to tell compiler which variables may change outside of its control</a:t>
            </a:r>
          </a:p>
          <a:p>
            <a:pPr lvl="1">
              <a:spcBef>
                <a:spcPct val="0"/>
              </a:spcBef>
            </a:pPr>
            <a:r>
              <a:rPr lang="en-US" sz="2000" dirty="0">
                <a:solidFill>
                  <a:schemeClr val="tx2"/>
                </a:solidFill>
                <a:ea typeface="ＭＳ Ｐゴシック" panose="020B0600070205080204" pitchFamily="34" charset="-128"/>
              </a:rPr>
              <a:t>Use </a:t>
            </a:r>
            <a:r>
              <a:rPr lang="en-US" sz="2000" i="1" dirty="0">
                <a:solidFill>
                  <a:schemeClr val="tx2"/>
                </a:solidFill>
                <a:ea typeface="ＭＳ Ｐゴシック" panose="020B0600070205080204" pitchFamily="34" charset="-128"/>
              </a:rPr>
              <a:t>volatile</a:t>
            </a:r>
            <a:r>
              <a:rPr lang="en-US" sz="2000" dirty="0">
                <a:solidFill>
                  <a:schemeClr val="tx2"/>
                </a:solidFill>
                <a:ea typeface="ＭＳ Ｐゴシック" panose="020B0600070205080204" pitchFamily="34" charset="-128"/>
              </a:rPr>
              <a:t> keyword to force compiler to reload these vars from memory for each use</a:t>
            </a:r>
            <a:br>
              <a:rPr lang="en-US" sz="2000" dirty="0">
                <a:solidFill>
                  <a:schemeClr val="tx2"/>
                </a:solidFill>
                <a:ea typeface="ＭＳ Ｐゴシック" panose="020B0600070205080204" pitchFamily="34" charset="-128"/>
              </a:rPr>
            </a:br>
            <a:br>
              <a:rPr lang="en-US" sz="2000" dirty="0">
                <a:solidFill>
                  <a:schemeClr val="tx2"/>
                </a:solidFill>
                <a:ea typeface="ＭＳ Ｐゴシック" panose="020B0600070205080204" pitchFamily="34" charset="-128"/>
              </a:rPr>
            </a:br>
            <a:r>
              <a:rPr lang="en-US" sz="2000" i="1" dirty="0">
                <a:solidFill>
                  <a:schemeClr val="tx2"/>
                </a:solidFill>
                <a:ea typeface="ＭＳ Ｐゴシック" panose="020B0600070205080204" pitchFamily="34" charset="-128"/>
              </a:rPr>
              <a:t>volatile unsigned int num_ints;</a:t>
            </a:r>
          </a:p>
          <a:p>
            <a:pPr lvl="1">
              <a:spcBef>
                <a:spcPct val="0"/>
              </a:spcBef>
            </a:pPr>
            <a:r>
              <a:rPr lang="en-US" sz="2000" dirty="0">
                <a:solidFill>
                  <a:schemeClr val="tx2"/>
                </a:solidFill>
                <a:ea typeface="ＭＳ Ｐゴシック" panose="020B0600070205080204" pitchFamily="34" charset="-128"/>
              </a:rPr>
              <a:t>Pointer to a volatile int</a:t>
            </a:r>
            <a:br>
              <a:rPr lang="en-US" sz="2000" dirty="0">
                <a:solidFill>
                  <a:schemeClr val="tx2"/>
                </a:solidFill>
                <a:ea typeface="ＭＳ Ｐゴシック" panose="020B0600070205080204" pitchFamily="34" charset="-128"/>
              </a:rPr>
            </a:br>
            <a:br>
              <a:rPr lang="en-US" sz="2000" dirty="0">
                <a:solidFill>
                  <a:schemeClr val="tx2"/>
                </a:solidFill>
                <a:ea typeface="ＭＳ Ｐゴシック" panose="020B0600070205080204" pitchFamily="34" charset="-128"/>
              </a:rPr>
            </a:br>
            <a:r>
              <a:rPr lang="en-US" sz="2000" i="1" dirty="0">
                <a:solidFill>
                  <a:schemeClr val="tx2"/>
                </a:solidFill>
                <a:ea typeface="ＭＳ Ｐゴシック" panose="020B0600070205080204" pitchFamily="34" charset="-128"/>
              </a:rPr>
              <a:t>volatile int * var; // or</a:t>
            </a:r>
            <a:br>
              <a:rPr lang="en-US" sz="2000" i="1" dirty="0">
                <a:solidFill>
                  <a:schemeClr val="tx2"/>
                </a:solidFill>
                <a:ea typeface="ＭＳ Ｐゴシック" panose="020B0600070205080204" pitchFamily="34" charset="-128"/>
              </a:rPr>
            </a:br>
            <a:r>
              <a:rPr lang="en-US" sz="2000" i="1" dirty="0">
                <a:solidFill>
                  <a:schemeClr val="tx2"/>
                </a:solidFill>
                <a:ea typeface="ＭＳ Ｐゴシック" panose="020B0600070205080204" pitchFamily="34" charset="-128"/>
              </a:rPr>
              <a:t>int volatile * var;</a:t>
            </a:r>
          </a:p>
          <a:p>
            <a:pPr lvl="1">
              <a:spcBef>
                <a:spcPct val="0"/>
              </a:spcBef>
            </a:pPr>
            <a:endParaRPr lang="en-US" sz="2000" dirty="0">
              <a:solidFill>
                <a:schemeClr val="tx2"/>
              </a:solidFill>
              <a:ea typeface="ＭＳ Ｐゴシック" panose="020B0600070205080204" pitchFamily="34" charset="-128"/>
            </a:endParaRPr>
          </a:p>
          <a:p>
            <a:pPr lvl="1">
              <a:spcBef>
                <a:spcPct val="0"/>
              </a:spcBef>
            </a:pPr>
            <a:r>
              <a:rPr lang="en-US" sz="2000" dirty="0">
                <a:solidFill>
                  <a:schemeClr val="tx2"/>
                </a:solidFill>
                <a:ea typeface="ＭＳ Ｐゴシック" panose="020B0600070205080204" pitchFamily="34" charset="-128"/>
              </a:rPr>
              <a:t>Now each C source read of a variable (e.g. status register) will result in an assembly language LDR instruction</a:t>
            </a:r>
          </a:p>
          <a:p>
            <a:pPr lvl="1">
              <a:spcBef>
                <a:spcPct val="0"/>
              </a:spcBef>
            </a:pPr>
            <a:r>
              <a:rPr lang="en-US" sz="2000" dirty="0">
                <a:solidFill>
                  <a:schemeClr val="tx2"/>
                </a:solidFill>
                <a:ea typeface="ＭＳ Ｐゴシック" panose="020B0600070205080204" pitchFamily="34" charset="-128"/>
              </a:rPr>
              <a:t>See explanation in Nigel Jones’ “Volatile,” Embedded Systems Programming July 2001</a:t>
            </a:r>
          </a:p>
        </p:txBody>
      </p:sp>
    </p:spTree>
    <p:extLst>
      <p:ext uri="{BB962C8B-B14F-4D97-AF65-F5344CB8AC3E}">
        <p14:creationId xmlns:p14="http://schemas.microsoft.com/office/powerpoint/2010/main" val="35101557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custDataLst>
              <p:tags r:id="rId1"/>
            </p:custDataLst>
          </p:nvPr>
        </p:nvSpPr>
        <p:spPr/>
        <p:txBody>
          <a:bodyPr>
            <a:normAutofit/>
          </a:bodyPr>
          <a:lstStyle/>
          <a:p>
            <a:r>
              <a:rPr lang="en-US" sz="3200" dirty="0"/>
              <a:t>Non-atomic Shared Data</a:t>
            </a:r>
          </a:p>
        </p:txBody>
      </p:sp>
      <p:sp>
        <p:nvSpPr>
          <p:cNvPr id="36867" name="Rectangle 3"/>
          <p:cNvSpPr>
            <a:spLocks noGrp="1" noChangeArrowheads="1"/>
          </p:cNvSpPr>
          <p:nvPr>
            <p:ph idx="1"/>
            <p:custDataLst>
              <p:tags r:id="rId2"/>
            </p:custDataLst>
          </p:nvPr>
        </p:nvSpPr>
        <p:spPr>
          <a:xfrm>
            <a:off x="482195" y="1440000"/>
            <a:ext cx="4928005" cy="4680000"/>
          </a:xfrm>
        </p:spPr>
        <p:txBody>
          <a:bodyPr/>
          <a:lstStyle/>
          <a:p>
            <a:r>
              <a:rPr lang="en-US" sz="2000" dirty="0"/>
              <a:t>We want to keep track of current time and date</a:t>
            </a:r>
          </a:p>
          <a:p>
            <a:r>
              <a:rPr lang="en-US" sz="2000" dirty="0"/>
              <a:t>Use 1 Hz interrupt from timer</a:t>
            </a:r>
          </a:p>
          <a:p>
            <a:r>
              <a:rPr lang="en-US" sz="2000" dirty="0"/>
              <a:t>System:</a:t>
            </a:r>
          </a:p>
          <a:p>
            <a:pPr lvl="1"/>
            <a:r>
              <a:rPr lang="en-US" dirty="0"/>
              <a:t>current_time structure tracks time and days since some reference event</a:t>
            </a:r>
          </a:p>
          <a:p>
            <a:pPr lvl="1"/>
            <a:r>
              <a:rPr lang="en-US" dirty="0"/>
              <a:t>current_time’s fields are updated by periodic 1 Hz timer ISR </a:t>
            </a:r>
          </a:p>
        </p:txBody>
      </p:sp>
      <p:sp>
        <p:nvSpPr>
          <p:cNvPr id="36868" name="Text Box 4"/>
          <p:cNvSpPr txBox="1">
            <a:spLocks noChangeArrowheads="1"/>
          </p:cNvSpPr>
          <p:nvPr>
            <p:custDataLst>
              <p:tags r:id="rId3"/>
            </p:custDataLst>
          </p:nvPr>
        </p:nvSpPr>
        <p:spPr bwMode="auto">
          <a:xfrm>
            <a:off x="5791201" y="1003518"/>
            <a:ext cx="4648081" cy="1815882"/>
          </a:xfrm>
          <a:prstGeom prst="rect">
            <a:avLst/>
          </a:prstGeom>
          <a:solidFill>
            <a:srgbClr val="DDDDDD"/>
          </a:solidFill>
          <a:ln w="9525">
            <a:solidFill>
              <a:schemeClr val="accent2"/>
            </a:solidFill>
            <a:miter lim="800000"/>
            <a:headEnd/>
            <a:tailEnd/>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Clr>
                <a:srgbClr val="0000FF"/>
              </a:buClr>
              <a:buFont typeface="Wingdings" pitchFamily="2" charset="2"/>
              <a:buNone/>
            </a:pPr>
            <a:r>
              <a:rPr lang="en-US" sz="1600" b="1" dirty="0">
                <a:latin typeface="Courier New" pitchFamily="49" charset="0"/>
              </a:rPr>
              <a:t>void GetDateTime(DateTimeType * DT){</a:t>
            </a:r>
          </a:p>
          <a:p>
            <a:pPr eaLnBrk="1" hangingPunct="1">
              <a:spcBef>
                <a:spcPct val="20000"/>
              </a:spcBef>
              <a:buClr>
                <a:srgbClr val="0000FF"/>
              </a:buClr>
              <a:buFont typeface="Wingdings" pitchFamily="2" charset="2"/>
              <a:buNone/>
            </a:pPr>
            <a:r>
              <a:rPr lang="en-US" sz="1600" b="1" dirty="0">
                <a:latin typeface="Courier New" pitchFamily="49" charset="0"/>
              </a:rPr>
              <a:t> DT-&gt;day = current_time.day;</a:t>
            </a:r>
          </a:p>
          <a:p>
            <a:pPr eaLnBrk="1" hangingPunct="1">
              <a:spcBef>
                <a:spcPct val="20000"/>
              </a:spcBef>
              <a:buClr>
                <a:srgbClr val="0000FF"/>
              </a:buClr>
              <a:buFont typeface="Wingdings" pitchFamily="2" charset="2"/>
              <a:buNone/>
            </a:pPr>
            <a:r>
              <a:rPr lang="en-US" sz="1600" b="1" dirty="0">
                <a:latin typeface="Courier New" pitchFamily="49" charset="0"/>
              </a:rPr>
              <a:t> DT-&gt;hour = current_time.hour;</a:t>
            </a:r>
          </a:p>
          <a:p>
            <a:pPr eaLnBrk="1" hangingPunct="1">
              <a:spcBef>
                <a:spcPct val="20000"/>
              </a:spcBef>
              <a:buClr>
                <a:srgbClr val="0000FF"/>
              </a:buClr>
            </a:pPr>
            <a:r>
              <a:rPr lang="en-US" sz="1600" b="1" dirty="0">
                <a:latin typeface="Courier New" pitchFamily="49" charset="0"/>
              </a:rPr>
              <a:t> DT-&gt;minute = current_time.minute;</a:t>
            </a:r>
          </a:p>
          <a:p>
            <a:pPr eaLnBrk="1" hangingPunct="1">
              <a:spcBef>
                <a:spcPct val="20000"/>
              </a:spcBef>
              <a:buClr>
                <a:srgbClr val="0000FF"/>
              </a:buClr>
            </a:pPr>
            <a:r>
              <a:rPr lang="en-US" sz="1600" b="1" dirty="0">
                <a:latin typeface="Courier New" pitchFamily="49" charset="0"/>
              </a:rPr>
              <a:t> DT-&gt;second = current_time.second;</a:t>
            </a:r>
          </a:p>
          <a:p>
            <a:pPr eaLnBrk="1" hangingPunct="1">
              <a:spcBef>
                <a:spcPct val="20000"/>
              </a:spcBef>
              <a:buClr>
                <a:srgbClr val="0000FF"/>
              </a:buClr>
            </a:pPr>
            <a:r>
              <a:rPr lang="en-US" sz="1600" b="1" dirty="0">
                <a:latin typeface="Courier New" pitchFamily="49" charset="0"/>
              </a:rPr>
              <a:t>}</a:t>
            </a:r>
          </a:p>
        </p:txBody>
      </p:sp>
      <p:sp>
        <p:nvSpPr>
          <p:cNvPr id="36869" name="Text Box 4"/>
          <p:cNvSpPr txBox="1">
            <a:spLocks noChangeArrowheads="1"/>
          </p:cNvSpPr>
          <p:nvPr>
            <p:custDataLst>
              <p:tags r:id="rId4"/>
            </p:custDataLst>
          </p:nvPr>
        </p:nvSpPr>
        <p:spPr bwMode="auto">
          <a:xfrm>
            <a:off x="5791201" y="2955192"/>
            <a:ext cx="4648081" cy="3293209"/>
          </a:xfrm>
          <a:prstGeom prst="rect">
            <a:avLst/>
          </a:prstGeom>
          <a:solidFill>
            <a:srgbClr val="DDDDDD"/>
          </a:solidFill>
          <a:ln w="9525">
            <a:solidFill>
              <a:schemeClr val="accent2"/>
            </a:solidFill>
            <a:miter lim="800000"/>
            <a:headEnd/>
            <a:tailEnd/>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Clr>
                <a:srgbClr val="0000FF"/>
              </a:buClr>
              <a:buFont typeface="Wingdings" pitchFamily="2" charset="2"/>
              <a:buNone/>
            </a:pPr>
            <a:r>
              <a:rPr lang="en-US" sz="1600" b="1" dirty="0">
                <a:latin typeface="Courier New" pitchFamily="49" charset="0"/>
              </a:rPr>
              <a:t>void DateTimeISR(void){</a:t>
            </a:r>
          </a:p>
          <a:p>
            <a:pPr eaLnBrk="1" hangingPunct="1">
              <a:buClr>
                <a:srgbClr val="0000FF"/>
              </a:buClr>
            </a:pPr>
            <a:r>
              <a:rPr lang="en-US" sz="1600" b="1" dirty="0">
                <a:latin typeface="Courier New" pitchFamily="49" charset="0"/>
              </a:rPr>
              <a:t> current_time.second++;</a:t>
            </a:r>
          </a:p>
          <a:p>
            <a:pPr eaLnBrk="1" hangingPunct="1">
              <a:buClr>
                <a:srgbClr val="0000FF"/>
              </a:buClr>
            </a:pPr>
            <a:r>
              <a:rPr lang="en-US" sz="1600" b="1" dirty="0">
                <a:latin typeface="Courier New" pitchFamily="49" charset="0"/>
              </a:rPr>
              <a:t> if (current_time.second &gt; 59){</a:t>
            </a:r>
          </a:p>
          <a:p>
            <a:pPr eaLnBrk="1" hangingPunct="1">
              <a:buClr>
                <a:srgbClr val="0000FF"/>
              </a:buClr>
            </a:pPr>
            <a:r>
              <a:rPr lang="en-US" sz="1600" b="1" dirty="0">
                <a:latin typeface="Courier New" pitchFamily="49" charset="0"/>
              </a:rPr>
              <a:t>   current_time.second = 0;</a:t>
            </a:r>
          </a:p>
          <a:p>
            <a:pPr eaLnBrk="1" hangingPunct="1">
              <a:buClr>
                <a:srgbClr val="0000FF"/>
              </a:buClr>
            </a:pPr>
            <a:r>
              <a:rPr lang="en-US" sz="1600" b="1" dirty="0">
                <a:latin typeface="Courier New" pitchFamily="49" charset="0"/>
              </a:rPr>
              <a:t>   current_time.minute++;</a:t>
            </a:r>
          </a:p>
          <a:p>
            <a:pPr eaLnBrk="1" hangingPunct="1">
              <a:buClr>
                <a:srgbClr val="0000FF"/>
              </a:buClr>
              <a:buFont typeface="Wingdings" pitchFamily="2" charset="2"/>
              <a:buNone/>
            </a:pPr>
            <a:r>
              <a:rPr lang="en-US" sz="1600" b="1" dirty="0">
                <a:latin typeface="Courier New" pitchFamily="49" charset="0"/>
              </a:rPr>
              <a:t>   if (current_time.minute &gt; 59) {</a:t>
            </a:r>
          </a:p>
          <a:p>
            <a:pPr eaLnBrk="1" hangingPunct="1">
              <a:buClr>
                <a:srgbClr val="0000FF"/>
              </a:buClr>
              <a:buFont typeface="Wingdings" pitchFamily="2" charset="2"/>
              <a:buNone/>
            </a:pPr>
            <a:r>
              <a:rPr lang="en-US" sz="1600" b="1" dirty="0">
                <a:latin typeface="Courier New" pitchFamily="49" charset="0"/>
              </a:rPr>
              <a:t>     current_time.minute = 0;</a:t>
            </a:r>
          </a:p>
          <a:p>
            <a:pPr eaLnBrk="1" hangingPunct="1">
              <a:buClr>
                <a:srgbClr val="0000FF"/>
              </a:buClr>
              <a:buFont typeface="Wingdings" pitchFamily="2" charset="2"/>
              <a:buNone/>
            </a:pPr>
            <a:r>
              <a:rPr lang="en-US" sz="1600" b="1" dirty="0">
                <a:latin typeface="Courier New" pitchFamily="49" charset="0"/>
              </a:rPr>
              <a:t>     current_time.hour++;</a:t>
            </a:r>
          </a:p>
          <a:p>
            <a:pPr eaLnBrk="1" hangingPunct="1">
              <a:buClr>
                <a:srgbClr val="0000FF"/>
              </a:buClr>
            </a:pPr>
            <a:r>
              <a:rPr lang="en-US" sz="1600" b="1" dirty="0">
                <a:latin typeface="Courier New" pitchFamily="49" charset="0"/>
              </a:rPr>
              <a:t>     if (current_time.hour &gt; 23) {</a:t>
            </a:r>
          </a:p>
          <a:p>
            <a:pPr eaLnBrk="1" hangingPunct="1">
              <a:buClr>
                <a:srgbClr val="0000FF"/>
              </a:buClr>
            </a:pPr>
            <a:r>
              <a:rPr lang="en-US" sz="1600" b="1" dirty="0">
                <a:latin typeface="Courier New" pitchFamily="49" charset="0"/>
              </a:rPr>
              <a:t>	current_time.hour = 0;</a:t>
            </a:r>
          </a:p>
          <a:p>
            <a:pPr eaLnBrk="1" hangingPunct="1">
              <a:buClr>
                <a:srgbClr val="0000FF"/>
              </a:buClr>
            </a:pPr>
            <a:r>
              <a:rPr lang="en-US" sz="1600" b="1" dirty="0">
                <a:latin typeface="Courier New" pitchFamily="49" charset="0"/>
              </a:rPr>
              <a:t>       current_time.day++;</a:t>
            </a:r>
          </a:p>
          <a:p>
            <a:pPr eaLnBrk="1" hangingPunct="1">
              <a:buClr>
                <a:srgbClr val="0000FF"/>
              </a:buClr>
            </a:pPr>
            <a:r>
              <a:rPr lang="en-US" sz="1600" b="1" dirty="0">
                <a:latin typeface="Courier New" pitchFamily="49" charset="0"/>
              </a:rPr>
              <a:t>       … etc.</a:t>
            </a:r>
          </a:p>
          <a:p>
            <a:pPr eaLnBrk="1" hangingPunct="1">
              <a:buClr>
                <a:srgbClr val="0000FF"/>
              </a:buClr>
            </a:pPr>
            <a:r>
              <a:rPr lang="en-US" sz="1600" b="1" dirty="0">
                <a:latin typeface="Courier New" pitchFamily="49" charset="0"/>
              </a:rPr>
              <a:t>     }</a:t>
            </a:r>
          </a:p>
        </p:txBody>
      </p:sp>
    </p:spTree>
    <p:extLst>
      <p:ext uri="{BB962C8B-B14F-4D97-AF65-F5344CB8AC3E}">
        <p14:creationId xmlns:p14="http://schemas.microsoft.com/office/powerpoint/2010/main" val="405954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custDataLst>
              <p:tags r:id="rId1"/>
            </p:custDataLst>
          </p:nvPr>
        </p:nvSpPr>
        <p:spPr/>
        <p:txBody>
          <a:bodyPr>
            <a:normAutofit/>
          </a:bodyPr>
          <a:lstStyle/>
          <a:p>
            <a:r>
              <a:rPr lang="en-US" sz="3200" dirty="0"/>
              <a:t>Example: Checking the Time</a:t>
            </a:r>
          </a:p>
        </p:txBody>
      </p:sp>
      <p:sp>
        <p:nvSpPr>
          <p:cNvPr id="37891" name="Rectangle 3"/>
          <p:cNvSpPr>
            <a:spLocks noGrp="1" noChangeArrowheads="1"/>
          </p:cNvSpPr>
          <p:nvPr>
            <p:ph idx="1"/>
            <p:custDataLst>
              <p:tags r:id="rId2"/>
            </p:custDataLst>
          </p:nvPr>
        </p:nvSpPr>
        <p:spPr>
          <a:xfrm>
            <a:off x="492125" y="1089000"/>
            <a:ext cx="11155973" cy="4680000"/>
          </a:xfrm>
        </p:spPr>
        <p:txBody>
          <a:bodyPr/>
          <a:lstStyle/>
          <a:p>
            <a:pPr>
              <a:spcBef>
                <a:spcPct val="0"/>
              </a:spcBef>
            </a:pPr>
            <a:r>
              <a:rPr lang="en-US" dirty="0">
                <a:ea typeface="ＭＳ Ｐゴシック" panose="020B0600070205080204" pitchFamily="34" charset="-128"/>
              </a:rPr>
              <a:t>Problem:  An interrupt at the wrong time will lead to half-updated data in DT</a:t>
            </a:r>
          </a:p>
          <a:p>
            <a:pPr>
              <a:spcBef>
                <a:spcPct val="0"/>
              </a:spcBef>
            </a:pPr>
            <a:r>
              <a:rPr lang="en-US" dirty="0">
                <a:ea typeface="ＭＳ Ｐゴシック" panose="020B0600070205080204" pitchFamily="34" charset="-128"/>
              </a:rPr>
              <a:t>Failure case</a:t>
            </a:r>
          </a:p>
          <a:p>
            <a:pPr lvl="1">
              <a:spcBef>
                <a:spcPct val="0"/>
              </a:spcBef>
            </a:pPr>
            <a:r>
              <a:rPr lang="en-US" dirty="0">
                <a:solidFill>
                  <a:schemeClr val="tx2"/>
                </a:solidFill>
                <a:ea typeface="ＭＳ Ｐゴシック" panose="020B0600070205080204" pitchFamily="34" charset="-128"/>
              </a:rPr>
              <a:t>current_time is {10, 23, 59, 59} (10th day, 23:59:59)</a:t>
            </a:r>
          </a:p>
          <a:p>
            <a:pPr lvl="1">
              <a:spcBef>
                <a:spcPct val="0"/>
              </a:spcBef>
            </a:pPr>
            <a:r>
              <a:rPr lang="en-US" dirty="0">
                <a:solidFill>
                  <a:schemeClr val="tx2"/>
                </a:solidFill>
                <a:ea typeface="ＭＳ Ｐゴシック" panose="020B0600070205080204" pitchFamily="34" charset="-128"/>
              </a:rPr>
              <a:t>Task code calls GetDateTime(), which copies the current_time fields to DT: day = 10, hour = 23</a:t>
            </a:r>
          </a:p>
          <a:p>
            <a:pPr lvl="1">
              <a:spcBef>
                <a:spcPct val="0"/>
              </a:spcBef>
            </a:pPr>
            <a:r>
              <a:rPr lang="en-US" dirty="0">
                <a:solidFill>
                  <a:schemeClr val="tx2"/>
                </a:solidFill>
                <a:ea typeface="ＭＳ Ｐゴシック" panose="020B0600070205080204" pitchFamily="34" charset="-128"/>
              </a:rPr>
              <a:t>A timer interrupt occurs, which updates current_time to {11, 0, 0, 0}</a:t>
            </a:r>
          </a:p>
          <a:p>
            <a:pPr lvl="1">
              <a:spcBef>
                <a:spcPct val="0"/>
              </a:spcBef>
            </a:pPr>
            <a:r>
              <a:rPr lang="en-US" dirty="0">
                <a:solidFill>
                  <a:schemeClr val="tx2"/>
                </a:solidFill>
                <a:ea typeface="ＭＳ Ｐゴシック" panose="020B0600070205080204" pitchFamily="34" charset="-128"/>
              </a:rPr>
              <a:t>GetDateTime() resumes executing, copying the remaining current_time fields to DT: minute = 0, second = 0</a:t>
            </a:r>
          </a:p>
          <a:p>
            <a:pPr lvl="1">
              <a:spcBef>
                <a:spcPct val="0"/>
              </a:spcBef>
            </a:pPr>
            <a:r>
              <a:rPr lang="en-US" dirty="0">
                <a:solidFill>
                  <a:schemeClr val="tx2"/>
                </a:solidFill>
                <a:ea typeface="ＭＳ Ｐゴシック" panose="020B0600070205080204" pitchFamily="34" charset="-128"/>
              </a:rPr>
              <a:t>DT now has a time stamp of {10, 23, 0, 0}. </a:t>
            </a:r>
          </a:p>
          <a:p>
            <a:pPr lvl="1">
              <a:spcBef>
                <a:spcPct val="0"/>
              </a:spcBef>
            </a:pPr>
            <a:r>
              <a:rPr lang="en-US" dirty="0">
                <a:solidFill>
                  <a:schemeClr val="tx2"/>
                </a:solidFill>
                <a:ea typeface="ＭＳ Ｐゴシック" panose="020B0600070205080204" pitchFamily="34" charset="-128"/>
              </a:rPr>
              <a:t>The system thinks time just jumped backwards one hour!</a:t>
            </a:r>
            <a:endParaRPr lang="en-US" sz="2000" dirty="0">
              <a:solidFill>
                <a:schemeClr val="tx2"/>
              </a:solidFill>
              <a:ea typeface="ＭＳ Ｐゴシック" panose="020B0600070205080204" pitchFamily="34" charset="-128"/>
            </a:endParaRPr>
          </a:p>
          <a:p>
            <a:pPr>
              <a:spcBef>
                <a:spcPct val="0"/>
              </a:spcBef>
            </a:pPr>
            <a:r>
              <a:rPr lang="en-US" dirty="0">
                <a:ea typeface="ＭＳ Ｐゴシック" panose="020B0600070205080204" pitchFamily="34" charset="-128"/>
              </a:rPr>
              <a:t>Fundamental problem:  “race condition”</a:t>
            </a:r>
          </a:p>
          <a:p>
            <a:pPr lvl="1">
              <a:spcBef>
                <a:spcPct val="0"/>
              </a:spcBef>
            </a:pPr>
            <a:r>
              <a:rPr lang="en-US" sz="2000" dirty="0">
                <a:solidFill>
                  <a:schemeClr val="tx2"/>
                </a:solidFill>
                <a:ea typeface="ＭＳ Ｐゴシック" panose="020B0600070205080204" pitchFamily="34" charset="-128"/>
              </a:rPr>
              <a:t>Preemption enables ISR to interrupt other code and possibly overwrite data</a:t>
            </a:r>
          </a:p>
          <a:p>
            <a:pPr lvl="1">
              <a:spcBef>
                <a:spcPct val="0"/>
              </a:spcBef>
            </a:pPr>
            <a:r>
              <a:rPr lang="en-US" sz="2000" dirty="0">
                <a:solidFill>
                  <a:schemeClr val="tx2"/>
                </a:solidFill>
                <a:ea typeface="ＭＳ Ｐゴシック" panose="020B0600070205080204" pitchFamily="34" charset="-128"/>
              </a:rPr>
              <a:t>Must ensure atomic (indivisible) access to the object </a:t>
            </a:r>
          </a:p>
          <a:p>
            <a:pPr lvl="5" fontAlgn="base">
              <a:spcBef>
                <a:spcPct val="0"/>
              </a:spcBef>
            </a:pPr>
            <a:r>
              <a:rPr lang="en-US" dirty="0">
                <a:solidFill>
                  <a:schemeClr val="tx2"/>
                </a:solidFill>
                <a:ea typeface="ＭＳ Ｐゴシック" panose="020B0600070205080204" pitchFamily="34" charset="-128"/>
              </a:rPr>
              <a:t>Native atomic object size depends on processor’s instruction set and word size (32 bits for Arm)</a:t>
            </a:r>
            <a:endParaRPr lang="en-US" sz="2000" dirty="0">
              <a:solidFill>
                <a:schemeClr val="tx2"/>
              </a:solidFill>
              <a:ea typeface="ＭＳ Ｐゴシック" panose="020B0600070205080204" pitchFamily="34" charset="-128"/>
            </a:endParaRPr>
          </a:p>
        </p:txBody>
      </p:sp>
    </p:spTree>
    <p:extLst>
      <p:ext uri="{BB962C8B-B14F-4D97-AF65-F5344CB8AC3E}">
        <p14:creationId xmlns:p14="http://schemas.microsoft.com/office/powerpoint/2010/main" val="37055674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Examining the Problem More Closely</a:t>
            </a:r>
          </a:p>
        </p:txBody>
      </p:sp>
      <p:sp>
        <p:nvSpPr>
          <p:cNvPr id="3" name="Content Placeholder 2"/>
          <p:cNvSpPr>
            <a:spLocks noGrp="1"/>
          </p:cNvSpPr>
          <p:nvPr>
            <p:ph idx="1"/>
          </p:nvPr>
        </p:nvSpPr>
        <p:spPr>
          <a:xfrm>
            <a:off x="492125" y="1232599"/>
            <a:ext cx="10799218" cy="5330125"/>
          </a:xfrm>
        </p:spPr>
        <p:txBody>
          <a:bodyPr/>
          <a:lstStyle/>
          <a:p>
            <a:pPr>
              <a:spcBef>
                <a:spcPct val="0"/>
              </a:spcBef>
            </a:pPr>
            <a:r>
              <a:rPr lang="en-US" dirty="0">
                <a:ea typeface="ＭＳ Ｐゴシック" panose="020B0600070205080204" pitchFamily="34" charset="-128"/>
              </a:rPr>
              <a:t>Protect any data object which both:</a:t>
            </a:r>
          </a:p>
          <a:p>
            <a:pPr lvl="1">
              <a:spcBef>
                <a:spcPct val="0"/>
              </a:spcBef>
            </a:pPr>
            <a:r>
              <a:rPr lang="en-US" sz="2000" dirty="0">
                <a:solidFill>
                  <a:schemeClr val="tx2"/>
                </a:solidFill>
                <a:ea typeface="ＭＳ Ｐゴシック" panose="020B0600070205080204" pitchFamily="34" charset="-128"/>
              </a:rPr>
              <a:t>Requires multiple instructions to read or write (non-atomic access), and</a:t>
            </a:r>
          </a:p>
          <a:p>
            <a:pPr lvl="1">
              <a:spcBef>
                <a:spcPct val="0"/>
              </a:spcBef>
            </a:pPr>
            <a:r>
              <a:rPr lang="en-US" sz="2000" dirty="0">
                <a:solidFill>
                  <a:schemeClr val="tx2"/>
                </a:solidFill>
                <a:ea typeface="ＭＳ Ｐゴシック" panose="020B0600070205080204" pitchFamily="34" charset="-128"/>
              </a:rPr>
              <a:t>Is potentially written by an ISR</a:t>
            </a:r>
          </a:p>
          <a:p>
            <a:pPr>
              <a:spcBef>
                <a:spcPct val="0"/>
              </a:spcBef>
            </a:pPr>
            <a:r>
              <a:rPr lang="en-US" dirty="0">
                <a:ea typeface="ＭＳ Ｐゴシック" panose="020B0600070205080204" pitchFamily="34" charset="-128"/>
              </a:rPr>
              <a:t>How many tasks/ISRs can write to the data object?</a:t>
            </a:r>
          </a:p>
          <a:p>
            <a:pPr lvl="1">
              <a:spcBef>
                <a:spcPct val="0"/>
              </a:spcBef>
            </a:pPr>
            <a:r>
              <a:rPr lang="en-US" sz="2000" dirty="0">
                <a:solidFill>
                  <a:schemeClr val="tx2"/>
                </a:solidFill>
                <a:ea typeface="ＭＳ Ｐゴシック" panose="020B0600070205080204" pitchFamily="34" charset="-128"/>
              </a:rPr>
              <a:t>If one, then we have one-way communication </a:t>
            </a:r>
          </a:p>
          <a:p>
            <a:pPr lvl="5"/>
            <a:r>
              <a:rPr lang="en-US" sz="2000" dirty="0"/>
              <a:t>Must </a:t>
            </a:r>
            <a:r>
              <a:rPr lang="en-US" sz="2000" i="1" dirty="0"/>
              <a:t>ensure the data isn’t overwritten </a:t>
            </a:r>
            <a:r>
              <a:rPr lang="en-US" sz="2000" dirty="0"/>
              <a:t>partway through being </a:t>
            </a:r>
            <a:r>
              <a:rPr lang="en-US" sz="2000" i="1" dirty="0"/>
              <a:t>read </a:t>
            </a:r>
          </a:p>
          <a:p>
            <a:pPr lvl="7"/>
            <a:r>
              <a:rPr lang="en-US" sz="2000" dirty="0"/>
              <a:t>Writer and reader don’t interrupt each other</a:t>
            </a:r>
          </a:p>
          <a:p>
            <a:pPr lvl="1">
              <a:spcBef>
                <a:spcPct val="0"/>
              </a:spcBef>
            </a:pPr>
            <a:r>
              <a:rPr lang="en-US" sz="2000" dirty="0">
                <a:solidFill>
                  <a:schemeClr val="tx2"/>
                </a:solidFill>
                <a:ea typeface="ＭＳ Ｐゴシック" panose="020B0600070205080204" pitchFamily="34" charset="-128"/>
              </a:rPr>
              <a:t>If more than one, we </a:t>
            </a:r>
          </a:p>
          <a:p>
            <a:pPr lvl="5"/>
            <a:r>
              <a:rPr lang="en-US" sz="2000" dirty="0"/>
              <a:t>Must </a:t>
            </a:r>
            <a:r>
              <a:rPr lang="en-US" sz="2000" i="1" dirty="0"/>
              <a:t>ensure the data isn’t overwritten</a:t>
            </a:r>
            <a:r>
              <a:rPr lang="en-US" sz="2000" dirty="0"/>
              <a:t> partway through being </a:t>
            </a:r>
            <a:r>
              <a:rPr lang="en-US" sz="2000" i="1" dirty="0"/>
              <a:t>read</a:t>
            </a:r>
          </a:p>
          <a:p>
            <a:pPr lvl="6"/>
            <a:r>
              <a:rPr lang="en-US" sz="2000" dirty="0"/>
              <a:t>Writer and reader don’t interrupt each other</a:t>
            </a:r>
          </a:p>
          <a:p>
            <a:pPr lvl="5"/>
            <a:r>
              <a:rPr lang="en-US" sz="2000" dirty="0"/>
              <a:t>Must </a:t>
            </a:r>
            <a:r>
              <a:rPr lang="en-US" sz="2000" i="1" dirty="0"/>
              <a:t>ensure the data isn’t overwritten </a:t>
            </a:r>
            <a:r>
              <a:rPr lang="en-US" sz="2000" dirty="0"/>
              <a:t>partway through being </a:t>
            </a:r>
            <a:r>
              <a:rPr lang="en-US" sz="2000" i="1" dirty="0"/>
              <a:t>written </a:t>
            </a:r>
          </a:p>
          <a:p>
            <a:pPr lvl="6"/>
            <a:r>
              <a:rPr lang="en-US" sz="2000" dirty="0"/>
              <a:t>Writers don’t interrupt each other</a:t>
            </a:r>
          </a:p>
        </p:txBody>
      </p:sp>
    </p:spTree>
    <p:extLst>
      <p:ext uri="{BB962C8B-B14F-4D97-AF65-F5344CB8AC3E}">
        <p14:creationId xmlns:p14="http://schemas.microsoft.com/office/powerpoint/2010/main" val="2550248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How Can We Detect When a Switch Is Pressed?</a:t>
            </a:r>
          </a:p>
        </p:txBody>
      </p:sp>
      <p:sp>
        <p:nvSpPr>
          <p:cNvPr id="3" name="Content Placeholder 2"/>
          <p:cNvSpPr>
            <a:spLocks noGrp="1"/>
          </p:cNvSpPr>
          <p:nvPr>
            <p:ph idx="1"/>
          </p:nvPr>
        </p:nvSpPr>
        <p:spPr>
          <a:xfrm>
            <a:off x="492125" y="1218313"/>
            <a:ext cx="10505399" cy="4995207"/>
          </a:xfrm>
        </p:spPr>
        <p:txBody>
          <a:bodyPr vert="horz" lIns="0" tIns="0" rIns="0" bIns="0" rtlCol="0" anchor="t">
            <a:noAutofit/>
          </a:bodyPr>
          <a:lstStyle/>
          <a:p>
            <a:pPr>
              <a:spcBef>
                <a:spcPct val="0"/>
              </a:spcBef>
            </a:pPr>
            <a:r>
              <a:rPr lang="en-GB" dirty="0">
                <a:ea typeface="ＭＳ Ｐゴシック" panose="020B0600070205080204" pitchFamily="34" charset="-128"/>
              </a:rPr>
              <a:t>One option is polling i.e. using software to check it regularly.  However, polling is:</a:t>
            </a:r>
          </a:p>
          <a:p>
            <a:pPr marL="398145" lvl="1" indent="-166370">
              <a:spcBef>
                <a:spcPct val="0"/>
              </a:spcBef>
            </a:pPr>
            <a:r>
              <a:rPr lang="en-GB" sz="2000" dirty="0">
                <a:solidFill>
                  <a:schemeClr val="tx2"/>
                </a:solidFill>
                <a:ea typeface="ＭＳ Ｐゴシック" panose="020B0600070205080204" pitchFamily="34" charset="-128"/>
              </a:rPr>
              <a:t>Slow – user needs to check to see if switch is pressed</a:t>
            </a:r>
            <a:endParaRPr lang="en-GB" sz="2000" dirty="0">
              <a:solidFill>
                <a:schemeClr val="tx2"/>
              </a:solidFill>
              <a:ea typeface="ＭＳ Ｐゴシック" panose="020B0600070205080204" pitchFamily="34" charset="-128"/>
              <a:cs typeface="Calibri"/>
            </a:endParaRPr>
          </a:p>
          <a:p>
            <a:pPr marL="398145" lvl="1" indent="-166370">
              <a:spcBef>
                <a:spcPct val="0"/>
              </a:spcBef>
            </a:pPr>
            <a:r>
              <a:rPr lang="en-GB" sz="2000" dirty="0">
                <a:solidFill>
                  <a:schemeClr val="tx2"/>
                </a:solidFill>
                <a:ea typeface="ＭＳ Ｐゴシック" panose="020B0600070205080204" pitchFamily="34" charset="-128"/>
              </a:rPr>
              <a:t>Wasteful of CPU time – the faster the response needed, the more often user needs to check</a:t>
            </a:r>
            <a:endParaRPr lang="en-GB" sz="2000" dirty="0">
              <a:solidFill>
                <a:schemeClr val="tx2"/>
              </a:solidFill>
              <a:ea typeface="ＭＳ Ｐゴシック" panose="020B0600070205080204" pitchFamily="34" charset="-128"/>
              <a:cs typeface="Calibri"/>
            </a:endParaRPr>
          </a:p>
          <a:p>
            <a:pPr marL="398145" lvl="1" indent="-166370">
              <a:spcBef>
                <a:spcPct val="0"/>
              </a:spcBef>
            </a:pPr>
            <a:r>
              <a:rPr lang="en-GB" sz="2000" dirty="0">
                <a:solidFill>
                  <a:schemeClr val="tx2"/>
                </a:solidFill>
                <a:ea typeface="ＭＳ Ｐゴシック" panose="020B0600070205080204" pitchFamily="34" charset="-128"/>
              </a:rPr>
              <a:t>Not scalable – it’s difficult to build a multi-activity system that can respond quickly.  The system’s response time depends on all other processing it has to do.</a:t>
            </a:r>
            <a:endParaRPr lang="en-GB" sz="2000" dirty="0">
              <a:solidFill>
                <a:schemeClr val="tx2"/>
              </a:solidFill>
              <a:ea typeface="ＭＳ Ｐゴシック" panose="020B0600070205080204" pitchFamily="34" charset="-128"/>
              <a:cs typeface="Calibri"/>
            </a:endParaRPr>
          </a:p>
          <a:p>
            <a:pPr>
              <a:spcBef>
                <a:spcPct val="0"/>
              </a:spcBef>
            </a:pPr>
            <a:r>
              <a:rPr lang="en-GB" dirty="0">
                <a:ea typeface="ＭＳ Ｐゴシック"/>
              </a:rPr>
              <a:t>A better option is an interrupt i.e. using special hardware in the MCU to detect and run ISR in response.  An interrupt is:</a:t>
            </a:r>
            <a:endParaRPr lang="en-GB" dirty="0">
              <a:solidFill>
                <a:schemeClr val="tx2"/>
              </a:solidFill>
              <a:ea typeface="ＭＳ Ｐゴシック"/>
              <a:cs typeface="Calibri"/>
            </a:endParaRPr>
          </a:p>
          <a:p>
            <a:pPr marL="398145" lvl="1" indent="-166370">
              <a:spcBef>
                <a:spcPct val="0"/>
              </a:spcBef>
            </a:pPr>
            <a:r>
              <a:rPr lang="en-GB" sz="2000" dirty="0">
                <a:solidFill>
                  <a:schemeClr val="tx2"/>
                </a:solidFill>
                <a:ea typeface="ＭＳ Ｐゴシック" panose="020B0600070205080204" pitchFamily="34" charset="-128"/>
              </a:rPr>
              <a:t>Fast – it’s a hardware mechanism</a:t>
            </a:r>
            <a:endParaRPr lang="en-GB" sz="2000" dirty="0">
              <a:solidFill>
                <a:schemeClr val="tx2"/>
              </a:solidFill>
              <a:ea typeface="ＭＳ Ｐゴシック" panose="020B0600070205080204" pitchFamily="34" charset="-128"/>
              <a:cs typeface="Calibri"/>
            </a:endParaRPr>
          </a:p>
          <a:p>
            <a:pPr marL="398145" lvl="1" indent="-166370">
              <a:spcBef>
                <a:spcPct val="0"/>
              </a:spcBef>
            </a:pPr>
            <a:r>
              <a:rPr lang="en-GB" sz="2000" dirty="0">
                <a:ea typeface="ＭＳ Ｐゴシック"/>
              </a:rPr>
              <a:t>Efficient – the code runs only when necessary</a:t>
            </a:r>
            <a:endParaRPr lang="en-GB" sz="2000" dirty="0">
              <a:ea typeface="ＭＳ Ｐゴシック"/>
              <a:cs typeface="Calibri"/>
            </a:endParaRPr>
          </a:p>
          <a:p>
            <a:pPr marL="398145" lvl="1" indent="-166370">
              <a:spcBef>
                <a:spcPct val="0"/>
              </a:spcBef>
            </a:pPr>
            <a:r>
              <a:rPr lang="en-GB" sz="2000" dirty="0">
                <a:solidFill>
                  <a:schemeClr val="tx2"/>
                </a:solidFill>
                <a:ea typeface="ＭＳ Ｐゴシック" panose="020B0600070205080204" pitchFamily="34" charset="-128"/>
              </a:rPr>
              <a:t>Scalable:</a:t>
            </a:r>
            <a:endParaRPr lang="en-GB" sz="2400" dirty="0">
              <a:solidFill>
                <a:schemeClr val="tx2"/>
              </a:solidFill>
              <a:ea typeface="ＭＳ Ｐゴシック" panose="020B0600070205080204" pitchFamily="34" charset="-128"/>
              <a:cs typeface="Calibri"/>
            </a:endParaRPr>
          </a:p>
          <a:p>
            <a:pPr marL="855345" lvl="2" indent="-166370">
              <a:spcBef>
                <a:spcPct val="0"/>
              </a:spcBef>
            </a:pPr>
            <a:r>
              <a:rPr lang="en-GB" sz="2000" dirty="0">
                <a:solidFill>
                  <a:schemeClr val="tx2"/>
                </a:solidFill>
                <a:ea typeface="ＭＳ Ｐゴシック" panose="020B0600070205080204" pitchFamily="34" charset="-128"/>
              </a:rPr>
              <a:t>ISR response time doesn’t depend on most other processing</a:t>
            </a:r>
            <a:endParaRPr lang="en-GB" sz="2000" dirty="0">
              <a:solidFill>
                <a:schemeClr val="tx2"/>
              </a:solidFill>
              <a:ea typeface="ＭＳ Ｐゴシック" panose="020B0600070205080204" pitchFamily="34" charset="-128"/>
              <a:cs typeface="Calibri"/>
            </a:endParaRPr>
          </a:p>
          <a:p>
            <a:pPr marL="855345" lvl="2" indent="-166370">
              <a:spcBef>
                <a:spcPct val="0"/>
              </a:spcBef>
            </a:pPr>
            <a:r>
              <a:rPr lang="en-GB" sz="2000" dirty="0">
                <a:solidFill>
                  <a:schemeClr val="tx2"/>
                </a:solidFill>
                <a:ea typeface="ＭＳ Ｐゴシック" panose="020B0600070205080204" pitchFamily="34" charset="-128"/>
              </a:rPr>
              <a:t>Code modules can be developed independently</a:t>
            </a:r>
            <a:endParaRPr lang="en-GB" sz="2000" dirty="0">
              <a:solidFill>
                <a:schemeClr val="tx2"/>
              </a:solidFill>
              <a:ea typeface="ＭＳ Ｐゴシック" panose="020B0600070205080204" pitchFamily="34" charset="-128"/>
              <a:cs typeface="Calibri"/>
            </a:endParaRPr>
          </a:p>
        </p:txBody>
      </p:sp>
    </p:spTree>
    <p:extLst>
      <p:ext uri="{BB962C8B-B14F-4D97-AF65-F5344CB8AC3E}">
        <p14:creationId xmlns:p14="http://schemas.microsoft.com/office/powerpoint/2010/main" val="3313856025"/>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sz="half" idx="1"/>
            <p:custDataLst>
              <p:tags r:id="rId1"/>
            </p:custDataLst>
          </p:nvPr>
        </p:nvSpPr>
        <p:spPr>
          <a:xfrm>
            <a:off x="483866" y="1440000"/>
            <a:ext cx="10107935" cy="4680000"/>
          </a:xfrm>
        </p:spPr>
        <p:txBody>
          <a:bodyPr/>
          <a:lstStyle/>
          <a:p>
            <a:r>
              <a:rPr lang="en-GB" dirty="0">
                <a:ea typeface="ＭＳ Ｐゴシック" panose="020B0600070205080204" pitchFamily="34" charset="-128"/>
              </a:rPr>
              <a:t>Race condition:  </a:t>
            </a:r>
            <a:r>
              <a:rPr lang="en-US" dirty="0">
                <a:ea typeface="ＭＳ Ｐゴシック" panose="020B0600070205080204" pitchFamily="34" charset="-128"/>
              </a:rPr>
              <a:t>Anomalous behavior due to unexpected critical dependence on the relative timing of events. Result of example code depends on the relative timing of the read and write operations.</a:t>
            </a:r>
          </a:p>
          <a:p>
            <a:endParaRPr lang="en-US" dirty="0">
              <a:ea typeface="ＭＳ Ｐゴシック" panose="020B0600070205080204" pitchFamily="34" charset="-128"/>
            </a:endParaRPr>
          </a:p>
          <a:p>
            <a:r>
              <a:rPr lang="en-GB" dirty="0">
                <a:ea typeface="ＭＳ Ｐゴシック" panose="020B0600070205080204" pitchFamily="34" charset="-128"/>
              </a:rPr>
              <a:t>Critical section:  </a:t>
            </a:r>
            <a:r>
              <a:rPr lang="en-US" dirty="0">
                <a:ea typeface="ＭＳ Ｐゴシック" panose="020B0600070205080204" pitchFamily="34" charset="-128"/>
              </a:rPr>
              <a:t>A section of code which creates a possible race condition. The code section can only be executed by one process at a time. Some synchronization mechanism is required at the entry and exit of the critical section to ensure exclusive use. </a:t>
            </a:r>
          </a:p>
        </p:txBody>
      </p:sp>
      <p:sp>
        <p:nvSpPr>
          <p:cNvPr id="747522" name="Rectangle 2"/>
          <p:cNvSpPr>
            <a:spLocks noGrp="1" noChangeArrowheads="1"/>
          </p:cNvSpPr>
          <p:nvPr>
            <p:ph type="title"/>
            <p:custDataLst>
              <p:tags r:id="rId2"/>
            </p:custDataLst>
          </p:nvPr>
        </p:nvSpPr>
        <p:spPr/>
        <p:txBody>
          <a:bodyPr>
            <a:normAutofit/>
          </a:bodyPr>
          <a:lstStyle/>
          <a:p>
            <a:r>
              <a:rPr lang="en-GB" sz="3200" dirty="0"/>
              <a:t>Definitions</a:t>
            </a:r>
          </a:p>
        </p:txBody>
      </p:sp>
      <p:sp>
        <p:nvSpPr>
          <p:cNvPr id="39940" name="AutoShape 4"/>
          <p:cNvSpPr>
            <a:spLocks noChangeArrowheads="1"/>
          </p:cNvSpPr>
          <p:nvPr>
            <p:custDataLst>
              <p:tags r:id="rId3"/>
            </p:custDataLst>
          </p:nvPr>
        </p:nvSpPr>
        <p:spPr bwMode="auto">
          <a:xfrm>
            <a:off x="1898174" y="3992565"/>
            <a:ext cx="9498006" cy="2009775"/>
          </a:xfrm>
          <a:prstGeom prst="roundRect">
            <a:avLst>
              <a:gd name="adj" fmla="val 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p>
        </p:txBody>
      </p:sp>
      <p:sp>
        <p:nvSpPr>
          <p:cNvPr id="39941" name="AutoShape 5"/>
          <p:cNvSpPr>
            <a:spLocks noChangeArrowheads="1"/>
          </p:cNvSpPr>
          <p:nvPr>
            <p:custDataLst>
              <p:tags r:id="rId4"/>
            </p:custDataLst>
          </p:nvPr>
        </p:nvSpPr>
        <p:spPr bwMode="auto">
          <a:xfrm>
            <a:off x="2224014" y="3930650"/>
            <a:ext cx="8721492" cy="2216150"/>
          </a:xfrm>
          <a:prstGeom prst="roundRect">
            <a:avLst>
              <a:gd name="adj" fmla="val 6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p>
        </p:txBody>
      </p:sp>
    </p:spTree>
    <p:extLst>
      <p:ext uri="{BB962C8B-B14F-4D97-AF65-F5344CB8AC3E}">
        <p14:creationId xmlns:p14="http://schemas.microsoft.com/office/powerpoint/2010/main" val="20466482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sz="half" idx="1"/>
          </p:nvPr>
        </p:nvSpPr>
        <p:spPr>
          <a:xfrm>
            <a:off x="492125" y="1172128"/>
            <a:ext cx="6488434" cy="5072808"/>
          </a:xfrm>
        </p:spPr>
        <p:txBody>
          <a:bodyPr/>
          <a:lstStyle/>
          <a:p>
            <a:r>
              <a:rPr lang="en-US" sz="2000" dirty="0">
                <a:ea typeface="ＭＳ Ｐゴシック" panose="020B0600070205080204" pitchFamily="34" charset="-128"/>
              </a:rPr>
              <a:t>Prevent preemption within critical section</a:t>
            </a:r>
          </a:p>
          <a:p>
            <a:r>
              <a:rPr lang="en-US" sz="2000" dirty="0">
                <a:ea typeface="ＭＳ Ｐゴシック" panose="020B0600070205080204" pitchFamily="34" charset="-128"/>
              </a:rPr>
              <a:t>If an ISR can write to the shared data object, </a:t>
            </a:r>
            <a:br>
              <a:rPr lang="en-US" sz="2000" dirty="0">
                <a:ea typeface="ＭＳ Ｐゴシック" panose="020B0600070205080204" pitchFamily="34" charset="-128"/>
              </a:rPr>
            </a:br>
            <a:r>
              <a:rPr lang="en-US" sz="2000" dirty="0">
                <a:ea typeface="ＭＳ Ｐゴシック" panose="020B0600070205080204" pitchFamily="34" charset="-128"/>
              </a:rPr>
              <a:t>need to disable interrupts </a:t>
            </a:r>
          </a:p>
          <a:p>
            <a:pPr lvl="1"/>
            <a:r>
              <a:rPr lang="en-US" dirty="0">
                <a:ea typeface="ＭＳ Ｐゴシック" panose="020B0600070205080204" pitchFamily="34" charset="-128"/>
              </a:rPr>
              <a:t>save current interrupt masking state in m</a:t>
            </a:r>
          </a:p>
          <a:p>
            <a:pPr lvl="1"/>
            <a:r>
              <a:rPr lang="en-US" dirty="0">
                <a:ea typeface="ＭＳ Ｐゴシック" panose="020B0600070205080204" pitchFamily="34" charset="-128"/>
              </a:rPr>
              <a:t>disable interrupts</a:t>
            </a:r>
          </a:p>
          <a:p>
            <a:r>
              <a:rPr lang="en-US" sz="2000" dirty="0">
                <a:ea typeface="ＭＳ Ｐゴシック" panose="020B0600070205080204" pitchFamily="34" charset="-128"/>
              </a:rPr>
              <a:t>Restore previous state afterwards (interrupts </a:t>
            </a:r>
            <a:br>
              <a:rPr lang="en-US" sz="2000" dirty="0">
                <a:ea typeface="ＭＳ Ｐゴシック" panose="020B0600070205080204" pitchFamily="34" charset="-128"/>
              </a:rPr>
            </a:br>
            <a:r>
              <a:rPr lang="en-US" sz="2000" dirty="0">
                <a:ea typeface="ＭＳ Ｐゴシック" panose="020B0600070205080204" pitchFamily="34" charset="-128"/>
              </a:rPr>
              <a:t>may have already been disabled for another </a:t>
            </a:r>
            <a:br>
              <a:rPr lang="en-US" sz="2000" dirty="0">
                <a:ea typeface="ＭＳ Ｐゴシック" panose="020B0600070205080204" pitchFamily="34" charset="-128"/>
              </a:rPr>
            </a:br>
            <a:r>
              <a:rPr lang="en-US" sz="2000" dirty="0">
                <a:ea typeface="ＭＳ Ｐゴシック" panose="020B0600070205080204" pitchFamily="34" charset="-128"/>
              </a:rPr>
              <a:t>reason)</a:t>
            </a:r>
          </a:p>
          <a:p>
            <a:r>
              <a:rPr lang="en-US" sz="2000" dirty="0">
                <a:ea typeface="ＭＳ Ｐゴシック" panose="020B0600070205080204" pitchFamily="34" charset="-128"/>
              </a:rPr>
              <a:t>Use CMSIS-Core to save, control and </a:t>
            </a:r>
            <a:br>
              <a:rPr lang="en-US" sz="2000" dirty="0">
                <a:ea typeface="ＭＳ Ｐゴシック" panose="020B0600070205080204" pitchFamily="34" charset="-128"/>
              </a:rPr>
            </a:br>
            <a:r>
              <a:rPr lang="en-US" sz="2000" dirty="0">
                <a:ea typeface="ＭＳ Ｐゴシック" panose="020B0600070205080204" pitchFamily="34" charset="-128"/>
              </a:rPr>
              <a:t>restore interrupt masking state</a:t>
            </a:r>
          </a:p>
          <a:p>
            <a:r>
              <a:rPr lang="en-US" sz="2000" dirty="0">
                <a:ea typeface="ＭＳ Ｐゴシック" panose="020B0600070205080204" pitchFamily="34" charset="-128"/>
              </a:rPr>
              <a:t>Avoid disabling interrupts. Disabling delays response to all other processing requests</a:t>
            </a:r>
          </a:p>
          <a:p>
            <a:r>
              <a:rPr lang="en-US" sz="2000" dirty="0">
                <a:ea typeface="ＭＳ Ｐゴシック" panose="020B0600070205080204" pitchFamily="34" charset="-128"/>
              </a:rPr>
              <a:t>Use as few instructions as possible, to make the time as short as possible</a:t>
            </a:r>
          </a:p>
        </p:txBody>
      </p:sp>
      <p:sp>
        <p:nvSpPr>
          <p:cNvPr id="2" name="Title 1"/>
          <p:cNvSpPr>
            <a:spLocks noGrp="1"/>
          </p:cNvSpPr>
          <p:nvPr>
            <p:ph type="title"/>
          </p:nvPr>
        </p:nvSpPr>
        <p:spPr/>
        <p:txBody>
          <a:bodyPr>
            <a:normAutofit/>
          </a:bodyPr>
          <a:lstStyle/>
          <a:p>
            <a:r>
              <a:rPr lang="en-US" sz="3200" dirty="0"/>
              <a:t>Solution: Briefly Disable Preemption</a:t>
            </a:r>
          </a:p>
        </p:txBody>
      </p:sp>
      <p:sp>
        <p:nvSpPr>
          <p:cNvPr id="5" name="Text Box 4"/>
          <p:cNvSpPr txBox="1">
            <a:spLocks noChangeArrowheads="1"/>
          </p:cNvSpPr>
          <p:nvPr>
            <p:custDataLst>
              <p:tags r:id="rId1"/>
            </p:custDataLst>
          </p:nvPr>
        </p:nvSpPr>
        <p:spPr bwMode="auto">
          <a:xfrm>
            <a:off x="6625393" y="1499241"/>
            <a:ext cx="5181600" cy="3859518"/>
          </a:xfrm>
          <a:prstGeom prst="rect">
            <a:avLst/>
          </a:prstGeom>
          <a:solidFill>
            <a:srgbClr val="DDDDDD"/>
          </a:solidFill>
          <a:ln w="9525">
            <a:solidFill>
              <a:schemeClr val="accent2"/>
            </a:solidFill>
            <a:miter lim="800000"/>
            <a:headEnd/>
            <a:tailEnd/>
          </a:ln>
          <a:effectLst/>
        </p:spPr>
        <p:txBody>
          <a:bodyPr wrap="square">
            <a:spAutoFit/>
          </a:bodyPr>
          <a:lstStyle/>
          <a:p>
            <a:pPr eaLnBrk="1" hangingPunct="1">
              <a:spcBef>
                <a:spcPct val="20000"/>
              </a:spcBef>
              <a:buClr>
                <a:srgbClr val="0000FF"/>
              </a:buClr>
              <a:buFont typeface="Wingdings" pitchFamily="2" charset="2"/>
              <a:buNone/>
              <a:defRPr/>
            </a:pPr>
            <a:r>
              <a:rPr lang="en-US" b="1" dirty="0">
                <a:latin typeface="Courier New" pitchFamily="49" charset="0"/>
                <a:cs typeface="Courier New" pitchFamily="49" charset="0"/>
              </a:rPr>
              <a:t>void GetDateTime(DateTimeType * DT){</a:t>
            </a:r>
          </a:p>
          <a:p>
            <a:pPr eaLnBrk="1" hangingPunct="1">
              <a:spcBef>
                <a:spcPct val="20000"/>
              </a:spcBef>
              <a:buClr>
                <a:srgbClr val="0000FF"/>
              </a:buClr>
              <a:buFont typeface="Wingdings" pitchFamily="2" charset="2"/>
              <a:buNone/>
              <a:defRPr/>
            </a:pPr>
            <a:r>
              <a:rPr lang="en-US" b="1" dirty="0">
                <a:latin typeface="Courier New" pitchFamily="49" charset="0"/>
                <a:cs typeface="Courier New" pitchFamily="49" charset="0"/>
              </a:rPr>
              <a:t> uint32_t m;</a:t>
            </a:r>
          </a:p>
          <a:p>
            <a:pPr eaLnBrk="1" hangingPunct="1">
              <a:spcBef>
                <a:spcPct val="20000"/>
              </a:spcBef>
              <a:buClr>
                <a:srgbClr val="0000FF"/>
              </a:buClr>
              <a:buFont typeface="Wingdings" pitchFamily="2" charset="2"/>
              <a:buNone/>
              <a:defRPr/>
            </a:pPr>
            <a:endParaRPr lang="en-US" b="1" dirty="0">
              <a:latin typeface="Courier New" pitchFamily="49" charset="0"/>
              <a:cs typeface="Courier New" pitchFamily="49" charset="0"/>
            </a:endParaRPr>
          </a:p>
          <a:p>
            <a:pPr marL="342900" indent="-342900">
              <a:lnSpc>
                <a:spcPct val="90000"/>
              </a:lnSpc>
              <a:spcBef>
                <a:spcPct val="20000"/>
              </a:spcBef>
              <a:defRPr/>
            </a:pPr>
            <a:r>
              <a:rPr lang="en-US" b="1" dirty="0">
                <a:latin typeface="Courier New" pitchFamily="49" charset="0"/>
                <a:cs typeface="Courier New" pitchFamily="49" charset="0"/>
              </a:rPr>
              <a:t> m = __get_PRIMASK();</a:t>
            </a:r>
          </a:p>
          <a:p>
            <a:pPr marL="342900" indent="-342900">
              <a:lnSpc>
                <a:spcPct val="90000"/>
              </a:lnSpc>
              <a:spcBef>
                <a:spcPct val="20000"/>
              </a:spcBef>
              <a:defRPr/>
            </a:pPr>
            <a:r>
              <a:rPr lang="en-US" b="1" dirty="0">
                <a:latin typeface="Courier New" pitchFamily="49" charset="0"/>
                <a:cs typeface="Courier New" pitchFamily="49" charset="0"/>
              </a:rPr>
              <a:t> __disable_irq(); </a:t>
            </a:r>
          </a:p>
          <a:p>
            <a:pPr marL="342900" indent="-342900">
              <a:lnSpc>
                <a:spcPct val="90000"/>
              </a:lnSpc>
              <a:spcBef>
                <a:spcPct val="20000"/>
              </a:spcBef>
              <a:defRPr/>
            </a:pPr>
            <a:endParaRPr lang="en-US" b="1" dirty="0">
              <a:latin typeface="Courier New" pitchFamily="49" charset="0"/>
              <a:cs typeface="Courier New" pitchFamily="49" charset="0"/>
            </a:endParaRPr>
          </a:p>
          <a:p>
            <a:pPr marL="342900" indent="-342900">
              <a:lnSpc>
                <a:spcPct val="90000"/>
              </a:lnSpc>
              <a:spcBef>
                <a:spcPct val="20000"/>
              </a:spcBef>
              <a:defRPr/>
            </a:pPr>
            <a:r>
              <a:rPr lang="en-US" b="1" dirty="0">
                <a:latin typeface="Courier New" pitchFamily="49" charset="0"/>
                <a:cs typeface="Courier New" pitchFamily="49" charset="0"/>
              </a:rPr>
              <a:t> DT-&gt;day = current_time.day;</a:t>
            </a:r>
          </a:p>
          <a:p>
            <a:pPr eaLnBrk="1" hangingPunct="1">
              <a:spcBef>
                <a:spcPct val="20000"/>
              </a:spcBef>
              <a:buClr>
                <a:srgbClr val="0000FF"/>
              </a:buClr>
              <a:buFont typeface="Wingdings" pitchFamily="2" charset="2"/>
              <a:buNone/>
              <a:defRPr/>
            </a:pPr>
            <a:r>
              <a:rPr lang="en-US" b="1" dirty="0">
                <a:latin typeface="Courier New" pitchFamily="49" charset="0"/>
                <a:cs typeface="Courier New" pitchFamily="49" charset="0"/>
              </a:rPr>
              <a:t> DT-&gt;hour = current_time.hour;</a:t>
            </a:r>
          </a:p>
          <a:p>
            <a:pPr eaLnBrk="1" hangingPunct="1">
              <a:spcBef>
                <a:spcPct val="20000"/>
              </a:spcBef>
              <a:buClr>
                <a:srgbClr val="0000FF"/>
              </a:buClr>
              <a:defRPr/>
            </a:pPr>
            <a:r>
              <a:rPr lang="en-US" b="1" dirty="0">
                <a:latin typeface="Courier New" pitchFamily="49" charset="0"/>
                <a:cs typeface="Courier New" pitchFamily="49" charset="0"/>
              </a:rPr>
              <a:t> DT-&gt;minute = current_time.minute;</a:t>
            </a:r>
          </a:p>
          <a:p>
            <a:pPr eaLnBrk="1" hangingPunct="1">
              <a:spcBef>
                <a:spcPct val="20000"/>
              </a:spcBef>
              <a:buClr>
                <a:srgbClr val="0000FF"/>
              </a:buClr>
              <a:defRPr/>
            </a:pPr>
            <a:r>
              <a:rPr lang="en-US" b="1" dirty="0">
                <a:latin typeface="Courier New" pitchFamily="49" charset="0"/>
                <a:cs typeface="Courier New" pitchFamily="49" charset="0"/>
              </a:rPr>
              <a:t> DT-&gt;second = current_time.second;</a:t>
            </a:r>
          </a:p>
          <a:p>
            <a:pPr marL="342900" indent="-342900">
              <a:lnSpc>
                <a:spcPct val="90000"/>
              </a:lnSpc>
              <a:spcBef>
                <a:spcPct val="20000"/>
              </a:spcBef>
              <a:defRPr/>
            </a:pPr>
            <a:r>
              <a:rPr lang="en-US" b="1" dirty="0">
                <a:latin typeface="Courier New" pitchFamily="49" charset="0"/>
                <a:cs typeface="Courier New" pitchFamily="49" charset="0"/>
              </a:rPr>
              <a:t> __set_PRIMASK(m);</a:t>
            </a:r>
          </a:p>
          <a:p>
            <a:pPr marL="342900" indent="-342900">
              <a:lnSpc>
                <a:spcPct val="90000"/>
              </a:lnSpc>
              <a:spcBef>
                <a:spcPct val="20000"/>
              </a:spcBef>
              <a:defRPr/>
            </a:pPr>
            <a:r>
              <a:rPr lang="en-US" b="1" dirty="0">
                <a:latin typeface="Courier New" pitchFamily="49" charset="0"/>
                <a:cs typeface="Courier New" pitchFamily="49" charset="0"/>
              </a:rPr>
              <a:t>}</a:t>
            </a:r>
          </a:p>
        </p:txBody>
      </p:sp>
    </p:spTree>
    <p:extLst>
      <p:ext uri="{BB962C8B-B14F-4D97-AF65-F5344CB8AC3E}">
        <p14:creationId xmlns:p14="http://schemas.microsoft.com/office/powerpoint/2010/main" val="1406514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Interrupt or Exception Processing Sequence</a:t>
            </a:r>
          </a:p>
        </p:txBody>
      </p:sp>
      <p:sp>
        <p:nvSpPr>
          <p:cNvPr id="3" name="Content Placeholder 2"/>
          <p:cNvSpPr>
            <a:spLocks noGrp="1"/>
          </p:cNvSpPr>
          <p:nvPr>
            <p:ph idx="1"/>
          </p:nvPr>
        </p:nvSpPr>
        <p:spPr>
          <a:xfrm>
            <a:off x="492125" y="1155644"/>
            <a:ext cx="10800000" cy="2066981"/>
          </a:xfrm>
        </p:spPr>
        <p:txBody>
          <a:bodyPr/>
          <a:lstStyle/>
          <a:p>
            <a:pPr>
              <a:spcBef>
                <a:spcPct val="0"/>
              </a:spcBef>
            </a:pPr>
            <a:r>
              <a:rPr lang="en-GB" dirty="0">
                <a:ea typeface="ＭＳ Ｐゴシック" panose="020B0600070205080204" pitchFamily="34" charset="-128"/>
              </a:rPr>
              <a:t>Main code is running.</a:t>
            </a:r>
          </a:p>
          <a:p>
            <a:pPr>
              <a:spcBef>
                <a:spcPct val="0"/>
              </a:spcBef>
            </a:pPr>
            <a:r>
              <a:rPr lang="en-GB" dirty="0">
                <a:ea typeface="ＭＳ Ｐゴシック" panose="020B0600070205080204" pitchFamily="34" charset="-128"/>
              </a:rPr>
              <a:t>When the interrupt trigger occurs:</a:t>
            </a:r>
          </a:p>
          <a:p>
            <a:pPr lvl="1">
              <a:spcBef>
                <a:spcPct val="0"/>
              </a:spcBef>
            </a:pPr>
            <a:r>
              <a:rPr lang="en-GB" sz="2000" dirty="0">
                <a:solidFill>
                  <a:schemeClr val="tx2"/>
                </a:solidFill>
                <a:ea typeface="ＭＳ Ｐゴシック" panose="020B0600070205080204" pitchFamily="34" charset="-128"/>
              </a:rPr>
              <a:t>The processor does some hard-wired processing</a:t>
            </a:r>
          </a:p>
          <a:p>
            <a:pPr lvl="1">
              <a:spcBef>
                <a:spcPct val="0"/>
              </a:spcBef>
            </a:pPr>
            <a:r>
              <a:rPr lang="en-GB" sz="2000" dirty="0">
                <a:solidFill>
                  <a:schemeClr val="tx2"/>
                </a:solidFill>
                <a:ea typeface="ＭＳ Ｐゴシック" panose="020B0600070205080204" pitchFamily="34" charset="-128"/>
              </a:rPr>
              <a:t>The processor executes the ISR, including return-from-interrupt instruction at the end</a:t>
            </a:r>
          </a:p>
          <a:p>
            <a:pPr>
              <a:spcBef>
                <a:spcPct val="0"/>
              </a:spcBef>
            </a:pPr>
            <a:r>
              <a:rPr lang="en-GB" dirty="0">
                <a:ea typeface="ＭＳ Ｐゴシック" panose="020B0600070205080204" pitchFamily="34" charset="-128"/>
              </a:rPr>
              <a:t>Then the processor resumes running main code</a:t>
            </a:r>
          </a:p>
        </p:txBody>
      </p:sp>
      <p:grpSp>
        <p:nvGrpSpPr>
          <p:cNvPr id="22" name="Group 21"/>
          <p:cNvGrpSpPr/>
          <p:nvPr/>
        </p:nvGrpSpPr>
        <p:grpSpPr>
          <a:xfrm>
            <a:off x="1393032" y="3539838"/>
            <a:ext cx="9405936" cy="2882900"/>
            <a:chOff x="1384300" y="3352800"/>
            <a:chExt cx="9405936" cy="2882900"/>
          </a:xfrm>
        </p:grpSpPr>
        <p:sp>
          <p:nvSpPr>
            <p:cNvPr id="4" name="Rectangle 3"/>
            <p:cNvSpPr/>
            <p:nvPr/>
          </p:nvSpPr>
          <p:spPr>
            <a:xfrm>
              <a:off x="3314700" y="3441700"/>
              <a:ext cx="1257300" cy="800100"/>
            </a:xfrm>
            <a:prstGeom prst="rect">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5" name="Rectangle 4"/>
            <p:cNvSpPr/>
            <p:nvPr/>
          </p:nvSpPr>
          <p:spPr>
            <a:xfrm>
              <a:off x="3314700" y="5435600"/>
              <a:ext cx="1257300" cy="800100"/>
            </a:xfrm>
            <a:prstGeom prst="rect">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6" name="Rectangle 5"/>
            <p:cNvSpPr/>
            <p:nvPr/>
          </p:nvSpPr>
          <p:spPr>
            <a:xfrm>
              <a:off x="6375400" y="4241800"/>
              <a:ext cx="1257300" cy="292100"/>
            </a:xfrm>
            <a:prstGeom prst="rect">
              <a:avLst/>
            </a:prstGeom>
            <a:solidFill>
              <a:schemeClr val="bg2">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7" name="Rectangle 6"/>
            <p:cNvSpPr/>
            <p:nvPr/>
          </p:nvSpPr>
          <p:spPr>
            <a:xfrm>
              <a:off x="6375400" y="5143500"/>
              <a:ext cx="1257300" cy="292100"/>
            </a:xfrm>
            <a:prstGeom prst="rect">
              <a:avLst/>
            </a:prstGeom>
            <a:solidFill>
              <a:schemeClr val="bg2">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Rectangle 7"/>
            <p:cNvSpPr/>
            <p:nvPr/>
          </p:nvSpPr>
          <p:spPr>
            <a:xfrm>
              <a:off x="9283700" y="4533900"/>
              <a:ext cx="1257300" cy="609600"/>
            </a:xfrm>
            <a:prstGeom prst="rect">
              <a:avLst/>
            </a:prstGeom>
            <a:solidFill>
              <a:schemeClr val="tx2">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cxnSp>
          <p:nvCxnSpPr>
            <p:cNvPr id="10" name="Straight Arrow Connector 9"/>
            <p:cNvCxnSpPr/>
            <p:nvPr/>
          </p:nvCxnSpPr>
          <p:spPr>
            <a:xfrm>
              <a:off x="4584700" y="4241800"/>
              <a:ext cx="1803400" cy="0"/>
            </a:xfrm>
            <a:prstGeom prst="straightConnector1">
              <a:avLst/>
            </a:prstGeom>
            <a:ln w="19050">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645400" y="4533900"/>
              <a:ext cx="1651000" cy="0"/>
            </a:xfrm>
            <a:prstGeom prst="straightConnector1">
              <a:avLst/>
            </a:prstGeom>
            <a:ln w="19050">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7632700" y="5143500"/>
              <a:ext cx="1651000" cy="0"/>
            </a:xfrm>
            <a:prstGeom prst="straightConnector1">
              <a:avLst/>
            </a:prstGeom>
            <a:ln w="19050">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4572000" y="5435600"/>
              <a:ext cx="1803400" cy="0"/>
            </a:xfrm>
            <a:prstGeom prst="straightConnector1">
              <a:avLst/>
            </a:prstGeom>
            <a:ln w="19050">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413125" y="4686300"/>
              <a:ext cx="1060450" cy="304800"/>
            </a:xfrm>
            <a:prstGeom prst="rect">
              <a:avLst/>
            </a:prstGeom>
          </p:spPr>
          <p:txBody>
            <a:bodyPr vert="horz" wrap="square" lIns="0" tIns="0" rIns="0" bIns="0" rtlCol="0" anchor="t">
              <a:normAutofit/>
            </a:bodyPr>
            <a:lstStyle/>
            <a:p>
              <a:pPr algn="ctr"/>
              <a:r>
                <a:rPr lang="en-GB" dirty="0"/>
                <a:t>Main code</a:t>
              </a:r>
            </a:p>
          </p:txBody>
        </p:sp>
        <p:sp>
          <p:nvSpPr>
            <p:cNvPr id="17" name="TextBox 16"/>
            <p:cNvSpPr txBox="1"/>
            <p:nvPr/>
          </p:nvSpPr>
          <p:spPr>
            <a:xfrm>
              <a:off x="5676900" y="3635375"/>
              <a:ext cx="2654300" cy="457200"/>
            </a:xfrm>
            <a:prstGeom prst="rect">
              <a:avLst/>
            </a:prstGeom>
          </p:spPr>
          <p:txBody>
            <a:bodyPr vert="horz" wrap="square" lIns="0" tIns="0" rIns="0" bIns="0" rtlCol="0" anchor="t">
              <a:normAutofit fontScale="92500" lnSpcReduction="20000"/>
            </a:bodyPr>
            <a:lstStyle/>
            <a:p>
              <a:pPr algn="ctr"/>
              <a:r>
                <a:rPr lang="en-GB" dirty="0"/>
                <a:t>Hardwired CPU response activities</a:t>
              </a:r>
            </a:p>
          </p:txBody>
        </p:sp>
        <p:sp>
          <p:nvSpPr>
            <p:cNvPr id="18" name="TextBox 17"/>
            <p:cNvSpPr txBox="1"/>
            <p:nvPr/>
          </p:nvSpPr>
          <p:spPr>
            <a:xfrm>
              <a:off x="9034461" y="3692525"/>
              <a:ext cx="1755775" cy="298450"/>
            </a:xfrm>
            <a:prstGeom prst="rect">
              <a:avLst/>
            </a:prstGeom>
          </p:spPr>
          <p:txBody>
            <a:bodyPr vert="horz" wrap="square" lIns="0" tIns="0" rIns="0" bIns="0" rtlCol="0" anchor="t">
              <a:normAutofit/>
            </a:bodyPr>
            <a:lstStyle/>
            <a:p>
              <a:pPr algn="ctr"/>
              <a:r>
                <a:rPr lang="en-GB" dirty="0"/>
                <a:t>Interrupt routine</a:t>
              </a:r>
            </a:p>
          </p:txBody>
        </p:sp>
        <p:cxnSp>
          <p:nvCxnSpPr>
            <p:cNvPr id="20" name="Straight Arrow Connector 19"/>
            <p:cNvCxnSpPr/>
            <p:nvPr/>
          </p:nvCxnSpPr>
          <p:spPr>
            <a:xfrm>
              <a:off x="2120900" y="3352800"/>
              <a:ext cx="0" cy="28829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384300" y="5940425"/>
              <a:ext cx="495300" cy="295275"/>
            </a:xfrm>
            <a:prstGeom prst="rect">
              <a:avLst/>
            </a:prstGeom>
          </p:spPr>
          <p:txBody>
            <a:bodyPr vert="horz" wrap="square" lIns="0" tIns="0" rIns="0" bIns="0" rtlCol="0" anchor="t">
              <a:normAutofit/>
            </a:bodyPr>
            <a:lstStyle/>
            <a:p>
              <a:pPr algn="ctr"/>
              <a:r>
                <a:rPr lang="en-GB" dirty="0"/>
                <a:t>Time</a:t>
              </a:r>
            </a:p>
          </p:txBody>
        </p:sp>
      </p:grpSp>
    </p:spTree>
    <p:extLst>
      <p:ext uri="{BB962C8B-B14F-4D97-AF65-F5344CB8AC3E}">
        <p14:creationId xmlns:p14="http://schemas.microsoft.com/office/powerpoint/2010/main" val="175311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Interrupts</a:t>
            </a:r>
          </a:p>
        </p:txBody>
      </p:sp>
      <p:sp>
        <p:nvSpPr>
          <p:cNvPr id="3" name="Content Placeholder 2"/>
          <p:cNvSpPr>
            <a:spLocks noGrp="1"/>
          </p:cNvSpPr>
          <p:nvPr>
            <p:ph idx="1"/>
          </p:nvPr>
        </p:nvSpPr>
        <p:spPr>
          <a:xfrm>
            <a:off x="492125" y="1187140"/>
            <a:ext cx="9743399" cy="4995207"/>
          </a:xfrm>
        </p:spPr>
        <p:txBody>
          <a:bodyPr/>
          <a:lstStyle/>
          <a:p>
            <a:pPr>
              <a:spcBef>
                <a:spcPct val="0"/>
              </a:spcBef>
            </a:pPr>
            <a:r>
              <a:rPr lang="en-GB" dirty="0">
                <a:ea typeface="ＭＳ Ｐゴシック" panose="020B0600070205080204" pitchFamily="34" charset="-128"/>
              </a:rPr>
              <a:t>Hardware-triggered asynchronous software routine</a:t>
            </a:r>
          </a:p>
          <a:p>
            <a:pPr lvl="1">
              <a:spcBef>
                <a:spcPct val="0"/>
              </a:spcBef>
            </a:pPr>
            <a:r>
              <a:rPr lang="en-GB" sz="2000" dirty="0">
                <a:solidFill>
                  <a:schemeClr val="tx2"/>
                </a:solidFill>
                <a:ea typeface="ＭＳ Ｐゴシック" panose="020B0600070205080204" pitchFamily="34" charset="-128"/>
              </a:rPr>
              <a:t>Triggered by hardware signal from peripheral or external device</a:t>
            </a:r>
          </a:p>
          <a:p>
            <a:pPr lvl="1">
              <a:spcBef>
                <a:spcPct val="0"/>
              </a:spcBef>
            </a:pPr>
            <a:r>
              <a:rPr lang="en-GB" sz="2000" dirty="0">
                <a:solidFill>
                  <a:schemeClr val="tx2"/>
                </a:solidFill>
                <a:ea typeface="ＭＳ Ｐゴシック" panose="020B0600070205080204" pitchFamily="34" charset="-128"/>
              </a:rPr>
              <a:t>Asynchronous – can happen anywhere in the program (unless interrupt is disabled)</a:t>
            </a:r>
          </a:p>
          <a:p>
            <a:pPr lvl="1">
              <a:spcBef>
                <a:spcPct val="0"/>
              </a:spcBef>
            </a:pPr>
            <a:r>
              <a:rPr lang="en-GB" sz="2000" dirty="0">
                <a:solidFill>
                  <a:schemeClr val="tx2"/>
                </a:solidFill>
                <a:ea typeface="ＭＳ Ｐゴシック" panose="020B0600070205080204" pitchFamily="34" charset="-128"/>
              </a:rPr>
              <a:t>Software routine – interrupt service routine runs in response to interrupt</a:t>
            </a:r>
          </a:p>
          <a:p>
            <a:pPr lvl="1">
              <a:spcBef>
                <a:spcPct val="0"/>
              </a:spcBef>
            </a:pPr>
            <a:endParaRPr lang="en-GB" sz="2400" dirty="0">
              <a:solidFill>
                <a:schemeClr val="tx2"/>
              </a:solidFill>
              <a:ea typeface="ＭＳ Ｐゴシック" panose="020B0600070205080204" pitchFamily="34" charset="-128"/>
            </a:endParaRPr>
          </a:p>
          <a:p>
            <a:pPr>
              <a:spcBef>
                <a:spcPct val="0"/>
              </a:spcBef>
            </a:pPr>
            <a:r>
              <a:rPr lang="en-GB" dirty="0">
                <a:ea typeface="ＭＳ Ｐゴシック" panose="020B0600070205080204" pitchFamily="34" charset="-128"/>
              </a:rPr>
              <a:t>Fundamental mechanism of microcontrollers</a:t>
            </a:r>
          </a:p>
          <a:p>
            <a:pPr lvl="1">
              <a:spcBef>
                <a:spcPct val="0"/>
              </a:spcBef>
            </a:pPr>
            <a:r>
              <a:rPr lang="en-GB" sz="2000" dirty="0">
                <a:solidFill>
                  <a:schemeClr val="tx2"/>
                </a:solidFill>
                <a:ea typeface="ＭＳ Ｐゴシック" panose="020B0600070205080204" pitchFamily="34" charset="-128"/>
              </a:rPr>
              <a:t>Provides efficient event-based processing rather than polling</a:t>
            </a:r>
          </a:p>
          <a:p>
            <a:pPr lvl="1">
              <a:spcBef>
                <a:spcPct val="0"/>
              </a:spcBef>
            </a:pPr>
            <a:r>
              <a:rPr lang="en-GB" sz="2000" dirty="0">
                <a:solidFill>
                  <a:schemeClr val="tx2"/>
                </a:solidFill>
                <a:ea typeface="ＭＳ Ｐゴシック" panose="020B0600070205080204" pitchFamily="34" charset="-128"/>
              </a:rPr>
              <a:t>Provides quick response to events regardless of program state, complexity, location</a:t>
            </a:r>
          </a:p>
          <a:p>
            <a:pPr lvl="1">
              <a:spcBef>
                <a:spcPct val="0"/>
              </a:spcBef>
            </a:pPr>
            <a:r>
              <a:rPr lang="en-GB" sz="2000" dirty="0">
                <a:solidFill>
                  <a:schemeClr val="tx2"/>
                </a:solidFill>
                <a:ea typeface="ＭＳ Ｐゴシック" panose="020B0600070205080204" pitchFamily="34" charset="-128"/>
              </a:rPr>
              <a:t>Allows many multithreaded embedded systems to be responsive without an operating system (specifically task scheduler)</a:t>
            </a:r>
          </a:p>
        </p:txBody>
      </p:sp>
    </p:spTree>
    <p:extLst>
      <p:ext uri="{BB962C8B-B14F-4D97-AF65-F5344CB8AC3E}">
        <p14:creationId xmlns:p14="http://schemas.microsoft.com/office/powerpoint/2010/main" val="117470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Example Program Requirements and Design</a:t>
            </a:r>
          </a:p>
        </p:txBody>
      </p:sp>
      <p:sp>
        <p:nvSpPr>
          <p:cNvPr id="3" name="Content Placeholder 2"/>
          <p:cNvSpPr>
            <a:spLocks noGrp="1"/>
          </p:cNvSpPr>
          <p:nvPr>
            <p:ph idx="1"/>
          </p:nvPr>
        </p:nvSpPr>
        <p:spPr>
          <a:xfrm>
            <a:off x="682461" y="3726608"/>
            <a:ext cx="10800000" cy="2216992"/>
          </a:xfrm>
        </p:spPr>
        <p:txBody>
          <a:bodyPr/>
          <a:lstStyle/>
          <a:p>
            <a:r>
              <a:rPr lang="en-GB" sz="2000" dirty="0"/>
              <a:t>When switch SW is pressed, ISR will increment count variable</a:t>
            </a:r>
          </a:p>
          <a:p>
            <a:r>
              <a:rPr lang="en-GB" sz="2000" dirty="0"/>
              <a:t>Main code will light LEDs according to count value in binary sequence (Blue: 4, Green: 2, Red: 1)</a:t>
            </a:r>
          </a:p>
          <a:p>
            <a:r>
              <a:rPr lang="en-GB" sz="2000" dirty="0"/>
              <a:t>Main code will toggle its debug line each time it executes</a:t>
            </a:r>
          </a:p>
          <a:p>
            <a:r>
              <a:rPr lang="en-GB" sz="2000" dirty="0"/>
              <a:t>ISR will raise its debug line (and lower main’s debug line) whenever it is executing</a:t>
            </a:r>
          </a:p>
        </p:txBody>
      </p:sp>
      <p:grpSp>
        <p:nvGrpSpPr>
          <p:cNvPr id="30" name="Group 29"/>
          <p:cNvGrpSpPr/>
          <p:nvPr/>
        </p:nvGrpSpPr>
        <p:grpSpPr>
          <a:xfrm>
            <a:off x="692150" y="1041400"/>
            <a:ext cx="10807700" cy="1149350"/>
            <a:chOff x="689769" y="1219200"/>
            <a:chExt cx="10807700" cy="1149350"/>
          </a:xfrm>
        </p:grpSpPr>
        <p:grpSp>
          <p:nvGrpSpPr>
            <p:cNvPr id="28" name="Group 27"/>
            <p:cNvGrpSpPr/>
            <p:nvPr/>
          </p:nvGrpSpPr>
          <p:grpSpPr>
            <a:xfrm>
              <a:off x="689769" y="1301750"/>
              <a:ext cx="10807700" cy="1066800"/>
              <a:chOff x="495300" y="1301750"/>
              <a:chExt cx="10807700" cy="1066800"/>
            </a:xfrm>
          </p:grpSpPr>
          <p:sp>
            <p:nvSpPr>
              <p:cNvPr id="4" name="Rectangle 3"/>
              <p:cNvSpPr/>
              <p:nvPr/>
            </p:nvSpPr>
            <p:spPr>
              <a:xfrm>
                <a:off x="495300" y="1574800"/>
                <a:ext cx="647700" cy="520700"/>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SW</a:t>
                </a:r>
              </a:p>
            </p:txBody>
          </p:sp>
          <p:sp>
            <p:nvSpPr>
              <p:cNvPr id="5" name="Oval 4"/>
              <p:cNvSpPr/>
              <p:nvPr/>
            </p:nvSpPr>
            <p:spPr>
              <a:xfrm>
                <a:off x="2235200" y="1479550"/>
                <a:ext cx="711200" cy="711200"/>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500" dirty="0"/>
                  <a:t>ISR</a:t>
                </a:r>
              </a:p>
            </p:txBody>
          </p:sp>
          <p:sp>
            <p:nvSpPr>
              <p:cNvPr id="6" name="Rectangle 5"/>
              <p:cNvSpPr/>
              <p:nvPr/>
            </p:nvSpPr>
            <p:spPr>
              <a:xfrm>
                <a:off x="4191000" y="1574800"/>
                <a:ext cx="2349500" cy="520700"/>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Count</a:t>
                </a:r>
              </a:p>
            </p:txBody>
          </p:sp>
          <p:sp>
            <p:nvSpPr>
              <p:cNvPr id="7" name="Oval 6"/>
              <p:cNvSpPr/>
              <p:nvPr/>
            </p:nvSpPr>
            <p:spPr>
              <a:xfrm>
                <a:off x="7772400" y="1301750"/>
                <a:ext cx="1066800" cy="1066800"/>
              </a:xfrm>
              <a:prstGeom prst="ellipse">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500" dirty="0"/>
                  <a:t>MAIN</a:t>
                </a:r>
              </a:p>
            </p:txBody>
          </p:sp>
          <p:cxnSp>
            <p:nvCxnSpPr>
              <p:cNvPr id="13" name="Straight Arrow Connector 12"/>
              <p:cNvCxnSpPr>
                <a:stCxn id="7" idx="6"/>
              </p:cNvCxnSpPr>
              <p:nvPr/>
            </p:nvCxnSpPr>
            <p:spPr>
              <a:xfrm>
                <a:off x="8839200" y="1835150"/>
                <a:ext cx="1549400" cy="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3"/>
                <a:endCxn id="7" idx="2"/>
              </p:cNvCxnSpPr>
              <p:nvPr/>
            </p:nvCxnSpPr>
            <p:spPr>
              <a:xfrm>
                <a:off x="6540500" y="1835150"/>
                <a:ext cx="1231900" cy="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6"/>
                <a:endCxn id="6" idx="1"/>
              </p:cNvCxnSpPr>
              <p:nvPr/>
            </p:nvCxnSpPr>
            <p:spPr>
              <a:xfrm>
                <a:off x="2946400" y="1835150"/>
                <a:ext cx="1244600" cy="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4" idx="3"/>
                <a:endCxn id="5" idx="2"/>
              </p:cNvCxnSpPr>
              <p:nvPr/>
            </p:nvCxnSpPr>
            <p:spPr>
              <a:xfrm>
                <a:off x="1143000" y="1835150"/>
                <a:ext cx="1092200" cy="0"/>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10388600" y="1536700"/>
                <a:ext cx="914400" cy="596900"/>
                <a:chOff x="10388600" y="1536700"/>
                <a:chExt cx="914400" cy="596900"/>
              </a:xfrm>
            </p:grpSpPr>
            <p:sp>
              <p:nvSpPr>
                <p:cNvPr id="24" name="Rectangle 23"/>
                <p:cNvSpPr/>
                <p:nvPr/>
              </p:nvSpPr>
              <p:spPr>
                <a:xfrm>
                  <a:off x="10388600" y="1536700"/>
                  <a:ext cx="304800" cy="596900"/>
                </a:xfrm>
                <a:prstGeom prst="rect">
                  <a:avLst/>
                </a:prstGeom>
                <a:solidFill>
                  <a:srgbClr val="FF00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Rectangle 24"/>
                <p:cNvSpPr/>
                <p:nvPr/>
              </p:nvSpPr>
              <p:spPr>
                <a:xfrm>
                  <a:off x="10693400" y="1536700"/>
                  <a:ext cx="304800" cy="596900"/>
                </a:xfrm>
                <a:prstGeom prst="rect">
                  <a:avLst/>
                </a:prstGeom>
                <a:solidFill>
                  <a:srgbClr val="00B05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6" name="Rectangle 25"/>
                <p:cNvSpPr/>
                <p:nvPr/>
              </p:nvSpPr>
              <p:spPr>
                <a:xfrm>
                  <a:off x="10998200" y="1536700"/>
                  <a:ext cx="304800" cy="596900"/>
                </a:xfrm>
                <a:prstGeom prst="rect">
                  <a:avLst/>
                </a:prstGeom>
                <a:solidFill>
                  <a:srgbClr val="0070C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grpSp>
        <p:sp>
          <p:nvSpPr>
            <p:cNvPr id="29" name="TextBox 28"/>
            <p:cNvSpPr txBox="1"/>
            <p:nvPr/>
          </p:nvSpPr>
          <p:spPr>
            <a:xfrm>
              <a:off x="10583069" y="1219200"/>
              <a:ext cx="914400" cy="238125"/>
            </a:xfrm>
            <a:prstGeom prst="rect">
              <a:avLst/>
            </a:prstGeom>
          </p:spPr>
          <p:txBody>
            <a:bodyPr vert="horz" wrap="square" lIns="0" tIns="0" rIns="0" bIns="0" rtlCol="0" anchor="t">
              <a:normAutofit fontScale="92500" lnSpcReduction="10000"/>
            </a:bodyPr>
            <a:lstStyle/>
            <a:p>
              <a:pPr algn="ctr"/>
              <a:r>
                <a:rPr lang="en-GB" dirty="0"/>
                <a:t>RGB LED</a:t>
              </a:r>
            </a:p>
          </p:txBody>
        </p:sp>
      </p:grpSp>
      <p:grpSp>
        <p:nvGrpSpPr>
          <p:cNvPr id="41" name="Group 40"/>
          <p:cNvGrpSpPr/>
          <p:nvPr/>
        </p:nvGrpSpPr>
        <p:grpSpPr>
          <a:xfrm>
            <a:off x="1035051" y="2432447"/>
            <a:ext cx="4102893" cy="914400"/>
            <a:chOff x="1142207" y="2590800"/>
            <a:chExt cx="4102893" cy="914400"/>
          </a:xfrm>
        </p:grpSpPr>
        <p:sp>
          <p:nvSpPr>
            <p:cNvPr id="31" name="Rectangle 30"/>
            <p:cNvSpPr/>
            <p:nvPr/>
          </p:nvSpPr>
          <p:spPr>
            <a:xfrm>
              <a:off x="1142207" y="2590800"/>
              <a:ext cx="4102893" cy="914400"/>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5" name="Rectangle 34"/>
            <p:cNvSpPr/>
            <p:nvPr/>
          </p:nvSpPr>
          <p:spPr>
            <a:xfrm>
              <a:off x="3053557" y="2787650"/>
              <a:ext cx="2008981" cy="520700"/>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Global variable</a:t>
              </a:r>
            </a:p>
          </p:txBody>
        </p:sp>
        <p:grpSp>
          <p:nvGrpSpPr>
            <p:cNvPr id="37" name="Group 36"/>
            <p:cNvGrpSpPr/>
            <p:nvPr/>
          </p:nvGrpSpPr>
          <p:grpSpPr>
            <a:xfrm>
              <a:off x="2158207" y="2742010"/>
              <a:ext cx="673100" cy="611981"/>
              <a:chOff x="2860278" y="2818209"/>
              <a:chExt cx="673100" cy="611981"/>
            </a:xfrm>
          </p:grpSpPr>
          <p:sp>
            <p:nvSpPr>
              <p:cNvPr id="34" name="Oval 33"/>
              <p:cNvSpPr/>
              <p:nvPr/>
            </p:nvSpPr>
            <p:spPr>
              <a:xfrm>
                <a:off x="2878138" y="2818209"/>
                <a:ext cx="611981" cy="611981"/>
              </a:xfrm>
              <a:prstGeom prst="ellipse">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dirty="0"/>
              </a:p>
            </p:txBody>
          </p:sp>
          <p:sp>
            <p:nvSpPr>
              <p:cNvPr id="36" name="TextBox 35"/>
              <p:cNvSpPr txBox="1"/>
              <p:nvPr/>
            </p:nvSpPr>
            <p:spPr>
              <a:xfrm>
                <a:off x="2860278" y="3022600"/>
                <a:ext cx="673100" cy="292099"/>
              </a:xfrm>
              <a:prstGeom prst="rect">
                <a:avLst/>
              </a:prstGeom>
            </p:spPr>
            <p:txBody>
              <a:bodyPr vert="horz" wrap="square" lIns="0" tIns="0" rIns="0" bIns="0" rtlCol="0" anchor="t">
                <a:normAutofit/>
              </a:bodyPr>
              <a:lstStyle/>
              <a:p>
                <a:pPr algn="ctr"/>
                <a:r>
                  <a:rPr lang="en-GB" dirty="0">
                    <a:solidFill>
                      <a:schemeClr val="bg1"/>
                    </a:solidFill>
                  </a:rPr>
                  <a:t>MAIN</a:t>
                </a:r>
              </a:p>
            </p:txBody>
          </p:sp>
        </p:grpSp>
        <p:grpSp>
          <p:nvGrpSpPr>
            <p:cNvPr id="39" name="Group 38"/>
            <p:cNvGrpSpPr/>
            <p:nvPr/>
          </p:nvGrpSpPr>
          <p:grpSpPr>
            <a:xfrm>
              <a:off x="1277145" y="2740025"/>
              <a:ext cx="711200" cy="615950"/>
              <a:chOff x="697707" y="2768600"/>
              <a:chExt cx="711200" cy="615950"/>
            </a:xfrm>
          </p:grpSpPr>
          <p:sp>
            <p:nvSpPr>
              <p:cNvPr id="32" name="Oval 31"/>
              <p:cNvSpPr/>
              <p:nvPr/>
            </p:nvSpPr>
            <p:spPr>
              <a:xfrm>
                <a:off x="731838" y="2768600"/>
                <a:ext cx="615950" cy="615950"/>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a:p>
            </p:txBody>
          </p:sp>
          <p:sp>
            <p:nvSpPr>
              <p:cNvPr id="38" name="TextBox 37"/>
              <p:cNvSpPr txBox="1"/>
              <p:nvPr/>
            </p:nvSpPr>
            <p:spPr>
              <a:xfrm>
                <a:off x="697707" y="2987377"/>
                <a:ext cx="711200" cy="248245"/>
              </a:xfrm>
              <a:prstGeom prst="rect">
                <a:avLst/>
              </a:prstGeom>
            </p:spPr>
            <p:txBody>
              <a:bodyPr vert="horz" wrap="square" lIns="0" tIns="0" rIns="0" bIns="0" rtlCol="0" anchor="t">
                <a:normAutofit lnSpcReduction="10000"/>
              </a:bodyPr>
              <a:lstStyle/>
              <a:p>
                <a:pPr algn="ctr"/>
                <a:r>
                  <a:rPr lang="en-GB" dirty="0">
                    <a:solidFill>
                      <a:schemeClr val="bg1"/>
                    </a:solidFill>
                  </a:rPr>
                  <a:t>ISR</a:t>
                </a:r>
              </a:p>
            </p:txBody>
          </p:sp>
        </p:grpSp>
      </p:grpSp>
      <p:sp>
        <p:nvSpPr>
          <p:cNvPr id="40" name="TextBox 39"/>
          <p:cNvSpPr txBox="1"/>
          <p:nvPr/>
        </p:nvSpPr>
        <p:spPr>
          <a:xfrm>
            <a:off x="7245350" y="2403873"/>
            <a:ext cx="2514600" cy="498475"/>
          </a:xfrm>
          <a:prstGeom prst="rect">
            <a:avLst/>
          </a:prstGeom>
        </p:spPr>
        <p:txBody>
          <a:bodyPr vert="horz" wrap="square" lIns="0" tIns="0" rIns="0" bIns="0" rtlCol="0" anchor="t">
            <a:normAutofit fontScale="85000" lnSpcReduction="10000"/>
          </a:bodyPr>
          <a:lstStyle/>
          <a:p>
            <a:pPr algn="ctr"/>
            <a:r>
              <a:rPr lang="en-GB" b="0" i="1" dirty="0"/>
              <a:t>(does initialization, then updates LED based on count)</a:t>
            </a:r>
          </a:p>
        </p:txBody>
      </p:sp>
    </p:spTree>
    <p:extLst>
      <p:ext uri="{BB962C8B-B14F-4D97-AF65-F5344CB8AC3E}">
        <p14:creationId xmlns:p14="http://schemas.microsoft.com/office/powerpoint/2010/main" val="251336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Example Exception Handler</a:t>
            </a:r>
          </a:p>
        </p:txBody>
      </p:sp>
      <p:sp>
        <p:nvSpPr>
          <p:cNvPr id="3" name="Content Placeholder 2"/>
          <p:cNvSpPr>
            <a:spLocks noGrp="1"/>
          </p:cNvSpPr>
          <p:nvPr>
            <p:ph idx="1"/>
          </p:nvPr>
        </p:nvSpPr>
        <p:spPr/>
        <p:txBody>
          <a:bodyPr/>
          <a:lstStyle/>
          <a:p>
            <a:r>
              <a:rPr lang="en-GB" sz="2000" dirty="0"/>
              <a:t>Now we will examine the processor’s response to exception in detail:</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2740" y="2623321"/>
            <a:ext cx="47244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hteck 4"/>
          <p:cNvSpPr/>
          <p:nvPr/>
        </p:nvSpPr>
        <p:spPr>
          <a:xfrm>
            <a:off x="4568540" y="3023757"/>
            <a:ext cx="2133600" cy="152400"/>
          </a:xfrm>
          <a:prstGeom prst="rect">
            <a:avLst/>
          </a:prstGeom>
          <a:solidFill>
            <a:srgbClr val="FFFF00">
              <a:alpha val="34000"/>
            </a:srgb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6" name="Rechteck 5"/>
          <p:cNvSpPr/>
          <p:nvPr/>
        </p:nvSpPr>
        <p:spPr>
          <a:xfrm>
            <a:off x="4568540" y="3328557"/>
            <a:ext cx="3581400" cy="1066800"/>
          </a:xfrm>
          <a:prstGeom prst="rect">
            <a:avLst/>
          </a:prstGeom>
          <a:solidFill>
            <a:srgbClr val="FF0000">
              <a:alpha val="34000"/>
            </a:srgb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7" name="Rechteck 6"/>
          <p:cNvSpPr/>
          <p:nvPr/>
        </p:nvSpPr>
        <p:spPr>
          <a:xfrm>
            <a:off x="4568540" y="4547757"/>
            <a:ext cx="3581400" cy="1143000"/>
          </a:xfrm>
          <a:prstGeom prst="rect">
            <a:avLst/>
          </a:prstGeom>
          <a:solidFill>
            <a:schemeClr val="bg2">
              <a:lumMod val="75000"/>
              <a:alpha val="34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849677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themeOverride>
</file>

<file path=ppt/theme/themeOverride2.xml><?xml version="1.0" encoding="utf-8"?>
<a:themeOverride xmlns:a="http://schemas.openxmlformats.org/drawingml/2006/main">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F4DB20-F02C-4139-BE14-4D908EF1BA88}">
  <ds:schemaRefs>
    <ds:schemaRef ds:uri="http://schemas.microsoft.com/sharepoint/v3/contenttype/forms"/>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546F3D9-27DD-4F07-9983-380B33535F9E}">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7837</Words>
  <Application>Microsoft Office PowerPoint</Application>
  <PresentationFormat>Widescreen</PresentationFormat>
  <Paragraphs>798</Paragraphs>
  <Slides>51</Slides>
  <Notes>51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ARM PPT template 2017_Confidential</vt:lpstr>
      <vt:lpstr>Interrupts and  Low Power Features</vt:lpstr>
      <vt:lpstr>Module Syllabus</vt:lpstr>
      <vt:lpstr>Interrupts, Exceptions, and ISR</vt:lpstr>
      <vt:lpstr>Example System with Interrupt</vt:lpstr>
      <vt:lpstr>How Can We Detect When a Switch Is Pressed?</vt:lpstr>
      <vt:lpstr>Interrupt or Exception Processing Sequence</vt:lpstr>
      <vt:lpstr>Interrupts</vt:lpstr>
      <vt:lpstr>Example Program Requirements and Design</vt:lpstr>
      <vt:lpstr>Example Exception Handler</vt:lpstr>
      <vt:lpstr>Use Debugger for Detailed Processor View</vt:lpstr>
      <vt:lpstr>Recap on Thread and Handler modes</vt:lpstr>
      <vt:lpstr>Entering Exception Handler: CPU Hardwired Exception Processing</vt:lpstr>
      <vt:lpstr>1. Finish Current Instruction</vt:lpstr>
      <vt:lpstr>2. Push Context onto Current Stack</vt:lpstr>
      <vt:lpstr>Context Saved on Stack</vt:lpstr>
      <vt:lpstr>3. Switch to Handler/Privileged Mode</vt:lpstr>
      <vt:lpstr>Handler and Privileged Mode</vt:lpstr>
      <vt:lpstr>Update IPSR with Exception Number</vt:lpstr>
      <vt:lpstr>4. Load PC with Address of Exception Handler</vt:lpstr>
      <vt:lpstr>Examine Vector Table with Debugger</vt:lpstr>
      <vt:lpstr>Upon Entry to Handler</vt:lpstr>
      <vt:lpstr>5. Load LR with EXC_RETURN Code</vt:lpstr>
      <vt:lpstr>5. Load LR with EXC_RETURN Code</vt:lpstr>
      <vt:lpstr>Updated LR with EXC_RETURN Code</vt:lpstr>
      <vt:lpstr>6. Load IPSR with exception number</vt:lpstr>
      <vt:lpstr>7. Start Executing Exception Handler</vt:lpstr>
      <vt:lpstr>After Handler has Saved More Context</vt:lpstr>
      <vt:lpstr>Exiting an Exception Handler</vt:lpstr>
      <vt:lpstr>1. Execute Instruction for Exception Return</vt:lpstr>
      <vt:lpstr>What will be Popped from Stack?</vt:lpstr>
      <vt:lpstr>2. Select Stack, Restore Context</vt:lpstr>
      <vt:lpstr>Example</vt:lpstr>
      <vt:lpstr>3. Resume Executing Previous Main Thread Code</vt:lpstr>
      <vt:lpstr>Nested Vectored Interrupt Controller (NVIC)</vt:lpstr>
      <vt:lpstr>NVIC Registers and State</vt:lpstr>
      <vt:lpstr>Core Exception Mask Register</vt:lpstr>
      <vt:lpstr>Core Exception Mask Register</vt:lpstr>
      <vt:lpstr>Prioritization</vt:lpstr>
      <vt:lpstr>Special Cases of Prioritization</vt:lpstr>
      <vt:lpstr>Timing Analysis: Big Picture Timing Behavior</vt:lpstr>
      <vt:lpstr>Interrupt Response Latency</vt:lpstr>
      <vt:lpstr>Maximum Interrupt Rate</vt:lpstr>
      <vt:lpstr>Program Design with Interrupts</vt:lpstr>
      <vt:lpstr>Volatile Data</vt:lpstr>
      <vt:lpstr>Volatile Data</vt:lpstr>
      <vt:lpstr>The Volatile Directive</vt:lpstr>
      <vt:lpstr>Non-atomic Shared Data</vt:lpstr>
      <vt:lpstr>Example: Checking the Time</vt:lpstr>
      <vt:lpstr>Examining the Problem More Closely</vt:lpstr>
      <vt:lpstr>Definitions</vt:lpstr>
      <vt:lpstr>Solution: Briefly Disable Preemption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Interrupts and  Low Power Features</dc:title>
  <dc:subject/>
  <dc:creator/>
  <cp:keywords/>
  <dc:description/>
  <cp:lastModifiedBy/>
  <cp:revision>32</cp:revision>
  <dcterms:created xsi:type="dcterms:W3CDTF">2017-09-28T16:46:04Z</dcterms:created>
  <dcterms:modified xsi:type="dcterms:W3CDTF">2019-04-12T16:42:02Z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