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4"/>
  </p:notesMasterIdLst>
  <p:handoutMasterIdLst>
    <p:handoutMasterId r:id="rId15"/>
  </p:handoutMasterIdLst>
  <p:sldIdLst>
    <p:sldId id="344" r:id="rId7"/>
    <p:sldId id="346" r:id="rId8"/>
    <p:sldId id="345" r:id="rId9"/>
    <p:sldId id="348" r:id="rId10"/>
    <p:sldId id="349" r:id="rId11"/>
    <p:sldId id="347" r:id="rId12"/>
    <p:sldId id="333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81" d="100"/>
          <a:sy n="81" d="100"/>
        </p:scale>
        <p:origin x="48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11/12/2022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11/12/2022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students to discuss what they think this code does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34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1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0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048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284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779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9726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687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4744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8826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2839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11073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250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954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259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1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1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7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8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3332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 </a:t>
            </a:r>
            <a:br>
              <a:rPr lang="en-GB" b="1" dirty="0"/>
            </a:br>
            <a:r>
              <a:rPr lang="en-GB" b="1" dirty="0"/>
              <a:t>micro:PET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6DC70-7A3F-4160-A161-D7F2F11FD2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Lesson 23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5BDA1A5-1CD9-4692-BDF9-548E23F57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Requirements and Planning </a:t>
            </a:r>
          </a:p>
        </p:txBody>
      </p:sp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Starter – What Does This Code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267256" cy="4595203"/>
          </a:xfrm>
        </p:spPr>
        <p:txBody>
          <a:bodyPr/>
          <a:lstStyle/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time</a:t>
            </a:r>
          </a:p>
          <a:p>
            <a:pPr marL="0" lv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light 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display.read_light_level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display.scroll</a:t>
            </a:r>
            <a:r>
              <a:rPr lang="en-GB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(light)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sleep(5)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light &gt; 50: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Image.HAPPY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Image.SAD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speech.say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("give me some space", pitch=64, speed=72, mouth=128, throat=128)</a:t>
            </a:r>
          </a:p>
          <a:p>
            <a:pPr marL="0" lvl="0" indent="0">
              <a:buNone/>
            </a:pP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0195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PET must respond to its environment and surroundings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PET must respond to user interaction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some of the micro:bit hardware that has been covered in previous lessons (Halo, Sound, </a:t>
            </a:r>
            <a:r>
              <a:rPr lang="en-GB"/>
              <a:t>Servo etc)</a:t>
            </a:r>
            <a:endParaRPr lang="en-GB" dirty="0"/>
          </a:p>
          <a:p>
            <a:pPr lvl="0">
              <a:spcBef>
                <a:spcPts val="1200"/>
              </a:spcBef>
            </a:pPr>
            <a:r>
              <a:rPr lang="en-GB" dirty="0"/>
              <a:t>Use the micro:bit to control the features and responses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Look engaging and fun</a:t>
            </a:r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68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0FC1-5031-48E1-B344-CB7A723A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four team 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A2B7-1DFC-4254-8A1B-E91E3533A28E}"/>
              </a:ext>
            </a:extLst>
          </p:cNvPr>
          <p:cNvSpPr/>
          <p:nvPr/>
        </p:nvSpPr>
        <p:spPr>
          <a:xfrm>
            <a:off x="492125" y="1149179"/>
            <a:ext cx="5377334" cy="2279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Project Manager:</a:t>
            </a:r>
          </a:p>
          <a:p>
            <a:pPr algn="ctr"/>
            <a:r>
              <a:rPr lang="en-GB" dirty="0"/>
              <a:t>Tasks being completed on time</a:t>
            </a:r>
          </a:p>
          <a:p>
            <a:pPr algn="ctr"/>
            <a:r>
              <a:rPr lang="en-GB" dirty="0"/>
              <a:t>Checking everything is complete</a:t>
            </a:r>
          </a:p>
          <a:p>
            <a:pPr algn="ctr"/>
            <a:r>
              <a:rPr lang="en-GB" dirty="0"/>
              <a:t>Storing the product and designs safely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DBFCE-D088-43CD-9E08-3DE163137FDE}"/>
              </a:ext>
            </a:extLst>
          </p:cNvPr>
          <p:cNvSpPr/>
          <p:nvPr/>
        </p:nvSpPr>
        <p:spPr>
          <a:xfrm>
            <a:off x="492125" y="3723503"/>
            <a:ext cx="5377334" cy="2279821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Developer: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Planning Interactions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Programming the micro:bit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747EFC-663E-4F0F-894E-9203ECE91832}"/>
              </a:ext>
            </a:extLst>
          </p:cNvPr>
          <p:cNvSpPr/>
          <p:nvPr/>
        </p:nvSpPr>
        <p:spPr>
          <a:xfrm>
            <a:off x="6295554" y="1149179"/>
            <a:ext cx="5377334" cy="2279821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Engineer: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Designing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Making the product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45D6D-B78C-4CA6-B737-93D2DACEB16C}"/>
              </a:ext>
            </a:extLst>
          </p:cNvPr>
          <p:cNvSpPr/>
          <p:nvPr/>
        </p:nvSpPr>
        <p:spPr>
          <a:xfrm>
            <a:off x="6295554" y="3723503"/>
            <a:ext cx="5377334" cy="2279821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Tester</a:t>
            </a:r>
          </a:p>
          <a:p>
            <a:pPr algn="ctr"/>
            <a:r>
              <a:rPr lang="en-GB" dirty="0"/>
              <a:t>Work with the Developer to carry out testing throughout the development process. </a:t>
            </a:r>
          </a:p>
          <a:p>
            <a:pPr algn="ctr"/>
            <a:r>
              <a:rPr lang="en-GB" dirty="0"/>
              <a:t>At the end of development carry out final testing to check that success criteria have been met.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0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8368-777E-4042-9251-FC79204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parallel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2CF30-AFA9-4AAF-81A7-3BEABD69662D}"/>
              </a:ext>
            </a:extLst>
          </p:cNvPr>
          <p:cNvSpPr/>
          <p:nvPr/>
        </p:nvSpPr>
        <p:spPr>
          <a:xfrm>
            <a:off x="9008073" y="295531"/>
            <a:ext cx="1767016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Project Manager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F85EC-5C95-4098-8C8C-33C1C2E5AD4D}"/>
              </a:ext>
            </a:extLst>
          </p:cNvPr>
          <p:cNvSpPr/>
          <p:nvPr/>
        </p:nvSpPr>
        <p:spPr>
          <a:xfrm>
            <a:off x="9008073" y="964133"/>
            <a:ext cx="1767016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96B0A-DDF8-48A0-8089-C2CB9DF20FE1}"/>
              </a:ext>
            </a:extLst>
          </p:cNvPr>
          <p:cNvSpPr/>
          <p:nvPr/>
        </p:nvSpPr>
        <p:spPr>
          <a:xfrm>
            <a:off x="9008073" y="628906"/>
            <a:ext cx="1767016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Engineer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ECFD13-3F95-49AB-983A-362E99883C4D}"/>
              </a:ext>
            </a:extLst>
          </p:cNvPr>
          <p:cNvSpPr/>
          <p:nvPr/>
        </p:nvSpPr>
        <p:spPr>
          <a:xfrm>
            <a:off x="9008073" y="1335267"/>
            <a:ext cx="1764032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Tester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DD470-62DA-4ADE-94A3-4236F5DD7619}"/>
              </a:ext>
            </a:extLst>
          </p:cNvPr>
          <p:cNvSpPr/>
          <p:nvPr/>
        </p:nvSpPr>
        <p:spPr>
          <a:xfrm>
            <a:off x="797940" y="2738567"/>
            <a:ext cx="10718564" cy="333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Checking everything is going to plan and safely storing the work every lesson and helping everyone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8863C-BAA3-48F9-BA7F-5D443752FBB5}"/>
              </a:ext>
            </a:extLst>
          </p:cNvPr>
          <p:cNvSpPr/>
          <p:nvPr/>
        </p:nvSpPr>
        <p:spPr>
          <a:xfrm>
            <a:off x="797939" y="3599932"/>
            <a:ext cx="4568451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Planning Interactions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D9A14-81AD-4903-AC9F-F25C041D919D}"/>
              </a:ext>
            </a:extLst>
          </p:cNvPr>
          <p:cNvSpPr/>
          <p:nvPr/>
        </p:nvSpPr>
        <p:spPr>
          <a:xfrm>
            <a:off x="797939" y="3174917"/>
            <a:ext cx="2464251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Designing the product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549FD6-0784-47B2-B9C3-FC7D39BAC5BD}"/>
              </a:ext>
            </a:extLst>
          </p:cNvPr>
          <p:cNvSpPr/>
          <p:nvPr/>
        </p:nvSpPr>
        <p:spPr>
          <a:xfrm>
            <a:off x="797940" y="4050022"/>
            <a:ext cx="5038571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Carry out testing throughout development (iterative)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EF996-FFD4-4FC4-81BE-74010C91DD86}"/>
              </a:ext>
            </a:extLst>
          </p:cNvPr>
          <p:cNvSpPr/>
          <p:nvPr/>
        </p:nvSpPr>
        <p:spPr>
          <a:xfrm>
            <a:off x="3372263" y="3174917"/>
            <a:ext cx="4101963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Making the product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26B78-BED0-4427-A172-EE32FDE556CD}"/>
              </a:ext>
            </a:extLst>
          </p:cNvPr>
          <p:cNvSpPr/>
          <p:nvPr/>
        </p:nvSpPr>
        <p:spPr>
          <a:xfrm>
            <a:off x="5946584" y="4050022"/>
            <a:ext cx="5569920" cy="366582"/>
          </a:xfrm>
          <a:prstGeom prst="rect">
            <a:avLst/>
          </a:prstGeom>
          <a:solidFill>
            <a:srgbClr val="95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Test the product to check that success criteria are met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2463FB-4ECE-43E8-822D-DB9F5660A505}"/>
              </a:ext>
            </a:extLst>
          </p:cNvPr>
          <p:cNvSpPr/>
          <p:nvPr/>
        </p:nvSpPr>
        <p:spPr>
          <a:xfrm>
            <a:off x="5476461" y="3599932"/>
            <a:ext cx="3741678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Programming the micro:bit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669B8-3C4C-452C-95E3-3E3B840A5B86}"/>
              </a:ext>
            </a:extLst>
          </p:cNvPr>
          <p:cNvSpPr/>
          <p:nvPr/>
        </p:nvSpPr>
        <p:spPr>
          <a:xfrm>
            <a:off x="9328210" y="3606628"/>
            <a:ext cx="2188294" cy="366583"/>
          </a:xfrm>
          <a:prstGeom prst="rect">
            <a:avLst/>
          </a:prstGeom>
          <a:solidFill>
            <a:srgbClr val="93E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DB051D-9627-49FA-AA14-95956985B07D}"/>
              </a:ext>
            </a:extLst>
          </p:cNvPr>
          <p:cNvSpPr/>
          <p:nvPr/>
        </p:nvSpPr>
        <p:spPr>
          <a:xfrm>
            <a:off x="7584298" y="3158185"/>
            <a:ext cx="3932207" cy="333119"/>
          </a:xfrm>
          <a:prstGeom prst="rect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Testing the product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03538-533B-4FDE-BE7D-58CDE619D8BB}"/>
              </a:ext>
            </a:extLst>
          </p:cNvPr>
          <p:cNvSpPr/>
          <p:nvPr/>
        </p:nvSpPr>
        <p:spPr>
          <a:xfrm>
            <a:off x="797939" y="2273934"/>
            <a:ext cx="5038573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2902A-9171-451B-B3B0-8F672EC76A5F}"/>
              </a:ext>
            </a:extLst>
          </p:cNvPr>
          <p:cNvSpPr/>
          <p:nvPr/>
        </p:nvSpPr>
        <p:spPr>
          <a:xfrm>
            <a:off x="5946584" y="2273934"/>
            <a:ext cx="5564212" cy="3331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Lesson 2</a:t>
            </a:r>
          </a:p>
        </p:txBody>
      </p:sp>
    </p:spTree>
    <p:extLst>
      <p:ext uri="{BB962C8B-B14F-4D97-AF65-F5344CB8AC3E}">
        <p14:creationId xmlns:p14="http://schemas.microsoft.com/office/powerpoint/2010/main" val="205597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Keep talking about your ideas with other learners, even after the lesson  </a:t>
            </a:r>
          </a:p>
          <a:p>
            <a:pPr>
              <a:spcBef>
                <a:spcPts val="1200"/>
              </a:spcBef>
            </a:pPr>
            <a:r>
              <a:rPr lang="en-GB" dirty="0"/>
              <a:t>Write down your ideas and plans no matter how strange, challenging or fun they might seem, for example: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may want your </a:t>
            </a:r>
            <a:r>
              <a:rPr lang="en-GB" sz="2400" dirty="0" err="1"/>
              <a:t>micro:PET</a:t>
            </a:r>
            <a:r>
              <a:rPr lang="en-GB" sz="2400" dirty="0"/>
              <a:t> to freeze a person if they get too close  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You could program the </a:t>
            </a:r>
            <a:r>
              <a:rPr lang="en-GB" sz="2400" dirty="0" err="1"/>
              <a:t>micro:bit</a:t>
            </a:r>
            <a:r>
              <a:rPr lang="en-GB" sz="2400" dirty="0"/>
              <a:t> to display an external icy blue LED that shoots out from the </a:t>
            </a:r>
            <a:r>
              <a:rPr lang="en-GB" sz="2400" dirty="0" err="1"/>
              <a:t>micro:PET’s</a:t>
            </a:r>
            <a:r>
              <a:rPr lang="en-GB" sz="2400"/>
              <a:t> mouth</a:t>
            </a:r>
            <a:endParaRPr lang="en-GB" sz="2400" dirty="0"/>
          </a:p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69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391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Lato</vt:lpstr>
      <vt:lpstr>Wingdings</vt:lpstr>
      <vt:lpstr>1_Arm_PPT_Public</vt:lpstr>
      <vt:lpstr>Project –  micro:PET</vt:lpstr>
      <vt:lpstr>Starter – What Does This Code Do?</vt:lpstr>
      <vt:lpstr>Success Criteria </vt:lpstr>
      <vt:lpstr>The four team roles</vt:lpstr>
      <vt:lpstr>Working in parallel</vt:lpstr>
      <vt:lpstr>Pro-tips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2022-11-12T13:09:36Z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