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1" r:id="rId6"/>
  </p:sldMasterIdLst>
  <p:notesMasterIdLst>
    <p:notesMasterId r:id="rId20"/>
  </p:notesMasterIdLst>
  <p:handoutMasterIdLst>
    <p:handoutMasterId r:id="rId21"/>
  </p:handoutMasterIdLst>
  <p:sldIdLst>
    <p:sldId id="332" r:id="rId7"/>
    <p:sldId id="335" r:id="rId8"/>
    <p:sldId id="336" r:id="rId9"/>
    <p:sldId id="337" r:id="rId10"/>
    <p:sldId id="340" r:id="rId11"/>
    <p:sldId id="342" r:id="rId12"/>
    <p:sldId id="339" r:id="rId13"/>
    <p:sldId id="343" r:id="rId14"/>
    <p:sldId id="341" r:id="rId15"/>
    <p:sldId id="338" r:id="rId16"/>
    <p:sldId id="344" r:id="rId17"/>
    <p:sldId id="345" r:id="rId18"/>
    <p:sldId id="333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CEB"/>
    <a:srgbClr val="7D878C"/>
    <a:srgbClr val="002B49"/>
    <a:srgbClr val="00C1DE"/>
    <a:srgbClr val="0091BD"/>
    <a:srgbClr val="95D600"/>
    <a:srgbClr val="FF6B00"/>
    <a:srgbClr val="FFC600"/>
    <a:srgbClr val="FF6900"/>
    <a:srgbClr val="93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277" autoAdjust="0"/>
  </p:normalViewPr>
  <p:slideViewPr>
    <p:cSldViewPr snapToGrid="0">
      <p:cViewPr varScale="1">
        <p:scale>
          <a:sx n="93" d="100"/>
          <a:sy n="93" d="100"/>
        </p:scale>
        <p:origin x="12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10/26/2024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10/26/2024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274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346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a speaker if you have access to one, you could play some music so the Learners can see the cone moving.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2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Ask Learners if they remember what a module is?</a:t>
            </a:r>
          </a:p>
          <a:p>
            <a:r>
              <a:rPr lang="en-GB" dirty="0"/>
              <a:t>Can name any other modules, import time, import random etc.</a:t>
            </a:r>
          </a:p>
          <a:p>
            <a:r>
              <a:rPr lang="en-GB" dirty="0"/>
              <a:t>Learners complete first activity and set up speech.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63178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Set up the speaker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851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how,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3255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each of the following, you could ask the Learners to demonstrate what the speech will sound like, speaking high or low, with a tense voice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3718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4466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try out different speech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3358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Learners complete the second part of the Activity Sheet.</a:t>
            </a:r>
          </a:p>
          <a:p>
            <a:r>
              <a:rPr lang="en-GB" dirty="0"/>
              <a:t>Learners can perform and judge or try out the programs as part of the lesson.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8548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6D848DF0-097D-4560-9447-592EE2B146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0" y="0"/>
            <a:ext cx="122523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07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72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125" y="1237785"/>
            <a:ext cx="11180867" cy="4595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595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62113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61952"/>
            <a:ext cx="5332941" cy="3605743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41534" y="1620481"/>
            <a:ext cx="5332942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/>
          </p:nvPr>
        </p:nvSpPr>
        <p:spPr>
          <a:xfrm>
            <a:off x="6339947" y="2361951"/>
            <a:ext cx="5332941" cy="360574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98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68E74E5E-FCF5-49A9-B64D-DF3149C4A4D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754188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795D2F-D322-4144-8DA8-55D6A29427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B4D2EAD-40A5-4C0B-900F-916EB19FF7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4207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300113" y="2373786"/>
            <a:ext cx="3359281" cy="360594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9997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9449" y="1611050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7571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53D234CD-759F-4F63-8BAE-5EF83F4A80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25600"/>
            <a:ext cx="3903662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285B74-8217-47D6-B1F9-41EF843750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1DA9028-E80A-4D10-A238-5C9D085698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2125" y="1562924"/>
            <a:ext cx="3359945" cy="560696"/>
          </a:xfrm>
        </p:spPr>
        <p:txBody>
          <a:bodyPr anchor="b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6027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6264" y="1569937"/>
            <a:ext cx="3359945" cy="560696"/>
          </a:xfrm>
        </p:spPr>
        <p:txBody>
          <a:bodyPr anchor="b" anchorCtr="0"/>
          <a:lstStyle>
            <a:lvl1pPr marL="0" indent="0">
              <a:buClr>
                <a:schemeClr val="accent1"/>
              </a:buClr>
              <a:buNone/>
              <a:defRPr lang="en-US" sz="2400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2125" y="2323016"/>
            <a:ext cx="3359945" cy="360859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6027" y="2323016"/>
            <a:ext cx="3359548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6264" y="2323016"/>
            <a:ext cx="3360274" cy="360838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294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33738" y="16319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789" y="1631112"/>
            <a:ext cx="2606011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2"/>
            <a:ext cx="8256853" cy="408642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026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8" y="1746560"/>
            <a:ext cx="2635250" cy="408642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92125" y="1746250"/>
            <a:ext cx="8335964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98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71610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809037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2125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71610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8383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5299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789" y="1671612"/>
            <a:ext cx="5467744" cy="4086426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11237" y="1671610"/>
            <a:ext cx="5461651" cy="4086427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72388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789" y="1536022"/>
            <a:ext cx="11180867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447571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6132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7E5033D9-3668-4017-A592-1CF34695B2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45C7479-AFA1-44A4-A0E2-206B7FC5D4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0" y="-948607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881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Slide for Full Width U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7396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ECFDFC3-E8F8-4A3B-A7B5-C49455369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5593C93C-1E5D-4C19-8510-510953C83CCF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1EA66-8035-4072-B874-ABE710416A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57182" y="6432905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705691CA-1385-4202-BB32-7980FD0D4BC4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7212D-F60C-4C2D-A508-E9F1C351B1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14791" y="536644"/>
            <a:ext cx="4403725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Thank You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Danke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Merci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谢谢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ありがとう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Gracias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Kiitos</a:t>
            </a:r>
            <a:endParaRPr kumimoji="0" lang="en-US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cs typeface="+mn-cs"/>
              </a:rPr>
              <a:t>감사합니다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i-in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Mangal" panose="02040503050203030202" pitchFamily="18" charset="0"/>
              </a:rPr>
              <a:t>धन्यवाद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Arial" panose="020B0604020202020204" pitchFamily="34" charset="0"/>
              </a:rPr>
              <a:t>תודה</a:t>
            </a:r>
            <a:endParaRPr kumimoji="0" lang="hi-in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Mangal" panose="02040503050203030202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B5F482-A1DF-47CF-A799-587634BE9938}"/>
              </a:ext>
            </a:extLst>
          </p:cNvPr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4530B3-2C71-47A4-BAB2-78A35EAF1A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82271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7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EF865F52-F038-9143-B10F-EC315F327B49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 userDrawn="1"/>
        </p:nvSpPr>
        <p:spPr bwMode="auto">
          <a:xfrm>
            <a:off x="492125" y="6430963"/>
            <a:ext cx="9175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23CA994-01FB-B24C-A927-7E3417958BAD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683875" y="5937250"/>
            <a:ext cx="1095375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28663" y="4800600"/>
            <a:ext cx="54324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</a:br>
            <a:r>
              <a:rPr kumimoji="0" lang="en-US" altLang="x-none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www.arm.com</a:t>
            </a:r>
            <a:r>
              <a:rPr kumimoji="0" lang="en-US" altLang="x-none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/company/policies/trademarks</a:t>
            </a:r>
          </a:p>
        </p:txBody>
      </p:sp>
      <p:sp>
        <p:nvSpPr>
          <p:cNvPr id="9" name="TextBox 20"/>
          <p:cNvSpPr txBox="1">
            <a:spLocks noChangeArrowheads="1"/>
          </p:cNvSpPr>
          <p:nvPr userDrawn="1"/>
        </p:nvSpPr>
        <p:spPr bwMode="auto">
          <a:xfrm>
            <a:off x="804863" y="6430963"/>
            <a:ext cx="8350250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t>© 2018 Arm Limited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9EDFC-9DD0-4ADC-9DE6-C6516087E6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60962" y="3123385"/>
            <a:ext cx="4201604" cy="6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47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BF7399-A5A6-45BA-979D-565957665B70}"/>
              </a:ext>
            </a:extLst>
          </p:cNvPr>
          <p:cNvSpPr/>
          <p:nvPr userDrawn="1"/>
        </p:nvSpPr>
        <p:spPr>
          <a:xfrm>
            <a:off x="0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DA842-6E77-49F5-886C-490811425F6D}"/>
              </a:ext>
            </a:extLst>
          </p:cNvPr>
          <p:cNvSpPr/>
          <p:nvPr userDrawn="1"/>
        </p:nvSpPr>
        <p:spPr>
          <a:xfrm>
            <a:off x="-15875" y="0"/>
            <a:ext cx="12192000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ED0DA2-9043-4185-9741-3FE418009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2461" y="5720754"/>
            <a:ext cx="580008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2125" y="1040826"/>
            <a:ext cx="11180763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435" y="1666160"/>
            <a:ext cx="11180867" cy="361957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bg1"/>
              </a:buClr>
              <a:buFont typeface="Arial" charset="0"/>
              <a:buChar char="•"/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011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25C61611-3300-41F4-84AB-94B0AEB16E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533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49E85A-37F4-4B10-9CEF-826A132638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58EDEA1-0DE3-4FC1-BD43-3AA9652E3E3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37477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E9339E2-6786-4585-B68E-B160A16B524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2A1FB-5F08-4983-827C-7406A849E900}"/>
              </a:ext>
            </a:extLst>
          </p:cNvPr>
          <p:cNvSpPr/>
          <p:nvPr userDrawn="1"/>
        </p:nvSpPr>
        <p:spPr>
          <a:xfrm>
            <a:off x="3413126" y="4835525"/>
            <a:ext cx="3828922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A4BEA0D-7E19-4ECC-A868-BDD295C3C5AD}"/>
              </a:ext>
            </a:extLst>
          </p:cNvPr>
          <p:cNvSpPr/>
          <p:nvPr userDrawn="1"/>
        </p:nvSpPr>
        <p:spPr>
          <a:xfrm rot="5400000">
            <a:off x="9135998" y="3897249"/>
            <a:ext cx="955675" cy="4743577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2877D-AFFE-4F87-98A7-0F60ACE3A468}"/>
              </a:ext>
            </a:extLst>
          </p:cNvPr>
          <p:cNvSpPr/>
          <p:nvPr userDrawn="1"/>
        </p:nvSpPr>
        <p:spPr>
          <a:xfrm rot="5400000">
            <a:off x="7239000" y="73026"/>
            <a:ext cx="3798887" cy="5726112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BE22F3-8447-4280-A964-8A2DE5DCE00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874625" y="2667000"/>
            <a:ext cx="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DF830758-099E-403E-BA65-CFA5270CF8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1206500"/>
            <a:ext cx="22399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14">
            <a:extLst>
              <a:ext uri="{FF2B5EF4-FFF2-40B4-BE49-F238E27FC236}">
                <a16:creationId xmlns:a16="http://schemas.microsoft.com/office/drawing/2014/main" id="{1F8231B9-154D-4155-9D0E-202BE47E2A4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7426906" y="5958086"/>
            <a:ext cx="4264272" cy="295077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3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7426906" y="6267966"/>
            <a:ext cx="4264272" cy="30110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3" name="Title 1"/>
          <p:cNvSpPr>
            <a:spLocks noGrp="1"/>
          </p:cNvSpPr>
          <p:nvPr>
            <p:ph type="title"/>
          </p:nvPr>
        </p:nvSpPr>
        <p:spPr>
          <a:xfrm>
            <a:off x="6649606" y="2071010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6906" y="1652709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ubtitle 2"/>
          <p:cNvSpPr>
            <a:spLocks noGrp="1"/>
          </p:cNvSpPr>
          <p:nvPr>
            <p:ph type="subTitle" idx="1"/>
          </p:nvPr>
        </p:nvSpPr>
        <p:spPr>
          <a:xfrm>
            <a:off x="6654335" y="3590524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6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012829B4-F003-443D-BAAD-D767D76076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016500" y="1952625"/>
            <a:ext cx="6307138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marL="457200" marR="0" lvl="1" indent="0" algn="r" defTabSz="914400" rtl="0" eaLnBrk="1" fontAlgn="base" latinLnBrk="0" hangingPunct="1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4006" y="2057639"/>
            <a:ext cx="5045507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8735" y="3671282"/>
            <a:ext cx="5040778" cy="73925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94006" y="556248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Author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94006" y="5872361"/>
            <a:ext cx="5041572" cy="239159"/>
          </a:xfrm>
        </p:spPr>
        <p:txBody>
          <a:bodyPr/>
          <a:lstStyle>
            <a:lvl1pPr algn="r">
              <a:spcAft>
                <a:spcPts val="600"/>
              </a:spcAft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71306" y="1639338"/>
            <a:ext cx="4268207" cy="289871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9C5097-7251-45E1-B2AF-B137762C7D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863" y="1731920"/>
            <a:ext cx="4040830" cy="5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3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11C1B9F-CF01-4B19-871A-0E835AC19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2B52B8-B955-4011-BA1B-3F562C2B9721}"/>
              </a:ext>
            </a:extLst>
          </p:cNvPr>
          <p:cNvSpPr/>
          <p:nvPr userDrawn="1"/>
        </p:nvSpPr>
        <p:spPr>
          <a:xfrm>
            <a:off x="9145588" y="0"/>
            <a:ext cx="94456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C667FE-5F49-4902-BA4E-5F42CE73BF8F}"/>
              </a:ext>
            </a:extLst>
          </p:cNvPr>
          <p:cNvSpPr/>
          <p:nvPr userDrawn="1"/>
        </p:nvSpPr>
        <p:spPr>
          <a:xfrm rot="5400000">
            <a:off x="5618956" y="-781843"/>
            <a:ext cx="954087" cy="12192000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Sub header if needed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1E5EE6-EC60-4F36-8250-F6D27EEE17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81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B8B71E0-69B2-4405-92A4-A8D4317D90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01617F-3437-4EA0-9F3A-35641BDCD476}"/>
              </a:ext>
            </a:extLst>
          </p:cNvPr>
          <p:cNvSpPr/>
          <p:nvPr userDrawn="1"/>
        </p:nvSpPr>
        <p:spPr>
          <a:xfrm>
            <a:off x="2473325" y="5788025"/>
            <a:ext cx="5715000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3C7CB8-D0ED-4CBB-A14C-0F5A992AEC32}"/>
              </a:ext>
            </a:extLst>
          </p:cNvPr>
          <p:cNvSpPr/>
          <p:nvPr userDrawn="1"/>
        </p:nvSpPr>
        <p:spPr>
          <a:xfrm rot="5400000">
            <a:off x="8668545" y="3399631"/>
            <a:ext cx="950912" cy="3825875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458DA-6FE5-4EAB-9430-95208E73E3F5}"/>
              </a:ext>
            </a:extLst>
          </p:cNvPr>
          <p:cNvSpPr/>
          <p:nvPr userDrawn="1"/>
        </p:nvSpPr>
        <p:spPr>
          <a:xfrm rot="5400000">
            <a:off x="8661400" y="-395287"/>
            <a:ext cx="2852737" cy="3798888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FCF160-BBA0-4263-8872-2E8BE7E832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1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Section Divider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80CE8D38-A1A3-42B2-A2B4-D2CAD399E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895B2B-A497-48E9-ADEB-D02F00658322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602E1-3D6F-4250-94C4-9D35DC940925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608C9-DD55-416C-933C-355A9DCB6145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B99F94-93C6-4007-A4D0-E71FCE85B9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Section Divider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C76D8CDB-659F-4586-B25C-B4DE95CC43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1838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1C067D-A19A-479C-9DB4-AD81E6604607}"/>
              </a:ext>
            </a:extLst>
          </p:cNvPr>
          <p:cNvSpPr/>
          <p:nvPr userDrawn="1"/>
        </p:nvSpPr>
        <p:spPr>
          <a:xfrm>
            <a:off x="2473325" y="4838700"/>
            <a:ext cx="5715000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ACF3F-3E27-461E-9EDA-788397E79711}"/>
              </a:ext>
            </a:extLst>
          </p:cNvPr>
          <p:cNvSpPr/>
          <p:nvPr userDrawn="1"/>
        </p:nvSpPr>
        <p:spPr>
          <a:xfrm rot="5400000">
            <a:off x="8189913" y="1981200"/>
            <a:ext cx="2865438" cy="2859087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FA392-092A-4708-90F0-75F695B65C9A}"/>
              </a:ext>
            </a:extLst>
          </p:cNvPr>
          <p:cNvSpPr/>
          <p:nvPr userDrawn="1"/>
        </p:nvSpPr>
        <p:spPr>
          <a:xfrm rot="5400000">
            <a:off x="7238207" y="70644"/>
            <a:ext cx="952500" cy="2865437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816" y="2191911"/>
            <a:ext cx="7747119" cy="794604"/>
          </a:xfrm>
        </p:spPr>
        <p:txBody>
          <a:bodyPr/>
          <a:lstStyle>
            <a:lvl1pPr marL="0" indent="0" algn="l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884816" y="3130310"/>
            <a:ext cx="6858000" cy="1033463"/>
          </a:xfr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err="1"/>
              <a:t>Subheader</a:t>
            </a:r>
            <a:r>
              <a:rPr lang="en-US"/>
              <a:t> if needed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602A8C-9823-4809-982C-93956DD56D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82544" y="6335650"/>
            <a:ext cx="2732051" cy="39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9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505619" y="1248319"/>
            <a:ext cx="11180762" cy="436136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/>
            </a:lvl1pPr>
            <a:lvl2pPr marL="67278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679495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125" y="295275"/>
            <a:ext cx="11180763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2125" y="1479550"/>
            <a:ext cx="11180763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85C44994-EE29-4E68-942C-33DEE4CDA452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>
            <a:off x="9155113" y="6416914"/>
            <a:ext cx="2904881" cy="349690"/>
          </a:xfrm>
          <a:prstGeom prst="rect">
            <a:avLst/>
          </a:prstGeom>
        </p:spPr>
      </p:pic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 flipH="1">
            <a:off x="1485798" y="6347664"/>
            <a:ext cx="109203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charset="0"/>
              <a:buNone/>
              <a:tabLst/>
              <a:defRPr/>
            </a:pPr>
            <a:fld id="{2682C2D1-8EA8-E748-B66F-74D4D53CF8F8}" type="slidenum">
              <a:rPr kumimoji="0" lang="en-US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" panose="020F0502020204030203" pitchFamily="34" charset="0"/>
                <a:ea typeface="ＭＳ Ｐゴシック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 typeface="Arial" charset="0"/>
                <a:buNone/>
                <a:tabLst/>
                <a:defRPr/>
              </a:pPr>
              <a:t>‹#›</a:t>
            </a:fld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" panose="020F0502020204030203" pitchFamily="34" charset="0"/>
              <a:ea typeface="ＭＳ Ｐゴシック" charset="-128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6087-5F79-4BE7-942A-42714288F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Lato" panose="020F0502020204030203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6269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2" r:id="rId1"/>
    <p:sldLayoutId id="2147485513" r:id="rId2"/>
    <p:sldLayoutId id="2147485514" r:id="rId3"/>
    <p:sldLayoutId id="2147485515" r:id="rId4"/>
    <p:sldLayoutId id="2147485516" r:id="rId5"/>
    <p:sldLayoutId id="2147485517" r:id="rId6"/>
    <p:sldLayoutId id="2147485518" r:id="rId7"/>
    <p:sldLayoutId id="2147485519" r:id="rId8"/>
    <p:sldLayoutId id="2147485520" r:id="rId9"/>
    <p:sldLayoutId id="2147485521" r:id="rId10"/>
    <p:sldLayoutId id="2147485522" r:id="rId11"/>
    <p:sldLayoutId id="2147485523" r:id="rId12"/>
    <p:sldLayoutId id="2147485524" r:id="rId13"/>
    <p:sldLayoutId id="2147485525" r:id="rId14"/>
    <p:sldLayoutId id="2147485526" r:id="rId15"/>
    <p:sldLayoutId id="2147485527" r:id="rId16"/>
    <p:sldLayoutId id="2147485528" r:id="rId17"/>
    <p:sldLayoutId id="2147485529" r:id="rId18"/>
    <p:sldLayoutId id="2147485530" r:id="rId19"/>
    <p:sldLayoutId id="2147485531" r:id="rId20"/>
    <p:sldLayoutId id="2147485532" r:id="rId21"/>
    <p:sldLayoutId id="2147485533" r:id="rId22"/>
    <p:sldLayoutId id="2147485534" r:id="rId23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 kern="1200" spc="-50">
          <a:solidFill>
            <a:schemeClr val="accent1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Lato" panose="020F0502020204030203" pitchFamily="34" charset="0"/>
          <a:ea typeface="ＭＳ Ｐゴシック" charset="0"/>
          <a:cs typeface="Lato" panose="020F0502020204030203" pitchFamily="34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Lato" panose="020F0502020204030203" pitchFamily="34" charset="0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8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396866" y="1484409"/>
            <a:ext cx="4264272" cy="432881"/>
          </a:xfrm>
        </p:spPr>
        <p:txBody>
          <a:bodyPr/>
          <a:lstStyle/>
          <a:p>
            <a:pPr marL="0" indent="0">
              <a:buNone/>
            </a:pPr>
            <a:r>
              <a:rPr lang="en-US" sz="2400"/>
              <a:t>Lesson 8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Making the micro:bit speak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12B5F-0637-4CE5-B949-1A777FCF8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8517" y="5938981"/>
            <a:ext cx="4280971" cy="6227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78E3-1EC5-4C12-98D1-96E0668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micro:bit</a:t>
            </a:r>
            <a:r>
              <a:rPr lang="en-GB" dirty="0"/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1BD8-0F5B-4C1E-9FF7-A6FD601C8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>
                <a:latin typeface="Lato" panose="020F0502020204030203" pitchFamily="34" charset="0"/>
              </a:rPr>
              <a:t>Complete the activities: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Write a program so that your micro:bit reads out your favourite poem or a short story</a:t>
            </a:r>
          </a:p>
          <a:p>
            <a:pPr lvl="0"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Create a song lyric quiz where your micro:bit reads out a single line from a song. Other learners then have a few seconds to guess what it is and write it down.  You can automate the quiz by using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sleep()</a:t>
            </a:r>
            <a:r>
              <a:rPr lang="en-GB" dirty="0">
                <a:latin typeface="Lato" panose="020F0502020204030203" pitchFamily="34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Lato" panose="020F0502020204030203" pitchFamily="34" charset="0"/>
              </a:rPr>
              <a:t>function.  Use the example code in the Activity Sheet as a starting point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Lato" panose="020F0502020204030203" pitchFamily="34" charset="0"/>
              </a:rPr>
              <a:t>Use the musical notes from Lesson 6 and combine them with the speech to perform a song.  Use the example code in the Activity Sheet as a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041987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Criteria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The musical performance must have: 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Music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Speech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7504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778E3-1EC5-4C12-98D1-96E0668B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Pro-tip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81BD8-0F5B-4C1E-9FF7-A6FD601C8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1131398"/>
            <a:ext cx="11180867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Try and make use of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rest</a:t>
            </a:r>
            <a:r>
              <a:rPr lang="en-GB" dirty="0"/>
              <a:t> code as this adds pauses to your melody and will improve the overall feel of the music that you have created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72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259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1CF7-99B0-4E55-AB7F-A2DA4EB6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Lesson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D0FF-6D05-4BC0-9EA3-0D47881F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200"/>
              </a:spcBef>
            </a:pPr>
            <a:r>
              <a:rPr lang="en-GB" dirty="0"/>
              <a:t>Recap how a speaker works and what </a:t>
            </a:r>
            <a:r>
              <a:rPr lang="en-GB" b="1" dirty="0">
                <a:solidFill>
                  <a:srgbClr val="002B49"/>
                </a:solidFill>
              </a:rPr>
              <a:t>modules </a:t>
            </a:r>
            <a:r>
              <a:rPr lang="en-GB" dirty="0"/>
              <a:t>are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Know how the micro:bit produces speech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Program the micro:bit to speak</a:t>
            </a:r>
          </a:p>
          <a:p>
            <a:pPr>
              <a:spcBef>
                <a:spcPts val="1200"/>
              </a:spcBef>
            </a:pPr>
            <a:r>
              <a:rPr lang="en-GB" dirty="0"/>
              <a:t>Edit the quality of the speech</a:t>
            </a:r>
          </a:p>
          <a:p>
            <a:pPr>
              <a:spcBef>
                <a:spcPts val="1200"/>
              </a:spcBef>
            </a:pPr>
            <a:r>
              <a:rPr lang="en-GB" dirty="0"/>
              <a:t>Create a musical performance</a:t>
            </a:r>
          </a:p>
        </p:txBody>
      </p:sp>
    </p:spTree>
    <p:extLst>
      <p:ext uri="{BB962C8B-B14F-4D97-AF65-F5344CB8AC3E}">
        <p14:creationId xmlns:p14="http://schemas.microsoft.com/office/powerpoint/2010/main" val="4180439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 Speaker Works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354015"/>
            <a:ext cx="5398721" cy="447897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A speaker produces sound by moving the air around it to create a sound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The magnet B is controlled by the current C which is sent along the positive wire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The magnet can either push or pull the cone A, which moves the air around it</a:t>
            </a:r>
          </a:p>
          <a:p>
            <a:pPr>
              <a:spcBef>
                <a:spcPts val="1200"/>
              </a:spcBef>
            </a:pPr>
            <a:r>
              <a:rPr lang="en-GB" dirty="0">
                <a:solidFill>
                  <a:schemeClr val="tx1"/>
                </a:solidFill>
              </a:rPr>
              <a:t>Your ears hear these changes and interpret them as sounds, noise, talking or music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62FD4-149D-42FB-ACA8-79CAA5576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85" y="1596001"/>
            <a:ext cx="4950070" cy="366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8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37785"/>
            <a:ext cx="10994022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This program uses a Module – these are libraries of code that offer additional functions to the Python programming language.</a:t>
            </a:r>
          </a:p>
          <a:p>
            <a:pPr>
              <a:spcBef>
                <a:spcPts val="1200"/>
              </a:spcBef>
            </a:pPr>
            <a:r>
              <a:rPr lang="en-GB" dirty="0"/>
              <a:t>This lesson will 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speech</a:t>
            </a:r>
            <a:r>
              <a:rPr lang="en-GB" dirty="0"/>
              <a:t> module</a:t>
            </a:r>
          </a:p>
          <a:p>
            <a:pPr>
              <a:spcBef>
                <a:spcPts val="1200"/>
              </a:spcBef>
            </a:pPr>
            <a:r>
              <a:rPr lang="en-GB" dirty="0"/>
              <a:t>Do you remember how to use a module?</a:t>
            </a:r>
          </a:p>
          <a:p>
            <a:pPr>
              <a:spcBef>
                <a:spcPts val="1200"/>
              </a:spcBef>
            </a:pPr>
            <a:endParaRPr lang="en-GB" dirty="0"/>
          </a:p>
          <a:p>
            <a:pPr marL="512763" lvl="2" indent="0">
              <a:spcBef>
                <a:spcPts val="1200"/>
              </a:spcBef>
              <a:buNone/>
            </a:pP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speech</a:t>
            </a:r>
            <a:b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speech.say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("Hello, World")</a:t>
            </a:r>
          </a:p>
          <a:p>
            <a:endParaRPr lang="en-GB" b="1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803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Speaker 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6" y="1237785"/>
            <a:ext cx="6445006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can produce music</a:t>
            </a:r>
          </a:p>
          <a:p>
            <a:pPr>
              <a:spcBef>
                <a:spcPts val="1200"/>
              </a:spcBef>
            </a:pPr>
            <a:r>
              <a:rPr lang="en-GB" dirty="0"/>
              <a:t>But it needs a speaker or headphones. The V2 </a:t>
            </a:r>
            <a:r>
              <a:rPr lang="en-GB" dirty="0" err="1"/>
              <a:t>microbit</a:t>
            </a:r>
            <a:r>
              <a:rPr lang="en-GB" dirty="0"/>
              <a:t> has a built in speaker.</a:t>
            </a:r>
          </a:p>
          <a:p>
            <a:pPr>
              <a:spcBef>
                <a:spcPts val="1200"/>
              </a:spcBef>
            </a:pPr>
            <a:r>
              <a:rPr lang="en-GB" dirty="0"/>
              <a:t>If you are using a V1 </a:t>
            </a:r>
            <a:r>
              <a:rPr lang="en-GB" dirty="0" err="1"/>
              <a:t>microbit</a:t>
            </a:r>
            <a:r>
              <a:rPr lang="en-GB" dirty="0"/>
              <a:t> use the crocodile clips to wire up as shown in the diagram</a:t>
            </a:r>
          </a:p>
          <a:p>
            <a:pPr>
              <a:spcBef>
                <a:spcPts val="1200"/>
              </a:spcBef>
            </a:pPr>
            <a:r>
              <a:rPr lang="en-GB" dirty="0"/>
              <a:t>The wire on the far left sends the signals to the jack on your speaker cable and controls the cone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181F0-0FBA-4595-BCC1-F13C28DFB0D5}"/>
              </a:ext>
            </a:extLst>
          </p:cNvPr>
          <p:cNvPicPr/>
          <p:nvPr/>
        </p:nvPicPr>
        <p:blipFill rotWithShape="1">
          <a:blip r:embed="rId3"/>
          <a:srcRect l="3667" t="20543" r="76222" b="25136"/>
          <a:stretch/>
        </p:blipFill>
        <p:spPr bwMode="auto">
          <a:xfrm>
            <a:off x="6860457" y="528135"/>
            <a:ext cx="4812431" cy="5801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8105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007A-8CE8-4CB6-901F-8597C656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</a:t>
            </a:r>
            <a:r>
              <a:rPr lang="en-GB" dirty="0" err="1"/>
              <a:t>micro:bit</a:t>
            </a:r>
            <a:r>
              <a:rPr lang="en-GB" dirty="0"/>
              <a:t> Produce Speech?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0CC-6DB4-4FED-831E-88D5C3CCE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131398"/>
            <a:ext cx="6961298" cy="459520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GB" dirty="0"/>
              <a:t>The micro:bit uses an old </a:t>
            </a:r>
            <a:r>
              <a:rPr lang="en-GB" b="1" dirty="0">
                <a:solidFill>
                  <a:srgbClr val="002B49"/>
                </a:solidFill>
              </a:rPr>
              <a:t>text to speech (TTS) </a:t>
            </a:r>
            <a:r>
              <a:rPr lang="en-GB" dirty="0"/>
              <a:t>program called SAM (Software Automated Mouth)</a:t>
            </a:r>
          </a:p>
          <a:p>
            <a:pPr>
              <a:spcBef>
                <a:spcPts val="1200"/>
              </a:spcBef>
            </a:pPr>
            <a:r>
              <a:rPr lang="en-GB" dirty="0"/>
              <a:t>This was originally released in 1982 for the Commodore 64</a:t>
            </a:r>
          </a:p>
          <a:p>
            <a:pPr>
              <a:spcBef>
                <a:spcPts val="1200"/>
              </a:spcBef>
            </a:pPr>
            <a:r>
              <a:rPr lang="en-GB" dirty="0"/>
              <a:t>Sebastian Macke is responsible for bringing it to the micro:bit</a:t>
            </a:r>
          </a:p>
          <a:p>
            <a:pPr>
              <a:spcBef>
                <a:spcPts val="1200"/>
              </a:spcBef>
            </a:pPr>
            <a:r>
              <a:rPr lang="en-GB" dirty="0"/>
              <a:t>The program uses  a Text to </a:t>
            </a:r>
            <a:r>
              <a:rPr lang="en-GB" b="1" dirty="0">
                <a:solidFill>
                  <a:srgbClr val="002B49"/>
                </a:solidFill>
              </a:rPr>
              <a:t>Phoneme </a:t>
            </a:r>
            <a:r>
              <a:rPr lang="en-GB" dirty="0"/>
              <a:t>converter to convert the text into the sounds that it makes, for example Feet is FEE EE TU</a:t>
            </a:r>
          </a:p>
          <a:p>
            <a:pPr>
              <a:spcBef>
                <a:spcPts val="1200"/>
              </a:spcBef>
            </a:pPr>
            <a:r>
              <a:rPr lang="en-GB" dirty="0"/>
              <a:t>Then another program, Phoneme to Speech, converts them into audible sounds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833ED-6EB7-485E-9CFA-3424F42368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83" t="20930" r="61105" b="14497"/>
          <a:stretch/>
        </p:blipFill>
        <p:spPr>
          <a:xfrm>
            <a:off x="8601738" y="1321185"/>
            <a:ext cx="2732569" cy="442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3E1-8849-4E60-BE88-CDFAA12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the Speech Sound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DABB-57C8-43B0-BDED-9710126D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237785"/>
            <a:ext cx="11304024" cy="4595203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GB" dirty="0"/>
              <a:t>There are four areas that can be adjusted to make the speech sound different: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Pitch – how high or low the voice sounds (0 = high, 255 = low)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Speed – how quickly the device talks (0 = to fast, 255 = very slow)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Mouth – how well the words are enunciated (0 = ventriloquist, 255 = Shakespearean actor!)</a:t>
            </a:r>
          </a:p>
          <a:p>
            <a:pPr lvl="0">
              <a:spcBef>
                <a:spcPts val="1200"/>
              </a:spcBef>
            </a:pPr>
            <a:r>
              <a:rPr lang="en-GB" dirty="0"/>
              <a:t>Throat – how relaxed or tense the voice is (0 = very tense, 255 = calm)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169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3E1-8849-4E60-BE88-CDFAA12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some of these: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D39594-53E4-4FA8-A5AE-AE6A2434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231540"/>
              </p:ext>
            </p:extLst>
          </p:nvPr>
        </p:nvGraphicFramePr>
        <p:xfrm>
          <a:off x="1140541" y="1647900"/>
          <a:ext cx="9586453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2477">
                  <a:extLst>
                    <a:ext uri="{9D8B030D-6E8A-4147-A177-3AD203B41FA5}">
                      <a16:colId xmlns:a16="http://schemas.microsoft.com/office/drawing/2014/main" val="3092789754"/>
                    </a:ext>
                  </a:extLst>
                </a:gridCol>
                <a:gridCol w="1718494">
                  <a:extLst>
                    <a:ext uri="{9D8B030D-6E8A-4147-A177-3AD203B41FA5}">
                      <a16:colId xmlns:a16="http://schemas.microsoft.com/office/drawing/2014/main" val="1885598597"/>
                    </a:ext>
                  </a:extLst>
                </a:gridCol>
                <a:gridCol w="1718494">
                  <a:extLst>
                    <a:ext uri="{9D8B030D-6E8A-4147-A177-3AD203B41FA5}">
                      <a16:colId xmlns:a16="http://schemas.microsoft.com/office/drawing/2014/main" val="1422412451"/>
                    </a:ext>
                  </a:extLst>
                </a:gridCol>
                <a:gridCol w="1718494">
                  <a:extLst>
                    <a:ext uri="{9D8B030D-6E8A-4147-A177-3AD203B41FA5}">
                      <a16:colId xmlns:a16="http://schemas.microsoft.com/office/drawing/2014/main" val="1207153749"/>
                    </a:ext>
                  </a:extLst>
                </a:gridCol>
                <a:gridCol w="1718494">
                  <a:extLst>
                    <a:ext uri="{9D8B030D-6E8A-4147-A177-3AD203B41FA5}">
                      <a16:colId xmlns:a16="http://schemas.microsoft.com/office/drawing/2014/main" val="2040418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Pitch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Throat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Mouth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87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Elf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43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Little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190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7515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Stuffy Guy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0451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Little Old Lady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9521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Extra-terrestrial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478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Lato" panose="020F0502020204030203" pitchFamily="34" charset="0"/>
                        </a:rPr>
                        <a:t>SAM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ECE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Lato" panose="020F0502020204030203" pitchFamily="34" charset="0"/>
                        </a:rPr>
                        <a:t>128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9224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04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3E1-8849-4E60-BE88-CDFAA128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the Speech Sound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DABB-57C8-43B0-BDED-9710126DD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125" y="1257449"/>
            <a:ext cx="11304024" cy="459520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Adapt the program to make the sound better:</a:t>
            </a:r>
          </a:p>
          <a:p>
            <a:pPr marL="0" indent="0">
              <a:buNone/>
            </a:pPr>
            <a:endParaRPr lang="en-GB" dirty="0"/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microbit import *</a:t>
            </a:r>
          </a:p>
          <a:p>
            <a:pPr marL="238443" lvl="1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speech</a:t>
            </a:r>
          </a:p>
          <a:p>
            <a:pPr marL="238443" lvl="1" indent="0">
              <a:buNone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38443" lvl="1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speech.say("How are you?", speed=110, pitch=100, throat=100, mouth=200)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237886"/>
      </p:ext>
    </p:extLst>
  </p:cSld>
  <p:clrMapOvr>
    <a:masterClrMapping/>
  </p:clrMapOvr>
</p:sld>
</file>

<file path=ppt/theme/theme1.xml><?xml version="1.0" encoding="utf-8"?>
<a:theme xmlns:a="http://schemas.openxmlformats.org/drawingml/2006/main" name="1_Arm_PPT_Public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ide deck template" id="{EBD0F82C-B29A-419D-9CAF-EE093087092D}" vid="{2C60A0D2-D733-4FD8-9890-1E1CFEC488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schemas.microsoft.com/office/infopath/2007/PartnerControls"/>
    <ds:schemaRef ds:uri="c0950e01-db07-4e41-9c32-b7a8e9fccc9b"/>
    <ds:schemaRef ds:uri="http://purl.org/dc/elements/1.1/"/>
    <ds:schemaRef ds:uri="http://schemas.microsoft.com/office/2006/metadata/properties"/>
    <ds:schemaRef ds:uri="f2ad5090-61a8-4b8c-ab70-68f4ff4d1933"/>
    <ds:schemaRef ds:uri="http://schemas.microsoft.com/sharepoint/v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Arm_PPT_2017_confidential_restricted</Template>
  <TotalTime>0</TotalTime>
  <Words>801</Words>
  <Application>Microsoft Office PowerPoint</Application>
  <PresentationFormat>Widescreen</PresentationFormat>
  <Paragraphs>112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Lato</vt:lpstr>
      <vt:lpstr>Wingdings</vt:lpstr>
      <vt:lpstr>1_Arm_PPT_Public</vt:lpstr>
      <vt:lpstr>Making the micro:bit speak</vt:lpstr>
      <vt:lpstr>What the Lesson Will Cover</vt:lpstr>
      <vt:lpstr>How a Speaker Works Recap</vt:lpstr>
      <vt:lpstr>Modules Recap</vt:lpstr>
      <vt:lpstr>Speaker Set Up</vt:lpstr>
      <vt:lpstr>How Does the micro:bit Produce Speech?</vt:lpstr>
      <vt:lpstr>Making the Speech Sound Better</vt:lpstr>
      <vt:lpstr>Try some of these:</vt:lpstr>
      <vt:lpstr>Making the Speech Sound Better</vt:lpstr>
      <vt:lpstr>The micro:bit Performance</vt:lpstr>
      <vt:lpstr>Success Criteria </vt:lpstr>
      <vt:lpstr>Pro-tip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Extension ideas for Streetlight </dc:title>
  <dc:subject/>
  <dc:creator/>
  <cp:keywords/>
  <dc:description/>
  <cp:revision>1</cp:revision>
  <dcterms:created xsi:type="dcterms:W3CDTF">2017-09-19T22:21:35Z</dcterms:created>
  <dcterms:modified xsi:type="dcterms:W3CDTF">2024-10-26T10:54:13Z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