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9"/>
  </p:notesMasterIdLst>
  <p:handoutMasterIdLst>
    <p:handoutMasterId r:id="rId20"/>
  </p:handoutMasterIdLst>
  <p:sldIdLst>
    <p:sldId id="332" r:id="rId7"/>
    <p:sldId id="339" r:id="rId8"/>
    <p:sldId id="335" r:id="rId9"/>
    <p:sldId id="341" r:id="rId10"/>
    <p:sldId id="338" r:id="rId11"/>
    <p:sldId id="346" r:id="rId12"/>
    <p:sldId id="347" r:id="rId13"/>
    <p:sldId id="340" r:id="rId14"/>
    <p:sldId id="342" r:id="rId15"/>
    <p:sldId id="344" r:id="rId16"/>
    <p:sldId id="343" r:id="rId17"/>
    <p:sldId id="333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48" autoAdjust="0"/>
  </p:normalViewPr>
  <p:slideViewPr>
    <p:cSldViewPr snapToGrid="0">
      <p:cViewPr varScale="1">
        <p:scale>
          <a:sx n="95" d="100"/>
          <a:sy n="95" d="100"/>
        </p:scale>
        <p:origin x="11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Students </a:t>
            </a:r>
            <a:r>
              <a:rPr lang="en-GB"/>
              <a:t>complete Activity </a:t>
            </a:r>
            <a:r>
              <a:rPr lang="en-GB" dirty="0"/>
              <a:t>2, teacher to support where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509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Introduce the lesson and what it will cover, Learners could discuss or ask question about what the lesson might involve.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116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Play random number game, then discuss what a random number is.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173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program and what it does, use the time to recap modules and imports, line 2</a:t>
            </a:r>
          </a:p>
          <a:p>
            <a:r>
              <a:rPr lang="en-GB" dirty="0"/>
              <a:t>Line three is a list, recap the features of lists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133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and discuss the differences</a:t>
            </a:r>
          </a:p>
          <a:p>
            <a:r>
              <a:rPr lang="en-GB" dirty="0"/>
              <a:t>The number pattern is the Fibonacci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594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and discuss the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253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and discuss the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79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and talk through what encryption is and its uses.</a:t>
            </a:r>
          </a:p>
          <a:p>
            <a:r>
              <a:rPr lang="en-GB" dirty="0"/>
              <a:t>Use the grid, the letters at the bottom are converted to the letter at the top, for exam A is N and B is 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609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and talk through what encryption is and its uses.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509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12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7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75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9606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6943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26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56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99758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86767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093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86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048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68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9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524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9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9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38842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98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430841" y="1366208"/>
            <a:ext cx="4264272" cy="4924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Lesson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726993"/>
            <a:ext cx="5045507" cy="1556425"/>
          </a:xfrm>
        </p:spPr>
        <p:txBody>
          <a:bodyPr/>
          <a:lstStyle/>
          <a:p>
            <a:r>
              <a:rPr lang="en-GB" b="1" dirty="0"/>
              <a:t>Random Numbers and Encryption</a:t>
            </a:r>
            <a:br>
              <a:rPr lang="en-GB" b="1" dirty="0"/>
            </a:b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358262"/>
            <a:ext cx="11180763" cy="666750"/>
          </a:xfrm>
        </p:spPr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109730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Encryption doesn’t stop data being stolen but if it is then it cannot be understood by the hacker</a:t>
            </a:r>
          </a:p>
          <a:p>
            <a:pPr>
              <a:spcBef>
                <a:spcPts val="1200"/>
              </a:spcBef>
            </a:pPr>
            <a:r>
              <a:rPr lang="en-GB" dirty="0"/>
              <a:t>Random numbers can be used to create a code which replaces letters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 the word ‘</a:t>
            </a:r>
            <a:r>
              <a:rPr lang="en-GB" b="1" dirty="0"/>
              <a:t>the’ </a:t>
            </a:r>
            <a:r>
              <a:rPr lang="en-GB" dirty="0"/>
              <a:t>could be replaced with the number 201.  Then all uses of the word the are replaced with 201</a:t>
            </a:r>
          </a:p>
          <a:p>
            <a:pPr>
              <a:spcBef>
                <a:spcPts val="1200"/>
              </a:spcBef>
            </a:pPr>
            <a:r>
              <a:rPr lang="en-GB" dirty="0"/>
              <a:t>Encryption also uses numbers such as large prime numbers, these are used in financial transactions on the internet shopping sites and online banking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59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358262"/>
            <a:ext cx="11180763" cy="666750"/>
          </a:xfrm>
        </p:spPr>
        <p:txBody>
          <a:bodyPr/>
          <a:lstStyle/>
          <a:p>
            <a:r>
              <a:rPr lang="en-GB" dirty="0"/>
              <a:t>Activity 2: Creating an Encrypted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In this activity use the micro:bit to create a simple encryption machine</a:t>
            </a:r>
          </a:p>
          <a:p>
            <a:pPr>
              <a:spcBef>
                <a:spcPts val="1200"/>
              </a:spcBef>
            </a:pPr>
            <a:r>
              <a:rPr lang="en-GB" dirty="0"/>
              <a:t>Use the micro:bit to encrypt your message</a:t>
            </a:r>
          </a:p>
          <a:p>
            <a:pPr>
              <a:spcBef>
                <a:spcPts val="1200"/>
              </a:spcBef>
            </a:pPr>
            <a:r>
              <a:rPr lang="en-GB" dirty="0"/>
              <a:t>Share your message with another student</a:t>
            </a:r>
          </a:p>
          <a:p>
            <a:pPr>
              <a:spcBef>
                <a:spcPts val="1200"/>
              </a:spcBef>
            </a:pPr>
            <a:r>
              <a:rPr lang="en-GB" dirty="0"/>
              <a:t>Can they decrypt it?</a:t>
            </a:r>
          </a:p>
          <a:p>
            <a:pPr>
              <a:spcBef>
                <a:spcPts val="1200"/>
              </a:spcBef>
            </a:pPr>
            <a:r>
              <a:rPr lang="en-GB" dirty="0"/>
              <a:t>Assign the encryption program to the buttons on the micro:bit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45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7CB2-8936-4AC9-A5A8-CD15FF80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2808-D9D9-4541-A273-C0A13222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what a </a:t>
            </a:r>
            <a:r>
              <a:rPr lang="en-GB" b="1" dirty="0">
                <a:solidFill>
                  <a:srgbClr val="002B49"/>
                </a:solidFill>
              </a:rPr>
              <a:t>random</a:t>
            </a:r>
            <a:r>
              <a:rPr lang="en-GB" dirty="0"/>
              <a:t> number 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Be able to use the random </a:t>
            </a:r>
            <a:r>
              <a:rPr lang="en-GB" b="1" dirty="0">
                <a:solidFill>
                  <a:srgbClr val="002B49"/>
                </a:solidFill>
              </a:rPr>
              <a:t>module</a:t>
            </a:r>
            <a:r>
              <a:rPr lang="en-GB" dirty="0"/>
              <a:t> to with the micro:bit to code a random number generator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the difference between random and </a:t>
            </a:r>
            <a:r>
              <a:rPr lang="en-GB" b="1" dirty="0">
                <a:solidFill>
                  <a:srgbClr val="002B49"/>
                </a:solidFill>
              </a:rPr>
              <a:t>true random</a:t>
            </a:r>
            <a:r>
              <a:rPr lang="en-GB" dirty="0"/>
              <a:t> numbers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Be aware of </a:t>
            </a:r>
            <a:r>
              <a:rPr lang="en-GB" b="1" dirty="0">
                <a:solidFill>
                  <a:srgbClr val="002B49"/>
                </a:solidFill>
              </a:rPr>
              <a:t>encryption</a:t>
            </a:r>
            <a:r>
              <a:rPr lang="en-GB" dirty="0"/>
              <a:t> and its uses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an encryption device</a:t>
            </a:r>
          </a:p>
        </p:txBody>
      </p:sp>
    </p:spTree>
    <p:extLst>
      <p:ext uri="{BB962C8B-B14F-4D97-AF65-F5344CB8AC3E}">
        <p14:creationId xmlns:p14="http://schemas.microsoft.com/office/powerpoint/2010/main" val="204793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Think of a random number between 1 and 100, can another student guess it?</a:t>
            </a:r>
          </a:p>
          <a:p>
            <a:pPr>
              <a:spcBef>
                <a:spcPts val="1200"/>
              </a:spcBef>
            </a:pPr>
            <a:r>
              <a:rPr lang="en-GB" dirty="0"/>
              <a:t>What is a Random number?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A random number is a number that is not based on a pattern: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 selecting a random number between 1 and 100 is random.  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Selecting only an even number between 2 and 10 has a pattern, although the number selected is still a random choice, it is more ordered.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AB9-06FA-4B6F-BC9B-DBABE675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a Random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EF3F-A830-4883-A69D-5AAC53CD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6"/>
            <a:ext cx="11180867" cy="200272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names = ["Mary", "Damien", "Alia", "Kushal", "Mei Xiu", "Zoltan"]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display.scroll(random.choice(names))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4E0D5D-58B9-4BF0-AD9A-A98DD12A590D}"/>
              </a:ext>
            </a:extLst>
          </p:cNvPr>
          <p:cNvSpPr txBox="1">
            <a:spLocks/>
          </p:cNvSpPr>
          <p:nvPr/>
        </p:nvSpPr>
        <p:spPr>
          <a:xfrm>
            <a:off x="505566" y="3283155"/>
            <a:ext cx="11180867" cy="20027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/>
              </a:rPr>
              <a:t>We import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GB" b="1" dirty="0">
                <a:latin typeface="Lato"/>
              </a:rPr>
              <a:t> </a:t>
            </a:r>
            <a:r>
              <a:rPr lang="en-GB" dirty="0">
                <a:latin typeface="Lato"/>
              </a:rPr>
              <a:t>module, do you remember what modules are?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/>
              </a:rPr>
              <a:t>What is used on line three of the program?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/>
              </a:rPr>
              <a:t>The last line uses the code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Lato"/>
              </a:rPr>
              <a:t>to select a random name </a:t>
            </a:r>
          </a:p>
        </p:txBody>
      </p:sp>
    </p:spTree>
    <p:extLst>
      <p:ext uri="{BB962C8B-B14F-4D97-AF65-F5344CB8AC3E}">
        <p14:creationId xmlns:p14="http://schemas.microsoft.com/office/powerpoint/2010/main" val="9382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A5D7-C3A3-47A7-AD70-C65B4099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D877-05D1-4EC2-861F-075822CA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Random numbers may appear random but they are usually based on </a:t>
            </a:r>
            <a:r>
              <a:rPr lang="en-GB" b="1" dirty="0">
                <a:solidFill>
                  <a:srgbClr val="002B49"/>
                </a:solidFill>
              </a:rPr>
              <a:t>algorithms</a:t>
            </a:r>
            <a:r>
              <a:rPr lang="en-GB" dirty="0"/>
              <a:t> or programs which generate them</a:t>
            </a:r>
          </a:p>
          <a:p>
            <a:pPr>
              <a:spcBef>
                <a:spcPts val="1200"/>
              </a:spcBef>
            </a:pPr>
            <a:r>
              <a:rPr lang="en-GB" dirty="0"/>
              <a:t>Selecting a number between 1 and 100 may appear random but it is not a true random number,</a:t>
            </a:r>
            <a:r>
              <a:rPr lang="en-GB" b="1" dirty="0"/>
              <a:t> </a:t>
            </a:r>
            <a:r>
              <a:rPr lang="en-GB" dirty="0"/>
              <a:t>as we have told the program what to do</a:t>
            </a:r>
          </a:p>
          <a:p>
            <a:pPr>
              <a:spcBef>
                <a:spcPts val="1200"/>
              </a:spcBef>
            </a:pPr>
            <a:r>
              <a:rPr lang="en-GB" dirty="0"/>
              <a:t>Look at the numbers below, can you see a pattern?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	1, 1, 2, 3, 5, 8, 13, …</a:t>
            </a:r>
          </a:p>
          <a:p>
            <a:pPr>
              <a:spcBef>
                <a:spcPts val="1200"/>
              </a:spcBef>
            </a:pPr>
            <a:r>
              <a:rPr lang="en-GB" dirty="0"/>
              <a:t>They look random but they are based on a pattern and therefore not random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1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A5D7-C3A3-47A7-AD70-C65B4099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True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D877-05D1-4EC2-861F-075822CA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A true random number is usually based on a physical element that: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You have no control over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Is expected to be random</a:t>
            </a:r>
          </a:p>
          <a:p>
            <a:pPr>
              <a:spcBef>
                <a:spcPts val="1200"/>
              </a:spcBef>
            </a:pPr>
            <a:r>
              <a:rPr lang="en-GB" dirty="0"/>
              <a:t>Examples of these are: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Background radiation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Pressure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if you use your mouse movement during an unknown time on website this </a:t>
            </a:r>
            <a:r>
              <a:rPr lang="en-GB"/>
              <a:t>will suitably random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5D470C-F5F5-4B26-926F-16455CF46F74}"/>
              </a:ext>
            </a:extLst>
          </p:cNvPr>
          <p:cNvSpPr/>
          <p:nvPr/>
        </p:nvSpPr>
        <p:spPr>
          <a:xfrm>
            <a:off x="3922644" y="3254610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Temperature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rgbClr val="0091BD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Electromagnetic field measurements </a:t>
            </a:r>
          </a:p>
        </p:txBody>
      </p:sp>
    </p:spTree>
    <p:extLst>
      <p:ext uri="{BB962C8B-B14F-4D97-AF65-F5344CB8AC3E}">
        <p14:creationId xmlns:p14="http://schemas.microsoft.com/office/powerpoint/2010/main" val="7539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A5D7-C3A3-47A7-AD70-C65B4099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D877-05D1-4EC2-861F-075822CA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Random numbers are based on algorithms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True random numbers are based on external physical events or elements that cannot be controlled</a:t>
            </a:r>
          </a:p>
        </p:txBody>
      </p:sp>
    </p:spTree>
    <p:extLst>
      <p:ext uri="{BB962C8B-B14F-4D97-AF65-F5344CB8AC3E}">
        <p14:creationId xmlns:p14="http://schemas.microsoft.com/office/powerpoint/2010/main" val="114026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358262"/>
            <a:ext cx="11180763" cy="666750"/>
          </a:xfrm>
        </p:spPr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Complete part one of the Activity Sheet and create you own </a:t>
            </a:r>
            <a:r>
              <a:rPr lang="en-GB" b="1" dirty="0">
                <a:solidFill>
                  <a:srgbClr val="002B49"/>
                </a:solidFill>
              </a:rPr>
              <a:t>list</a:t>
            </a:r>
            <a:r>
              <a:rPr lang="en-GB" dirty="0"/>
              <a:t> and random choice program</a:t>
            </a:r>
          </a:p>
          <a:p>
            <a:pPr>
              <a:spcBef>
                <a:spcPts val="1200"/>
              </a:spcBef>
            </a:pPr>
            <a:r>
              <a:rPr lang="en-GB" dirty="0"/>
              <a:t>This could be a random activity selector</a:t>
            </a:r>
          </a:p>
          <a:p>
            <a:pPr>
              <a:spcBef>
                <a:spcPts val="1200"/>
              </a:spcBef>
            </a:pPr>
            <a:r>
              <a:rPr lang="en-GB" dirty="0"/>
              <a:t>Download to your micro:bit and try it out</a:t>
            </a:r>
          </a:p>
        </p:txBody>
      </p:sp>
    </p:spTree>
    <p:extLst>
      <p:ext uri="{BB962C8B-B14F-4D97-AF65-F5344CB8AC3E}">
        <p14:creationId xmlns:p14="http://schemas.microsoft.com/office/powerpoint/2010/main" val="31055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358262"/>
            <a:ext cx="11180763" cy="666750"/>
          </a:xfrm>
        </p:spPr>
        <p:txBody>
          <a:bodyPr/>
          <a:lstStyle/>
          <a:p>
            <a:r>
              <a:rPr lang="en-GB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233990" cy="4595203"/>
          </a:xfrm>
        </p:spPr>
        <p:txBody>
          <a:bodyPr/>
          <a:lstStyle/>
          <a:p>
            <a:r>
              <a:rPr lang="en-GB" dirty="0"/>
              <a:t>Encryption uses letters, number or symbols to code a message so that it does not make sense, unless you have the key to decrypt the message</a:t>
            </a:r>
          </a:p>
          <a:p>
            <a:endParaRPr lang="en-GB" dirty="0"/>
          </a:p>
          <a:p>
            <a:r>
              <a:rPr lang="en-GB" dirty="0"/>
              <a:t>Encryption has many real world uses, the lottery, online banking, buying products on line, completing an online application form, sending documents</a:t>
            </a:r>
          </a:p>
          <a:p>
            <a:endParaRPr lang="en-GB" dirty="0"/>
          </a:p>
          <a:p>
            <a:r>
              <a:rPr lang="en-GB" dirty="0"/>
              <a:t>Consider the word </a:t>
            </a:r>
            <a:r>
              <a:rPr lang="en-GB" b="1" dirty="0"/>
              <a:t>URYYB</a:t>
            </a:r>
            <a:r>
              <a:rPr lang="en-GB" dirty="0"/>
              <a:t>, use the grid to work out what the real word is</a:t>
            </a:r>
          </a:p>
          <a:p>
            <a:endParaRPr lang="en-GB" dirty="0"/>
          </a:p>
        </p:txBody>
      </p:sp>
      <p:pic>
        <p:nvPicPr>
          <p:cNvPr id="1026" name="Picture 2" descr="Image result for ceaser cypher">
            <a:extLst>
              <a:ext uri="{FF2B5EF4-FFF2-40B4-BE49-F238E27FC236}">
                <a16:creationId xmlns:a16="http://schemas.microsoft.com/office/drawing/2014/main" id="{AFCB532F-8BD5-4881-BBE2-9773B1DFE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6"/>
          <a:stretch/>
        </p:blipFill>
        <p:spPr bwMode="auto">
          <a:xfrm>
            <a:off x="7365146" y="1362809"/>
            <a:ext cx="4479589" cy="12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easer cypher">
            <a:extLst>
              <a:ext uri="{FF2B5EF4-FFF2-40B4-BE49-F238E27FC236}">
                <a16:creationId xmlns:a16="http://schemas.microsoft.com/office/drawing/2014/main" id="{8D567DB9-A727-45DB-833A-EB9F8CA46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7"/>
          <a:stretch/>
        </p:blipFill>
        <p:spPr bwMode="auto">
          <a:xfrm>
            <a:off x="7365145" y="3250980"/>
            <a:ext cx="4479589" cy="126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c0950e01-db07-4e41-9c32-b7a8e9fccc9b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782</Words>
  <Application>Microsoft Office PowerPoint</Application>
  <PresentationFormat>Widescreen</PresentationFormat>
  <Paragraphs>87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Lato</vt:lpstr>
      <vt:lpstr>Wingdings</vt:lpstr>
      <vt:lpstr>1_Arm_PPT_Public</vt:lpstr>
      <vt:lpstr>Random Numbers and Encryption  </vt:lpstr>
      <vt:lpstr>What the Lesson Will Cover</vt:lpstr>
      <vt:lpstr>Random Number Games</vt:lpstr>
      <vt:lpstr>Selecting a Random Name</vt:lpstr>
      <vt:lpstr>Random Numbers</vt:lpstr>
      <vt:lpstr>True Random</vt:lpstr>
      <vt:lpstr>Summary</vt:lpstr>
      <vt:lpstr>Activity</vt:lpstr>
      <vt:lpstr>Encryption</vt:lpstr>
      <vt:lpstr>Encryption</vt:lpstr>
      <vt:lpstr>Activity 2: Creating an Encrypted Message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2020-12-11T10:24:14Z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