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21"/>
  </p:notesMasterIdLst>
  <p:handoutMasterIdLst>
    <p:handoutMasterId r:id="rId22"/>
  </p:handoutMasterIdLst>
  <p:sldIdLst>
    <p:sldId id="332" r:id="rId7"/>
    <p:sldId id="335" r:id="rId8"/>
    <p:sldId id="336" r:id="rId9"/>
    <p:sldId id="344" r:id="rId10"/>
    <p:sldId id="347" r:id="rId11"/>
    <p:sldId id="340" r:id="rId12"/>
    <p:sldId id="342" r:id="rId13"/>
    <p:sldId id="349" r:id="rId14"/>
    <p:sldId id="350" r:id="rId15"/>
    <p:sldId id="351" r:id="rId16"/>
    <p:sldId id="348" r:id="rId17"/>
    <p:sldId id="343" r:id="rId18"/>
    <p:sldId id="339" r:id="rId19"/>
    <p:sldId id="333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6" d="100"/>
          <a:sy n="96" d="100"/>
        </p:scale>
        <p:origin x="11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program, ask Learners to identify the selection and the event that happens? What triggers the events? [pressing Button A].  Refer to the while True being a loop which keeps the program repeating.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6830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and discuss the program. What does it do?  Answer the questions about the interrupts.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85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Introduce the lesson and what it will cover, Learners could discuss or ask question about what the lesson might involve.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6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students to make a list or discuss the wide range of buttons that they use everyday, think of a works without buttons, how would we control the world around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127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features of a button and circuit, use everyday examples like lights, computer, turning your phone on.</a:t>
            </a:r>
          </a:p>
          <a:p>
            <a:r>
              <a:rPr lang="en-GB" dirty="0"/>
              <a:t>Button examples can include, keyboards, vending machines,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092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features of a button and circuit, use everyday examples like lights, computer, turning your phone on.</a:t>
            </a:r>
          </a:p>
          <a:p>
            <a:r>
              <a:rPr lang="en-GB" dirty="0"/>
              <a:t>Button examples can include, keyboards, vending machines,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441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what the program does</a:t>
            </a:r>
          </a:p>
          <a:p>
            <a:r>
              <a:rPr lang="en-GB" dirty="0"/>
              <a:t>What is the code to control the button?</a:t>
            </a:r>
          </a:p>
          <a:p>
            <a:r>
              <a:rPr lang="en-GB" dirty="0"/>
              <a:t>Ask the Learners how to control Button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88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the games controller and that it can be used to control many events in a game, jump, run, duck, reload, save, this uses selection.</a:t>
            </a:r>
          </a:p>
          <a:p>
            <a:r>
              <a:rPr lang="en-GB" dirty="0"/>
              <a:t>Ask how the controller knows what event to trigger – it is coded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973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Learners to create their own Selection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2652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Learners to create their own Selection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543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79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486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294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238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6222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2141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723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044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57176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60644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2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579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52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7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01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043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75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3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0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2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3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7949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2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openclipart.org/detail/46741/fwd__bubble_hand_drawn-by-rejon-17766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lignux.com/tu-mando-de-xbox-con-xboxdrv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 and Buttons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D3F7A-8523-4396-9CB1-A22EC337B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3089" y="4493336"/>
            <a:ext cx="4268207" cy="289871"/>
          </a:xfrm>
        </p:spPr>
        <p:txBody>
          <a:bodyPr/>
          <a:lstStyle/>
          <a:p>
            <a:r>
              <a:rPr lang="en-GB" sz="1800" dirty="0"/>
              <a:t>Lesson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00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E1A3-CB0C-4D26-977D-BBE29A7A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75EC-9DF7-4663-842C-114FCAD7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Look at the simple everyday example below: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if</a:t>
            </a:r>
            <a:r>
              <a:rPr lang="en-GB" dirty="0"/>
              <a:t> the car fuel is 25% or lower :</a:t>
            </a:r>
          </a:p>
          <a:p>
            <a:pPr marL="0" indent="0">
              <a:buNone/>
            </a:pPr>
            <a:r>
              <a:rPr lang="en-GB" dirty="0"/>
              <a:t>	Display orange fuel light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elif</a:t>
            </a:r>
            <a:r>
              <a:rPr lang="en-GB" dirty="0"/>
              <a:t> the car fuel is less than 10%:</a:t>
            </a:r>
          </a:p>
          <a:p>
            <a:pPr marL="0" indent="0">
              <a:buNone/>
            </a:pPr>
            <a:r>
              <a:rPr lang="en-GB" dirty="0"/>
              <a:t>	Display red fuel light and nearest petrol station directions</a:t>
            </a:r>
          </a:p>
          <a:p>
            <a:pPr marL="0" indent="0">
              <a:buNone/>
            </a:pPr>
            <a:r>
              <a:rPr lang="en-GB" b="1" dirty="0"/>
              <a:t>else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Display no fuel light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16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04DE-73F2-4604-A431-0DB501D6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BCD8-6EC2-4BB9-BC2C-107B4E2A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993" y="1228278"/>
            <a:ext cx="6646130" cy="4361361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button_a.is_pressed():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  			     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display.show(Image.SAD)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display.clear()</a:t>
            </a:r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1847EB-06EC-4A5E-9E63-DF6EF42D54A1}"/>
              </a:ext>
            </a:extLst>
          </p:cNvPr>
          <p:cNvSpPr txBox="1">
            <a:spLocks/>
          </p:cNvSpPr>
          <p:nvPr/>
        </p:nvSpPr>
        <p:spPr>
          <a:xfrm>
            <a:off x="6096000" y="1204332"/>
            <a:ext cx="4816854" cy="43613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97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E1A3-CB0C-4D26-977D-BBE29A7A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75EC-9DF7-4663-842C-114FCAD7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21" y="1227952"/>
            <a:ext cx="111808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When using selection we often use a loop to keep to program repeating</a:t>
            </a:r>
          </a:p>
          <a:p>
            <a:pPr>
              <a:spcBef>
                <a:spcPts val="1200"/>
              </a:spcBef>
            </a:pPr>
            <a:r>
              <a:rPr lang="en-GB" dirty="0"/>
              <a:t>At some point we will want to end or ‘break out’ of the loop</a:t>
            </a:r>
          </a:p>
          <a:p>
            <a:pPr>
              <a:spcBef>
                <a:spcPts val="1200"/>
              </a:spcBef>
            </a:pPr>
            <a:r>
              <a:rPr lang="en-GB" dirty="0"/>
              <a:t>This is known as an interrupt</a:t>
            </a:r>
          </a:p>
          <a:p>
            <a:pPr>
              <a:spcBef>
                <a:spcPts val="1200"/>
              </a:spcBef>
            </a:pPr>
            <a:r>
              <a:rPr lang="en-GB" dirty="0"/>
              <a:t>Imagine that you were talking and someone interrupted you, you would stop talking</a:t>
            </a:r>
          </a:p>
        </p:txBody>
      </p:sp>
    </p:spTree>
    <p:extLst>
      <p:ext uri="{BB962C8B-B14F-4D97-AF65-F5344CB8AC3E}">
        <p14:creationId xmlns:p14="http://schemas.microsoft.com/office/powerpoint/2010/main" val="210035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04DE-73F2-4604-A431-0DB501D6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</a:rPr>
              <a:t>Event Handling –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BCD8-6EC2-4BB9-BC2C-107B4E2A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04332"/>
            <a:ext cx="4816854" cy="4361361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endParaRPr lang="en-GB" sz="2000" dirty="0">
              <a:solidFill>
                <a:srgbClr val="38383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button_a.is_pressed():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display.show(Image.HAPPY)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elif button_b.is_pressed():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display.show(Image.SAD)</a:t>
            </a:r>
          </a:p>
          <a:p>
            <a:pPr marL="0" indent="0">
              <a:buNone/>
            </a:pPr>
            <a:endParaRPr lang="en-GB" sz="2000" dirty="0">
              <a:solidFill>
                <a:srgbClr val="38383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display.clear()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1847EB-06EC-4A5E-9E63-DF6EF42D54A1}"/>
              </a:ext>
            </a:extLst>
          </p:cNvPr>
          <p:cNvSpPr txBox="1">
            <a:spLocks/>
          </p:cNvSpPr>
          <p:nvPr/>
        </p:nvSpPr>
        <p:spPr>
          <a:xfrm>
            <a:off x="6096000" y="1204332"/>
            <a:ext cx="4816854" cy="43613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Can you spot the interrupt?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What does it do?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What event triggers the interrupt?</a:t>
            </a:r>
          </a:p>
        </p:txBody>
      </p:sp>
    </p:spTree>
    <p:extLst>
      <p:ext uri="{BB962C8B-B14F-4D97-AF65-F5344CB8AC3E}">
        <p14:creationId xmlns:p14="http://schemas.microsoft.com/office/powerpoint/2010/main" val="18757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what </a:t>
            </a:r>
            <a:r>
              <a:rPr lang="en-GB" b="1" dirty="0">
                <a:solidFill>
                  <a:srgbClr val="002B49"/>
                </a:solidFill>
              </a:rPr>
              <a:t>event handling </a:t>
            </a:r>
            <a:r>
              <a:rPr lang="en-GB" dirty="0"/>
              <a:t>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Understand what </a:t>
            </a:r>
            <a:r>
              <a:rPr lang="en-GB" b="1" dirty="0">
                <a:solidFill>
                  <a:srgbClr val="002B49"/>
                </a:solidFill>
              </a:rPr>
              <a:t>selection</a:t>
            </a:r>
            <a:r>
              <a:rPr lang="en-GB" dirty="0"/>
              <a:t> is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buttons to add </a:t>
            </a:r>
            <a:r>
              <a:rPr lang="en-GB" b="1" dirty="0">
                <a:solidFill>
                  <a:srgbClr val="002B49"/>
                </a:solidFill>
              </a:rPr>
              <a:t>control</a:t>
            </a:r>
            <a:r>
              <a:rPr lang="en-GB" dirty="0"/>
              <a:t> to a program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Learn how to add responses to button presses</a:t>
            </a:r>
          </a:p>
          <a:p>
            <a:pPr>
              <a:spcBef>
                <a:spcPts val="1200"/>
              </a:spcBef>
            </a:pPr>
            <a:r>
              <a:rPr lang="en-GB" dirty="0"/>
              <a:t>How to combine button presses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Think about all the buttons that you use everyday, maybe make a list</a:t>
            </a:r>
          </a:p>
          <a:p>
            <a:pPr>
              <a:spcBef>
                <a:spcPts val="1200"/>
              </a:spcBef>
            </a:pPr>
            <a:r>
              <a:rPr lang="en-GB" dirty="0"/>
              <a:t>Buttons are usually switches: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They turn things ON and OFF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They enable us to control</a:t>
            </a:r>
          </a:p>
          <a:p>
            <a:pPr>
              <a:spcBef>
                <a:spcPts val="1200"/>
              </a:spcBef>
            </a:pPr>
            <a:r>
              <a:rPr lang="en-GB" dirty="0"/>
              <a:t>The micro:bit has two buttons A and B which can be used to take control!</a:t>
            </a:r>
          </a:p>
          <a:p>
            <a:pPr>
              <a:spcBef>
                <a:spcPts val="1200"/>
              </a:spcBef>
            </a:pPr>
            <a:r>
              <a:rPr lang="en-GB" dirty="0"/>
              <a:t>We can assign actions or responses to each button</a:t>
            </a:r>
          </a:p>
          <a:p>
            <a:pPr>
              <a:spcBef>
                <a:spcPts val="1200"/>
              </a:spcBef>
            </a:pPr>
            <a:r>
              <a:rPr lang="en-GB" dirty="0"/>
              <a:t>Let’s look at an example</a:t>
            </a:r>
          </a:p>
        </p:txBody>
      </p:sp>
    </p:spTree>
    <p:extLst>
      <p:ext uri="{BB962C8B-B14F-4D97-AF65-F5344CB8AC3E}">
        <p14:creationId xmlns:p14="http://schemas.microsoft.com/office/powerpoint/2010/main" val="364568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13C5-69CE-4D71-9973-E3D5BC7E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 Button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6843-BD77-4651-A197-E97605F5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19801"/>
            <a:ext cx="96272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Think of a switch – it can be either ON or OFF</a:t>
            </a:r>
          </a:p>
          <a:p>
            <a:pPr>
              <a:spcBef>
                <a:spcPts val="1200"/>
              </a:spcBef>
            </a:pPr>
            <a:r>
              <a:rPr lang="en-GB" dirty="0"/>
              <a:t>A circuit is a path that electrical current can flow along to power a light or a radio</a:t>
            </a:r>
          </a:p>
          <a:p>
            <a:pPr>
              <a:spcBef>
                <a:spcPts val="1200"/>
              </a:spcBef>
            </a:pPr>
            <a:r>
              <a:rPr lang="en-GB" dirty="0"/>
              <a:t>A switch works by either: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Closing the circuit that joins the circuit together (ON) or 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Breaking the circuit (OFF) by opening a gap in it so the current cannot flow and the light turns off</a:t>
            </a:r>
          </a:p>
          <a:p>
            <a:pPr>
              <a:spcBef>
                <a:spcPts val="1200"/>
              </a:spcBef>
            </a:pPr>
            <a:r>
              <a:rPr lang="en-GB" dirty="0"/>
              <a:t>Buttons work like a switch – when you press them they close the circuit and the current can flow</a:t>
            </a:r>
          </a:p>
          <a:p>
            <a:pPr>
              <a:spcBef>
                <a:spcPts val="1200"/>
              </a:spcBef>
            </a:pPr>
            <a:r>
              <a:rPr lang="en-GB" dirty="0"/>
              <a:t>Usually this flow is used to trigger an event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45DE554-4E49-4732-8EDA-0C1EE3A2F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19392" y="1996209"/>
            <a:ext cx="1283278" cy="15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8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13C5-69CE-4D71-9973-E3D5BC7E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 button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6843-BD77-4651-A197-E97605F5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9627267" cy="4595203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3EF7C4FA-B2E8-46EB-B660-E3F5E94FF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58296" y="962024"/>
            <a:ext cx="3824108" cy="524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5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04DE-73F2-4604-A431-0DB501D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18" y="358262"/>
            <a:ext cx="11180763" cy="66675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BCD8-6EC2-4BB9-BC2C-107B4E2A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18" y="1267281"/>
            <a:ext cx="11180867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button_a.is_pressed():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display.show(Image.HAPPY)</a:t>
            </a:r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0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E1A3-CB0C-4D26-977D-BBE29A7A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75EC-9DF7-4663-842C-114FCAD7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Selection is about ‘selecting’ or responding with several events when a button is pressed</a:t>
            </a:r>
          </a:p>
          <a:p>
            <a:pPr>
              <a:spcBef>
                <a:spcPts val="1200"/>
              </a:spcBef>
            </a:pPr>
            <a:r>
              <a:rPr lang="en-GB" dirty="0"/>
              <a:t>Consider a games controller where you have many buttons, what can they do?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9AC72-FF8A-4692-B840-30353284D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98192" y="3054332"/>
            <a:ext cx="3818020" cy="3054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F3441D-34E1-41D8-8355-EA103BA9A7DC}"/>
              </a:ext>
            </a:extLst>
          </p:cNvPr>
          <p:cNvSpPr txBox="1"/>
          <p:nvPr/>
        </p:nvSpPr>
        <p:spPr>
          <a:xfrm>
            <a:off x="4533284" y="6039498"/>
            <a:ext cx="390144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s://lignux.com/tu-mando-de-xbox-con-xboxdrv/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11779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E1A3-CB0C-4D26-977D-BBE29A7A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75EC-9DF7-4663-842C-114FCAD7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Selection is about ‘selecting’ or responding.  It uses three main elements</a:t>
            </a:r>
          </a:p>
          <a:p>
            <a:pPr lvl="1"/>
            <a:r>
              <a:rPr lang="en-GB" sz="2400" b="1" dirty="0">
                <a:solidFill>
                  <a:srgbClr val="002B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lvl="1"/>
            <a:r>
              <a:rPr lang="en-GB" sz="2400" b="1" dirty="0" err="1">
                <a:solidFill>
                  <a:srgbClr val="002B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GB" sz="2400" b="1" dirty="0">
              <a:solidFill>
                <a:srgbClr val="002B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400" b="1" dirty="0">
                <a:solidFill>
                  <a:srgbClr val="002B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endParaRPr lang="en-GB" dirty="0"/>
          </a:p>
          <a:p>
            <a:r>
              <a:rPr lang="en-GB" dirty="0"/>
              <a:t>Sometimes selection is referred to as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 statement.  It always ends with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dirty="0"/>
              <a:t>statement.</a:t>
            </a:r>
          </a:p>
        </p:txBody>
      </p:sp>
    </p:spTree>
    <p:extLst>
      <p:ext uri="{BB962C8B-B14F-4D97-AF65-F5344CB8AC3E}">
        <p14:creationId xmlns:p14="http://schemas.microsoft.com/office/powerpoint/2010/main" val="414958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E1A3-CB0C-4D26-977D-BBE29A7A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75EC-9DF7-4663-842C-114FCAD7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Look at the simple everyday example below: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if</a:t>
            </a:r>
            <a:r>
              <a:rPr lang="en-GB" dirty="0"/>
              <a:t> you are feeling hungry:</a:t>
            </a:r>
          </a:p>
          <a:p>
            <a:pPr marL="0" indent="0">
              <a:buNone/>
            </a:pPr>
            <a:r>
              <a:rPr lang="en-GB" dirty="0"/>
              <a:t>	Eat some food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/>
              <a:t>elif</a:t>
            </a:r>
            <a:r>
              <a:rPr lang="en-GB" dirty="0"/>
              <a:t> if you are feeling thirsty:</a:t>
            </a:r>
          </a:p>
          <a:p>
            <a:pPr marL="0" indent="0">
              <a:buNone/>
            </a:pPr>
            <a:r>
              <a:rPr lang="en-GB" dirty="0"/>
              <a:t>	Have a drink</a:t>
            </a:r>
          </a:p>
          <a:p>
            <a:pPr marL="0" indent="0">
              <a:buNone/>
            </a:pPr>
            <a:r>
              <a:rPr lang="en-GB" b="1" dirty="0"/>
              <a:t>else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Do nothing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7575208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851</Words>
  <Application>Microsoft Office PowerPoint</Application>
  <PresentationFormat>Widescreen</PresentationFormat>
  <Paragraphs>124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Lato</vt:lpstr>
      <vt:lpstr>Wingdings</vt:lpstr>
      <vt:lpstr>1_Arm_PPT_Public</vt:lpstr>
      <vt:lpstr>Event Handling and Buttons</vt:lpstr>
      <vt:lpstr>What the Lesson Will Cover</vt:lpstr>
      <vt:lpstr>Using Buttons</vt:lpstr>
      <vt:lpstr>How a Button Works</vt:lpstr>
      <vt:lpstr>How a button works</vt:lpstr>
      <vt:lpstr>Events</vt:lpstr>
      <vt:lpstr>Selection</vt:lpstr>
      <vt:lpstr>Selection</vt:lpstr>
      <vt:lpstr>Selection</vt:lpstr>
      <vt:lpstr>Selection</vt:lpstr>
      <vt:lpstr>Selection</vt:lpstr>
      <vt:lpstr>Event Handling</vt:lpstr>
      <vt:lpstr>Event Handling – Interrupts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2020-12-11T10:10:09Z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