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14"/>
  </p:notesMasterIdLst>
  <p:handoutMasterIdLst>
    <p:handoutMasterId r:id="rId15"/>
  </p:handoutMasterIdLst>
  <p:sldIdLst>
    <p:sldId id="349" r:id="rId7"/>
    <p:sldId id="341" r:id="rId8"/>
    <p:sldId id="352" r:id="rId9"/>
    <p:sldId id="344" r:id="rId10"/>
    <p:sldId id="350" r:id="rId11"/>
    <p:sldId id="351" r:id="rId12"/>
    <p:sldId id="333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543299-C3BB-4960-B5EB-8F903F3D1A14}" v="60" dt="2019-07-06T08:36:44.215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71" autoAdjust="0"/>
  </p:normalViewPr>
  <p:slideViewPr>
    <p:cSldViewPr snapToGrid="0">
      <p:cViewPr varScale="1">
        <p:scale>
          <a:sx n="96" d="100"/>
          <a:sy n="96" d="100"/>
        </p:scale>
        <p:origin x="11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12/11/2020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12/11/2020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371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with the file extension quiz.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9659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6073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that the micro:bit uses a flat file system, similar to one box to hold everything.  Other devices use directories, different boxes for different types of files.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2400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Warning, share with students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4244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90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04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3960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4205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06921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8470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750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8658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091876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6278612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061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325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4008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25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626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568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5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8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6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8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4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5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65442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" panose="020F0502020204030203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Lato" panose="020F0502020204030203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31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hyperlink" Target="https://openclipart.org/detail/22046/box-with-folder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hyperlink" Target="https://creativecommons.org/licenses/by-nd/3.0/" TargetMode="External"/><Relationship Id="rId4" Type="http://schemas.openxmlformats.org/officeDocument/2006/relationships/hyperlink" Target="http://www.3rdgradethoughts.com/2012/08/keeping-organized-with-color-coding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A11DA8-3E58-4837-93F9-0EB6A05E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Storage and files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DCFA98-60CE-49DE-8EF6-884F288B1E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/>
              <a:t>Lesson 13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DA0F96-3C62-446B-8807-8236100AE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350" y="5979264"/>
            <a:ext cx="4279763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1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Lesson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8CEC-0DE0-4FBE-9ADC-A69C576AA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Know how to create, open and </a:t>
            </a:r>
            <a:r>
              <a:rPr lang="en-GB" b="1" dirty="0">
                <a:solidFill>
                  <a:srgbClr val="002B49"/>
                </a:solidFill>
              </a:rPr>
              <a:t>write</a:t>
            </a:r>
            <a:r>
              <a:rPr lang="en-GB" dirty="0"/>
              <a:t> to a file</a:t>
            </a:r>
          </a:p>
          <a:p>
            <a:pPr lvl="0">
              <a:spcBef>
                <a:spcPts val="1200"/>
              </a:spcBef>
            </a:pPr>
            <a:r>
              <a:rPr lang="en-GB" b="1" dirty="0">
                <a:solidFill>
                  <a:srgbClr val="002B49"/>
                </a:solidFill>
              </a:rPr>
              <a:t>Display</a:t>
            </a:r>
            <a:r>
              <a:rPr lang="en-GB" dirty="0"/>
              <a:t> and </a:t>
            </a:r>
            <a:r>
              <a:rPr lang="en-GB" b="1" dirty="0">
                <a:solidFill>
                  <a:srgbClr val="002B49"/>
                </a:solidFill>
              </a:rPr>
              <a:t>read</a:t>
            </a:r>
            <a:r>
              <a:rPr lang="en-GB" dirty="0"/>
              <a:t> the contents of the file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Know how to list the names of the files stored on the micro:bit</a:t>
            </a:r>
          </a:p>
          <a:p>
            <a:pPr lvl="0">
              <a:spcBef>
                <a:spcPts val="1200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45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8CEC-0DE0-4FBE-9ADC-A69C576AA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b="1" dirty="0"/>
              <a:t>.txt </a:t>
            </a:r>
            <a:r>
              <a:rPr lang="en-GB" dirty="0"/>
              <a:t>– Text</a:t>
            </a:r>
          </a:p>
          <a:p>
            <a:pPr lvl="0">
              <a:spcBef>
                <a:spcPts val="1200"/>
              </a:spcBef>
            </a:pPr>
            <a:r>
              <a:rPr lang="en-GB" b="1" dirty="0"/>
              <a:t>.doc or .docx </a:t>
            </a:r>
            <a:r>
              <a:rPr lang="en-GB" dirty="0"/>
              <a:t>– MS Word</a:t>
            </a:r>
          </a:p>
          <a:p>
            <a:pPr lvl="0">
              <a:spcBef>
                <a:spcPts val="1200"/>
              </a:spcBef>
            </a:pPr>
            <a:r>
              <a:rPr lang="en-GB" b="1" dirty="0"/>
              <a:t>.</a:t>
            </a:r>
            <a:r>
              <a:rPr lang="en-GB" b="1" dirty="0" err="1"/>
              <a:t>xls</a:t>
            </a:r>
            <a:r>
              <a:rPr lang="en-GB" b="1" dirty="0"/>
              <a:t> or .xlsx</a:t>
            </a:r>
            <a:r>
              <a:rPr lang="en-GB" dirty="0"/>
              <a:t> – Excel</a:t>
            </a:r>
          </a:p>
          <a:p>
            <a:pPr lvl="0">
              <a:spcBef>
                <a:spcPts val="1200"/>
              </a:spcBef>
            </a:pPr>
            <a:r>
              <a:rPr lang="en-GB" b="1" dirty="0"/>
              <a:t>.jpeg</a:t>
            </a:r>
            <a:r>
              <a:rPr lang="en-GB" dirty="0"/>
              <a:t> – Images </a:t>
            </a:r>
          </a:p>
          <a:p>
            <a:pPr lvl="0">
              <a:spcBef>
                <a:spcPts val="1200"/>
              </a:spcBef>
            </a:pPr>
            <a:r>
              <a:rPr lang="en-GB" b="1" dirty="0"/>
              <a:t>.NES </a:t>
            </a:r>
            <a:r>
              <a:rPr lang="en-GB" dirty="0"/>
              <a:t>– Nintendo (NES) ROM File</a:t>
            </a:r>
          </a:p>
        </p:txBody>
      </p:sp>
    </p:spTree>
    <p:extLst>
      <p:ext uri="{BB962C8B-B14F-4D97-AF65-F5344CB8AC3E}">
        <p14:creationId xmlns:p14="http://schemas.microsoft.com/office/powerpoint/2010/main" val="353980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B473-576E-4C61-A666-BA0D5F80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76645-010E-406A-819B-2A081B6D4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b="1" dirty="0">
                <a:solidFill>
                  <a:srgbClr val="002B49"/>
                </a:solidFill>
              </a:rPr>
              <a:t>Storage</a:t>
            </a:r>
            <a:r>
              <a:rPr lang="en-GB" dirty="0"/>
              <a:t> refers to a location where you can hold data</a:t>
            </a:r>
          </a:p>
          <a:p>
            <a:pPr>
              <a:spcBef>
                <a:spcPts val="1200"/>
              </a:spcBef>
            </a:pPr>
            <a:r>
              <a:rPr lang="en-GB" dirty="0"/>
              <a:t>When the device is turned off or reset, the data is still held and available each time the device is started up back up.</a:t>
            </a:r>
          </a:p>
          <a:p>
            <a:pPr>
              <a:spcBef>
                <a:spcPts val="1200"/>
              </a:spcBef>
            </a:pPr>
            <a:r>
              <a:rPr lang="en-GB" dirty="0"/>
              <a:t>Most computers have a hard disk which is used as the storage –often referred to as </a:t>
            </a:r>
            <a:r>
              <a:rPr lang="en-GB" b="1" dirty="0">
                <a:solidFill>
                  <a:srgbClr val="002B49"/>
                </a:solidFill>
              </a:rPr>
              <a:t>secondary storage</a:t>
            </a:r>
            <a:r>
              <a:rPr lang="en-GB" dirty="0"/>
              <a:t>.</a:t>
            </a:r>
          </a:p>
          <a:p>
            <a:pPr>
              <a:spcBef>
                <a:spcPts val="1200"/>
              </a:spcBef>
            </a:pPr>
            <a:r>
              <a:rPr lang="en-GB" dirty="0"/>
              <a:t>The micro:bit has approximately 30k of storage </a:t>
            </a:r>
          </a:p>
          <a:p>
            <a:pPr>
              <a:spcBef>
                <a:spcPts val="1200"/>
              </a:spcBef>
            </a:pPr>
            <a:r>
              <a:rPr lang="en-GB" dirty="0"/>
              <a:t>This is enough to store 30,000 letters, symbols or numbers</a:t>
            </a:r>
          </a:p>
          <a:p>
            <a:pPr>
              <a:spcBef>
                <a:spcPts val="1200"/>
              </a:spcBef>
            </a:pPr>
            <a:r>
              <a:rPr lang="en-GB" dirty="0"/>
              <a:t>You can create, write and read files using Python code</a:t>
            </a:r>
          </a:p>
        </p:txBody>
      </p:sp>
    </p:spTree>
    <p:extLst>
      <p:ext uri="{BB962C8B-B14F-4D97-AF65-F5344CB8AC3E}">
        <p14:creationId xmlns:p14="http://schemas.microsoft.com/office/powerpoint/2010/main" val="115760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B473-576E-4C61-A666-BA0D5F80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Flat-file </a:t>
            </a:r>
            <a:r>
              <a:rPr lang="en-GB" dirty="0"/>
              <a:t>and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76645-010E-406A-819B-2A081B6D4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ighlight>
                  <a:srgbClr val="FFFF00"/>
                </a:highlight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0EAB83-8B3E-4546-B53E-6B0018F6D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63943" y="1804754"/>
            <a:ext cx="5137776" cy="28514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BA11A8-E7F6-43C8-9BB3-DC4FFB846D46}"/>
              </a:ext>
            </a:extLst>
          </p:cNvPr>
          <p:cNvSpPr txBox="1"/>
          <p:nvPr/>
        </p:nvSpPr>
        <p:spPr>
          <a:xfrm>
            <a:off x="1450905" y="3919762"/>
            <a:ext cx="1606927" cy="2786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900" dirty="0">
                <a:hlinkClick r:id="rId4" tooltip="http://www.3rdgradethoughts.com/2012/08/keeping-organized-with-color-coding.html"/>
              </a:rPr>
              <a:t>This Photo</a:t>
            </a:r>
            <a:r>
              <a:rPr lang="en-GB" sz="900" dirty="0"/>
              <a:t> by Unknown Author is licensed under </a:t>
            </a:r>
            <a:r>
              <a:rPr lang="en-GB" sz="900" dirty="0">
                <a:hlinkClick r:id="rId5" tooltip="https://creativecommons.org/licenses/by-nd/3.0/"/>
              </a:rPr>
              <a:t>CC BY-ND</a:t>
            </a:r>
            <a:endParaRPr lang="en-GB" sz="900" dirty="0"/>
          </a:p>
        </p:txBody>
      </p:sp>
      <p:pic>
        <p:nvPicPr>
          <p:cNvPr id="8" name="Picture 7" descr="A picture containing stationary&#10;&#10;Description automatically generated">
            <a:extLst>
              <a:ext uri="{FF2B5EF4-FFF2-40B4-BE49-F238E27FC236}">
                <a16:creationId xmlns:a16="http://schemas.microsoft.com/office/drawing/2014/main" id="{1F1BD432-627C-40AE-AF95-31242BE05F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438973" y="1482098"/>
            <a:ext cx="2851466" cy="28514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3DA330-B574-43DD-BD4E-F6E8A43D3E35}"/>
              </a:ext>
            </a:extLst>
          </p:cNvPr>
          <p:cNvSpPr txBox="1"/>
          <p:nvPr/>
        </p:nvSpPr>
        <p:spPr>
          <a:xfrm>
            <a:off x="7718323" y="4827817"/>
            <a:ext cx="3205316" cy="9971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400" kern="1200" dirty="0">
                <a:solidFill>
                  <a:schemeClr val="tx2"/>
                </a:solidFill>
                <a:latin typeface="Lato" panose="020F0502020204030203" pitchFamily="34" charset="0"/>
                <a:ea typeface="+mn-ea"/>
              </a:rPr>
              <a:t>A </a:t>
            </a:r>
            <a:r>
              <a:rPr lang="en-GB" sz="2400" b="1" kern="1200" dirty="0">
                <a:solidFill>
                  <a:srgbClr val="002B49"/>
                </a:solidFill>
                <a:latin typeface="Lato" panose="020F0502020204030203" pitchFamily="34" charset="0"/>
                <a:ea typeface="+mn-ea"/>
              </a:rPr>
              <a:t>flat-file</a:t>
            </a:r>
            <a:r>
              <a:rPr lang="en-GB" sz="2400" kern="1200" dirty="0">
                <a:solidFill>
                  <a:schemeClr val="tx2"/>
                </a:solidFill>
                <a:latin typeface="Lato" panose="020F0502020204030203" pitchFamily="34" charset="0"/>
                <a:ea typeface="+mn-ea"/>
              </a:rPr>
              <a:t> storage system is like a single bo</a:t>
            </a:r>
            <a:r>
              <a:rPr lang="en-GB" sz="2400" dirty="0">
                <a:solidFill>
                  <a:schemeClr val="tx2"/>
                </a:solidFill>
                <a:latin typeface="Lato" panose="020F0502020204030203" pitchFamily="34" charset="0"/>
                <a:ea typeface="+mn-ea"/>
              </a:rPr>
              <a:t>x to store everything</a:t>
            </a:r>
            <a:endParaRPr lang="en-GB" sz="2400" kern="1200" dirty="0">
              <a:solidFill>
                <a:schemeClr val="tx2"/>
              </a:solidFill>
              <a:latin typeface="Lato" panose="020F0502020204030203" pitchFamily="34" charset="0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01CCE9-D566-4689-AAE6-080731D09B87}"/>
              </a:ext>
            </a:extLst>
          </p:cNvPr>
          <p:cNvSpPr txBox="1"/>
          <p:nvPr/>
        </p:nvSpPr>
        <p:spPr>
          <a:xfrm>
            <a:off x="1765025" y="4827817"/>
            <a:ext cx="3735612" cy="9971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400" kern="1200" dirty="0">
                <a:solidFill>
                  <a:schemeClr val="tx2"/>
                </a:solidFill>
                <a:latin typeface="Lato" panose="020F0502020204030203" pitchFamily="34" charset="0"/>
                <a:ea typeface="+mn-ea"/>
              </a:rPr>
              <a:t>A </a:t>
            </a:r>
            <a:r>
              <a:rPr lang="en-GB" sz="2400" b="1" dirty="0">
                <a:solidFill>
                  <a:srgbClr val="002B49"/>
                </a:solidFill>
                <a:latin typeface="Lato" panose="020F0502020204030203" pitchFamily="34" charset="0"/>
                <a:ea typeface="+mn-ea"/>
              </a:rPr>
              <a:t>directory </a:t>
            </a:r>
            <a:r>
              <a:rPr lang="en-GB" sz="2400" kern="1200" dirty="0">
                <a:solidFill>
                  <a:schemeClr val="tx2"/>
                </a:solidFill>
                <a:latin typeface="Lato" panose="020F0502020204030203" pitchFamily="34" charset="0"/>
                <a:ea typeface="+mn-ea"/>
              </a:rPr>
              <a:t>system is like using different bo</a:t>
            </a:r>
            <a:r>
              <a:rPr lang="en-GB" sz="2400" dirty="0">
                <a:solidFill>
                  <a:schemeClr val="tx2"/>
                </a:solidFill>
                <a:latin typeface="Lato" panose="020F0502020204030203" pitchFamily="34" charset="0"/>
                <a:ea typeface="+mn-ea"/>
              </a:rPr>
              <a:t>xes to  store different types of file</a:t>
            </a:r>
            <a:endParaRPr lang="en-GB" sz="2400" kern="1200" dirty="0">
              <a:solidFill>
                <a:schemeClr val="tx2"/>
              </a:solidFill>
              <a:latin typeface="Lato" panose="020F0502020204030203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5552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B473-576E-4C61-A666-BA0D5F80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76645-010E-406A-819B-2A081B6D4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sz="3600" dirty="0">
                <a:solidFill>
                  <a:srgbClr val="FF0000"/>
                </a:solidFill>
              </a:rPr>
              <a:t>Flashing your micro:bit will DESTROY ALL YOUR DATA since it re-writes all the flash memory used by the device and the file system is stored in the flash memory. 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3600" dirty="0">
                <a:solidFill>
                  <a:srgbClr val="FF0000"/>
                </a:solidFill>
              </a:rPr>
              <a:t>However, if you switch off your device the data will remain intact until you either delete it or re-flash the device.</a:t>
            </a:r>
            <a:endParaRPr lang="en-GB" sz="36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09228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B61D4E06-5D3F-4994-A4A7-4BA626FA722D}">
  <ds:schemaRefs>
    <ds:schemaRef ds:uri="http://purl.org/dc/dcmitype/"/>
    <ds:schemaRef ds:uri="http://schemas.microsoft.com/office/infopath/2007/PartnerControls"/>
    <ds:schemaRef ds:uri="c0950e01-db07-4e41-9c32-b7a8e9fccc9b"/>
    <ds:schemaRef ds:uri="http://purl.org/dc/elements/1.1/"/>
    <ds:schemaRef ds:uri="http://schemas.microsoft.com/office/2006/metadata/properties"/>
    <ds:schemaRef ds:uri="f2ad5090-61a8-4b8c-ab70-68f4ff4d1933"/>
    <ds:schemaRef ds:uri="http://schemas.microsoft.com/sharepoint/v3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sharepoint/v3/field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312</Words>
  <Application>Microsoft Office PowerPoint</Application>
  <PresentationFormat>Widescreen</PresentationFormat>
  <Paragraphs>35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Lato</vt:lpstr>
      <vt:lpstr>Wingdings</vt:lpstr>
      <vt:lpstr>1_Arm_PPT_Public</vt:lpstr>
      <vt:lpstr>Storage and files</vt:lpstr>
      <vt:lpstr>What the Lesson Will Cover</vt:lpstr>
      <vt:lpstr>Files</vt:lpstr>
      <vt:lpstr>Storage</vt:lpstr>
      <vt:lpstr>Flat-file and Directories</vt:lpstr>
      <vt:lpstr>Creating Files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2020-12-11T10:39:17Z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