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5511" r:id="rId6"/>
  </p:sldMasterIdLst>
  <p:notesMasterIdLst>
    <p:notesMasterId r:id="rId16"/>
  </p:notesMasterIdLst>
  <p:handoutMasterIdLst>
    <p:handoutMasterId r:id="rId17"/>
  </p:handoutMasterIdLst>
  <p:sldIdLst>
    <p:sldId id="349" r:id="rId7"/>
    <p:sldId id="357" r:id="rId8"/>
    <p:sldId id="341" r:id="rId9"/>
    <p:sldId id="352" r:id="rId10"/>
    <p:sldId id="355" r:id="rId11"/>
    <p:sldId id="353" r:id="rId12"/>
    <p:sldId id="354" r:id="rId13"/>
    <p:sldId id="356" r:id="rId14"/>
    <p:sldId id="333" r:id="rId15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B49"/>
    <a:srgbClr val="E5ECEB"/>
    <a:srgbClr val="95D600"/>
    <a:srgbClr val="FF6B00"/>
    <a:srgbClr val="00C1DE"/>
    <a:srgbClr val="FFC600"/>
    <a:srgbClr val="FF6900"/>
    <a:srgbClr val="93E5FF"/>
    <a:srgbClr val="7B7F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0D2773-1729-4C8C-A308-9F437CE3AB98}" v="89" dt="2019-07-06T08:52:21.580"/>
  </p1510:revLst>
</p1510:revInfo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171" autoAdjust="0"/>
  </p:normalViewPr>
  <p:slideViewPr>
    <p:cSldViewPr snapToGrid="0">
      <p:cViewPr varScale="1">
        <p:scale>
          <a:sx n="96" d="100"/>
          <a:sy n="96" d="100"/>
        </p:scale>
        <p:origin x="111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5" Type="http://schemas.openxmlformats.org/officeDocument/2006/relationships/customXml" Target="../customXml/item5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B394A5-FD1F-430F-BB3A-F7878AC293E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ABC0BB-F774-4303-9701-003B3E743A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EB52217F-109B-4561-ACE4-BE073A308A21}" type="datetimeFigureOut">
              <a:rPr lang="en-US" altLang="en-US"/>
              <a:pPr>
                <a:defRPr/>
              </a:pPr>
              <a:t>12/11/2020</a:t>
            </a:fld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3CE605-DAD4-4C64-BE6E-BE3D8E5504A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699187-58AF-4D6B-8526-D5C98A6AF82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79C45C6D-DBFC-4B67-A8DE-9C2360ACC98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531822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7C0424-39BA-4205-9510-7D8372B40FA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0861BC-4E89-4909-9F41-7A6E2018373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5B25F150-DB0B-4758-AFA9-222A6E446235}" type="datetimeFigureOut">
              <a:rPr lang="en-US" altLang="en-US"/>
              <a:pPr>
                <a:defRPr/>
              </a:pPr>
              <a:t>12/11/2020</a:t>
            </a:fld>
            <a:endParaRPr lang="en-US" altLang="en-US" dirty="0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D5B20C51-CC4D-4C34-9C63-92F50CE02E9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DAC138B7-E2A5-4B5D-ADC2-E53A511B52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A61A1A-4481-471C-A253-BE997586AA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C0DDD9-A1C6-46BA-89ED-AF0DD26726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3B16354E-6974-4833-AB87-3220A0835E8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767580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ts val="6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Display and start the lesson with a discussion about error messages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329726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53714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Discuss the machine module, ask Learners what a module is</a:t>
            </a:r>
          </a:p>
          <a:p>
            <a:r>
              <a:rPr lang="en-GB" dirty="0"/>
              <a:t>Explain that the machine module can damage the micro:bit if used incorrectly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796596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Ask Learners how a computer knows something is wrong it not working correctly</a:t>
            </a:r>
          </a:p>
          <a:p>
            <a:r>
              <a:rPr lang="en-GB" dirty="0"/>
              <a:t>Explain the role of the kernel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883385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Explain about ID numbers, perhaps could give examples of other uses of ID numbers, (gamer tags, health records)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154058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Explain about the CPU and its role</a:t>
            </a:r>
          </a:p>
          <a:p>
            <a:r>
              <a:rPr lang="en-GB" dirty="0"/>
              <a:t>Learners could make a list of all the devices that use a CPU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304400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Recap that time is measured in milliseconds, so 1000 is 1 second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91780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6D848DF0-097D-4560-9447-592EE2B146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67"/>
          <a:stretch>
            <a:fillRect/>
          </a:stretch>
        </p:blipFill>
        <p:spPr bwMode="auto">
          <a:xfrm>
            <a:off x="0" y="0"/>
            <a:ext cx="122523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358EDEA1-0DE3-4FC1-BD43-3AA9652E3E3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FE9339E2-6786-4585-B68E-B160A16B52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B2A1FB-5F08-4983-827C-7406A849E900}"/>
              </a:ext>
            </a:extLst>
          </p:cNvPr>
          <p:cNvSpPr/>
          <p:nvPr userDrawn="1"/>
        </p:nvSpPr>
        <p:spPr>
          <a:xfrm>
            <a:off x="3413126" y="4835525"/>
            <a:ext cx="3828922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4BEA0D-7E19-4ECC-A868-BDD295C3C5AD}"/>
              </a:ext>
            </a:extLst>
          </p:cNvPr>
          <p:cNvSpPr/>
          <p:nvPr userDrawn="1"/>
        </p:nvSpPr>
        <p:spPr>
          <a:xfrm rot="5400000">
            <a:off x="9135998" y="3897249"/>
            <a:ext cx="955675" cy="47435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52877D-AFFE-4F87-98A7-0F60ACE3A468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BE22F3-8447-4280-A964-8A2DE5DCE0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pic>
        <p:nvPicPr>
          <p:cNvPr id="16" name="Picture 16">
            <a:extLst>
              <a:ext uri="{FF2B5EF4-FFF2-40B4-BE49-F238E27FC236}">
                <a16:creationId xmlns:a16="http://schemas.microsoft.com/office/drawing/2014/main" id="{DF830758-099E-403E-BA65-CFA5270CF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4">
            <a:extLst>
              <a:ext uri="{FF2B5EF4-FFF2-40B4-BE49-F238E27FC236}">
                <a16:creationId xmlns:a16="http://schemas.microsoft.com/office/drawing/2014/main" id="{1F8231B9-154D-4155-9D0E-202BE47E2A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707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426906" y="5958086"/>
            <a:ext cx="4264272" cy="295077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2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426906" y="6267966"/>
            <a:ext cx="4264272" cy="30110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8193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 w/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125" y="1237785"/>
            <a:ext cx="11180867" cy="459520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1pPr>
            <a:lvl2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02357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3E00537-4172-4053-A616-87E429C679AC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662113"/>
            <a:ext cx="0" cy="447357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620481"/>
            <a:ext cx="5332942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9"/>
          </p:nvPr>
        </p:nvSpPr>
        <p:spPr>
          <a:xfrm>
            <a:off x="492125" y="2361952"/>
            <a:ext cx="5332941" cy="3605743"/>
          </a:xfrm>
        </p:spPr>
        <p:txBody>
          <a:bodyPr/>
          <a:lstStyle>
            <a:lvl1pPr marL="342900" indent="-34290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31"/>
          <p:cNvSpPr>
            <a:spLocks noGrp="1"/>
          </p:cNvSpPr>
          <p:nvPr>
            <p:ph type="body" sz="quarter" idx="18"/>
          </p:nvPr>
        </p:nvSpPr>
        <p:spPr>
          <a:xfrm>
            <a:off x="6341534" y="1620481"/>
            <a:ext cx="5332942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21"/>
          </p:nvPr>
        </p:nvSpPr>
        <p:spPr>
          <a:xfrm>
            <a:off x="6339947" y="2361951"/>
            <a:ext cx="5332941" cy="3605743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050897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6">
            <a:extLst>
              <a:ext uri="{FF2B5EF4-FFF2-40B4-BE49-F238E27FC236}">
                <a16:creationId xmlns:a16="http://schemas.microsoft.com/office/drawing/2014/main" id="{68E74E5E-FCF5-49A9-B64D-DF3149C4A4D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148138" y="1754188"/>
            <a:ext cx="3903662" cy="4305300"/>
            <a:chOff x="3706307" y="1883391"/>
            <a:chExt cx="3803176" cy="447295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9795D2F-D322-4144-8DA8-55D6A294274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06307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B4D2EAD-40A5-4C0B-900F-916EB19FF74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509483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789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defRPr>
                <a:solidFill>
                  <a:srgbClr val="383838"/>
                </a:solidFill>
              </a:defRPr>
            </a:lvl3pPr>
            <a:lvl4pPr>
              <a:defRPr>
                <a:solidFill>
                  <a:srgbClr val="383838"/>
                </a:solidFill>
              </a:defRPr>
            </a:lvl4pPr>
            <a:lvl5pP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0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idx="17"/>
          </p:nvPr>
        </p:nvSpPr>
        <p:spPr>
          <a:xfrm>
            <a:off x="4444207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idx="18"/>
          </p:nvPr>
        </p:nvSpPr>
        <p:spPr>
          <a:xfrm>
            <a:off x="8300113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Text Placeholder 131"/>
          <p:cNvSpPr>
            <a:spLocks noGrp="1"/>
          </p:cNvSpPr>
          <p:nvPr>
            <p:ph type="body" sz="quarter" idx="19"/>
          </p:nvPr>
        </p:nvSpPr>
        <p:spPr>
          <a:xfrm>
            <a:off x="4419997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1"/>
          <p:cNvSpPr>
            <a:spLocks noGrp="1"/>
          </p:cNvSpPr>
          <p:nvPr>
            <p:ph type="body" sz="quarter" idx="20"/>
          </p:nvPr>
        </p:nvSpPr>
        <p:spPr>
          <a:xfrm>
            <a:off x="8299449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79440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6">
            <a:extLst>
              <a:ext uri="{FF2B5EF4-FFF2-40B4-BE49-F238E27FC236}">
                <a16:creationId xmlns:a16="http://schemas.microsoft.com/office/drawing/2014/main" id="{53D234CD-759F-4F63-8BAE-5EF83F4A80C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148138" y="1625600"/>
            <a:ext cx="3903662" cy="4305300"/>
            <a:chOff x="3706307" y="1883391"/>
            <a:chExt cx="3803176" cy="447295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285B74-8217-47D6-B1F9-41EF843750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06307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1DA9028-E80A-4D10-A238-5C9D0856985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509483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562924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31"/>
          <p:cNvSpPr>
            <a:spLocks noGrp="1"/>
          </p:cNvSpPr>
          <p:nvPr>
            <p:ph type="body" sz="quarter" idx="17"/>
          </p:nvPr>
        </p:nvSpPr>
        <p:spPr>
          <a:xfrm>
            <a:off x="4416027" y="1569937"/>
            <a:ext cx="3359945" cy="560696"/>
          </a:xfrm>
        </p:spPr>
        <p:txBody>
          <a:bodyPr anchor="b" anchorCtr="0"/>
          <a:lstStyle>
            <a:lvl1pPr marL="0" indent="0">
              <a:buClr>
                <a:schemeClr val="accent1"/>
              </a:buClr>
              <a:buNone/>
              <a:defRPr lang="en-US" sz="2400" b="1" kern="1200" dirty="0" smtClean="0">
                <a:solidFill>
                  <a:schemeClr val="accent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31"/>
          <p:cNvSpPr>
            <a:spLocks noGrp="1"/>
          </p:cNvSpPr>
          <p:nvPr>
            <p:ph type="body" sz="quarter" idx="18"/>
          </p:nvPr>
        </p:nvSpPr>
        <p:spPr>
          <a:xfrm>
            <a:off x="8306264" y="1569937"/>
            <a:ext cx="3359945" cy="560696"/>
          </a:xfrm>
        </p:spPr>
        <p:txBody>
          <a:bodyPr anchor="b" anchorCtr="0"/>
          <a:lstStyle>
            <a:lvl1pPr marL="0" indent="0">
              <a:buClr>
                <a:schemeClr val="accent1"/>
              </a:buClr>
              <a:buNone/>
              <a:defRPr lang="en-US" sz="2400" b="1" kern="1200" dirty="0" smtClean="0">
                <a:solidFill>
                  <a:schemeClr val="accent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9"/>
          </p:nvPr>
        </p:nvSpPr>
        <p:spPr>
          <a:xfrm>
            <a:off x="492125" y="2323016"/>
            <a:ext cx="3359945" cy="3608590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20"/>
          </p:nvPr>
        </p:nvSpPr>
        <p:spPr>
          <a:xfrm>
            <a:off x="4416027" y="2323016"/>
            <a:ext cx="3359548" cy="3608387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21"/>
          </p:nvPr>
        </p:nvSpPr>
        <p:spPr>
          <a:xfrm>
            <a:off x="8306264" y="2323016"/>
            <a:ext cx="3360274" cy="3608387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983706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_narrow_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505B7A5-C1F7-41D3-815C-A3728D81DBDD}"/>
              </a:ext>
            </a:extLst>
          </p:cNvPr>
          <p:cNvCxnSpPr>
            <a:cxnSpLocks/>
          </p:cNvCxnSpPr>
          <p:nvPr userDrawn="1"/>
        </p:nvCxnSpPr>
        <p:spPr>
          <a:xfrm>
            <a:off x="3233738" y="1631950"/>
            <a:ext cx="0" cy="40862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idx="1"/>
          </p:nvPr>
        </p:nvSpPr>
        <p:spPr>
          <a:xfrm>
            <a:off x="492789" y="1631112"/>
            <a:ext cx="2606011" cy="4086426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21"/>
          </p:nvPr>
        </p:nvSpPr>
        <p:spPr>
          <a:xfrm>
            <a:off x="3416035" y="1631112"/>
            <a:ext cx="8256853" cy="4086426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484428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C41881F-8B1A-4F78-926D-54E8F515C458}"/>
              </a:ext>
            </a:extLst>
          </p:cNvPr>
          <p:cNvCxnSpPr>
            <a:cxnSpLocks/>
          </p:cNvCxnSpPr>
          <p:nvPr userDrawn="1"/>
        </p:nvCxnSpPr>
        <p:spPr>
          <a:xfrm>
            <a:off x="8932863" y="1746250"/>
            <a:ext cx="0" cy="40862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>
          <a:xfrm>
            <a:off x="9037638" y="1746560"/>
            <a:ext cx="2635250" cy="4086428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21"/>
          </p:nvPr>
        </p:nvSpPr>
        <p:spPr>
          <a:xfrm>
            <a:off x="492125" y="1746250"/>
            <a:ext cx="8335964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892495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tex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3354388" y="1671610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4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3354388" y="3809037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5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9066213" y="1671610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6" name="Picture Placeholder 5"/>
          <p:cNvSpPr>
            <a:spLocks noGrp="1"/>
          </p:cNvSpPr>
          <p:nvPr>
            <p:ph type="pic" sz="quarter" idx="20"/>
          </p:nvPr>
        </p:nvSpPr>
        <p:spPr>
          <a:xfrm>
            <a:off x="9066213" y="3809037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92125" y="1671610"/>
            <a:ext cx="2606675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01738" indent="-1730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220216" y="1671610"/>
            <a:ext cx="2606675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01738" indent="-1730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45905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ith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789" y="1671612"/>
            <a:ext cx="5467744" cy="4086426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0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6211237" y="1671610"/>
            <a:ext cx="5461651" cy="4086427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1145665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d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able Placeholder 3"/>
          <p:cNvSpPr>
            <a:spLocks noGrp="1"/>
          </p:cNvSpPr>
          <p:nvPr>
            <p:ph type="tbl" sz="quarter" idx="13"/>
          </p:nvPr>
        </p:nvSpPr>
        <p:spPr>
          <a:xfrm>
            <a:off x="492789" y="1536022"/>
            <a:ext cx="11180867" cy="408710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1863053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23454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7E5033D9-3668-4017-A592-1CF34695B2C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45C7479-AFA1-44A4-A0E2-206B7FC5D44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358EDEA1-0DE3-4FC1-BD43-3AA9652E3E3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FE9339E2-6786-4585-B68E-B160A16B52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B2A1FB-5F08-4983-827C-7406A849E900}"/>
              </a:ext>
            </a:extLst>
          </p:cNvPr>
          <p:cNvSpPr/>
          <p:nvPr userDrawn="1"/>
        </p:nvSpPr>
        <p:spPr>
          <a:xfrm>
            <a:off x="3413126" y="4835525"/>
            <a:ext cx="3828922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4BEA0D-7E19-4ECC-A868-BDD295C3C5AD}"/>
              </a:ext>
            </a:extLst>
          </p:cNvPr>
          <p:cNvSpPr/>
          <p:nvPr userDrawn="1"/>
        </p:nvSpPr>
        <p:spPr>
          <a:xfrm rot="5400000">
            <a:off x="9135998" y="3897249"/>
            <a:ext cx="955675" cy="47435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52877D-AFFE-4F87-98A7-0F60ACE3A468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BE22F3-8447-4280-A964-8A2DE5DCE0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pic>
        <p:nvPicPr>
          <p:cNvPr id="29" name="Picture 16">
            <a:extLst>
              <a:ext uri="{FF2B5EF4-FFF2-40B4-BE49-F238E27FC236}">
                <a16:creationId xmlns:a16="http://schemas.microsoft.com/office/drawing/2014/main" id="{DF830758-099E-403E-BA65-CFA5270CF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14">
            <a:extLst>
              <a:ext uri="{FF2B5EF4-FFF2-40B4-BE49-F238E27FC236}">
                <a16:creationId xmlns:a16="http://schemas.microsoft.com/office/drawing/2014/main" id="{1F8231B9-154D-4155-9D0E-202BE47E2A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990" y="-948607"/>
            <a:ext cx="12161838" cy="695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426906" y="5958086"/>
            <a:ext cx="4264272" cy="295077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426906" y="6267966"/>
            <a:ext cx="4264272" cy="30110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04419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Slide for Full Width U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72694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6">
            <a:extLst>
              <a:ext uri="{FF2B5EF4-FFF2-40B4-BE49-F238E27FC236}">
                <a16:creationId xmlns:a16="http://schemas.microsoft.com/office/drawing/2014/main" id="{AECFDFC3-E8F8-4A3B-A7B5-C494553698E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5593C93C-1E5D-4C19-8510-510953C83CCF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11EA66-8035-4072-B874-ABE710416AF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757182" y="6432905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705691CA-1385-4202-BB32-7980FD0D4BC4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C7212D-F60C-4C2D-A508-E9F1C351B12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14791" y="536644"/>
            <a:ext cx="4403725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Thank You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Danke</a:t>
            </a:r>
            <a:endParaRPr kumimoji="0" lang="en-US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Merci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谢谢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ありがとう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Gracias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Kiitos</a:t>
            </a:r>
            <a:endParaRPr kumimoji="0" lang="en-US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cs typeface="+mn-cs"/>
              </a:rPr>
              <a:t>감사합니다</a:t>
            </a:r>
            <a:endParaRPr kumimoji="0" lang="ko-KR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i-in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Mangal" panose="02040503050203030202" pitchFamily="18" charset="0"/>
              </a:rPr>
              <a:t>धन्यवाद</a:t>
            </a: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Arial" panose="020B0604020202020204" pitchFamily="34" charset="0"/>
              </a:rPr>
              <a:t>תודה</a:t>
            </a:r>
            <a:endParaRPr kumimoji="0" lang="hi-in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Mangal" panose="02040503050203030202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B5F482-A1DF-47CF-A799-587634BE9938}"/>
              </a:ext>
            </a:extLst>
          </p:cNvPr>
          <p:cNvSpPr/>
          <p:nvPr userDrawn="1"/>
        </p:nvSpPr>
        <p:spPr>
          <a:xfrm>
            <a:off x="10683875" y="5937250"/>
            <a:ext cx="1095375" cy="682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4530B3-2C71-47A4-BAB2-78A35EAF1A5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82271" y="3123385"/>
            <a:ext cx="4201604" cy="61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2991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6"/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EF865F52-F038-9143-B10F-EC315F327B49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223CA994-01FB-B24C-A927-7E3417958BAD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0683875" y="5937250"/>
            <a:ext cx="1095375" cy="682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 userDrawn="1"/>
        </p:nvSpPr>
        <p:spPr bwMode="auto">
          <a:xfrm>
            <a:off x="728663" y="4800600"/>
            <a:ext cx="54324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The Arm trademarks featured in this presentation are registered trademarks or trademarks of Arm Limited (or its subsidiaries) in the US and/or elsewhere.  All rights reserved.  All other marks featured may be trademarks of their respective owners.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</a:br>
            <a:r>
              <a:rPr kumimoji="0" lang="en-US" altLang="x-none" sz="12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www.arm.com</a:t>
            </a:r>
            <a: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/company/policies/trademarks</a:t>
            </a:r>
          </a:p>
        </p:txBody>
      </p:sp>
      <p:sp>
        <p:nvSpPr>
          <p:cNvPr id="9" name="TextBox 20"/>
          <p:cNvSpPr txBox="1">
            <a:spLocks noChangeArrowheads="1"/>
          </p:cNvSpPr>
          <p:nvPr userDrawn="1"/>
        </p:nvSpPr>
        <p:spPr bwMode="auto">
          <a:xfrm>
            <a:off x="804863" y="6430963"/>
            <a:ext cx="8350250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© 2018 Arm Limited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E9EDFC-9DD0-4ADC-9DE6-C6516087E64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60962" y="3123385"/>
            <a:ext cx="4201604" cy="61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0119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Subtitle and Content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CBF7399-A5A6-45BA-979D-565957665B70}"/>
              </a:ext>
            </a:extLst>
          </p:cNvPr>
          <p:cNvSpPr/>
          <p:nvPr userDrawn="1"/>
        </p:nvSpPr>
        <p:spPr>
          <a:xfrm>
            <a:off x="0" y="0"/>
            <a:ext cx="12192000" cy="5967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ADA842-6E77-49F5-886C-490811425F6D}"/>
              </a:ext>
            </a:extLst>
          </p:cNvPr>
          <p:cNvSpPr/>
          <p:nvPr userDrawn="1"/>
        </p:nvSpPr>
        <p:spPr>
          <a:xfrm>
            <a:off x="-15875" y="0"/>
            <a:ext cx="12192000" cy="5967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ED0DA2-9043-4185-9741-3FE41800937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82461" y="5720754"/>
            <a:ext cx="5800089" cy="1137247"/>
          </a:xfrm>
          <a:custGeom>
            <a:avLst/>
            <a:gdLst>
              <a:gd name="connsiteX0" fmla="*/ 1969769 w 5800089"/>
              <a:gd name="connsiteY0" fmla="*/ 0 h 1137247"/>
              <a:gd name="connsiteX1" fmla="*/ 5800089 w 5800089"/>
              <a:gd name="connsiteY1" fmla="*/ 0 h 1137247"/>
              <a:gd name="connsiteX2" fmla="*/ 3830319 w 5800089"/>
              <a:gd name="connsiteY2" fmla="*/ 1137247 h 1137247"/>
              <a:gd name="connsiteX3" fmla="*/ 0 w 5800089"/>
              <a:gd name="connsiteY3" fmla="*/ 1137247 h 113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00089" h="1137247">
                <a:moveTo>
                  <a:pt x="1969769" y="0"/>
                </a:moveTo>
                <a:lnTo>
                  <a:pt x="5800089" y="0"/>
                </a:lnTo>
                <a:lnTo>
                  <a:pt x="3830319" y="1137247"/>
                </a:lnTo>
                <a:lnTo>
                  <a:pt x="0" y="113724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490435" y="1666160"/>
            <a:ext cx="11180867" cy="361957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bg1"/>
              </a:buClr>
              <a:buFont typeface="Arial" charset="0"/>
              <a:buChar char="•"/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87028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25C61611-3300-41F4-84AB-94B0AEB16E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/>
          <a:stretch>
            <a:fillRect/>
          </a:stretch>
        </p:blipFill>
        <p:spPr bwMode="auto">
          <a:xfrm>
            <a:off x="0" y="0"/>
            <a:ext cx="1222533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349E85A-37F4-4B10-9CEF-826A1326388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58EDEA1-0DE3-4FC1-BD43-3AA9652E3E3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FE9339E2-6786-4585-B68E-B160A16B52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B2A1FB-5F08-4983-827C-7406A849E900}"/>
              </a:ext>
            </a:extLst>
          </p:cNvPr>
          <p:cNvSpPr/>
          <p:nvPr userDrawn="1"/>
        </p:nvSpPr>
        <p:spPr>
          <a:xfrm>
            <a:off x="3413126" y="4835525"/>
            <a:ext cx="3828922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4BEA0D-7E19-4ECC-A868-BDD295C3C5AD}"/>
              </a:ext>
            </a:extLst>
          </p:cNvPr>
          <p:cNvSpPr/>
          <p:nvPr userDrawn="1"/>
        </p:nvSpPr>
        <p:spPr>
          <a:xfrm rot="5400000">
            <a:off x="9135998" y="3897249"/>
            <a:ext cx="955675" cy="47435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52877D-AFFE-4F87-98A7-0F60ACE3A468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BE22F3-8447-4280-A964-8A2DE5DCE0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pic>
        <p:nvPicPr>
          <p:cNvPr id="29" name="Picture 16">
            <a:extLst>
              <a:ext uri="{FF2B5EF4-FFF2-40B4-BE49-F238E27FC236}">
                <a16:creationId xmlns:a16="http://schemas.microsoft.com/office/drawing/2014/main" id="{DF830758-099E-403E-BA65-CFA5270CF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14">
            <a:extLst>
              <a:ext uri="{FF2B5EF4-FFF2-40B4-BE49-F238E27FC236}">
                <a16:creationId xmlns:a16="http://schemas.microsoft.com/office/drawing/2014/main" id="{1F8231B9-154D-4155-9D0E-202BE47E2A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426906" y="5958086"/>
            <a:ext cx="4264272" cy="295077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426906" y="6267966"/>
            <a:ext cx="4264272" cy="30110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7117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012829B4-F003-443D-BAAD-D767D76076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6294006" y="2057639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/>
          </p:nvPr>
        </p:nvSpPr>
        <p:spPr>
          <a:xfrm>
            <a:off x="6298735" y="3671282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2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6294006" y="5562481"/>
            <a:ext cx="5041572" cy="23915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</a:t>
            </a:r>
          </a:p>
        </p:txBody>
      </p:sp>
      <p:sp>
        <p:nvSpPr>
          <p:cNvPr id="2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6294006" y="5872361"/>
            <a:ext cx="5041572" cy="23915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071306" y="1639338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99C5097-7251-45E1-B2AF-B137762C7DC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4863" y="1731920"/>
            <a:ext cx="4040830" cy="58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789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Section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E11C1B9F-CF01-4B19-871A-0E835AC194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62B52B8-B955-4011-BA1B-3F562C2B9721}"/>
              </a:ext>
            </a:extLst>
          </p:cNvPr>
          <p:cNvSpPr/>
          <p:nvPr userDrawn="1"/>
        </p:nvSpPr>
        <p:spPr>
          <a:xfrm>
            <a:off x="9145588" y="0"/>
            <a:ext cx="94456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C667FE-5F49-4902-BA4E-5F42CE73BF8F}"/>
              </a:ext>
            </a:extLst>
          </p:cNvPr>
          <p:cNvSpPr/>
          <p:nvPr userDrawn="1"/>
        </p:nvSpPr>
        <p:spPr>
          <a:xfrm rot="5400000">
            <a:off x="5618956" y="-781843"/>
            <a:ext cx="954087" cy="12192000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 header if needed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D1E5EE6-EC60-4F36-8250-F6D27EEE174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29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Section Divider slide">
    <p:bg>
      <p:bgPr>
        <a:solidFill>
          <a:schemeClr val="tx2">
            <a:alpha val="79999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5B8B71E0-69B2-4405-92A4-A8D4317D90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B01617F-3437-4EA0-9F3A-35641BDCD476}"/>
              </a:ext>
            </a:extLst>
          </p:cNvPr>
          <p:cNvSpPr/>
          <p:nvPr userDrawn="1"/>
        </p:nvSpPr>
        <p:spPr>
          <a:xfrm>
            <a:off x="2473325" y="5788025"/>
            <a:ext cx="5715000" cy="957263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3C7CB8-D0ED-4CBB-A14C-0F5A992AEC32}"/>
              </a:ext>
            </a:extLst>
          </p:cNvPr>
          <p:cNvSpPr/>
          <p:nvPr userDrawn="1"/>
        </p:nvSpPr>
        <p:spPr>
          <a:xfrm rot="5400000">
            <a:off x="8668545" y="3399631"/>
            <a:ext cx="950912" cy="3825875"/>
          </a:xfrm>
          <a:prstGeom prst="rect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6458DA-6FE5-4EAB-9430-95208E73E3F5}"/>
              </a:ext>
            </a:extLst>
          </p:cNvPr>
          <p:cNvSpPr/>
          <p:nvPr userDrawn="1"/>
        </p:nvSpPr>
        <p:spPr>
          <a:xfrm rot="5400000">
            <a:off x="8661400" y="-395287"/>
            <a:ext cx="2852737" cy="3798888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Subheader</a:t>
            </a:r>
            <a:r>
              <a:rPr lang="en-US"/>
              <a:t> if needed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EFCF160-BBA0-4263-8872-2E8BE7E8326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245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Section Divider slide">
    <p:bg>
      <p:bgPr>
        <a:solidFill>
          <a:schemeClr val="tx2">
            <a:alpha val="79999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80CE8D38-A1A3-42B2-A2B4-D2CAD399E6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9895B2B-A497-48E9-ADEB-D02F00658322}"/>
              </a:ext>
            </a:extLst>
          </p:cNvPr>
          <p:cNvSpPr/>
          <p:nvPr userDrawn="1"/>
        </p:nvSpPr>
        <p:spPr>
          <a:xfrm rot="5400000">
            <a:off x="8189913" y="1981200"/>
            <a:ext cx="2865438" cy="2859087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5602E1-3D6F-4250-94C4-9D35DC940925}"/>
              </a:ext>
            </a:extLst>
          </p:cNvPr>
          <p:cNvSpPr/>
          <p:nvPr userDrawn="1"/>
        </p:nvSpPr>
        <p:spPr>
          <a:xfrm rot="5400000">
            <a:off x="7238207" y="70644"/>
            <a:ext cx="952500" cy="2865437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F608C9-DD55-416C-933C-355A9DCB6145}"/>
              </a:ext>
            </a:extLst>
          </p:cNvPr>
          <p:cNvSpPr/>
          <p:nvPr userDrawn="1"/>
        </p:nvSpPr>
        <p:spPr>
          <a:xfrm>
            <a:off x="2473325" y="4838700"/>
            <a:ext cx="5715000" cy="955675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Subheader</a:t>
            </a:r>
            <a:r>
              <a:rPr lang="en-US"/>
              <a:t> if needed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9B99F94-93C6-4007-A4D0-E71FCE85B90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050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Section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C76D8CDB-659F-4586-B25C-B4DE95CC43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D1C067D-A19A-479C-9DB4-AD81E6604607}"/>
              </a:ext>
            </a:extLst>
          </p:cNvPr>
          <p:cNvSpPr/>
          <p:nvPr userDrawn="1"/>
        </p:nvSpPr>
        <p:spPr>
          <a:xfrm>
            <a:off x="2473325" y="4838700"/>
            <a:ext cx="5715000" cy="955675"/>
          </a:xfrm>
          <a:prstGeom prst="rect">
            <a:avLst/>
          </a:prstGeom>
          <a:solidFill>
            <a:srgbClr val="FFC6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8ACF3F-3E27-461E-9EDA-788397E79711}"/>
              </a:ext>
            </a:extLst>
          </p:cNvPr>
          <p:cNvSpPr/>
          <p:nvPr userDrawn="1"/>
        </p:nvSpPr>
        <p:spPr>
          <a:xfrm rot="5400000">
            <a:off x="8189913" y="1981200"/>
            <a:ext cx="2865438" cy="2859087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8FA392-092A-4708-90F0-75F695B65C9A}"/>
              </a:ext>
            </a:extLst>
          </p:cNvPr>
          <p:cNvSpPr/>
          <p:nvPr userDrawn="1"/>
        </p:nvSpPr>
        <p:spPr>
          <a:xfrm rot="5400000">
            <a:off x="7238207" y="70644"/>
            <a:ext cx="952500" cy="2865437"/>
          </a:xfrm>
          <a:prstGeom prst="rect">
            <a:avLst/>
          </a:prstGeom>
          <a:solidFill>
            <a:srgbClr val="FF6900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Subheader</a:t>
            </a:r>
            <a:r>
              <a:rPr lang="en-US"/>
              <a:t> if needed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5602A8C-9823-4809-982C-93956DD56D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522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 with TOP level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 hasCustomPrompt="1"/>
          </p:nvPr>
        </p:nvSpPr>
        <p:spPr>
          <a:xfrm>
            <a:off x="505619" y="1248319"/>
            <a:ext cx="11180762" cy="436136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67278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3pPr>
            <a:lvl4pPr marL="1293178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noProof="0" dirty="0"/>
              <a:t>Click to edit Master text styles with Top Level Bullet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7438150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125" y="295275"/>
            <a:ext cx="11180763" cy="66675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4EB643E-3109-434C-BA97-15D4C8A5E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2125" y="1479550"/>
            <a:ext cx="11180763" cy="40862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85C44994-EE29-4E68-942C-33DEE4CDA452}"/>
              </a:ext>
            </a:extLst>
          </p:cNvPr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>
            <a:off x="9155113" y="6416914"/>
            <a:ext cx="2904881" cy="349690"/>
          </a:xfrm>
          <a:prstGeom prst="rect">
            <a:avLst/>
          </a:prstGeom>
        </p:spPr>
      </p:pic>
      <p:sp>
        <p:nvSpPr>
          <p:cNvPr id="1029" name="TextBox 26"/>
          <p:cNvSpPr txBox="1">
            <a:spLocks noChangeArrowheads="1"/>
          </p:cNvSpPr>
          <p:nvPr userDrawn="1"/>
        </p:nvSpPr>
        <p:spPr bwMode="auto">
          <a:xfrm flipH="1">
            <a:off x="1485798" y="6347664"/>
            <a:ext cx="1092031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2682C2D1-8EA8-E748-B66F-74D4D53CF8F8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Lato" panose="020F0502020204030203" pitchFamily="34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Lato" panose="020F0502020204030203" pitchFamily="34" charset="0"/>
              <a:ea typeface="ＭＳ Ｐゴシック" charset="-128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AB6087-5F79-4BE7-942A-42714288F3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Lato" panose="020F0502020204030203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3071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12" r:id="rId1"/>
    <p:sldLayoutId id="2147485513" r:id="rId2"/>
    <p:sldLayoutId id="2147485514" r:id="rId3"/>
    <p:sldLayoutId id="2147485515" r:id="rId4"/>
    <p:sldLayoutId id="2147485516" r:id="rId5"/>
    <p:sldLayoutId id="2147485517" r:id="rId6"/>
    <p:sldLayoutId id="2147485518" r:id="rId7"/>
    <p:sldLayoutId id="2147485519" r:id="rId8"/>
    <p:sldLayoutId id="2147485520" r:id="rId9"/>
    <p:sldLayoutId id="2147485521" r:id="rId10"/>
    <p:sldLayoutId id="2147485522" r:id="rId11"/>
    <p:sldLayoutId id="2147485523" r:id="rId12"/>
    <p:sldLayoutId id="2147485524" r:id="rId13"/>
    <p:sldLayoutId id="2147485525" r:id="rId14"/>
    <p:sldLayoutId id="2147485526" r:id="rId15"/>
    <p:sldLayoutId id="2147485527" r:id="rId16"/>
    <p:sldLayoutId id="2147485528" r:id="rId17"/>
    <p:sldLayoutId id="2147485529" r:id="rId18"/>
    <p:sldLayoutId id="2147485530" r:id="rId19"/>
    <p:sldLayoutId id="2147485531" r:id="rId20"/>
    <p:sldLayoutId id="2147485532" r:id="rId21"/>
    <p:sldLayoutId id="2147485533" r:id="rId22"/>
    <p:sldLayoutId id="2147485534" r:id="rId23"/>
  </p:sldLayoutIdLst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 kern="1200" spc="-50">
          <a:solidFill>
            <a:schemeClr val="accent1"/>
          </a:solidFill>
          <a:latin typeface="Lato" panose="020F0502020204030203" pitchFamily="34" charset="0"/>
          <a:ea typeface="ＭＳ Ｐゴシック" charset="0"/>
          <a:cs typeface="Lato" panose="020F0502020204030203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9pPr>
    </p:titleStyle>
    <p:bodyStyle>
      <a:lvl1pPr marL="342900" indent="-342900" algn="l" rtl="0" eaLnBrk="1" fontAlgn="base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 typeface="Arial" charset="0"/>
        <a:buChar char="•"/>
        <a:defRPr sz="2400" kern="1200">
          <a:solidFill>
            <a:schemeClr val="tx2"/>
          </a:solidFill>
          <a:latin typeface="Lato" panose="020F0502020204030203" pitchFamily="34" charset="0"/>
          <a:ea typeface="ＭＳ Ｐゴシック" charset="0"/>
          <a:cs typeface="Lato" panose="020F0502020204030203" pitchFamily="34" charset="0"/>
        </a:defRPr>
      </a:lvl1pPr>
      <a:lvl2pPr marL="581343" indent="-16668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Arial" charset="0"/>
        <a:buChar char="•"/>
        <a:defRPr kern="1200">
          <a:solidFill>
            <a:srgbClr val="383838"/>
          </a:solidFill>
          <a:latin typeface="Lato" panose="020F0502020204030203" pitchFamily="34" charset="0"/>
          <a:ea typeface="ＭＳ Ｐゴシック" charset="0"/>
          <a:cs typeface="+mn-cs"/>
        </a:defRPr>
      </a:lvl2pPr>
      <a:lvl3pPr marL="855663" indent="-16668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charset="0"/>
        <a:buChar char="–"/>
        <a:defRPr kern="1200">
          <a:solidFill>
            <a:srgbClr val="383838"/>
          </a:solidFill>
          <a:latin typeface="Lato" panose="020F0502020204030203" pitchFamily="34" charset="0"/>
          <a:ea typeface="ＭＳ Ｐゴシック" charset="0"/>
          <a:cs typeface="+mn-cs"/>
        </a:defRPr>
      </a:lvl3pPr>
      <a:lvl4pPr marL="1201738" indent="-17303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charset="2"/>
        <a:buChar char="§"/>
        <a:defRPr kern="1200">
          <a:solidFill>
            <a:srgbClr val="383838"/>
          </a:solidFill>
          <a:latin typeface="Lato" panose="020F0502020204030203" pitchFamily="34" charset="0"/>
          <a:ea typeface="ＭＳ Ｐゴシック" charset="0"/>
          <a:cs typeface="+mn-cs"/>
        </a:defRPr>
      </a:lvl4pPr>
      <a:lvl5pPr marL="1427163" indent="-168275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charset="0"/>
        <a:buChar char="–"/>
        <a:defRPr kern="1200">
          <a:solidFill>
            <a:srgbClr val="383838"/>
          </a:solidFill>
          <a:latin typeface="Lato" panose="020F0502020204030203" pitchFamily="34" charset="0"/>
          <a:ea typeface="ＭＳ Ｐゴシック" charset="0"/>
          <a:cs typeface="+mn-cs"/>
        </a:defRPr>
      </a:lvl5pPr>
      <a:lvl6pPr marL="16550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6pPr>
      <a:lvl7pPr marL="18836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7pPr>
      <a:lvl8pPr marL="21122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8pPr>
      <a:lvl9pPr marL="23408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://www.publicdomainpictures.net/view-image.php?image=37053&amp;picture=fast-red-button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en.wikipedia.org/wiki/File:Emojione_1F4DB.svg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://commons.wikimedia.org/wiki/File:Cpu.jpg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0B3793-2484-4215-9912-BD10582EF32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426906" y="1362464"/>
            <a:ext cx="4268207" cy="407342"/>
          </a:xfrm>
        </p:spPr>
        <p:txBody>
          <a:bodyPr/>
          <a:lstStyle/>
          <a:p>
            <a:pPr marL="0" indent="0">
              <a:buNone/>
            </a:pPr>
            <a:r>
              <a:rPr lang="en-GB" sz="2400"/>
              <a:t>Lesson</a:t>
            </a:r>
            <a:r>
              <a:rPr lang="en-GB"/>
              <a:t> 14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7A11DA8-3E58-4837-93F9-0EB6A05EA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Machine Module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C6341C-D9D1-45B8-8A7A-DA98A8DFE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5564" y="5969431"/>
            <a:ext cx="4279763" cy="621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617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2FAE2-0D25-4896-800F-BB92AB4C0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Blue screen of death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159E8F1E-B84F-4B81-8199-9B47A6DEAFDB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/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19D125-F732-42E7-B75E-F0F486EF1D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12320338" cy="693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866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E8989-3403-4D5A-AEF2-A3FAC4774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the Lesson Will Cover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88CEC-0DE0-4FBE-9ADC-A69C576AA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1200"/>
              </a:spcBef>
            </a:pPr>
            <a:r>
              <a:rPr lang="en-GB" dirty="0"/>
              <a:t>Know what the </a:t>
            </a:r>
            <a:r>
              <a:rPr lang="en-GB" b="1" dirty="0">
                <a:solidFill>
                  <a:srgbClr val="002B49"/>
                </a:solidFill>
              </a:rPr>
              <a:t>machine module </a:t>
            </a:r>
            <a:r>
              <a:rPr lang="en-GB" dirty="0"/>
              <a:t>is</a:t>
            </a:r>
          </a:p>
          <a:p>
            <a:pPr lvl="0">
              <a:spcBef>
                <a:spcPts val="1200"/>
              </a:spcBef>
            </a:pPr>
            <a:r>
              <a:rPr lang="en-GB" dirty="0"/>
              <a:t>Demonstrate a use of some of the features </a:t>
            </a:r>
          </a:p>
          <a:p>
            <a:pPr>
              <a:spcBef>
                <a:spcPts val="1200"/>
              </a:spcBef>
            </a:pPr>
            <a:r>
              <a:rPr lang="en-GB" dirty="0"/>
              <a:t>Adapt the features to use in programs</a:t>
            </a:r>
          </a:p>
        </p:txBody>
      </p:sp>
    </p:spTree>
    <p:extLst>
      <p:ext uri="{BB962C8B-B14F-4D97-AF65-F5344CB8AC3E}">
        <p14:creationId xmlns:p14="http://schemas.microsoft.com/office/powerpoint/2010/main" val="622452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E8989-3403-4D5A-AEF2-A3FAC4774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the Machine Module?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88CEC-0DE0-4FBE-9ADC-A69C576AA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GB" dirty="0"/>
              <a:t>The micro:bit machine module contains a number of functions related to the </a:t>
            </a:r>
            <a:r>
              <a:rPr lang="en-GB" dirty="0" err="1"/>
              <a:t>micro:bit</a:t>
            </a:r>
            <a:r>
              <a:rPr lang="en-GB" dirty="0"/>
              <a:t> hardware</a:t>
            </a:r>
          </a:p>
          <a:p>
            <a:pPr>
              <a:spcBef>
                <a:spcPts val="1200"/>
              </a:spcBef>
            </a:pPr>
            <a:r>
              <a:rPr lang="en-GB" dirty="0"/>
              <a:t>The module allows you access to the restricted hardware such as the </a:t>
            </a:r>
            <a:r>
              <a:rPr lang="en-GB" b="1" dirty="0">
                <a:solidFill>
                  <a:srgbClr val="002B49"/>
                </a:solidFill>
              </a:rPr>
              <a:t>CPU</a:t>
            </a:r>
            <a:r>
              <a:rPr lang="en-GB" dirty="0"/>
              <a:t>, timers, buses, etc</a:t>
            </a:r>
          </a:p>
          <a:p>
            <a:pPr>
              <a:spcBef>
                <a:spcPts val="1200"/>
              </a:spcBef>
            </a:pPr>
            <a:r>
              <a:rPr lang="en-GB" b="1" dirty="0">
                <a:solidFill>
                  <a:srgbClr val="FF0000"/>
                </a:solidFill>
              </a:rPr>
              <a:t>Be aware that if used incorrectly they can lead to malfunction, lockups, crashes of your board, and in extreme cases, hardware damage</a:t>
            </a:r>
            <a:endParaRPr lang="en-GB" dirty="0">
              <a:solidFill>
                <a:srgbClr val="FF0000"/>
              </a:solidFill>
            </a:endParaRPr>
          </a:p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9801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CB473-576E-4C61-A666-BA0D5F80E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Kernel Panic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F662819-EF9A-45F8-8F1D-319B81F0D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25" y="1237785"/>
            <a:ext cx="6852572" cy="4595203"/>
          </a:xfrm>
        </p:spPr>
        <p:txBody>
          <a:bodyPr/>
          <a:lstStyle/>
          <a:p>
            <a:pPr lvl="0">
              <a:spcBef>
                <a:spcPts val="1200"/>
              </a:spcBef>
            </a:pPr>
            <a:r>
              <a:rPr lang="en-GB" dirty="0"/>
              <a:t>The </a:t>
            </a:r>
            <a:r>
              <a:rPr lang="en-GB" b="1" dirty="0">
                <a:solidFill>
                  <a:srgbClr val="002B49"/>
                </a:solidFill>
              </a:rPr>
              <a:t>kernel</a:t>
            </a:r>
            <a:r>
              <a:rPr lang="en-GB" dirty="0"/>
              <a:t> is a key part of an operating system that loads and remains in the memory of the computer</a:t>
            </a:r>
          </a:p>
          <a:p>
            <a:pPr lvl="0">
              <a:spcBef>
                <a:spcPts val="1200"/>
              </a:spcBef>
            </a:pPr>
            <a:r>
              <a:rPr lang="en-GB" dirty="0"/>
              <a:t>If an error occurs it goes into a panic, which usually means that it displays some sort of error message</a:t>
            </a:r>
          </a:p>
          <a:p>
            <a:pPr lvl="0">
              <a:spcBef>
                <a:spcPts val="1200"/>
              </a:spcBef>
            </a:pPr>
            <a:r>
              <a:rPr lang="en-GB" dirty="0"/>
              <a:t>This error message can be used to look up what the issue is and how to resolve it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F0C7CFFE-356D-401E-AD8C-60F972AADB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581498" y="1237785"/>
            <a:ext cx="3150669" cy="3019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383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CB473-576E-4C61-A666-BA0D5F80E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Unique ID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F662819-EF9A-45F8-8F1D-319B81F0D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25" y="1237785"/>
            <a:ext cx="7177036" cy="4595203"/>
          </a:xfrm>
        </p:spPr>
        <p:txBody>
          <a:bodyPr/>
          <a:lstStyle/>
          <a:p>
            <a:pPr lvl="0">
              <a:spcBef>
                <a:spcPts val="1200"/>
              </a:spcBef>
            </a:pPr>
            <a:r>
              <a:rPr lang="en-GB" dirty="0"/>
              <a:t>Every micro:bit has its own unique ID number which is used to distinguish it from other </a:t>
            </a:r>
            <a:r>
              <a:rPr lang="en-GB" dirty="0" err="1"/>
              <a:t>micro:bits</a:t>
            </a:r>
            <a:r>
              <a:rPr lang="en-GB" dirty="0"/>
              <a:t> </a:t>
            </a:r>
          </a:p>
          <a:p>
            <a:pPr lvl="0">
              <a:spcBef>
                <a:spcPts val="1200"/>
              </a:spcBef>
            </a:pPr>
            <a:r>
              <a:rPr lang="en-GB" dirty="0"/>
              <a:t>There are several hundred thousand micro:bits all over the world each with their own unique ID number</a:t>
            </a:r>
          </a:p>
          <a:p>
            <a:pPr lvl="0">
              <a:spcBef>
                <a:spcPts val="1200"/>
              </a:spcBef>
            </a:pPr>
            <a:r>
              <a:rPr lang="en-GB" dirty="0"/>
              <a:t>You can use the machine module to return the ID number as a byte string</a:t>
            </a:r>
          </a:p>
          <a:p>
            <a:pPr lvl="0">
              <a:spcBef>
                <a:spcPts val="1200"/>
              </a:spcBef>
            </a:pPr>
            <a:r>
              <a:rPr lang="en-GB" dirty="0"/>
              <a:t>This is a combination of letters, number symbols</a:t>
            </a:r>
          </a:p>
        </p:txBody>
      </p:sp>
      <p:pic>
        <p:nvPicPr>
          <p:cNvPr id="4" name="Picture 3" descr="A drawing of a person&#10;&#10;Description automatically generated">
            <a:extLst>
              <a:ext uri="{FF2B5EF4-FFF2-40B4-BE49-F238E27FC236}">
                <a16:creationId xmlns:a16="http://schemas.microsoft.com/office/drawing/2014/main" id="{9D757836-2BF9-4491-8514-D4EEE40D02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896725" y="465220"/>
            <a:ext cx="3617495" cy="36174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6B1781-951F-4DD8-B47A-148A8E29A0B1}"/>
              </a:ext>
            </a:extLst>
          </p:cNvPr>
          <p:cNvSpPr txBox="1"/>
          <p:nvPr/>
        </p:nvSpPr>
        <p:spPr>
          <a:xfrm>
            <a:off x="8598567" y="4082715"/>
            <a:ext cx="291565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900" dirty="0">
                <a:hlinkClick r:id="rId4" tooltip="https://en.wikipedia.org/wiki/File:Emojione_1F4DB.svg"/>
              </a:rPr>
              <a:t>This Photo</a:t>
            </a:r>
            <a:r>
              <a:rPr lang="en-GB" sz="900" dirty="0"/>
              <a:t> by Unknown Author is licensed under </a:t>
            </a:r>
            <a:r>
              <a:rPr lang="en-GB" sz="900" dirty="0">
                <a:hlinkClick r:id="rId5" tooltip="https://creativecommons.org/licenses/by-sa/3.0/"/>
              </a:rPr>
              <a:t>CC BY-SA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1603319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CB473-576E-4C61-A666-BA0D5F80E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CPU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F662819-EF9A-45F8-8F1D-319B81F0D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25" y="1070638"/>
            <a:ext cx="7224128" cy="459520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GB" dirty="0"/>
              <a:t>The central processing unit (CPU) is like the brain of each </a:t>
            </a:r>
            <a:r>
              <a:rPr lang="en-GB" dirty="0" err="1"/>
              <a:t>micro:bit</a:t>
            </a:r>
            <a:endParaRPr lang="en-GB" dirty="0"/>
          </a:p>
          <a:p>
            <a:pPr>
              <a:spcBef>
                <a:spcPts val="1200"/>
              </a:spcBef>
            </a:pPr>
            <a:r>
              <a:rPr lang="en-GB" dirty="0"/>
              <a:t>It is responsible for processing all the program instructions and then responding  </a:t>
            </a:r>
          </a:p>
          <a:p>
            <a:pPr>
              <a:spcBef>
                <a:spcPts val="1200"/>
              </a:spcBef>
            </a:pPr>
            <a:r>
              <a:rPr lang="en-GB" dirty="0"/>
              <a:t>For example, when you press Button A, the smiley face is displayed on the LED matrix – this is controlled by the CPU</a:t>
            </a:r>
          </a:p>
          <a:p>
            <a:pPr>
              <a:spcBef>
                <a:spcPts val="1200"/>
              </a:spcBef>
            </a:pPr>
            <a:r>
              <a:rPr lang="en-GB" dirty="0"/>
              <a:t>It is possible to return the frequency that the CPU is running at</a:t>
            </a:r>
          </a:p>
          <a:p>
            <a:pPr>
              <a:spcBef>
                <a:spcPts val="1200"/>
              </a:spcBef>
            </a:pPr>
            <a:r>
              <a:rPr lang="en-GB" dirty="0"/>
              <a:t>This is measured in </a:t>
            </a:r>
            <a:r>
              <a:rPr lang="en-GB" b="1" dirty="0">
                <a:solidFill>
                  <a:srgbClr val="002B49"/>
                </a:solidFill>
              </a:rPr>
              <a:t>Hertz</a:t>
            </a:r>
            <a:r>
              <a:rPr lang="en-GB" dirty="0"/>
              <a:t> (Hz)</a:t>
            </a:r>
          </a:p>
          <a:p>
            <a:pPr>
              <a:spcBef>
                <a:spcPts val="1200"/>
              </a:spcBef>
            </a:pPr>
            <a:r>
              <a:rPr lang="en-GB" dirty="0"/>
              <a:t>The higher the frequency the more work the CPU is carrying out</a:t>
            </a:r>
          </a:p>
        </p:txBody>
      </p:sp>
      <p:pic>
        <p:nvPicPr>
          <p:cNvPr id="4" name="Picture 3" descr="A circuit board&#10;&#10;Description automatically generated">
            <a:extLst>
              <a:ext uri="{FF2B5EF4-FFF2-40B4-BE49-F238E27FC236}">
                <a16:creationId xmlns:a16="http://schemas.microsoft.com/office/drawing/2014/main" id="{E20EF2BA-40CA-4523-BF78-515795A1D1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000641" y="1904201"/>
            <a:ext cx="3826759" cy="28700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D2B951-9586-400D-B164-59D7B54EFEE4}"/>
              </a:ext>
            </a:extLst>
          </p:cNvPr>
          <p:cNvSpPr txBox="1"/>
          <p:nvPr/>
        </p:nvSpPr>
        <p:spPr>
          <a:xfrm>
            <a:off x="8999621" y="4832161"/>
            <a:ext cx="210151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900" dirty="0">
                <a:hlinkClick r:id="rId4" tooltip="http://commons.wikimedia.org/wiki/File:Cpu.jpg"/>
              </a:rPr>
              <a:t>This Photo</a:t>
            </a:r>
            <a:r>
              <a:rPr lang="en-GB" sz="900" dirty="0"/>
              <a:t> by Unknown Author is licensed under </a:t>
            </a:r>
            <a:r>
              <a:rPr lang="en-GB" sz="900" dirty="0">
                <a:hlinkClick r:id="rId5" tooltip="https://creativecommons.org/licenses/by-sa/3.0/"/>
              </a:rPr>
              <a:t>CC BY-SA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2635568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CB473-576E-4C61-A666-BA0D5F80E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Time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F662819-EF9A-45F8-8F1D-319B81F0D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25" y="1237785"/>
            <a:ext cx="10087385" cy="459520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GB" dirty="0"/>
              <a:t>The machine module can keep track of how long the micro:bit has been running for</a:t>
            </a:r>
          </a:p>
          <a:p>
            <a:pPr>
              <a:spcBef>
                <a:spcPts val="1200"/>
              </a:spcBef>
            </a:pPr>
            <a:r>
              <a:rPr lang="en-GB" dirty="0"/>
              <a:t>It returns the number of milliseconds since the board was switched on or restarted (</a:t>
            </a:r>
            <a:r>
              <a:rPr lang="en-GB" b="1" dirty="0">
                <a:solidFill>
                  <a:srgbClr val="002B49"/>
                </a:solidFill>
              </a:rPr>
              <a:t>reset</a:t>
            </a:r>
            <a:r>
              <a:rPr lang="en-GB" dirty="0"/>
              <a:t>)</a:t>
            </a:r>
          </a:p>
          <a:p>
            <a:pPr>
              <a:spcBef>
                <a:spcPts val="1200"/>
              </a:spcBef>
            </a:pPr>
            <a:r>
              <a:rPr lang="en-GB" dirty="0"/>
              <a:t>The time is measured in milliseconds which are 1000th of a second</a:t>
            </a:r>
          </a:p>
          <a:p>
            <a:pPr>
              <a:spcBef>
                <a:spcPts val="1200"/>
              </a:spcBef>
            </a:pPr>
            <a:r>
              <a:rPr lang="en-GB" dirty="0"/>
              <a:t>For example, 1 second is 1000 milliseconds, 2 seconds are 2000</a:t>
            </a:r>
          </a:p>
        </p:txBody>
      </p:sp>
    </p:spTree>
    <p:extLst>
      <p:ext uri="{BB962C8B-B14F-4D97-AF65-F5344CB8AC3E}">
        <p14:creationId xmlns:p14="http://schemas.microsoft.com/office/powerpoint/2010/main" val="2703585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4259265"/>
      </p:ext>
    </p:extLst>
  </p:cSld>
  <p:clrMapOvr>
    <a:masterClrMapping/>
  </p:clrMapOvr>
</p:sld>
</file>

<file path=ppt/theme/theme1.xml><?xml version="1.0" encoding="utf-8"?>
<a:theme xmlns:a="http://schemas.openxmlformats.org/drawingml/2006/main" name="1_Arm_PPT_Public">
  <a:themeElements>
    <a:clrScheme name="arm">
      <a:dk1>
        <a:sysClr val="windowText" lastClr="000000"/>
      </a:dk1>
      <a:lt1>
        <a:sysClr val="window" lastClr="FFFFFF"/>
      </a:lt1>
      <a:dk2>
        <a:srgbClr val="333E48"/>
      </a:dk2>
      <a:lt2>
        <a:srgbClr val="E5ECEB"/>
      </a:lt2>
      <a:accent1>
        <a:srgbClr val="0091BD"/>
      </a:accent1>
      <a:accent2>
        <a:srgbClr val="002B49"/>
      </a:accent2>
      <a:accent3>
        <a:srgbClr val="FFC700"/>
      </a:accent3>
      <a:accent4>
        <a:srgbClr val="95D600"/>
      </a:accent4>
      <a:accent5>
        <a:srgbClr val="FF6B00"/>
      </a:accent5>
      <a:accent6>
        <a:srgbClr val="7D868C"/>
      </a:accent6>
      <a:hlink>
        <a:srgbClr val="00C1DE"/>
      </a:hlink>
      <a:folHlink>
        <a:srgbClr val="002F6C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0" indent="0" algn="l" defTabSz="914400" rtl="0" eaLnBrk="1" latinLnBrk="0" hangingPunct="1">
          <a:lnSpc>
            <a:spcPct val="90000"/>
          </a:lnSpc>
          <a:spcBef>
            <a:spcPts val="0"/>
          </a:spcBef>
          <a:spcAft>
            <a:spcPts val="600"/>
          </a:spcAft>
          <a:buFont typeface="Arial" panose="020B0604020202020204" pitchFamily="34" charset="0"/>
          <a:buNone/>
          <a:defRPr sz="2100" kern="1200" dirty="0" err="1" smtClean="0">
            <a:solidFill>
              <a:schemeClr val="tx2"/>
            </a:solidFill>
            <a:latin typeface="+mn-lt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lide deck template" id="{EBD0F82C-B29A-419D-9CAF-EE093087092D}" vid="{2C60A0D2-D733-4FD8-9890-1E1CFEC488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ARM Document" ma:contentTypeID="0x0101005C6975769EB1684CAB07571CAE07A11B0100BC81FA0C64ACC243A77959D9266C7751" ma:contentTypeVersion="27" ma:contentTypeDescription="" ma:contentTypeScope="" ma:versionID="c3d44a507a30e34bb56df6cb41b0e970">
  <xsd:schema xmlns:xsd="http://www.w3.org/2001/XMLSchema" xmlns:xs="http://www.w3.org/2001/XMLSchema" xmlns:p="http://schemas.microsoft.com/office/2006/metadata/properties" xmlns:ns1="http://schemas.microsoft.com/sharepoint/v3" xmlns:ns2="f2ad5090-61a8-4b8c-ab70-68f4ff4d1933" xmlns:ns3="http://schemas.microsoft.com/sharepoint/v3/fields" xmlns:ns4="c0950e01-db07-4e41-9c32-b7a8e9fccc9b" targetNamespace="http://schemas.microsoft.com/office/2006/metadata/properties" ma:root="true" ma:fieldsID="d6365f768a9cf65e3d0aaa644537f94f" ns1:_="" ns2:_="" ns3:_="" ns4:_="">
    <xsd:import namespace="http://schemas.microsoft.com/sharepoint/v3"/>
    <xsd:import namespace="f2ad5090-61a8-4b8c-ab70-68f4ff4d1933"/>
    <xsd:import namespace="http://schemas.microsoft.com/sharepoint/v3/fields"/>
    <xsd:import namespace="c0950e01-db07-4e41-9c32-b7a8e9fccc9b"/>
    <xsd:element name="properties">
      <xsd:complexType>
        <xsd:sequence>
          <xsd:element name="documentManagement">
            <xsd:complexType>
              <xsd:all>
                <xsd:element ref="ns1:RoutingRuleDescription" minOccurs="0"/>
                <xsd:element ref="ns2:Document_x0020_Author" minOccurs="0"/>
                <xsd:element ref="ns3:_Status"/>
                <xsd:element ref="ns2:Document_x0020_Confidentiality"/>
                <xsd:element ref="ns2:_dlc_DocId" minOccurs="0"/>
                <xsd:element ref="ns2:_dlc_DocIdUrl" minOccurs="0"/>
                <xsd:element ref="ns2:_dlc_DocIdPersistId" minOccurs="0"/>
                <xsd:element ref="ns2:ARM_x0020_Legacy_x0020_ID" minOccurs="0"/>
                <xsd:element ref="ns2:Current_x0020_Version" minOccurs="0"/>
                <xsd:element ref="ns2:j60c3ced31bb40378c6254d49035d966" minOccurs="0"/>
                <xsd:element ref="ns2:TaxCatchAll" minOccurs="0"/>
                <xsd:element ref="ns2:TaxCatchAllLabel" minOccurs="0"/>
                <xsd:element ref="ns4:Categor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RoutingRuleDescription" ma:index="2" nillable="true" ma:displayName="Description" ma:internalName="RoutingRuleDescription" ma:readOnly="false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ad5090-61a8-4b8c-ab70-68f4ff4d1933" elementFormDefault="qualified">
    <xsd:import namespace="http://schemas.microsoft.com/office/2006/documentManagement/types"/>
    <xsd:import namespace="http://schemas.microsoft.com/office/infopath/2007/PartnerControls"/>
    <xsd:element name="Document_x0020_Author" ma:index="3" nillable="true" ma:displayName="Document Author" ma:list="UserInfo" ma:SharePointGroup="0" ma:internalName="Document_x0020_Autho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ocument_x0020_Confidentiality" ma:index="5" ma:displayName="Document Confidentiality" ma:default="Confidential" ma:format="Dropdown" ma:internalName="Document_x0020_Confidentiality">
      <xsd:simpleType>
        <xsd:restriction base="dms:Choice">
          <xsd:enumeration value="Secret"/>
          <xsd:enumeration value="Confidential-Restricted"/>
          <xsd:enumeration value="Confidential"/>
          <xsd:enumeration value="Non-Confidential"/>
          <xsd:enumeration value="Personal"/>
        </xsd:restriction>
      </xsd:simpleType>
    </xsd:element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ARM_x0020_Legacy_x0020_ID" ma:index="16" nillable="true" ma:displayName="ARM Legacy ID" ma:internalName="ARM_x0020_Legacy_x0020_ID">
      <xsd:simpleType>
        <xsd:restriction base="dms:Text">
          <xsd:maxLength value="255"/>
        </xsd:restriction>
      </xsd:simpleType>
    </xsd:element>
    <xsd:element name="Current_x0020_Version" ma:index="17" nillable="true" ma:displayName="Current Version" ma:description="The current version number of the file in SharePoint." ma:internalName="Current_x0020_Version" ma:readOnly="false">
      <xsd:simpleType>
        <xsd:restriction base="dms:Text">
          <xsd:maxLength value="255"/>
        </xsd:restriction>
      </xsd:simpleType>
    </xsd:element>
    <xsd:element name="j60c3ced31bb40378c6254d49035d966" ma:index="18" nillable="true" ma:taxonomy="true" ma:internalName="j60c3ced31bb40378c6254d49035d966" ma:taxonomyFieldName="Calendar_x0020_Year" ma:displayName="Calendar Year" ma:readOnly="false" ma:default="7;#2017|58467e81-5d99-44a5-abb5-12a016b65e9e" ma:fieldId="{360c3ced-31bb-4037-8c62-54d49035d966}" ma:sspId="982c6e79-63e2-4d63-9b21-99d1544b0b75" ma:termSetId="c604d99f-773e-49a6-a2c0-6d4bc754112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9" nillable="true" ma:displayName="Taxonomy Catch All Column" ma:hidden="true" ma:list="{a9424fa9-fdb0-43c3-9a79-ae027323b92a}" ma:internalName="TaxCatchAll" ma:showField="CatchAllData" ma:web="f2ad5090-61a8-4b8c-ab70-68f4ff4d19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20" nillable="true" ma:displayName="Taxonomy Catch All Column1" ma:hidden="true" ma:list="{a9424fa9-fdb0-43c3-9a79-ae027323b92a}" ma:internalName="TaxCatchAllLabel" ma:readOnly="true" ma:showField="CatchAllDataLabel" ma:web="f2ad5090-61a8-4b8c-ab70-68f4ff4d19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4" ma:displayName="Status" ma:default="Not Started" ma:internalName="_Status" ma:readOnly="false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950e01-db07-4e41-9c32-b7a8e9fccc9b" elementFormDefault="qualified">
    <xsd:import namespace="http://schemas.microsoft.com/office/2006/documentManagement/types"/>
    <xsd:import namespace="http://schemas.microsoft.com/office/infopath/2007/PartnerControls"/>
    <xsd:element name="Category" ma:index="22" nillable="true" ma:displayName="Category" ma:format="Dropdown" ma:internalName="Category">
      <xsd:simpleType>
        <xsd:restriction base="dms:Choice">
          <xsd:enumeration value="Word Documents - UK"/>
          <xsd:enumeration value="Word Documents - US"/>
          <xsd:enumeration value="Board Presentation Templates"/>
          <xsd:enumeration value="Public Presentation Templates"/>
          <xsd:enumeration value="Private Presentation Template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1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 ma:index="6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axOccurs="1" ma:displayName="Status">
          <xsd:simpleType xmlns:xs="http://www.w3.org/2001/XMLSchema">
            <xsd:restriction base="xsd:string">
              <xsd:minLength value="1"/>
            </xsd:restriction>
          </xsd:simpleType>
        </xsd:element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5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urrent_x0020_Version xmlns="f2ad5090-61a8-4b8c-ab70-68f4ff4d1933">9.0</Current_x0020_Version>
    <Document_x0020_Author xmlns="f2ad5090-61a8-4b8c-ab70-68f4ff4d1933">
      <UserInfo>
        <DisplayName/>
        <AccountId xsi:nil="true"/>
        <AccountType/>
      </UserInfo>
    </Document_x0020_Author>
    <_dlc_DocId xmlns="f2ad5090-61a8-4b8c-ab70-68f4ff4d1933">ARM-ECM-0633231</_dlc_DocId>
    <Document_x0020_Confidentiality xmlns="f2ad5090-61a8-4b8c-ab70-68f4ff4d1933">Confidential-Restricted</Document_x0020_Confidentiality>
    <_dlc_DocIdUrl xmlns="f2ad5090-61a8-4b8c-ab70-68f4ff4d1933">
      <Url>http://teamsites.arm.com/sites/cthub/_layouts/DocIdRedir.aspx?ID=ARM-ECM-0633231</Url>
      <Description>ARM-ECM-0633231</Description>
    </_dlc_DocIdUrl>
    <Category xmlns="c0950e01-db07-4e41-9c32-b7a8e9fccc9b">Private Presentation Templates</Category>
    <ARM_x0020_Legacy_x0020_ID xmlns="f2ad5090-61a8-4b8c-ab70-68f4ff4d1933" xsi:nil="true"/>
    <TaxCatchAll xmlns="f2ad5090-61a8-4b8c-ab70-68f4ff4d1933">
      <Value>7</Value>
      <Value>1</Value>
    </TaxCatchAll>
    <j60c3ced31bb40378c6254d49035d966 xmlns="f2ad5090-61a8-4b8c-ab70-68f4ff4d1933">
      <Terms xmlns="http://schemas.microsoft.com/office/infopath/2007/PartnerControls">
        <TermInfo xmlns="http://schemas.microsoft.com/office/infopath/2007/PartnerControls">
          <TermName xmlns="http://schemas.microsoft.com/office/infopath/2007/PartnerControls">2017</TermName>
          <TermId xmlns="http://schemas.microsoft.com/office/infopath/2007/PartnerControls">58467e81-5d99-44a5-abb5-12a016b65e9e</TermId>
        </TermInfo>
      </Terms>
    </j60c3ced31bb40378c6254d49035d966>
    <RoutingRuleDescription xmlns="http://schemas.microsoft.com/sharepoint/v3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C959113B-7FA4-40AB-AF85-5C5588D4771C}">
  <ds:schemaRefs>
    <ds:schemaRef ds:uri="http://schemas.microsoft.com/office/2006/metadata/customXsn"/>
  </ds:schemaRefs>
</ds:datastoreItem>
</file>

<file path=customXml/itemProps2.xml><?xml version="1.0" encoding="utf-8"?>
<ds:datastoreItem xmlns:ds="http://schemas.openxmlformats.org/officeDocument/2006/customXml" ds:itemID="{1E7F2E56-8924-419D-99E9-79DB71144EB2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5675509F-A6F5-4147-861D-E4CC99F48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f2ad5090-61a8-4b8c-ab70-68f4ff4d1933"/>
    <ds:schemaRef ds:uri="http://schemas.microsoft.com/sharepoint/v3/fields"/>
    <ds:schemaRef ds:uri="c0950e01-db07-4e41-9c32-b7a8e9fccc9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82EFBBFE-5AFC-4CAD-AD38-1CB870BDB255}">
  <ds:schemaRefs>
    <ds:schemaRef ds:uri="http://schemas.microsoft.com/sharepoint/v3/contenttype/forms"/>
  </ds:schemaRefs>
</ds:datastoreItem>
</file>

<file path=customXml/itemProps5.xml><?xml version="1.0" encoding="utf-8"?>
<ds:datastoreItem xmlns:ds="http://schemas.openxmlformats.org/officeDocument/2006/customXml" ds:itemID="{B61D4E06-5D3F-4994-A4A7-4BA626FA722D}">
  <ds:schemaRefs>
    <ds:schemaRef ds:uri="http://schemas.microsoft.com/office/2006/metadata/properties"/>
    <ds:schemaRef ds:uri="http://schemas.microsoft.com/office/infopath/2007/PartnerControls"/>
    <ds:schemaRef ds:uri="f2ad5090-61a8-4b8c-ab70-68f4ff4d1933"/>
    <ds:schemaRef ds:uri="c0950e01-db07-4e41-9c32-b7a8e9fccc9b"/>
    <ds:schemaRef ds:uri="http://schemas.microsoft.com/sharepoint/v3"/>
    <ds:schemaRef ds:uri="http://schemas.microsoft.com/sharepoint/v3/field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Arm_PPT_2017_confidential_restricted</Template>
  <TotalTime>0</TotalTime>
  <Words>518</Words>
  <Application>Microsoft Office PowerPoint</Application>
  <PresentationFormat>Widescreen</PresentationFormat>
  <Paragraphs>50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Lato</vt:lpstr>
      <vt:lpstr>Wingdings</vt:lpstr>
      <vt:lpstr>1_Arm_PPT_Public</vt:lpstr>
      <vt:lpstr>The Machine Module</vt:lpstr>
      <vt:lpstr>Blue screen of death</vt:lpstr>
      <vt:lpstr>What the Lesson Will Cover</vt:lpstr>
      <vt:lpstr>What Is the Machine Module?</vt:lpstr>
      <vt:lpstr>Kernel Panic</vt:lpstr>
      <vt:lpstr>Unique ID</vt:lpstr>
      <vt:lpstr>The CPU</vt:lpstr>
      <vt:lpstr>Running Time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Extension ideas for Streetlight </dc:title>
  <dc:subject/>
  <dc:creator/>
  <cp:keywords/>
  <dc:description/>
  <cp:revision>1</cp:revision>
  <dcterms:created xsi:type="dcterms:W3CDTF">2017-09-19T22:21:35Z</dcterms:created>
  <dcterms:modified xsi:type="dcterms:W3CDTF">2020-12-11T10:41:51Z</dcterms:modified>
  <cp:category/>
  <cp:contentStatus>Published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45c40ffca3445d9bf3205a60bd2f6d6">
    <vt:lpwstr>Confidential|28d1025d-1415-4984-b35e-5b79e7d32b5c</vt:lpwstr>
  </property>
  <property fmtid="{D5CDD505-2E9C-101B-9397-08002B2CF9AE}" pid="3" name="TaxKeyword">
    <vt:lpwstr/>
  </property>
  <property fmtid="{D5CDD505-2E9C-101B-9397-08002B2CF9AE}" pid="4" name="_dlc_policyId">
    <vt:lpwstr>0x0101004E4B3E189D714F49A85ED613D6AE4F95|-1756139441</vt:lpwstr>
  </property>
  <property fmtid="{D5CDD505-2E9C-101B-9397-08002B2CF9AE}" pid="5" name="_dlc_DocIdItemGuid">
    <vt:lpwstr>e89a121e-355c-4cb1-879e-045fefeb8c84</vt:lpwstr>
  </property>
  <property fmtid="{D5CDD505-2E9C-101B-9397-08002B2CF9AE}" pid="6" name="_dlc_ItemStageId">
    <vt:lpwstr>1</vt:lpwstr>
  </property>
  <property fmtid="{D5CDD505-2E9C-101B-9397-08002B2CF9AE}" pid="7" name="j60c3ced31bb40378c6254d49035d966">
    <vt:lpwstr>2015|ee47c3e7-6a69-4f36-9adf-1007c8d399a4</vt:lpwstr>
  </property>
  <property fmtid="{D5CDD505-2E9C-101B-9397-08002B2CF9AE}" pid="8" name="vti_description">
    <vt:lpwstr/>
  </property>
  <property fmtid="{D5CDD505-2E9C-101B-9397-08002B2CF9AE}" pid="9" name="WorkflowChangePath">
    <vt:lpwstr>1069b4ef-e6f3-4ad7-8c8e-772136578697,10;</vt:lpwstr>
  </property>
  <property fmtid="{D5CDD505-2E9C-101B-9397-08002B2CF9AE}" pid="10" name="Confidentiality">
    <vt:lpwstr>1;#Confidential|28d1025d-1415-4984-b35e-5b79e7d32b5c</vt:lpwstr>
  </property>
  <property fmtid="{D5CDD505-2E9C-101B-9397-08002B2CF9AE}" pid="11" name="ContentTypeId">
    <vt:lpwstr>0x0101005C6975769EB1684CAB07571CAE07A11B0100BC81FA0C64ACC243A77959D9266C7751</vt:lpwstr>
  </property>
  <property fmtid="{D5CDD505-2E9C-101B-9397-08002B2CF9AE}" pid="12" name="Calendar Year">
    <vt:lpwstr>7;#2017|58467e81-5d99-44a5-abb5-12a016b65e9e</vt:lpwstr>
  </property>
  <property fmtid="{D5CDD505-2E9C-101B-9397-08002B2CF9AE}" pid="13" name="TaxCatchAll">
    <vt:lpwstr/>
  </property>
  <property fmtid="{D5CDD505-2E9C-101B-9397-08002B2CF9AE}" pid="14" name="TaxKeywordTaxHTField">
    <vt:lpwstr/>
  </property>
  <property fmtid="{D5CDD505-2E9C-101B-9397-08002B2CF9AE}" pid="15" name="ItemRetentionFormula">
    <vt:lpwstr/>
  </property>
  <property fmtid="{D5CDD505-2E9C-101B-9397-08002B2CF9AE}" pid="16" name="_dlc_LastRun">
    <vt:lpwstr>08/15/2015 23:02:11</vt:lpwstr>
  </property>
</Properties>
</file>