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4"/>
  </p:notesMasterIdLst>
  <p:handoutMasterIdLst>
    <p:handoutMasterId r:id="rId15"/>
  </p:handoutMasterIdLst>
  <p:sldIdLst>
    <p:sldId id="347" r:id="rId7"/>
    <p:sldId id="341" r:id="rId8"/>
    <p:sldId id="345" r:id="rId9"/>
    <p:sldId id="350" r:id="rId10"/>
    <p:sldId id="348" r:id="rId11"/>
    <p:sldId id="349" r:id="rId12"/>
    <p:sldId id="333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BC418A-DE1E-45BE-8A73-B591DE54630F}" v="9" dt="2019-07-06T09:23:19.725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71" autoAdjust="0"/>
  </p:normalViewPr>
  <p:slideViewPr>
    <p:cSldViewPr snapToGrid="0">
      <p:cViewPr varScale="1">
        <p:scale>
          <a:sx n="96" d="100"/>
          <a:sy n="96" d="100"/>
        </p:scale>
        <p:origin x="11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371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through how a diode is used to create light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9577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through how the LEDs sense light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9093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Talk through how the LEDs sense light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5792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with the learners what the program does.</a:t>
            </a:r>
          </a:p>
          <a:p>
            <a:r>
              <a:rPr lang="en-GB" dirty="0"/>
              <a:t>Note the use of the variable on line two, what is it called?, what does it store?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0249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3CF6612E-5A29-4AF8-9306-93F06ACE18B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0157" y="6332524"/>
            <a:ext cx="1115828" cy="39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1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19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004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9412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72892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85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1935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376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19973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4265827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164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3094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602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73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59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601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72DBBF-627C-4888-BADF-C1CA699A232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59122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5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0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1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9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4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3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44978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76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en.wikipedia.org/wiki/File:Germanium_Diode_1N60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commons.wikimedia.org/wiki/File:5mm_Red_LED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0B858-F4F1-4F53-9C44-AEB5DE42D3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58081" y="1356589"/>
            <a:ext cx="4264272" cy="354224"/>
          </a:xfrm>
        </p:spPr>
        <p:txBody>
          <a:bodyPr/>
          <a:lstStyle/>
          <a:p>
            <a:pPr marL="0" indent="0">
              <a:buNone/>
            </a:pPr>
            <a:r>
              <a:rPr lang="en-GB" sz="2400"/>
              <a:t>Lesson 16</a:t>
            </a:r>
            <a:endParaRPr lang="en-GB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91BB4E-25E1-4735-B638-7F0BDD6D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Light Level Readings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7790A2-3D25-4167-A6DF-546E5C86F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142" y="5938421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4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How the </a:t>
            </a:r>
            <a:r>
              <a:rPr lang="en-GB" b="1" dirty="0">
                <a:solidFill>
                  <a:srgbClr val="002B49"/>
                </a:solidFill>
              </a:rPr>
              <a:t>LEDs</a:t>
            </a:r>
            <a:r>
              <a:rPr lang="en-GB" dirty="0"/>
              <a:t> are used to take light sensor readings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How to respond to different readings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45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Diode?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7673307" cy="4595203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A </a:t>
            </a:r>
            <a:r>
              <a:rPr lang="en-GB" b="1" dirty="0">
                <a:solidFill>
                  <a:srgbClr val="002B49"/>
                </a:solidFill>
              </a:rPr>
              <a:t>diode</a:t>
            </a:r>
            <a:r>
              <a:rPr lang="en-GB" dirty="0"/>
              <a:t> is a semiconductor, which means it has the ability to conduct electrical current.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rgbClr val="002B49"/>
                </a:solidFill>
              </a:rPr>
              <a:t>Current</a:t>
            </a:r>
            <a:r>
              <a:rPr lang="en-GB" dirty="0"/>
              <a:t> is the flow of electrons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In an LED the electrons move around in a particular pattern.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In this set up, photons are released as a result of the electrons moving in a particular pattern.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Photons have energy and are the basic unit of light.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Therefore the diode emits light, it is a Light Emitting Diode.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pic>
        <p:nvPicPr>
          <p:cNvPr id="6" name="Picture 5" descr="A picture containing tube&#10;&#10;Description automatically generated">
            <a:extLst>
              <a:ext uri="{FF2B5EF4-FFF2-40B4-BE49-F238E27FC236}">
                <a16:creationId xmlns:a16="http://schemas.microsoft.com/office/drawing/2014/main" id="{EEBF4961-F25D-47E1-9ED7-4EC85B49D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5400000">
            <a:off x="7918533" y="1920206"/>
            <a:ext cx="4057317" cy="30429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57EF5C-D40C-474F-8EF1-364E132E208A}"/>
              </a:ext>
            </a:extLst>
          </p:cNvPr>
          <p:cNvSpPr txBox="1"/>
          <p:nvPr/>
        </p:nvSpPr>
        <p:spPr>
          <a:xfrm rot="5400000">
            <a:off x="9884193" y="3612415"/>
            <a:ext cx="357738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900" dirty="0">
                <a:hlinkClick r:id="rId4" tooltip="http://en.wikipedia.org/wiki/File:Germanium_Diode_1N60.jpg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5" tooltip="https://creativecommons.org/licenses/by-sa/3.0/"/>
              </a:rPr>
              <a:t>CC BY-SA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05142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LEDs Sense Light?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7596798" cy="4595203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An LED is a simple diode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A diode is a device with two terminals, typically     allowing the flow of current in one direction only 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It is possible to insert an LED into a circuit as a </a:t>
            </a:r>
            <a:r>
              <a:rPr lang="en-GB" b="1" dirty="0">
                <a:solidFill>
                  <a:srgbClr val="002B49"/>
                </a:solidFill>
              </a:rPr>
              <a:t>photodiode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This means that it is capable of converting light into either current or voltage, depending upon the mode of operation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 micro:bit LEDs respond by holding a small amount of charge / current.</a:t>
            </a:r>
          </a:p>
          <a:p>
            <a:pPr lvl="0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9E16A-7986-4757-BD64-38B89821F70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38147" y="1793976"/>
            <a:ext cx="3234741" cy="327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1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LEDs Sense Light?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6823075" cy="4595203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The 25 LEDs on the micro:bit can produce light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However, the polarity can be reversed which means that the LEDs fill with a small amount of charge when light is present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This charge or current can be measured and then the micro:bit firmware responds with the light level reading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The more current, the more light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The less current, the less light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No current means no light, the LEDs are covered or you are in a pitch black room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3E27E-8C13-4647-BA0E-36A0A42F98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" t="14946" r="78509" b="57193"/>
          <a:stretch/>
        </p:blipFill>
        <p:spPr>
          <a:xfrm>
            <a:off x="8106621" y="1855192"/>
            <a:ext cx="3566267" cy="290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6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Take a Light Level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0224001" cy="459520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light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display.read_light_level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display.scroll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(light)</a:t>
            </a:r>
          </a:p>
        </p:txBody>
      </p:sp>
    </p:spTree>
    <p:extLst>
      <p:ext uri="{BB962C8B-B14F-4D97-AF65-F5344CB8AC3E}">
        <p14:creationId xmlns:p14="http://schemas.microsoft.com/office/powerpoint/2010/main" val="373958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378</Words>
  <Application>Microsoft Office PowerPoint</Application>
  <PresentationFormat>Widescreen</PresentationFormat>
  <Paragraphs>41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Lato</vt:lpstr>
      <vt:lpstr>Wingdings</vt:lpstr>
      <vt:lpstr>1_Arm_PPT_Public</vt:lpstr>
      <vt:lpstr>Light Level Readings</vt:lpstr>
      <vt:lpstr>What the Lesson Will Cover</vt:lpstr>
      <vt:lpstr>What Is a Diode?</vt:lpstr>
      <vt:lpstr>How Do LEDs Sense Light?</vt:lpstr>
      <vt:lpstr>How Do LEDs Sense Light?</vt:lpstr>
      <vt:lpstr>How to Take a Light Level Reading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2020-12-11T10:45:57Z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