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44" r:id="rId7"/>
    <p:sldId id="336" r:id="rId8"/>
    <p:sldId id="337" r:id="rId9"/>
    <p:sldId id="338" r:id="rId10"/>
    <p:sldId id="341" r:id="rId11"/>
    <p:sldId id="339" r:id="rId12"/>
    <p:sldId id="342" r:id="rId13"/>
    <p:sldId id="343" r:id="rId14"/>
    <p:sldId id="340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EBBB0-9B4B-4C25-BCA1-8E4D34417CDD}" v="15" dt="2019-07-06T12:51:18.39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servo motor</a:t>
            </a:r>
          </a:p>
          <a:p>
            <a:r>
              <a:rPr lang="en-GB" dirty="0"/>
              <a:t>Learners could have one in from of them to look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36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setting up the hardware and connect the board to the micro:bit</a:t>
            </a:r>
          </a:p>
          <a:p>
            <a:r>
              <a:rPr lang="en-GB" dirty="0"/>
              <a:t>Learners can support each other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872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setting up the hardware and connect the board to the micro:bit</a:t>
            </a:r>
          </a:p>
          <a:p>
            <a:r>
              <a:rPr lang="en-GB" dirty="0"/>
              <a:t>Learners can support each other to do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58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values used to control the Servo</a:t>
            </a:r>
          </a:p>
          <a:p>
            <a:r>
              <a:rPr lang="en-GB" dirty="0"/>
              <a:t>Learners could write down the four lines shown in bold for reference when writing their programs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54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the code is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77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attach one of the arms and then try out this program</a:t>
            </a:r>
          </a:p>
          <a:p>
            <a:r>
              <a:rPr lang="en-GB" dirty="0"/>
              <a:t>Teacher to support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14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4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56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1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446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663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37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237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3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2412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77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0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4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3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4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007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60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hitecrcd.com/products/servos/servo-parts-and-accessories/servo-horns-and-hardware/produ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learn.digilentinc.com/Documents/1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flickr.com/photos/41898857@N04/9367415528/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Servo Motors Part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5B9404-92F6-45A9-B504-D62A48E7C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0829E-6010-4491-BBAB-2C3F2A43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36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What a </a:t>
            </a:r>
            <a:r>
              <a:rPr lang="en-GB" b="1" dirty="0">
                <a:solidFill>
                  <a:srgbClr val="002B49"/>
                </a:solidFill>
              </a:rPr>
              <a:t>servo</a:t>
            </a:r>
            <a:r>
              <a:rPr lang="en-GB" dirty="0"/>
              <a:t> motor is and how it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set up the Kitronik Servo:Lite hardware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features of the code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Writing programs to control the servo</a:t>
            </a:r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Servo Motor?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170682" cy="4595203"/>
          </a:xfrm>
        </p:spPr>
        <p:txBody>
          <a:bodyPr/>
          <a:lstStyle/>
          <a:p>
            <a:r>
              <a:rPr lang="en-GB" dirty="0"/>
              <a:t>A servo is a type of motor that allows for precise control of its position – used in robotics, remote controlled planes, cars and also drones</a:t>
            </a:r>
          </a:p>
          <a:p>
            <a:r>
              <a:rPr lang="en-GB" dirty="0"/>
              <a:t>The speed of the motor can be controlled</a:t>
            </a:r>
          </a:p>
          <a:p>
            <a:r>
              <a:rPr lang="en-GB" dirty="0"/>
              <a:t>A servo is also capable of turning in both the right and left directions</a:t>
            </a:r>
          </a:p>
          <a:p>
            <a:r>
              <a:rPr lang="en-GB" dirty="0"/>
              <a:t>The servo feeds back on its position and makes small adjustments to ensure that it is moving accurately</a:t>
            </a:r>
          </a:p>
          <a:p>
            <a:r>
              <a:rPr lang="en-GB" dirty="0"/>
              <a:t>Most servos come with a set of attachments which are used to pull, push and move other objects –  these will be covered in Lesson 32</a:t>
            </a: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CAFB6A7F-F172-4A93-9B1B-326573ED9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60067" y="295275"/>
            <a:ext cx="3194837" cy="277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14B72-8B1D-43EF-A182-CD250386296F}"/>
              </a:ext>
            </a:extLst>
          </p:cNvPr>
          <p:cNvSpPr txBox="1"/>
          <p:nvPr/>
        </p:nvSpPr>
        <p:spPr>
          <a:xfrm>
            <a:off x="8554006" y="1945959"/>
            <a:ext cx="2823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learn.digilentinc.com/Documents/195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/3.0/"/>
              </a:rPr>
              <a:t>CC BY-NC</a:t>
            </a:r>
            <a:endParaRPr lang="en-GB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E550C-C4B6-4FBD-BECB-CC544B800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117" y="3165231"/>
            <a:ext cx="4021016" cy="301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3B7BE-7350-4F0B-A050-F49FC73C6490}"/>
              </a:ext>
            </a:extLst>
          </p:cNvPr>
          <p:cNvSpPr txBox="1"/>
          <p:nvPr/>
        </p:nvSpPr>
        <p:spPr>
          <a:xfrm>
            <a:off x="8132885" y="6180993"/>
            <a:ext cx="3613638" cy="513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50" dirty="0">
                <a:solidFill>
                  <a:schemeClr val="tx2"/>
                </a:solidFill>
                <a:latin typeface="+mn-lt"/>
                <a:ea typeface="+mn-ea"/>
                <a:hlinkClick r:id="rId7"/>
              </a:rPr>
              <a:t>https://hitecrcd.com/products/servos/servo-parts-and-accessories/servo-horns-and-hardware/product</a:t>
            </a:r>
            <a:endParaRPr lang="en-GB" sz="1050" dirty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05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Kitronik Servo:Lite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695837" cy="4595203"/>
          </a:xfrm>
        </p:spPr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D78E-94A8-4AD5-988A-9944AD614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4" t="19196" r="16319" b="16485"/>
          <a:stretch/>
        </p:blipFill>
        <p:spPr>
          <a:xfrm>
            <a:off x="8851167" y="1266971"/>
            <a:ext cx="2303585" cy="22684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399776-32C0-4668-9D13-3AB529C027E8}"/>
              </a:ext>
            </a:extLst>
          </p:cNvPr>
          <p:cNvSpPr txBox="1">
            <a:spLocks/>
          </p:cNvSpPr>
          <p:nvPr/>
        </p:nvSpPr>
        <p:spPr>
          <a:xfrm>
            <a:off x="492124" y="1237785"/>
            <a:ext cx="7297861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/>
              <a:t>Take the </a:t>
            </a:r>
            <a:r>
              <a:rPr lang="en-GB" dirty="0" err="1"/>
              <a:t>Servo:Lite</a:t>
            </a:r>
            <a:r>
              <a:rPr lang="en-GB" dirty="0"/>
              <a:t> board and place the plastic mount across the 0, 1, 2, 3V and </a:t>
            </a:r>
            <a:r>
              <a:rPr lang="en-GB" b="1" dirty="0">
                <a:solidFill>
                  <a:srgbClr val="002B49"/>
                </a:solidFill>
              </a:rPr>
              <a:t>GND</a:t>
            </a:r>
            <a:r>
              <a:rPr lang="en-GB" dirty="0"/>
              <a:t> pins</a:t>
            </a:r>
          </a:p>
          <a:p>
            <a:pPr>
              <a:spcBef>
                <a:spcPts val="1200"/>
              </a:spcBef>
            </a:pPr>
            <a:r>
              <a:rPr lang="en-GB" dirty="0"/>
              <a:t>Place the micro:bit on top aligning the pins with the five pins on the board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screws to </a:t>
            </a:r>
            <a:r>
              <a:rPr lang="en-GB" b="1" dirty="0"/>
              <a:t>gently </a:t>
            </a:r>
            <a:r>
              <a:rPr lang="en-GB" dirty="0"/>
              <a:t>secure the micro:bit to the </a:t>
            </a:r>
            <a:r>
              <a:rPr lang="en-GB" dirty="0" err="1"/>
              <a:t>Servo:Lite</a:t>
            </a:r>
            <a:r>
              <a:rPr lang="en-GB" dirty="0"/>
              <a:t> board</a:t>
            </a:r>
          </a:p>
          <a:p>
            <a:pPr>
              <a:spcBef>
                <a:spcPts val="1200"/>
              </a:spcBef>
            </a:pPr>
            <a:r>
              <a:rPr lang="en-GB" dirty="0"/>
              <a:t>Leave a small gap at the top to attach the micro USB cable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used to transfer the program code from the computer to the micro:bit and can be removed once complete</a:t>
            </a:r>
          </a:p>
          <a:p>
            <a:pPr algn="just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C0789-628F-475B-A16D-AEB0ADB02413}"/>
              </a:ext>
            </a:extLst>
          </p:cNvPr>
          <p:cNvSpPr txBox="1"/>
          <p:nvPr/>
        </p:nvSpPr>
        <p:spPr>
          <a:xfrm>
            <a:off x="9864422" y="762814"/>
            <a:ext cx="141556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FF0000"/>
                </a:solidFill>
                <a:latin typeface="+mn-lt"/>
                <a:ea typeface="+mn-ea"/>
              </a:rPr>
              <a:t>From Kitronik website</a:t>
            </a:r>
            <a:endParaRPr lang="en-GB" sz="1600" b="1" kern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D6C3-DF0F-4AF8-917B-9DA87844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58" y="3704760"/>
            <a:ext cx="3481627" cy="23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Kitronik Servo:Lite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695837" cy="4595203"/>
          </a:xfrm>
        </p:spPr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C497-52FC-40C1-A7AB-D291AC47D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89" y="879231"/>
            <a:ext cx="2867296" cy="263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442A7-BDB1-4D18-986D-6B5A52A8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54" y="3570336"/>
            <a:ext cx="3809999" cy="25384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D9D5B-6271-4297-905D-7F1A8C301926}"/>
              </a:ext>
            </a:extLst>
          </p:cNvPr>
          <p:cNvSpPr txBox="1">
            <a:spLocks/>
          </p:cNvSpPr>
          <p:nvPr/>
        </p:nvSpPr>
        <p:spPr>
          <a:xfrm>
            <a:off x="492125" y="1090301"/>
            <a:ext cx="7170682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Take a servo and turn the wires so that they are in the order brown, red then orange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Turn the board over and locate the three pins on the right hand side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brown wire to the top pin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red wire to the middle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orange wire to the bottom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This connect the servo to Pin 1.  You can connect an additional servo to the pins on the left and use Pin 2 in your program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Add three AAA batteries to power the board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1AA22-CF16-4832-B3E7-30D4837A91E5}"/>
              </a:ext>
            </a:extLst>
          </p:cNvPr>
          <p:cNvSpPr txBox="1"/>
          <p:nvPr/>
        </p:nvSpPr>
        <p:spPr>
          <a:xfrm>
            <a:off x="10396904" y="511941"/>
            <a:ext cx="141556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  <a:latin typeface="+mn-lt"/>
                <a:ea typeface="+mn-ea"/>
              </a:rPr>
              <a:t>From Kitronik website</a:t>
            </a:r>
            <a:endParaRPr lang="en-GB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6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09966"/>
            <a:ext cx="11180867" cy="4846492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Servos are controlled by sending them a pulse of variable width 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pulse width</a:t>
            </a:r>
            <a:r>
              <a:rPr lang="en-GB" dirty="0"/>
              <a:t> determines the angle that the servo moves to and once the pulse stops, the servo holds it current position: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100 means a 1 millisecond pulse and the servo moves right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200 means a 2 millisecond pulse, the servo moves left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150 is a 1.5 millisecond and the servo moves towards the centre</a:t>
            </a:r>
            <a:endParaRPr lang="en-GB" b="1" i="1" dirty="0"/>
          </a:p>
          <a:p>
            <a:pPr lvl="0">
              <a:spcBef>
                <a:spcPts val="1200"/>
              </a:spcBef>
            </a:pPr>
            <a:r>
              <a:rPr lang="en-GB" dirty="0"/>
              <a:t>The speed of the servo is measured </a:t>
            </a:r>
            <a:r>
              <a:rPr lang="en-GB"/>
              <a:t>in milliseconds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sz="2400" b="1" dirty="0"/>
              <a:t>A speed of 10 is 10 milliseconds for period 1/100 Hz, this is fairly fast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A speed of 50 is slow, set the speed to 100 and you will struggle to see the motor moving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0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Servo – A Simple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53060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pin1.set_analog_period(10)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pin1.write_analog(100)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B59DCD-FB08-4B13-954D-B08F4171EAEE}"/>
              </a:ext>
            </a:extLst>
          </p:cNvPr>
          <p:cNvSpPr txBox="1">
            <a:spLocks/>
          </p:cNvSpPr>
          <p:nvPr/>
        </p:nvSpPr>
        <p:spPr>
          <a:xfrm>
            <a:off x="6488723" y="1237784"/>
            <a:ext cx="5184165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This line sets the servo speed to 10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keeps the next line repeating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This line writes a pulse width of 100 to  Pin 1 which is relayed to the servo.  A pulse width of 100 turns the servo to the right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720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Up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53060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Copy the code and download to your micro:bit to rotate the Servo to the right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pin1.set_analog_period(10)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pin1.write_analog(100)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B59DCD-FB08-4B13-954D-B08F4171EAEE}"/>
              </a:ext>
            </a:extLst>
          </p:cNvPr>
          <p:cNvSpPr txBox="1">
            <a:spLocks/>
          </p:cNvSpPr>
          <p:nvPr/>
        </p:nvSpPr>
        <p:spPr>
          <a:xfrm>
            <a:off x="6488723" y="1237785"/>
            <a:ext cx="5184165" cy="15054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/>
              <a:t>Connect one of the attachments to the servo so that it is easier to see which direction the motor is moving and how fast</a:t>
            </a:r>
            <a:endParaRPr lang="en-GB" sz="2000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CA95422F-34B5-4BC0-9A49-47E2A63A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72000" l="10000" r="99667">
                        <a14:foregroundMark x1="69500" y1="7667" x2="78667" y2="6000"/>
                        <a14:foregroundMark x1="26333" y1="71500" x2="41333" y2="71500"/>
                        <a14:foregroundMark x1="28000" y1="64167" x2="22833" y2="60167"/>
                        <a14:foregroundMark x1="22833" y1="59667" x2="30333" y2="43833"/>
                        <a14:foregroundMark x1="30333" y1="43833" x2="57833" y2="31500"/>
                        <a14:foregroundMark x1="85167" y1="33500" x2="99667" y2="335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19832"/>
          <a:stretch/>
        </p:blipFill>
        <p:spPr>
          <a:xfrm>
            <a:off x="7388470" y="2801574"/>
            <a:ext cx="3033346" cy="2431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C8FB7-69FE-40A0-88B7-D3A06FA3FA91}"/>
              </a:ext>
            </a:extLst>
          </p:cNvPr>
          <p:cNvSpPr txBox="1"/>
          <p:nvPr/>
        </p:nvSpPr>
        <p:spPr>
          <a:xfrm>
            <a:off x="8554915" y="5910228"/>
            <a:ext cx="17174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5" tooltip="http://www.flickr.com/photos/41898857@N04/9367415528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6" tooltip="https://creativecommons.org/licenses/by/3.0/"/>
              </a:rPr>
              <a:t>CC BY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0364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Work through the Activity Sheet that will show you: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turn the servo to the left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increase and decrease the speed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use a button press to stop the motor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use iteration to stop the motor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change the direction of rotation by pressing Button A or B</a:t>
            </a:r>
          </a:p>
        </p:txBody>
      </p:sp>
    </p:spTree>
    <p:extLst>
      <p:ext uri="{BB962C8B-B14F-4D97-AF65-F5344CB8AC3E}">
        <p14:creationId xmlns:p14="http://schemas.microsoft.com/office/powerpoint/2010/main" val="317769123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825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Lato</vt:lpstr>
      <vt:lpstr>Wingdings</vt:lpstr>
      <vt:lpstr>1_Arm_PPT_Public</vt:lpstr>
      <vt:lpstr>Servo Motors Part 1</vt:lpstr>
      <vt:lpstr>What The Lesson Will Cover</vt:lpstr>
      <vt:lpstr>What Is a Servo Motor?</vt:lpstr>
      <vt:lpstr>Setting Up the Kitronik Servo:Lite</vt:lpstr>
      <vt:lpstr>Setting up the Kitronik Servo:Lite</vt:lpstr>
      <vt:lpstr>Programming the Servo</vt:lpstr>
      <vt:lpstr>Programming the Servo – A Simple Code</vt:lpstr>
      <vt:lpstr>Write Up the Code </vt:lpstr>
      <vt:lpstr>What Next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2020-12-11T11:08:09Z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