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5511" r:id="rId6"/>
  </p:sldMasterIdLst>
  <p:notesMasterIdLst>
    <p:notesMasterId r:id="rId14"/>
  </p:notesMasterIdLst>
  <p:handoutMasterIdLst>
    <p:handoutMasterId r:id="rId15"/>
  </p:handoutMasterIdLst>
  <p:sldIdLst>
    <p:sldId id="344" r:id="rId7"/>
    <p:sldId id="346" r:id="rId8"/>
    <p:sldId id="345" r:id="rId9"/>
    <p:sldId id="348" r:id="rId10"/>
    <p:sldId id="349" r:id="rId11"/>
    <p:sldId id="347" r:id="rId12"/>
    <p:sldId id="333" r:id="rId1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ECEB"/>
    <a:srgbClr val="95D600"/>
    <a:srgbClr val="FF6B00"/>
    <a:srgbClr val="00C1DE"/>
    <a:srgbClr val="FFC600"/>
    <a:srgbClr val="FF6900"/>
    <a:srgbClr val="93E5FF"/>
    <a:srgbClr val="7B7F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277" autoAdjust="0"/>
  </p:normalViewPr>
  <p:slideViewPr>
    <p:cSldViewPr snapToGrid="0">
      <p:cViewPr varScale="1">
        <p:scale>
          <a:sx n="93" d="100"/>
          <a:sy n="93" d="100"/>
        </p:scale>
        <p:origin x="123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B394A5-FD1F-430F-BB3A-F7878AC293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ABC0BB-F774-4303-9701-003B3E743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EB52217F-109B-4561-ACE4-BE073A308A21}" type="datetimeFigureOut">
              <a:rPr lang="en-US" altLang="en-US"/>
              <a:pPr>
                <a:defRPr/>
              </a:pPr>
              <a:t>10/26/2024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CE605-DAD4-4C64-BE6E-BE3D8E5504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99187-58AF-4D6B-8526-D5C98A6AF8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79C45C6D-DBFC-4B67-A8DE-9C2360ACC98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53182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7C0424-39BA-4205-9510-7D8372B40F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0861BC-4E89-4909-9F41-7A6E2018373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5B25F150-DB0B-4758-AFA9-222A6E446235}" type="datetimeFigureOut">
              <a:rPr lang="en-US" altLang="en-US"/>
              <a:pPr>
                <a:defRPr/>
              </a:pPr>
              <a:t>10/26/2024</a:t>
            </a:fld>
            <a:endParaRPr lang="en-US" alt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5B20C51-CC4D-4C34-9C63-92F50CE02E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AC138B7-E2A5-4B5D-ADC2-E53A511B5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61A1A-4481-471C-A253-BE997586AA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0DDD9-A1C6-46BA-89ED-AF0DD26726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3B16354E-6974-4833-AB87-3220A0835E8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767580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ts val="6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Ask students to discuss what they think this code does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34349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2116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6D848DF0-097D-4560-9447-592EE2B146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7"/>
          <a:stretch>
            <a:fillRect/>
          </a:stretch>
        </p:blipFill>
        <p:spPr bwMode="auto">
          <a:xfrm>
            <a:off x="0" y="0"/>
            <a:ext cx="122523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707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6400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/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125" y="1237785"/>
            <a:ext cx="11180867" cy="459520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0481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E00537-4172-4053-A616-87E429C679A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662113"/>
            <a:ext cx="0" cy="447357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61952"/>
            <a:ext cx="5332941" cy="3605743"/>
          </a:xfrm>
        </p:spPr>
        <p:txBody>
          <a:bodyPr/>
          <a:lstStyle>
            <a:lvl1pPr marL="342900" indent="-34290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6341534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21"/>
          </p:nvPr>
        </p:nvSpPr>
        <p:spPr>
          <a:xfrm>
            <a:off x="6339947" y="2361951"/>
            <a:ext cx="5332941" cy="3605743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2842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68E74E5E-FCF5-49A9-B64D-DF3149C4A4D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754188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9795D2F-D322-4144-8DA8-55D6A294274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B4D2EAD-40A5-4C0B-900F-916EB19FF74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0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idx="17"/>
          </p:nvPr>
        </p:nvSpPr>
        <p:spPr>
          <a:xfrm>
            <a:off x="4444207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idx="18"/>
          </p:nvPr>
        </p:nvSpPr>
        <p:spPr>
          <a:xfrm>
            <a:off x="8300113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31"/>
          <p:cNvSpPr>
            <a:spLocks noGrp="1"/>
          </p:cNvSpPr>
          <p:nvPr>
            <p:ph type="body" sz="quarter" idx="19"/>
          </p:nvPr>
        </p:nvSpPr>
        <p:spPr>
          <a:xfrm>
            <a:off x="4419997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1"/>
          <p:cNvSpPr>
            <a:spLocks noGrp="1"/>
          </p:cNvSpPr>
          <p:nvPr>
            <p:ph type="body" sz="quarter" idx="20"/>
          </p:nvPr>
        </p:nvSpPr>
        <p:spPr>
          <a:xfrm>
            <a:off x="8299449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77792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53D234CD-759F-4F63-8BAE-5EF83F4A80C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625600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285B74-8217-47D6-B1F9-41EF843750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1DA9028-E80A-4D10-A238-5C9D0856985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562924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1"/>
          <p:cNvSpPr>
            <a:spLocks noGrp="1"/>
          </p:cNvSpPr>
          <p:nvPr>
            <p:ph type="body" sz="quarter" idx="17"/>
          </p:nvPr>
        </p:nvSpPr>
        <p:spPr>
          <a:xfrm>
            <a:off x="4416027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8306264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23016"/>
            <a:ext cx="3359945" cy="3608590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0"/>
          </p:nvPr>
        </p:nvSpPr>
        <p:spPr>
          <a:xfrm>
            <a:off x="4416027" y="2323016"/>
            <a:ext cx="3359548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1"/>
          </p:nvPr>
        </p:nvSpPr>
        <p:spPr>
          <a:xfrm>
            <a:off x="8306264" y="2323016"/>
            <a:ext cx="3360274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19726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_narrow_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05B7A5-C1F7-41D3-815C-A3728D81DBDD}"/>
              </a:ext>
            </a:extLst>
          </p:cNvPr>
          <p:cNvCxnSpPr>
            <a:cxnSpLocks/>
          </p:cNvCxnSpPr>
          <p:nvPr userDrawn="1"/>
        </p:nvCxnSpPr>
        <p:spPr>
          <a:xfrm>
            <a:off x="3233738" y="16319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idx="1"/>
          </p:nvPr>
        </p:nvSpPr>
        <p:spPr>
          <a:xfrm>
            <a:off x="492789" y="1631112"/>
            <a:ext cx="2606011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1"/>
          </p:nvPr>
        </p:nvSpPr>
        <p:spPr>
          <a:xfrm>
            <a:off x="3416035" y="1631112"/>
            <a:ext cx="8256853" cy="4086426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46874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41881F-8B1A-4F78-926D-54E8F515C458}"/>
              </a:ext>
            </a:extLst>
          </p:cNvPr>
          <p:cNvCxnSpPr>
            <a:cxnSpLocks/>
          </p:cNvCxnSpPr>
          <p:nvPr userDrawn="1"/>
        </p:nvCxnSpPr>
        <p:spPr>
          <a:xfrm>
            <a:off x="8932863" y="17462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9037638" y="1746560"/>
            <a:ext cx="2635250" cy="4086428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21"/>
          </p:nvPr>
        </p:nvSpPr>
        <p:spPr>
          <a:xfrm>
            <a:off x="492125" y="1746250"/>
            <a:ext cx="8335964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947442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354388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4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3354388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5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9066213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6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9066213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92125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220216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88263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1671612"/>
            <a:ext cx="5467744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0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211237" y="1671610"/>
            <a:ext cx="5461651" cy="4086427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4328393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d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able Placeholder 3"/>
          <p:cNvSpPr>
            <a:spLocks noGrp="1"/>
          </p:cNvSpPr>
          <p:nvPr>
            <p:ph type="tbl" sz="quarter" idx="13"/>
          </p:nvPr>
        </p:nvSpPr>
        <p:spPr>
          <a:xfrm>
            <a:off x="492789" y="1536022"/>
            <a:ext cx="11180867" cy="408710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1107331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2500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7E5033D9-3668-4017-A592-1CF34695B2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45C7479-AFA1-44A4-A0E2-206B7FC5D44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990" y="-948607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9543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 for Full Width U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2590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>
            <a:extLst>
              <a:ext uri="{FF2B5EF4-FFF2-40B4-BE49-F238E27FC236}">
                <a16:creationId xmlns:a16="http://schemas.microsoft.com/office/drawing/2014/main" id="{AECFDFC3-E8F8-4A3B-A7B5-C494553698E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5593C93C-1E5D-4C19-8510-510953C83CCF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1EA66-8035-4072-B874-ABE710416AF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757182" y="6432905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705691CA-1385-4202-BB32-7980FD0D4BC4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C7212D-F60C-4C2D-A508-E9F1C351B12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14791" y="536644"/>
            <a:ext cx="4403725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Thank You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Danke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Merci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谢谢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ありがとう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Gracias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Kiitos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cs typeface="+mn-cs"/>
              </a:rPr>
              <a:t>감사합니다</a:t>
            </a:r>
            <a:endParaRPr kumimoji="0" lang="ko-KR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Mangal" panose="02040503050203030202" pitchFamily="18" charset="0"/>
              </a:rPr>
              <a:t>धन्यवाद</a:t>
            </a: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Arial" panose="020B0604020202020204" pitchFamily="34" charset="0"/>
              </a:rPr>
              <a:t>תודה</a:t>
            </a:r>
            <a:endParaRPr kumimoji="0" lang="hi-in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Mangal" panose="02040503050203030202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B5F482-A1DF-47CF-A799-587634BE9938}"/>
              </a:ext>
            </a:extLst>
          </p:cNvPr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4530B3-2C71-47A4-BAB2-78A35EAF1A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82271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5316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EF865F52-F038-9143-B10F-EC315F327B49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23CA994-01FB-B24C-A927-7E3417958BAD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728663" y="4800600"/>
            <a:ext cx="54324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The Arm trademarks featured in this presentation are registered trademarks or trademarks of Arm Limited (or its subsidiaries) in the US and/or elsewhere.  All rights reserved.  All other marks featured may be trademarks of their respective owners.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</a:br>
            <a:r>
              <a:rPr kumimoji="0" lang="en-US" altLang="x-none" sz="12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www.arm.com</a:t>
            </a: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/company/policies/trademarks</a:t>
            </a:r>
          </a:p>
        </p:txBody>
      </p:sp>
      <p:sp>
        <p:nvSpPr>
          <p:cNvPr id="9" name="TextBox 20"/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© 2018 Arm Limited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E9EDFC-9DD0-4ADC-9DE6-C6516087E6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60962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7115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and Conten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CBF7399-A5A6-45BA-979D-565957665B70}"/>
              </a:ext>
            </a:extLst>
          </p:cNvPr>
          <p:cNvSpPr/>
          <p:nvPr userDrawn="1"/>
        </p:nvSpPr>
        <p:spPr>
          <a:xfrm>
            <a:off x="0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ADA842-6E77-49F5-886C-490811425F6D}"/>
              </a:ext>
            </a:extLst>
          </p:cNvPr>
          <p:cNvSpPr/>
          <p:nvPr userDrawn="1"/>
        </p:nvSpPr>
        <p:spPr>
          <a:xfrm>
            <a:off x="-15875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ED0DA2-9043-4185-9741-3FE4180093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82461" y="5720754"/>
            <a:ext cx="5800089" cy="1137247"/>
          </a:xfrm>
          <a:custGeom>
            <a:avLst/>
            <a:gdLst>
              <a:gd name="connsiteX0" fmla="*/ 1969769 w 5800089"/>
              <a:gd name="connsiteY0" fmla="*/ 0 h 1137247"/>
              <a:gd name="connsiteX1" fmla="*/ 5800089 w 5800089"/>
              <a:gd name="connsiteY1" fmla="*/ 0 h 1137247"/>
              <a:gd name="connsiteX2" fmla="*/ 3830319 w 5800089"/>
              <a:gd name="connsiteY2" fmla="*/ 1137247 h 1137247"/>
              <a:gd name="connsiteX3" fmla="*/ 0 w 5800089"/>
              <a:gd name="connsiteY3" fmla="*/ 1137247 h 113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0089" h="1137247">
                <a:moveTo>
                  <a:pt x="1969769" y="0"/>
                </a:moveTo>
                <a:lnTo>
                  <a:pt x="5800089" y="0"/>
                </a:lnTo>
                <a:lnTo>
                  <a:pt x="3830319" y="1137247"/>
                </a:lnTo>
                <a:lnTo>
                  <a:pt x="0" y="113724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90435" y="1666160"/>
            <a:ext cx="11180867" cy="361957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bg1"/>
              </a:buClr>
              <a:buFont typeface="Arial" charset="0"/>
              <a:buChar char="•"/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57875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25C61611-3300-41F4-84AB-94B0AEB16E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/>
          <a:stretch>
            <a:fillRect/>
          </a:stretch>
        </p:blipFill>
        <p:spPr bwMode="auto">
          <a:xfrm>
            <a:off x="0" y="0"/>
            <a:ext cx="122253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49E85A-37F4-4B10-9CEF-826A1326388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F72DBBF-627C-4888-BADF-C1CA699A2327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459122" y="5951202"/>
            <a:ext cx="4280971" cy="62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429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012829B4-F003-443D-BAAD-D767D76076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294006" y="2057639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298735" y="3671282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6294006" y="556248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294006" y="587236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071306" y="1639338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9C5097-7251-45E1-B2AF-B137762C7D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4863" y="1731920"/>
            <a:ext cx="4040830" cy="58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242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E11C1B9F-CF01-4B19-871A-0E835AC194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62B52B8-B955-4011-BA1B-3F562C2B9721}"/>
              </a:ext>
            </a:extLst>
          </p:cNvPr>
          <p:cNvSpPr/>
          <p:nvPr userDrawn="1"/>
        </p:nvSpPr>
        <p:spPr>
          <a:xfrm>
            <a:off x="9145588" y="0"/>
            <a:ext cx="94456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C667FE-5F49-4902-BA4E-5F42CE73BF8F}"/>
              </a:ext>
            </a:extLst>
          </p:cNvPr>
          <p:cNvSpPr/>
          <p:nvPr userDrawn="1"/>
        </p:nvSpPr>
        <p:spPr>
          <a:xfrm rot="5400000">
            <a:off x="5618956" y="-781843"/>
            <a:ext cx="954087" cy="12192000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 header if needed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1E5EE6-EC60-4F36-8250-F6D27EEE174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872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5B8B71E0-69B2-4405-92A4-A8D4317D90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B01617F-3437-4EA0-9F3A-35641BDCD476}"/>
              </a:ext>
            </a:extLst>
          </p:cNvPr>
          <p:cNvSpPr/>
          <p:nvPr userDrawn="1"/>
        </p:nvSpPr>
        <p:spPr>
          <a:xfrm>
            <a:off x="2473325" y="5788025"/>
            <a:ext cx="5715000" cy="957263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3C7CB8-D0ED-4CBB-A14C-0F5A992AEC32}"/>
              </a:ext>
            </a:extLst>
          </p:cNvPr>
          <p:cNvSpPr/>
          <p:nvPr userDrawn="1"/>
        </p:nvSpPr>
        <p:spPr>
          <a:xfrm rot="5400000">
            <a:off x="8668545" y="3399631"/>
            <a:ext cx="950912" cy="3825875"/>
          </a:xfrm>
          <a:prstGeom prst="rect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6458DA-6FE5-4EAB-9430-95208E73E3F5}"/>
              </a:ext>
            </a:extLst>
          </p:cNvPr>
          <p:cNvSpPr/>
          <p:nvPr userDrawn="1"/>
        </p:nvSpPr>
        <p:spPr>
          <a:xfrm rot="5400000">
            <a:off x="8661400" y="-395287"/>
            <a:ext cx="2852737" cy="3798888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FCF160-BBA0-4263-8872-2E8BE7E832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487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80CE8D38-A1A3-42B2-A2B4-D2CAD399E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9895B2B-A497-48E9-ADEB-D02F00658322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5602E1-3D6F-4250-94C4-9D35DC940925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F608C9-DD55-416C-933C-355A9DCB6145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B99F94-93C6-4007-A4D0-E71FCE85B9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696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C76D8CDB-659F-4586-B25C-B4DE95CC43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1C067D-A19A-479C-9DB4-AD81E6604607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rgbClr val="FFC6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8ACF3F-3E27-461E-9EDA-788397E79711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8FA392-092A-4708-90F0-75F695B65C9A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rgbClr val="FF6900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602A8C-9823-4809-982C-93956DD56D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166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ith TOP level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505619" y="1248319"/>
            <a:ext cx="11180762" cy="436136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67278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3pPr>
            <a:lvl4pPr marL="1293178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 with Top Level Bullet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433320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125" y="295275"/>
            <a:ext cx="11180763" cy="6667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4EB643E-3109-434C-BA97-15D4C8A5E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2125" y="1479550"/>
            <a:ext cx="11180763" cy="40862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85C44994-EE29-4E68-942C-33DEE4CDA452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9155113" y="6416914"/>
            <a:ext cx="2904881" cy="349690"/>
          </a:xfrm>
          <a:prstGeom prst="rect">
            <a:avLst/>
          </a:prstGeom>
        </p:spPr>
      </p:pic>
      <p:sp>
        <p:nvSpPr>
          <p:cNvPr id="1029" name="TextBox 26"/>
          <p:cNvSpPr txBox="1">
            <a:spLocks noChangeArrowheads="1"/>
          </p:cNvSpPr>
          <p:nvPr userDrawn="1"/>
        </p:nvSpPr>
        <p:spPr bwMode="auto">
          <a:xfrm flipH="1">
            <a:off x="1485798" y="6347664"/>
            <a:ext cx="109203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682C2D1-8EA8-E748-B66F-74D4D53CF8F8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Lato" panose="020F0502020204030203" pitchFamily="34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Lato" panose="020F0502020204030203" pitchFamily="34" charset="0"/>
              <a:ea typeface="ＭＳ Ｐゴシック" charset="-128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B6087-5F79-4BE7-942A-42714288F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Lato" panose="020F0502020204030203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4544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12" r:id="rId1"/>
    <p:sldLayoutId id="2147485513" r:id="rId2"/>
    <p:sldLayoutId id="2147485514" r:id="rId3"/>
    <p:sldLayoutId id="2147485515" r:id="rId4"/>
    <p:sldLayoutId id="2147485516" r:id="rId5"/>
    <p:sldLayoutId id="2147485517" r:id="rId6"/>
    <p:sldLayoutId id="2147485518" r:id="rId7"/>
    <p:sldLayoutId id="2147485519" r:id="rId8"/>
    <p:sldLayoutId id="2147485520" r:id="rId9"/>
    <p:sldLayoutId id="2147485521" r:id="rId10"/>
    <p:sldLayoutId id="2147485522" r:id="rId11"/>
    <p:sldLayoutId id="2147485523" r:id="rId12"/>
    <p:sldLayoutId id="2147485524" r:id="rId13"/>
    <p:sldLayoutId id="2147485525" r:id="rId14"/>
    <p:sldLayoutId id="2147485526" r:id="rId15"/>
    <p:sldLayoutId id="2147485527" r:id="rId16"/>
    <p:sldLayoutId id="2147485528" r:id="rId17"/>
    <p:sldLayoutId id="2147485529" r:id="rId18"/>
    <p:sldLayoutId id="2147485530" r:id="rId19"/>
    <p:sldLayoutId id="2147485531" r:id="rId20"/>
    <p:sldLayoutId id="2147485532" r:id="rId21"/>
    <p:sldLayoutId id="2147485533" r:id="rId22"/>
    <p:sldLayoutId id="2147485534" r:id="rId23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 kern="1200" spc="-50">
          <a:solidFill>
            <a:schemeClr val="accent1"/>
          </a:solidFill>
          <a:latin typeface="Lato" panose="020F0502020204030203" pitchFamily="34" charset="0"/>
          <a:ea typeface="ＭＳ Ｐゴシック" charset="0"/>
          <a:cs typeface="Lato" panose="020F0502020204030203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9pPr>
    </p:titleStyle>
    <p:bodyStyle>
      <a:lvl1pPr marL="342900" indent="-342900" algn="l" rtl="0" eaLnBrk="1" fontAlgn="base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 typeface="Arial" charset="0"/>
        <a:buChar char="•"/>
        <a:defRPr sz="2400" kern="1200">
          <a:solidFill>
            <a:schemeClr val="tx2"/>
          </a:solidFill>
          <a:latin typeface="Lato" panose="020F0502020204030203" pitchFamily="34" charset="0"/>
          <a:ea typeface="ＭＳ Ｐゴシック" charset="0"/>
          <a:cs typeface="Lato" panose="020F0502020204030203" pitchFamily="34" charset="0"/>
        </a:defRPr>
      </a:lvl1pPr>
      <a:lvl2pPr marL="58134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Arial" charset="0"/>
        <a:buChar char="•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2pPr>
      <a:lvl3pPr marL="85566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3pPr>
      <a:lvl4pPr marL="1201738" indent="-17303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charset="2"/>
        <a:buChar char="§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4pPr>
      <a:lvl5pPr marL="1427163" indent="-168275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5pPr>
      <a:lvl6pPr marL="16550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6pPr>
      <a:lvl7pPr marL="18836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7pPr>
      <a:lvl8pPr marL="21122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8pPr>
      <a:lvl9pPr marL="23408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1F6EB4-2B3E-47F0-A4F1-B14177EFD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Project – </a:t>
            </a:r>
            <a:br>
              <a:rPr lang="en-GB" b="1" dirty="0"/>
            </a:br>
            <a:r>
              <a:rPr lang="en-GB" b="1" dirty="0"/>
              <a:t>micro:PET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3C6DC70-7A3F-4160-A161-D7F2F11FD24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Lesson 23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A5BDA1A5-1CD9-4692-BDF9-548E23F573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Requirements and Planning </a:t>
            </a:r>
          </a:p>
        </p:txBody>
      </p:sp>
    </p:spTree>
    <p:extLst>
      <p:ext uri="{BB962C8B-B14F-4D97-AF65-F5344CB8AC3E}">
        <p14:creationId xmlns:p14="http://schemas.microsoft.com/office/powerpoint/2010/main" val="3442922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Starter – What Does This Code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237785"/>
            <a:ext cx="11267256" cy="4595203"/>
          </a:xfrm>
        </p:spPr>
        <p:txBody>
          <a:bodyPr/>
          <a:lstStyle/>
          <a:p>
            <a:pPr marL="0" lv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from microbit import *</a:t>
            </a:r>
          </a:p>
          <a:p>
            <a:pPr marL="0" lv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import speech</a:t>
            </a:r>
          </a:p>
          <a:p>
            <a:pPr marL="0" lv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import time</a:t>
            </a:r>
          </a:p>
          <a:p>
            <a:pPr marL="0" lvl="0" indent="0">
              <a:buNone/>
            </a:pP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True:</a:t>
            </a:r>
          </a:p>
          <a:p>
            <a:pPr marL="0" lv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light =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display.read_light_level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lv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GB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display.scroll</a:t>
            </a:r>
            <a:r>
              <a:rPr lang="en-GB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(light)</a:t>
            </a:r>
          </a:p>
          <a:p>
            <a:pPr marL="0" lv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sleep(5)</a:t>
            </a:r>
          </a:p>
          <a:p>
            <a:pPr marL="0" lv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if light &gt; 50:</a:t>
            </a:r>
          </a:p>
          <a:p>
            <a:pPr marL="0" lv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display.show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Image.HAPPY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lv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else:</a:t>
            </a:r>
          </a:p>
          <a:p>
            <a:pPr marL="0" lv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display.show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Image.SAD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lv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speech.say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("give me some space", pitch=64, speed=72, mouth=128, throat=128)</a:t>
            </a:r>
          </a:p>
          <a:p>
            <a:pPr marL="0" lvl="0" indent="0">
              <a:buNone/>
            </a:pP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2001959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Success Criteria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1200"/>
              </a:spcBef>
            </a:pPr>
            <a:r>
              <a:rPr lang="en-GB" dirty="0"/>
              <a:t>The PET must respond to its environment and surroundings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The PET must respond to user interaction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Use some of the micro:bit hardware that has been covered in previous lessons (Halo, Sound, </a:t>
            </a:r>
            <a:r>
              <a:rPr lang="en-GB"/>
              <a:t>Servo etc)</a:t>
            </a:r>
            <a:endParaRPr lang="en-GB" dirty="0"/>
          </a:p>
          <a:p>
            <a:pPr lvl="0">
              <a:spcBef>
                <a:spcPts val="1200"/>
              </a:spcBef>
            </a:pPr>
            <a:r>
              <a:rPr lang="en-GB" dirty="0"/>
              <a:t>Use the micro:bit to control the features and responses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Look engaging and fun</a:t>
            </a:r>
          </a:p>
          <a:p>
            <a:pPr marL="0" lv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0689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30FC1-5031-48E1-B344-CB7A723AF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four team roles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81A2B7-1DFC-4254-8A1B-E91E3533A28E}"/>
              </a:ext>
            </a:extLst>
          </p:cNvPr>
          <p:cNvSpPr/>
          <p:nvPr/>
        </p:nvSpPr>
        <p:spPr>
          <a:xfrm>
            <a:off x="492125" y="1149179"/>
            <a:ext cx="5377334" cy="22798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/>
              <a:t>Project Manager:</a:t>
            </a:r>
          </a:p>
          <a:p>
            <a:pPr algn="ctr"/>
            <a:r>
              <a:rPr lang="en-GB" dirty="0"/>
              <a:t>Tasks being completed on time</a:t>
            </a:r>
          </a:p>
          <a:p>
            <a:pPr algn="ctr"/>
            <a:r>
              <a:rPr lang="en-GB" dirty="0"/>
              <a:t>Checking everything is complete</a:t>
            </a:r>
          </a:p>
          <a:p>
            <a:pPr algn="ctr"/>
            <a:r>
              <a:rPr lang="en-GB" dirty="0"/>
              <a:t>Storing the product and designs safely</a:t>
            </a:r>
          </a:p>
          <a:p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EDBFCE-D088-43CD-9E08-3DE163137FDE}"/>
              </a:ext>
            </a:extLst>
          </p:cNvPr>
          <p:cNvSpPr/>
          <p:nvPr/>
        </p:nvSpPr>
        <p:spPr>
          <a:xfrm>
            <a:off x="492125" y="3723503"/>
            <a:ext cx="5377334" cy="2279821"/>
          </a:xfrm>
          <a:prstGeom prst="rect">
            <a:avLst/>
          </a:prstGeom>
          <a:solidFill>
            <a:srgbClr val="93E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Developer:</a:t>
            </a:r>
          </a:p>
          <a:p>
            <a:pPr algn="ctr"/>
            <a:r>
              <a:rPr lang="en-GB">
                <a:solidFill>
                  <a:schemeClr val="tx1"/>
                </a:solidFill>
              </a:rPr>
              <a:t>Planning Interactions</a:t>
            </a:r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en-GB" dirty="0">
                <a:solidFill>
                  <a:schemeClr val="tx1"/>
                </a:solidFill>
              </a:rPr>
              <a:t>Programming the micro:bit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Testing the program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747EFC-663E-4F0F-894E-9203ECE91832}"/>
              </a:ext>
            </a:extLst>
          </p:cNvPr>
          <p:cNvSpPr/>
          <p:nvPr/>
        </p:nvSpPr>
        <p:spPr>
          <a:xfrm>
            <a:off x="6295554" y="1149179"/>
            <a:ext cx="5377334" cy="2279821"/>
          </a:xfrm>
          <a:prstGeom prst="rect">
            <a:avLst/>
          </a:prstGeom>
          <a:solidFill>
            <a:srgbClr val="FFC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solidFill>
                  <a:schemeClr val="tx1"/>
                </a:solidFill>
              </a:rPr>
              <a:t>Engineer: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Designing the product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Making the product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Testing the product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745D6D-B78C-4CA6-B737-93D2DACEB16C}"/>
              </a:ext>
            </a:extLst>
          </p:cNvPr>
          <p:cNvSpPr/>
          <p:nvPr/>
        </p:nvSpPr>
        <p:spPr>
          <a:xfrm>
            <a:off x="6295554" y="3723503"/>
            <a:ext cx="5377334" cy="2279821"/>
          </a:xfrm>
          <a:prstGeom prst="rect">
            <a:avLst/>
          </a:prstGeom>
          <a:solidFill>
            <a:srgbClr val="95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/>
              <a:t>Tester</a:t>
            </a:r>
          </a:p>
          <a:p>
            <a:pPr algn="ctr"/>
            <a:r>
              <a:rPr lang="en-GB" dirty="0"/>
              <a:t>Work with the Developer to carry out testing throughout the development process. </a:t>
            </a:r>
          </a:p>
          <a:p>
            <a:pPr algn="ctr"/>
            <a:r>
              <a:rPr lang="en-GB" dirty="0"/>
              <a:t>At the end of development carry out final testing to check that success criteria have been met.</a:t>
            </a: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3108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68368-777E-4042-9251-FC792042E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Working in parallel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D2CF30-AFA9-4AAF-81A7-3BEABD69662D}"/>
              </a:ext>
            </a:extLst>
          </p:cNvPr>
          <p:cNvSpPr/>
          <p:nvPr/>
        </p:nvSpPr>
        <p:spPr>
          <a:xfrm>
            <a:off x="9008073" y="295531"/>
            <a:ext cx="1767016" cy="3331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Project Manager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9F85EC-5C95-4098-8C8C-33C1C2E5AD4D}"/>
              </a:ext>
            </a:extLst>
          </p:cNvPr>
          <p:cNvSpPr/>
          <p:nvPr/>
        </p:nvSpPr>
        <p:spPr>
          <a:xfrm>
            <a:off x="9008073" y="964133"/>
            <a:ext cx="1767016" cy="366583"/>
          </a:xfrm>
          <a:prstGeom prst="rect">
            <a:avLst/>
          </a:prstGeom>
          <a:solidFill>
            <a:srgbClr val="93E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Developer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696B0A-DDF8-48A0-8089-C2CB9DF20FE1}"/>
              </a:ext>
            </a:extLst>
          </p:cNvPr>
          <p:cNvSpPr/>
          <p:nvPr/>
        </p:nvSpPr>
        <p:spPr>
          <a:xfrm>
            <a:off x="9008073" y="628906"/>
            <a:ext cx="1767016" cy="333119"/>
          </a:xfrm>
          <a:prstGeom prst="rect">
            <a:avLst/>
          </a:prstGeom>
          <a:solidFill>
            <a:srgbClr val="FFC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Engineer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ECFD13-3F95-49AB-983A-362E99883C4D}"/>
              </a:ext>
            </a:extLst>
          </p:cNvPr>
          <p:cNvSpPr/>
          <p:nvPr/>
        </p:nvSpPr>
        <p:spPr>
          <a:xfrm>
            <a:off x="9008073" y="1335267"/>
            <a:ext cx="1764032" cy="366582"/>
          </a:xfrm>
          <a:prstGeom prst="rect">
            <a:avLst/>
          </a:prstGeom>
          <a:solidFill>
            <a:srgbClr val="95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Tester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DD470-62DA-4ADE-94A3-4236F5DD7619}"/>
              </a:ext>
            </a:extLst>
          </p:cNvPr>
          <p:cNvSpPr/>
          <p:nvPr/>
        </p:nvSpPr>
        <p:spPr>
          <a:xfrm>
            <a:off x="797940" y="2738567"/>
            <a:ext cx="10718564" cy="3331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Checking everything is going to plan and safely storing the work every lesson and helping everyone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C8863C-BAA3-48F9-BA7F-5D443752FBB5}"/>
              </a:ext>
            </a:extLst>
          </p:cNvPr>
          <p:cNvSpPr/>
          <p:nvPr/>
        </p:nvSpPr>
        <p:spPr>
          <a:xfrm>
            <a:off x="797939" y="3599932"/>
            <a:ext cx="4568451" cy="366583"/>
          </a:xfrm>
          <a:prstGeom prst="rect">
            <a:avLst/>
          </a:prstGeom>
          <a:solidFill>
            <a:srgbClr val="93E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Planning Interactions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AD9A14-81AD-4903-AC9F-F25C041D919D}"/>
              </a:ext>
            </a:extLst>
          </p:cNvPr>
          <p:cNvSpPr/>
          <p:nvPr/>
        </p:nvSpPr>
        <p:spPr>
          <a:xfrm>
            <a:off x="797939" y="3174917"/>
            <a:ext cx="2464251" cy="333119"/>
          </a:xfrm>
          <a:prstGeom prst="rect">
            <a:avLst/>
          </a:prstGeom>
          <a:solidFill>
            <a:srgbClr val="FFC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Designing the product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549FD6-0784-47B2-B9C3-FC7D39BAC5BD}"/>
              </a:ext>
            </a:extLst>
          </p:cNvPr>
          <p:cNvSpPr/>
          <p:nvPr/>
        </p:nvSpPr>
        <p:spPr>
          <a:xfrm>
            <a:off x="797940" y="4050022"/>
            <a:ext cx="5038571" cy="366582"/>
          </a:xfrm>
          <a:prstGeom prst="rect">
            <a:avLst/>
          </a:prstGeom>
          <a:solidFill>
            <a:srgbClr val="95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Carry out testing throughout development (iterative)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EF996-FFD4-4FC4-81BE-74010C91DD86}"/>
              </a:ext>
            </a:extLst>
          </p:cNvPr>
          <p:cNvSpPr/>
          <p:nvPr/>
        </p:nvSpPr>
        <p:spPr>
          <a:xfrm>
            <a:off x="3372263" y="3174917"/>
            <a:ext cx="4101963" cy="333119"/>
          </a:xfrm>
          <a:prstGeom prst="rect">
            <a:avLst/>
          </a:prstGeom>
          <a:solidFill>
            <a:srgbClr val="FFC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Making the product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126B78-BED0-4427-A172-EE32FDE556CD}"/>
              </a:ext>
            </a:extLst>
          </p:cNvPr>
          <p:cNvSpPr/>
          <p:nvPr/>
        </p:nvSpPr>
        <p:spPr>
          <a:xfrm>
            <a:off x="5946584" y="4050022"/>
            <a:ext cx="5569920" cy="366582"/>
          </a:xfrm>
          <a:prstGeom prst="rect">
            <a:avLst/>
          </a:prstGeom>
          <a:solidFill>
            <a:srgbClr val="95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Test the product to check that success criteria are met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2463FB-4ECE-43E8-822D-DB9F5660A505}"/>
              </a:ext>
            </a:extLst>
          </p:cNvPr>
          <p:cNvSpPr/>
          <p:nvPr/>
        </p:nvSpPr>
        <p:spPr>
          <a:xfrm>
            <a:off x="5476461" y="3599932"/>
            <a:ext cx="3741678" cy="366583"/>
          </a:xfrm>
          <a:prstGeom prst="rect">
            <a:avLst/>
          </a:prstGeom>
          <a:solidFill>
            <a:srgbClr val="93E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Programming the micro:bit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1669B8-3C4C-452C-95E3-3E3B840A5B86}"/>
              </a:ext>
            </a:extLst>
          </p:cNvPr>
          <p:cNvSpPr/>
          <p:nvPr/>
        </p:nvSpPr>
        <p:spPr>
          <a:xfrm>
            <a:off x="9328210" y="3606628"/>
            <a:ext cx="2188294" cy="366583"/>
          </a:xfrm>
          <a:prstGeom prst="rect">
            <a:avLst/>
          </a:prstGeom>
          <a:solidFill>
            <a:srgbClr val="93E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Testing the program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DB051D-9627-49FA-AA14-95956985B07D}"/>
              </a:ext>
            </a:extLst>
          </p:cNvPr>
          <p:cNvSpPr/>
          <p:nvPr/>
        </p:nvSpPr>
        <p:spPr>
          <a:xfrm>
            <a:off x="7584298" y="3158185"/>
            <a:ext cx="3932207" cy="333119"/>
          </a:xfrm>
          <a:prstGeom prst="rect">
            <a:avLst/>
          </a:prstGeom>
          <a:solidFill>
            <a:srgbClr val="FFC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Testing the product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7603538-533B-4FDE-BE7D-58CDE619D8BB}"/>
              </a:ext>
            </a:extLst>
          </p:cNvPr>
          <p:cNvSpPr/>
          <p:nvPr/>
        </p:nvSpPr>
        <p:spPr>
          <a:xfrm>
            <a:off x="797939" y="2273934"/>
            <a:ext cx="5038573" cy="3331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Lesson 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B2902A-9171-451B-B3B0-8F672EC76A5F}"/>
              </a:ext>
            </a:extLst>
          </p:cNvPr>
          <p:cNvSpPr/>
          <p:nvPr/>
        </p:nvSpPr>
        <p:spPr>
          <a:xfrm>
            <a:off x="5946584" y="2273934"/>
            <a:ext cx="5564212" cy="3331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Lesson 2</a:t>
            </a:r>
          </a:p>
        </p:txBody>
      </p:sp>
    </p:spTree>
    <p:extLst>
      <p:ext uri="{BB962C8B-B14F-4D97-AF65-F5344CB8AC3E}">
        <p14:creationId xmlns:p14="http://schemas.microsoft.com/office/powerpoint/2010/main" val="2055975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Pro-tips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GB" dirty="0"/>
              <a:t>Keep talking about your ideas with other learners, even after the lesson  </a:t>
            </a:r>
          </a:p>
          <a:p>
            <a:pPr>
              <a:spcBef>
                <a:spcPts val="1200"/>
              </a:spcBef>
            </a:pPr>
            <a:r>
              <a:rPr lang="en-GB" dirty="0"/>
              <a:t>Write down your ideas and plans no matter how strange, challenging or fun they might seem, for example: </a:t>
            </a:r>
          </a:p>
          <a:p>
            <a:pPr lvl="1">
              <a:spcBef>
                <a:spcPts val="1200"/>
              </a:spcBef>
            </a:pPr>
            <a:r>
              <a:rPr lang="en-GB" sz="2400" dirty="0"/>
              <a:t>You may want your </a:t>
            </a:r>
            <a:r>
              <a:rPr lang="en-GB" sz="2400" dirty="0" err="1"/>
              <a:t>micro:PET</a:t>
            </a:r>
            <a:r>
              <a:rPr lang="en-GB" sz="2400" dirty="0"/>
              <a:t> to freeze a person if they get too close  </a:t>
            </a:r>
          </a:p>
          <a:p>
            <a:pPr lvl="1">
              <a:spcBef>
                <a:spcPts val="1200"/>
              </a:spcBef>
            </a:pPr>
            <a:r>
              <a:rPr lang="en-GB" sz="2400" dirty="0"/>
              <a:t>You could program the </a:t>
            </a:r>
            <a:r>
              <a:rPr lang="en-GB" sz="2400" dirty="0" err="1"/>
              <a:t>micro:bit</a:t>
            </a:r>
            <a:r>
              <a:rPr lang="en-GB" sz="2400" dirty="0"/>
              <a:t> to display an external icy blue LED that shoots out from the </a:t>
            </a:r>
            <a:r>
              <a:rPr lang="en-GB" sz="2400" dirty="0" err="1"/>
              <a:t>micro:PET’s</a:t>
            </a:r>
            <a:r>
              <a:rPr lang="en-GB" sz="2400"/>
              <a:t> mouth</a:t>
            </a:r>
            <a:endParaRPr lang="en-GB" sz="2400" dirty="0"/>
          </a:p>
          <a:p>
            <a:pPr marL="0" lv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8690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4259265"/>
      </p:ext>
    </p:extLst>
  </p:cSld>
  <p:clrMapOvr>
    <a:masterClrMapping/>
  </p:clrMapOvr>
</p:sld>
</file>

<file path=ppt/theme/theme1.xml><?xml version="1.0" encoding="utf-8"?>
<a:theme xmlns:a="http://schemas.openxmlformats.org/drawingml/2006/main" name="1_Arm_PPT_Public">
  <a:themeElements>
    <a:clrScheme name="arm">
      <a:dk1>
        <a:sysClr val="windowText" lastClr="000000"/>
      </a:dk1>
      <a:lt1>
        <a:sysClr val="window" lastClr="FFFFFF"/>
      </a:lt1>
      <a:dk2>
        <a:srgbClr val="333E48"/>
      </a:dk2>
      <a:lt2>
        <a:srgbClr val="E5ECEB"/>
      </a:lt2>
      <a:accent1>
        <a:srgbClr val="0091BD"/>
      </a:accent1>
      <a:accent2>
        <a:srgbClr val="002B49"/>
      </a:accent2>
      <a:accent3>
        <a:srgbClr val="FFC700"/>
      </a:accent3>
      <a:accent4>
        <a:srgbClr val="95D600"/>
      </a:accent4>
      <a:accent5>
        <a:srgbClr val="FF6B00"/>
      </a:accent5>
      <a:accent6>
        <a:srgbClr val="7D868C"/>
      </a:accent6>
      <a:hlink>
        <a:srgbClr val="00C1DE"/>
      </a:hlink>
      <a:folHlink>
        <a:srgbClr val="002F6C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90000"/>
          </a:lnSpc>
          <a:spcBef>
            <a:spcPts val="0"/>
          </a:spcBef>
          <a:spcAft>
            <a:spcPts val="600"/>
          </a:spcAft>
          <a:buFont typeface="Arial" panose="020B0604020202020204" pitchFamily="34" charset="0"/>
          <a:buNone/>
          <a:defRPr sz="2100" kern="1200" dirty="0" err="1" smtClean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lide deck template" id="{EBD0F82C-B29A-419D-9CAF-EE093087092D}" vid="{2C60A0D2-D733-4FD8-9890-1E1CFEC488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ARM Document" ma:contentTypeID="0x0101005C6975769EB1684CAB07571CAE07A11B0100BC81FA0C64ACC243A77959D9266C7751" ma:contentTypeVersion="27" ma:contentTypeDescription="" ma:contentTypeScope="" ma:versionID="c3d44a507a30e34bb56df6cb41b0e970">
  <xsd:schema xmlns:xsd="http://www.w3.org/2001/XMLSchema" xmlns:xs="http://www.w3.org/2001/XMLSchema" xmlns:p="http://schemas.microsoft.com/office/2006/metadata/properties" xmlns:ns1="http://schemas.microsoft.com/sharepoint/v3" xmlns:ns2="f2ad5090-61a8-4b8c-ab70-68f4ff4d1933" xmlns:ns3="http://schemas.microsoft.com/sharepoint/v3/fields" xmlns:ns4="c0950e01-db07-4e41-9c32-b7a8e9fccc9b" targetNamespace="http://schemas.microsoft.com/office/2006/metadata/properties" ma:root="true" ma:fieldsID="d6365f768a9cf65e3d0aaa644537f94f" ns1:_="" ns2:_="" ns3:_="" ns4:_="">
    <xsd:import namespace="http://schemas.microsoft.com/sharepoint/v3"/>
    <xsd:import namespace="f2ad5090-61a8-4b8c-ab70-68f4ff4d1933"/>
    <xsd:import namespace="http://schemas.microsoft.com/sharepoint/v3/fields"/>
    <xsd:import namespace="c0950e01-db07-4e41-9c32-b7a8e9fccc9b"/>
    <xsd:element name="properties">
      <xsd:complexType>
        <xsd:sequence>
          <xsd:element name="documentManagement">
            <xsd:complexType>
              <xsd:all>
                <xsd:element ref="ns1:RoutingRuleDescription" minOccurs="0"/>
                <xsd:element ref="ns2:Document_x0020_Author" minOccurs="0"/>
                <xsd:element ref="ns3:_Status"/>
                <xsd:element ref="ns2:Document_x0020_Confidentiality"/>
                <xsd:element ref="ns2:_dlc_DocId" minOccurs="0"/>
                <xsd:element ref="ns2:_dlc_DocIdUrl" minOccurs="0"/>
                <xsd:element ref="ns2:_dlc_DocIdPersistId" minOccurs="0"/>
                <xsd:element ref="ns2:ARM_x0020_Legacy_x0020_ID" minOccurs="0"/>
                <xsd:element ref="ns2:Current_x0020_Version" minOccurs="0"/>
                <xsd:element ref="ns2:j60c3ced31bb40378c6254d49035d966" minOccurs="0"/>
                <xsd:element ref="ns2:TaxCatchAll" minOccurs="0"/>
                <xsd:element ref="ns2:TaxCatchAllLabel" minOccurs="0"/>
                <xsd:element ref="ns4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RoutingRuleDescription" ma:index="2" nillable="true" ma:displayName="Description" ma:internalName="RoutingRuleDescription" ma:readOnly="fals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ad5090-61a8-4b8c-ab70-68f4ff4d1933" elementFormDefault="qualified">
    <xsd:import namespace="http://schemas.microsoft.com/office/2006/documentManagement/types"/>
    <xsd:import namespace="http://schemas.microsoft.com/office/infopath/2007/PartnerControls"/>
    <xsd:element name="Document_x0020_Author" ma:index="3" nillable="true" ma:displayName="Document Author" ma:list="UserInfo" ma:SharePointGroup="0" ma:internalName="Document_x0020_Autho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ocument_x0020_Confidentiality" ma:index="5" ma:displayName="Document Confidentiality" ma:default="Confidential" ma:format="Dropdown" ma:internalName="Document_x0020_Confidentiality">
      <xsd:simpleType>
        <xsd:restriction base="dms:Choice">
          <xsd:enumeration value="Secret"/>
          <xsd:enumeration value="Confidential-Restricted"/>
          <xsd:enumeration value="Confidential"/>
          <xsd:enumeration value="Non-Confidential"/>
          <xsd:enumeration value="Personal"/>
        </xsd:restriction>
      </xsd:simpleType>
    </xsd:element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ARM_x0020_Legacy_x0020_ID" ma:index="16" nillable="true" ma:displayName="ARM Legacy ID" ma:internalName="ARM_x0020_Legacy_x0020_ID">
      <xsd:simpleType>
        <xsd:restriction base="dms:Text">
          <xsd:maxLength value="255"/>
        </xsd:restriction>
      </xsd:simpleType>
    </xsd:element>
    <xsd:element name="Current_x0020_Version" ma:index="17" nillable="true" ma:displayName="Current Version" ma:description="The current version number of the file in SharePoint." ma:internalName="Current_x0020_Version" ma:readOnly="false">
      <xsd:simpleType>
        <xsd:restriction base="dms:Text">
          <xsd:maxLength value="255"/>
        </xsd:restriction>
      </xsd:simpleType>
    </xsd:element>
    <xsd:element name="j60c3ced31bb40378c6254d49035d966" ma:index="18" nillable="true" ma:taxonomy="true" ma:internalName="j60c3ced31bb40378c6254d49035d966" ma:taxonomyFieldName="Calendar_x0020_Year" ma:displayName="Calendar Year" ma:readOnly="false" ma:default="7;#2017|58467e81-5d99-44a5-abb5-12a016b65e9e" ma:fieldId="{360c3ced-31bb-4037-8c62-54d49035d966}" ma:sspId="982c6e79-63e2-4d63-9b21-99d1544b0b75" ma:termSetId="c604d99f-773e-49a6-a2c0-6d4bc754112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9" nillable="true" ma:displayName="Taxonomy Catch All Column" ma:hidden="true" ma:list="{a9424fa9-fdb0-43c3-9a79-ae027323b92a}" ma:internalName="TaxCatchAll" ma:showField="CatchAllData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0" nillable="true" ma:displayName="Taxonomy Catch All Column1" ma:hidden="true" ma:list="{a9424fa9-fdb0-43c3-9a79-ae027323b92a}" ma:internalName="TaxCatchAllLabel" ma:readOnly="true" ma:showField="CatchAllDataLabel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4" ma:displayName="Status" ma:default="Not Started" ma:internalName="_Status" ma:readOnly="false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950e01-db07-4e41-9c32-b7a8e9fccc9b" elementFormDefault="qualified">
    <xsd:import namespace="http://schemas.microsoft.com/office/2006/documentManagement/types"/>
    <xsd:import namespace="http://schemas.microsoft.com/office/infopath/2007/PartnerControls"/>
    <xsd:element name="Category" ma:index="22" nillable="true" ma:displayName="Category" ma:format="Dropdown" ma:internalName="Category">
      <xsd:simpleType>
        <xsd:restriction base="dms:Choice">
          <xsd:enumeration value="Word Documents - UK"/>
          <xsd:enumeration value="Word Documents - US"/>
          <xsd:enumeration value="Board Presentation Templates"/>
          <xsd:enumeration value="Public Presentation Templates"/>
          <xsd:enumeration value="Private Presentation Template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1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 ma:index="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axOccurs="1" ma:displayName="Status">
          <xsd:simpleType xmlns:xs="http://www.w3.org/2001/XMLSchema">
            <xsd:restriction base="xsd:string">
              <xsd:minLength value="1"/>
            </xsd:restriction>
          </xsd:simpleType>
        </xsd:element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urrent_x0020_Version xmlns="f2ad5090-61a8-4b8c-ab70-68f4ff4d1933">9.0</Current_x0020_Version>
    <Document_x0020_Author xmlns="f2ad5090-61a8-4b8c-ab70-68f4ff4d1933">
      <UserInfo>
        <DisplayName/>
        <AccountId xsi:nil="true"/>
        <AccountType/>
      </UserInfo>
    </Document_x0020_Author>
    <_dlc_DocId xmlns="f2ad5090-61a8-4b8c-ab70-68f4ff4d1933">ARM-ECM-0633231</_dlc_DocId>
    <Document_x0020_Confidentiality xmlns="f2ad5090-61a8-4b8c-ab70-68f4ff4d1933">Confidential-Restricted</Document_x0020_Confidentiality>
    <_dlc_DocIdUrl xmlns="f2ad5090-61a8-4b8c-ab70-68f4ff4d1933">
      <Url>http://teamsites.arm.com/sites/cthub/_layouts/DocIdRedir.aspx?ID=ARM-ECM-0633231</Url>
      <Description>ARM-ECM-0633231</Description>
    </_dlc_DocIdUrl>
    <Category xmlns="c0950e01-db07-4e41-9c32-b7a8e9fccc9b">Private Presentation Templates</Category>
    <ARM_x0020_Legacy_x0020_ID xmlns="f2ad5090-61a8-4b8c-ab70-68f4ff4d1933" xsi:nil="true"/>
    <TaxCatchAll xmlns="f2ad5090-61a8-4b8c-ab70-68f4ff4d1933">
      <Value>7</Value>
      <Value>1</Value>
    </TaxCatchAll>
    <j60c3ced31bb40378c6254d49035d966 xmlns="f2ad5090-61a8-4b8c-ab70-68f4ff4d1933">
      <Terms xmlns="http://schemas.microsoft.com/office/infopath/2007/PartnerControls">
        <TermInfo xmlns="http://schemas.microsoft.com/office/infopath/2007/PartnerControls">
          <TermName xmlns="http://schemas.microsoft.com/office/infopath/2007/PartnerControls">2017</TermName>
          <TermId xmlns="http://schemas.microsoft.com/office/infopath/2007/PartnerControls">58467e81-5d99-44a5-abb5-12a016b65e9e</TermId>
        </TermInfo>
      </Terms>
    </j60c3ced31bb40378c6254d49035d966>
    <RoutingRuleDescription xmlns="http://schemas.microsoft.com/sharepoint/v3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82EFBBFE-5AFC-4CAD-AD38-1CB870BDB2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675509F-A6F5-4147-861D-E4CC99F48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2ad5090-61a8-4b8c-ab70-68f4ff4d1933"/>
    <ds:schemaRef ds:uri="http://schemas.microsoft.com/sharepoint/v3/fields"/>
    <ds:schemaRef ds:uri="c0950e01-db07-4e41-9c32-b7a8e9fccc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E7F2E56-8924-419D-99E9-79DB71144EB2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C959113B-7FA4-40AB-AF85-5C5588D4771C}">
  <ds:schemaRefs>
    <ds:schemaRef ds:uri="http://schemas.microsoft.com/office/2006/metadata/customXsn"/>
  </ds:schemaRefs>
</ds:datastoreItem>
</file>

<file path=customXml/itemProps5.xml><?xml version="1.0" encoding="utf-8"?>
<ds:datastoreItem xmlns:ds="http://schemas.openxmlformats.org/officeDocument/2006/customXml" ds:itemID="{B61D4E06-5D3F-4994-A4A7-4BA626FA722D}">
  <ds:schemaRefs>
    <ds:schemaRef ds:uri="http://schemas.microsoft.com/office/2006/metadata/properties"/>
    <ds:schemaRef ds:uri="http://schemas.microsoft.com/office/infopath/2007/PartnerControls"/>
    <ds:schemaRef ds:uri="f2ad5090-61a8-4b8c-ab70-68f4ff4d1933"/>
    <ds:schemaRef ds:uri="c0950e01-db07-4e41-9c32-b7a8e9fccc9b"/>
    <ds:schemaRef ds:uri="http://schemas.microsoft.com/sharepoint/v3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Arm_PPT_2017_confidential_restricted</Template>
  <TotalTime>0</TotalTime>
  <Words>391</Words>
  <Application>Microsoft Office PowerPoint</Application>
  <PresentationFormat>Widescreen</PresentationFormat>
  <Paragraphs>63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Courier New</vt:lpstr>
      <vt:lpstr>Lato</vt:lpstr>
      <vt:lpstr>Wingdings</vt:lpstr>
      <vt:lpstr>1_Arm_PPT_Public</vt:lpstr>
      <vt:lpstr>Project –  micro:PET</vt:lpstr>
      <vt:lpstr>Starter – What Does This Code Do?</vt:lpstr>
      <vt:lpstr>Success Criteria </vt:lpstr>
      <vt:lpstr>The four team roles</vt:lpstr>
      <vt:lpstr>Working in parallel</vt:lpstr>
      <vt:lpstr>Pro-tips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Extension ideas for Streetlight </dc:title>
  <dc:subject/>
  <dc:creator/>
  <cp:keywords/>
  <dc:description/>
  <cp:revision>1</cp:revision>
  <dcterms:created xsi:type="dcterms:W3CDTF">2017-09-19T22:21:35Z</dcterms:created>
  <dcterms:modified xsi:type="dcterms:W3CDTF">2024-10-26T11:14:08Z</dcterms:modified>
  <cp:category/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45c40ffca3445d9bf3205a60bd2f6d6">
    <vt:lpwstr>Confidential|28d1025d-1415-4984-b35e-5b79e7d32b5c</vt:lpwstr>
  </property>
  <property fmtid="{D5CDD505-2E9C-101B-9397-08002B2CF9AE}" pid="3" name="TaxKeyword">
    <vt:lpwstr/>
  </property>
  <property fmtid="{D5CDD505-2E9C-101B-9397-08002B2CF9AE}" pid="4" name="_dlc_policyId">
    <vt:lpwstr>0x0101004E4B3E189D714F49A85ED613D6AE4F95|-1756139441</vt:lpwstr>
  </property>
  <property fmtid="{D5CDD505-2E9C-101B-9397-08002B2CF9AE}" pid="5" name="_dlc_DocIdItemGuid">
    <vt:lpwstr>e89a121e-355c-4cb1-879e-045fefeb8c84</vt:lpwstr>
  </property>
  <property fmtid="{D5CDD505-2E9C-101B-9397-08002B2CF9AE}" pid="6" name="_dlc_ItemStageId">
    <vt:lpwstr>1</vt:lpwstr>
  </property>
  <property fmtid="{D5CDD505-2E9C-101B-9397-08002B2CF9AE}" pid="7" name="j60c3ced31bb40378c6254d49035d966">
    <vt:lpwstr>2015|ee47c3e7-6a69-4f36-9adf-1007c8d399a4</vt:lpwstr>
  </property>
  <property fmtid="{D5CDD505-2E9C-101B-9397-08002B2CF9AE}" pid="8" name="vti_description">
    <vt:lpwstr/>
  </property>
  <property fmtid="{D5CDD505-2E9C-101B-9397-08002B2CF9AE}" pid="9" name="WorkflowChangePath">
    <vt:lpwstr>1069b4ef-e6f3-4ad7-8c8e-772136578697,10;</vt:lpwstr>
  </property>
  <property fmtid="{D5CDD505-2E9C-101B-9397-08002B2CF9AE}" pid="10" name="Confidentiality">
    <vt:lpwstr>1;#Confidential|28d1025d-1415-4984-b35e-5b79e7d32b5c</vt:lpwstr>
  </property>
  <property fmtid="{D5CDD505-2E9C-101B-9397-08002B2CF9AE}" pid="11" name="ContentTypeId">
    <vt:lpwstr>0x0101005C6975769EB1684CAB07571CAE07A11B0100BC81FA0C64ACC243A77959D9266C7751</vt:lpwstr>
  </property>
  <property fmtid="{D5CDD505-2E9C-101B-9397-08002B2CF9AE}" pid="12" name="Calendar Year">
    <vt:lpwstr>7;#2017|58467e81-5d99-44a5-abb5-12a016b65e9e</vt:lpwstr>
  </property>
  <property fmtid="{D5CDD505-2E9C-101B-9397-08002B2CF9AE}" pid="13" name="TaxCatchAll">
    <vt:lpwstr/>
  </property>
  <property fmtid="{D5CDD505-2E9C-101B-9397-08002B2CF9AE}" pid="14" name="TaxKeywordTaxHTField">
    <vt:lpwstr/>
  </property>
  <property fmtid="{D5CDD505-2E9C-101B-9397-08002B2CF9AE}" pid="15" name="ItemRetentionFormula">
    <vt:lpwstr/>
  </property>
  <property fmtid="{D5CDD505-2E9C-101B-9397-08002B2CF9AE}" pid="16" name="_dlc_LastRun">
    <vt:lpwstr>08/15/2015 23:02:11</vt:lpwstr>
  </property>
</Properties>
</file>