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20"/>
  </p:notesMasterIdLst>
  <p:handoutMasterIdLst>
    <p:handoutMasterId r:id="rId21"/>
  </p:handoutMasterIdLst>
  <p:sldIdLst>
    <p:sldId id="332" r:id="rId7"/>
    <p:sldId id="335" r:id="rId8"/>
    <p:sldId id="342" r:id="rId9"/>
    <p:sldId id="355" r:id="rId10"/>
    <p:sldId id="359" r:id="rId11"/>
    <p:sldId id="354" r:id="rId12"/>
    <p:sldId id="356" r:id="rId13"/>
    <p:sldId id="357" r:id="rId14"/>
    <p:sldId id="360" r:id="rId15"/>
    <p:sldId id="361" r:id="rId16"/>
    <p:sldId id="362" r:id="rId17"/>
    <p:sldId id="363" r:id="rId18"/>
    <p:sldId id="333"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383838"/>
    <a:srgbClr val="00C1DE"/>
    <a:srgbClr val="95D600"/>
    <a:srgbClr val="0095BD"/>
    <a:srgbClr val="E5ECEB"/>
    <a:srgbClr val="FF6B00"/>
    <a:srgbClr val="FFC600"/>
    <a:srgbClr val="FF69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89" autoAdjust="0"/>
  </p:normalViewPr>
  <p:slideViewPr>
    <p:cSldViewPr snapToGrid="0">
      <p:cViewPr varScale="1">
        <p:scale>
          <a:sx n="83" d="100"/>
          <a:sy n="83" d="100"/>
        </p:scale>
        <p:origin x="1638"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12/14/2020</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12/14/2020</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Explain the Technology Life Cycle</a:t>
            </a:r>
          </a:p>
          <a:p>
            <a:r>
              <a:rPr lang="en-GB" dirty="0">
                <a:latin typeface="Lato" panose="020F0502020204030203" pitchFamily="34" charset="0"/>
                <a:ea typeface="Lato" panose="020F0502020204030203" pitchFamily="34" charset="0"/>
                <a:cs typeface="Lato" panose="020F0502020204030203" pitchFamily="34" charset="0"/>
              </a:rPr>
              <a:t>Identify where we currently are on this cycle and what we need to do to move forward.</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1658166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600"/>
              </a:spcBef>
              <a:spcAft>
                <a:spcPct val="0"/>
              </a:spcAft>
              <a:buClrTx/>
              <a:buSzTx/>
              <a:buFontTx/>
              <a:buNone/>
              <a:tabLst/>
              <a:defRPr/>
            </a:pPr>
            <a:r>
              <a:rPr lang="en-GB" dirty="0">
                <a:latin typeface="Lato" panose="020F0502020204030203" pitchFamily="34" charset="0"/>
                <a:ea typeface="Lato" panose="020F0502020204030203" pitchFamily="34" charset="0"/>
                <a:cs typeface="Lato" panose="020F0502020204030203" pitchFamily="34" charset="0"/>
              </a:rPr>
              <a:t>Ensure you discuss the Technology Adoption Cycle and again how are we going to move towards Stage 2</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320083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are the factors that will hold us back in the TLC and TAC? </a:t>
            </a:r>
          </a:p>
          <a:p>
            <a:r>
              <a:rPr lang="en-GB" dirty="0"/>
              <a:t>How could Learners help to move their products forward?</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3490239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Introduce the objectives</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3385897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Explain what the task will be – ensure Learners are aware that the key here is safety over speed.</a:t>
            </a:r>
          </a:p>
          <a:p>
            <a:r>
              <a:rPr lang="en-GB" dirty="0">
                <a:latin typeface="Lato" panose="020F0502020204030203" pitchFamily="34" charset="0"/>
                <a:ea typeface="Lato" panose="020F0502020204030203" pitchFamily="34" charset="0"/>
                <a:cs typeface="Lato" panose="020F0502020204030203" pitchFamily="34" charset="0"/>
              </a:rPr>
              <a:t>Look at examples of common family cars, refer to features such as NCAP ratings.</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447791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Discuss stakeholders with Learners.</a:t>
            </a:r>
          </a:p>
          <a:p>
            <a:r>
              <a:rPr lang="en-GB" dirty="0">
                <a:latin typeface="Lato" panose="020F0502020204030203" pitchFamily="34" charset="0"/>
                <a:ea typeface="Lato" panose="020F0502020204030203" pitchFamily="34" charset="0"/>
                <a:cs typeface="Lato" panose="020F0502020204030203" pitchFamily="34" charset="0"/>
              </a:rPr>
              <a:t>Make sure Learners understand what a stakeholder is.</a:t>
            </a:r>
          </a:p>
          <a:p>
            <a:r>
              <a:rPr lang="en-GB" dirty="0">
                <a:latin typeface="Lato" panose="020F0502020204030203" pitchFamily="34" charset="0"/>
                <a:ea typeface="Lato" panose="020F0502020204030203" pitchFamily="34" charset="0"/>
                <a:cs typeface="Lato" panose="020F0502020204030203" pitchFamily="34" charset="0"/>
              </a:rPr>
              <a:t>Look at it from manufacturing as well as the car retailers and the customers</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038387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Get the Learners to do further research on driverless cars.  Get them to try to identify the type of people (audience) of this type of cars.  If it’s not ‘main stream’ how can they start to encourage main stream users</a:t>
            </a:r>
          </a:p>
          <a:p>
            <a:r>
              <a:rPr lang="en-GB" dirty="0">
                <a:latin typeface="Lato" panose="020F0502020204030203" pitchFamily="34" charset="0"/>
                <a:ea typeface="Lato" panose="020F0502020204030203" pitchFamily="34" charset="0"/>
                <a:cs typeface="Lato" panose="020F0502020204030203" pitchFamily="34" charset="0"/>
              </a:rPr>
              <a:t>Discuss the purpose of a SWOT analysis and talk through each category – Use the template and example on Slide 6 to exemplify.</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3127379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1441709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Discuss the factors that inform design – get the student to think of examples where fashion has had a major impact on design decision (smartphones)</a:t>
            </a:r>
          </a:p>
          <a:p>
            <a:r>
              <a:rPr lang="en-GB" dirty="0">
                <a:latin typeface="Lato" panose="020F0502020204030203" pitchFamily="34" charset="0"/>
                <a:ea typeface="Lato" panose="020F0502020204030203" pitchFamily="34" charset="0"/>
                <a:cs typeface="Lato" panose="020F0502020204030203" pitchFamily="34" charset="0"/>
              </a:rPr>
              <a:t>Look at new technologies that are being developed and new composite materials and discuss how these could be used or whether it is practical to use them</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558262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Continue to discuss the different factors that inform the decision designer make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1144851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600"/>
              </a:spcBef>
              <a:spcAft>
                <a:spcPct val="0"/>
              </a:spcAft>
              <a:buClrTx/>
              <a:buSzTx/>
              <a:buFontTx/>
              <a:buNone/>
              <a:tabLst/>
              <a:defRPr/>
            </a:pPr>
            <a:r>
              <a:rPr lang="en-GB" dirty="0">
                <a:latin typeface="Lato" panose="020F0502020204030203" pitchFamily="34" charset="0"/>
                <a:ea typeface="Lato" panose="020F0502020204030203" pitchFamily="34" charset="0"/>
                <a:cs typeface="Lato" panose="020F0502020204030203" pitchFamily="34" charset="0"/>
              </a:rPr>
              <a:t>Continue to discuss the different factors that inform the decision designer make</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2911554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35099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556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482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732169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10057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2319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386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8632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3817972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3948251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9286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852612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115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4008788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148636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0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78014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172056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58866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65876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361874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384816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2493210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86106737"/>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Smart </a:t>
            </a:r>
            <a:r>
              <a:rPr lang="en-US" dirty="0"/>
              <a:t>Car</a:t>
            </a:r>
          </a:p>
        </p:txBody>
      </p:sp>
      <p:sp>
        <p:nvSpPr>
          <p:cNvPr id="5" name="Text Placeholder 4">
            <a:extLst>
              <a:ext uri="{FF2B5EF4-FFF2-40B4-BE49-F238E27FC236}">
                <a16:creationId xmlns:a16="http://schemas.microsoft.com/office/drawing/2014/main" id="{3E2A13EA-B728-4F25-8631-D1E69E83BB50}"/>
              </a:ext>
            </a:extLst>
          </p:cNvPr>
          <p:cNvSpPr>
            <a:spLocks noGrp="1"/>
          </p:cNvSpPr>
          <p:nvPr>
            <p:ph type="body" sz="quarter" idx="14"/>
          </p:nvPr>
        </p:nvSpPr>
        <p:spPr>
          <a:xfrm>
            <a:off x="7682400" y="4493337"/>
            <a:ext cx="4268207" cy="289871"/>
          </a:xfrm>
        </p:spPr>
        <p:txBody>
          <a:bodyPr/>
          <a:lstStyle/>
          <a:p>
            <a:r>
              <a:rPr lang="en-GB" sz="2000" dirty="0"/>
              <a:t>Lesson 18</a:t>
            </a:r>
          </a:p>
        </p:txBody>
      </p:sp>
      <p:sp>
        <p:nvSpPr>
          <p:cNvPr id="3" name="Subtitle 2">
            <a:extLst>
              <a:ext uri="{FF2B5EF4-FFF2-40B4-BE49-F238E27FC236}">
                <a16:creationId xmlns:a16="http://schemas.microsoft.com/office/drawing/2014/main" id="{A6FDE964-26D0-4AB8-BA7E-A5F975E7121D}"/>
              </a:ext>
            </a:extLst>
          </p:cNvPr>
          <p:cNvSpPr>
            <a:spLocks noGrp="1"/>
          </p:cNvSpPr>
          <p:nvPr>
            <p:ph type="subTitle" idx="1"/>
          </p:nvPr>
        </p:nvSpPr>
        <p:spPr/>
        <p:txBody>
          <a:bodyPr/>
          <a:lstStyle/>
          <a:p>
            <a:r>
              <a:rPr lang="en-GB" dirty="0"/>
              <a:t>Part 1</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509707" y="5938981"/>
            <a:ext cx="4280971" cy="6227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11FB-A4FA-4FF3-AD44-6697499B0E6E}"/>
              </a:ext>
            </a:extLst>
          </p:cNvPr>
          <p:cNvSpPr>
            <a:spLocks noGrp="1"/>
          </p:cNvSpPr>
          <p:nvPr>
            <p:ph type="title"/>
          </p:nvPr>
        </p:nvSpPr>
        <p:spPr/>
        <p:txBody>
          <a:bodyPr/>
          <a:lstStyle/>
          <a:p>
            <a:r>
              <a:rPr lang="en-GB" dirty="0">
                <a:latin typeface="Lato" panose="020F0502020204030203" pitchFamily="34" charset="0"/>
              </a:rPr>
              <a:t>Technology Life Cycle</a:t>
            </a:r>
          </a:p>
        </p:txBody>
      </p:sp>
      <p:sp>
        <p:nvSpPr>
          <p:cNvPr id="8" name="Callout: Right Arrow 7">
            <a:extLst>
              <a:ext uri="{FF2B5EF4-FFF2-40B4-BE49-F238E27FC236}">
                <a16:creationId xmlns:a16="http://schemas.microsoft.com/office/drawing/2014/main" id="{3C3BC8E4-84E9-498F-9BA0-C91E4A9DA48E}"/>
              </a:ext>
            </a:extLst>
          </p:cNvPr>
          <p:cNvSpPr/>
          <p:nvPr/>
        </p:nvSpPr>
        <p:spPr>
          <a:xfrm>
            <a:off x="1885416" y="1927952"/>
            <a:ext cx="4504369" cy="1652530"/>
          </a:xfrm>
          <a:prstGeom prst="rightArrowCallout">
            <a:avLst>
              <a:gd name="adj1" fmla="val 17000"/>
              <a:gd name="adj2" fmla="val 23000"/>
              <a:gd name="adj3" fmla="val 25000"/>
              <a:gd name="adj4" fmla="val 67423"/>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Lato" panose="020F0502020204030203" pitchFamily="34" charset="0"/>
              </a:rPr>
              <a:t>1. Research and Development – high cost to us as we develop out new technology</a:t>
            </a:r>
          </a:p>
        </p:txBody>
      </p:sp>
      <p:sp>
        <p:nvSpPr>
          <p:cNvPr id="9" name="Callout: Down Arrow 8">
            <a:extLst>
              <a:ext uri="{FF2B5EF4-FFF2-40B4-BE49-F238E27FC236}">
                <a16:creationId xmlns:a16="http://schemas.microsoft.com/office/drawing/2014/main" id="{1C4EDB1E-92D2-4CDC-8C6D-AF7AFCA9A6E0}"/>
              </a:ext>
            </a:extLst>
          </p:cNvPr>
          <p:cNvSpPr/>
          <p:nvPr/>
        </p:nvSpPr>
        <p:spPr>
          <a:xfrm>
            <a:off x="6455884" y="1927952"/>
            <a:ext cx="3371161" cy="2460318"/>
          </a:xfrm>
          <a:prstGeom prst="downArrowCallout">
            <a:avLst>
              <a:gd name="adj1" fmla="val 11304"/>
              <a:gd name="adj2" fmla="val 16106"/>
              <a:gd name="adj3" fmla="val 17857"/>
              <a:gd name="adj4" fmla="val 65915"/>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Lato" panose="020F0502020204030203" pitchFamily="34" charset="0"/>
              </a:rPr>
              <a:t>2. Growth -  Customers start to purchase and we start making money from a rise in sales</a:t>
            </a:r>
          </a:p>
        </p:txBody>
      </p:sp>
      <p:sp>
        <p:nvSpPr>
          <p:cNvPr id="10" name="Callout: Left Arrow 9">
            <a:extLst>
              <a:ext uri="{FF2B5EF4-FFF2-40B4-BE49-F238E27FC236}">
                <a16:creationId xmlns:a16="http://schemas.microsoft.com/office/drawing/2014/main" id="{B784FD9D-8BEA-49CA-A7FE-681407812D78}"/>
              </a:ext>
            </a:extLst>
          </p:cNvPr>
          <p:cNvSpPr/>
          <p:nvPr/>
        </p:nvSpPr>
        <p:spPr>
          <a:xfrm>
            <a:off x="5089793" y="4439797"/>
            <a:ext cx="4737251" cy="1828800"/>
          </a:xfrm>
          <a:prstGeom prst="leftArrowCallout">
            <a:avLst>
              <a:gd name="adj1" fmla="val 15361"/>
              <a:gd name="adj2" fmla="val 23193"/>
              <a:gd name="adj3" fmla="val 22590"/>
              <a:gd name="adj4" fmla="val 70973"/>
            </a:avLst>
          </a:prstGeom>
          <a:solidFill>
            <a:srgbClr val="009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Lato" panose="020F0502020204030203" pitchFamily="34" charset="0"/>
                <a:ea typeface="Lato" panose="020F0502020204030203" pitchFamily="34" charset="0"/>
                <a:cs typeface="Lato" panose="020F0502020204030203" pitchFamily="34" charset="0"/>
              </a:rPr>
              <a:t>3. Maturity – The product becomes the norm, competition offer similar products fall in sales start</a:t>
            </a:r>
            <a:endParaRPr lang="en-GB" dirty="0"/>
          </a:p>
        </p:txBody>
      </p:sp>
      <p:sp>
        <p:nvSpPr>
          <p:cNvPr id="11" name="Callout: Up Arrow 10">
            <a:extLst>
              <a:ext uri="{FF2B5EF4-FFF2-40B4-BE49-F238E27FC236}">
                <a16:creationId xmlns:a16="http://schemas.microsoft.com/office/drawing/2014/main" id="{24B5E78A-2283-4A3C-B124-C7F583887162}"/>
              </a:ext>
            </a:extLst>
          </p:cNvPr>
          <p:cNvSpPr/>
          <p:nvPr/>
        </p:nvSpPr>
        <p:spPr>
          <a:xfrm>
            <a:off x="1885416" y="3668617"/>
            <a:ext cx="3083191" cy="2599980"/>
          </a:xfrm>
          <a:prstGeom prst="upArrowCallout">
            <a:avLst>
              <a:gd name="adj1" fmla="val 12252"/>
              <a:gd name="adj2" fmla="val 16102"/>
              <a:gd name="adj3" fmla="val 13117"/>
              <a:gd name="adj4" fmla="val 77270"/>
            </a:avLst>
          </a:prstGeom>
          <a:solidFill>
            <a:srgbClr val="002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Lato" panose="020F0502020204030203" pitchFamily="34" charset="0"/>
                <a:ea typeface="Lato" panose="020F0502020204030203" pitchFamily="34" charset="0"/>
                <a:cs typeface="Lato" panose="020F0502020204030203" pitchFamily="34" charset="0"/>
              </a:rPr>
              <a:t>4. Decline – Market is saturated with models or another newer product has come to market – start R&amp;D in next model</a:t>
            </a:r>
          </a:p>
        </p:txBody>
      </p:sp>
      <p:sp>
        <p:nvSpPr>
          <p:cNvPr id="12" name="Rectangle 11">
            <a:extLst>
              <a:ext uri="{FF2B5EF4-FFF2-40B4-BE49-F238E27FC236}">
                <a16:creationId xmlns:a16="http://schemas.microsoft.com/office/drawing/2014/main" id="{4827732C-7EE0-4E85-8874-7702A911425A}"/>
              </a:ext>
            </a:extLst>
          </p:cNvPr>
          <p:cNvSpPr/>
          <p:nvPr/>
        </p:nvSpPr>
        <p:spPr>
          <a:xfrm>
            <a:off x="486272" y="1018794"/>
            <a:ext cx="6343403" cy="461665"/>
          </a:xfrm>
          <a:prstGeom prst="rect">
            <a:avLst/>
          </a:prstGeom>
        </p:spPr>
        <p:txBody>
          <a:bodyPr wrap="none">
            <a:spAutoFit/>
          </a:bodyPr>
          <a:lstStyle/>
          <a:p>
            <a:pPr marL="0" indent="0">
              <a:buNone/>
            </a:pPr>
            <a:r>
              <a:rPr lang="en-GB" sz="2400" b="1" dirty="0">
                <a:solidFill>
                  <a:srgbClr val="383838"/>
                </a:solidFill>
                <a:latin typeface="Lato" panose="020F0502020204030203" pitchFamily="34" charset="0"/>
                <a:ea typeface="Lato" panose="020F0502020204030203" pitchFamily="34" charset="0"/>
                <a:cs typeface="Lato" panose="020F0502020204030203" pitchFamily="34" charset="0"/>
              </a:rPr>
              <a:t>New products follow a well defined life cycle:</a:t>
            </a:r>
          </a:p>
        </p:txBody>
      </p:sp>
    </p:spTree>
    <p:extLst>
      <p:ext uri="{BB962C8B-B14F-4D97-AF65-F5344CB8AC3E}">
        <p14:creationId xmlns:p14="http://schemas.microsoft.com/office/powerpoint/2010/main" val="140494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1BC7-AE33-42B4-AF14-C95678E6255A}"/>
              </a:ext>
            </a:extLst>
          </p:cNvPr>
          <p:cNvSpPr>
            <a:spLocks noGrp="1"/>
          </p:cNvSpPr>
          <p:nvPr>
            <p:ph type="title"/>
          </p:nvPr>
        </p:nvSpPr>
        <p:spPr/>
        <p:txBody>
          <a:bodyPr/>
          <a:lstStyle/>
          <a:p>
            <a:r>
              <a:rPr lang="en-GB" dirty="0"/>
              <a:t>Technology Adoption Cycle</a:t>
            </a:r>
          </a:p>
        </p:txBody>
      </p:sp>
      <p:sp>
        <p:nvSpPr>
          <p:cNvPr id="4" name="Rectangle 3">
            <a:extLst>
              <a:ext uri="{FF2B5EF4-FFF2-40B4-BE49-F238E27FC236}">
                <a16:creationId xmlns:a16="http://schemas.microsoft.com/office/drawing/2014/main" id="{1ECE5F50-4E7F-4FDF-9928-B281531CA7B9}"/>
              </a:ext>
            </a:extLst>
          </p:cNvPr>
          <p:cNvSpPr/>
          <p:nvPr/>
        </p:nvSpPr>
        <p:spPr>
          <a:xfrm>
            <a:off x="481070" y="1067715"/>
            <a:ext cx="8795131" cy="461665"/>
          </a:xfrm>
          <a:prstGeom prst="rect">
            <a:avLst/>
          </a:prstGeom>
        </p:spPr>
        <p:txBody>
          <a:bodyPr wrap="square">
            <a:spAutoFit/>
          </a:bodyPr>
          <a:lstStyle/>
          <a:p>
            <a:pPr marL="0" indent="0">
              <a:buNone/>
            </a:pPr>
            <a:r>
              <a:rPr lang="en-GB" sz="2400" b="1" dirty="0">
                <a:solidFill>
                  <a:srgbClr val="383838"/>
                </a:solidFill>
                <a:latin typeface="Lato" panose="020F0502020204030203" pitchFamily="34" charset="0"/>
                <a:ea typeface="Lato" panose="020F0502020204030203" pitchFamily="34" charset="0"/>
                <a:cs typeface="Lato" panose="020F0502020204030203" pitchFamily="34" charset="0"/>
              </a:rPr>
              <a:t>This can also work along side the Technology Adoption Cycle</a:t>
            </a:r>
          </a:p>
        </p:txBody>
      </p:sp>
      <p:sp>
        <p:nvSpPr>
          <p:cNvPr id="6" name="Arrow: Striped Right 5">
            <a:extLst>
              <a:ext uri="{FF2B5EF4-FFF2-40B4-BE49-F238E27FC236}">
                <a16:creationId xmlns:a16="http://schemas.microsoft.com/office/drawing/2014/main" id="{BB931597-8F06-4B17-AEA2-E8F651300C0B}"/>
              </a:ext>
            </a:extLst>
          </p:cNvPr>
          <p:cNvSpPr/>
          <p:nvPr/>
        </p:nvSpPr>
        <p:spPr>
          <a:xfrm>
            <a:off x="385590" y="2302525"/>
            <a:ext cx="2875403" cy="2115239"/>
          </a:xfrm>
          <a:prstGeom prst="stripedRightArrow">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rPr>
              <a:t>Stage 1 Early Adopters </a:t>
            </a:r>
          </a:p>
        </p:txBody>
      </p:sp>
      <p:sp>
        <p:nvSpPr>
          <p:cNvPr id="7" name="Arrow: Striped Right 6">
            <a:extLst>
              <a:ext uri="{FF2B5EF4-FFF2-40B4-BE49-F238E27FC236}">
                <a16:creationId xmlns:a16="http://schemas.microsoft.com/office/drawing/2014/main" id="{1530EE46-7D2F-45DA-A181-0A01B9EE7A41}"/>
              </a:ext>
            </a:extLst>
          </p:cNvPr>
          <p:cNvSpPr/>
          <p:nvPr/>
        </p:nvSpPr>
        <p:spPr>
          <a:xfrm>
            <a:off x="3260993" y="2278655"/>
            <a:ext cx="2875403" cy="2115239"/>
          </a:xfrm>
          <a:prstGeom prst="stripedRightArrow">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rPr>
              <a:t>Stage 2 Early Majority </a:t>
            </a:r>
          </a:p>
        </p:txBody>
      </p:sp>
      <p:sp>
        <p:nvSpPr>
          <p:cNvPr id="8" name="Arrow: Striped Right 7">
            <a:extLst>
              <a:ext uri="{FF2B5EF4-FFF2-40B4-BE49-F238E27FC236}">
                <a16:creationId xmlns:a16="http://schemas.microsoft.com/office/drawing/2014/main" id="{57A16EDA-8C34-457C-B5AF-28202D7995A5}"/>
              </a:ext>
            </a:extLst>
          </p:cNvPr>
          <p:cNvSpPr/>
          <p:nvPr/>
        </p:nvSpPr>
        <p:spPr>
          <a:xfrm>
            <a:off x="6136396" y="2302525"/>
            <a:ext cx="2875403" cy="2115239"/>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rPr>
              <a:t>Stage 3 Late Majority</a:t>
            </a:r>
          </a:p>
        </p:txBody>
      </p:sp>
      <p:sp>
        <p:nvSpPr>
          <p:cNvPr id="9" name="Arrow: Striped Right 8">
            <a:extLst>
              <a:ext uri="{FF2B5EF4-FFF2-40B4-BE49-F238E27FC236}">
                <a16:creationId xmlns:a16="http://schemas.microsoft.com/office/drawing/2014/main" id="{BCC3DF13-C9CF-407C-8656-79D820C94DC4}"/>
              </a:ext>
            </a:extLst>
          </p:cNvPr>
          <p:cNvSpPr/>
          <p:nvPr/>
        </p:nvSpPr>
        <p:spPr>
          <a:xfrm>
            <a:off x="9011799" y="2278655"/>
            <a:ext cx="2875403" cy="2115239"/>
          </a:xfrm>
          <a:prstGeom prst="stripedRightArrow">
            <a:avLst/>
          </a:prstGeom>
          <a:solidFill>
            <a:srgbClr val="002B49"/>
          </a:solidFill>
          <a:ln>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rPr>
              <a:t>Stage 4 Laggards</a:t>
            </a:r>
          </a:p>
        </p:txBody>
      </p:sp>
      <p:sp>
        <p:nvSpPr>
          <p:cNvPr id="11" name="TextBox 10">
            <a:extLst>
              <a:ext uri="{FF2B5EF4-FFF2-40B4-BE49-F238E27FC236}">
                <a16:creationId xmlns:a16="http://schemas.microsoft.com/office/drawing/2014/main" id="{7590C729-F384-4E3C-9901-2340E769F337}"/>
              </a:ext>
            </a:extLst>
          </p:cNvPr>
          <p:cNvSpPr txBox="1"/>
          <p:nvPr/>
        </p:nvSpPr>
        <p:spPr>
          <a:xfrm>
            <a:off x="492125" y="4498411"/>
            <a:ext cx="2405349" cy="1384995"/>
          </a:xfrm>
          <a:prstGeom prst="rect">
            <a:avLst/>
          </a:prstGeom>
          <a:noFill/>
        </p:spPr>
        <p:txBody>
          <a:bodyPr wrap="square" lIns="0" tIns="0" rIns="0" bIns="0" rtlCol="0">
            <a:spAutoFit/>
          </a:bodyPr>
          <a:lstStyle/>
          <a:p>
            <a:pPr algn="ctr" eaLnBrk="1" hangingPunct="1">
              <a:lnSpc>
                <a:spcPct val="90000"/>
              </a:lnSpc>
              <a:spcBef>
                <a:spcPts val="0"/>
              </a:spcBef>
              <a:spcAft>
                <a:spcPts val="600"/>
              </a:spcAft>
            </a:pPr>
            <a:r>
              <a:rPr lang="en-GB" sz="2000" dirty="0">
                <a:solidFill>
                  <a:srgbClr val="383838"/>
                </a:solidFill>
                <a:latin typeface="Lato" panose="020F0502020204030203" pitchFamily="34" charset="0"/>
                <a:ea typeface="Lato" panose="020F0502020204030203" pitchFamily="34" charset="0"/>
                <a:cs typeface="Lato" panose="020F0502020204030203" pitchFamily="34" charset="0"/>
              </a:rPr>
              <a:t>The trend setters and tech followers that buy new technologies – mass media hype starts</a:t>
            </a:r>
            <a:endParaRPr lang="en-GB" sz="2000" kern="1200" dirty="0">
              <a:solidFill>
                <a:srgbClr val="383838"/>
              </a:solidFill>
              <a:latin typeface="+mn-lt"/>
              <a:ea typeface="+mn-ea"/>
            </a:endParaRPr>
          </a:p>
        </p:txBody>
      </p:sp>
      <p:sp>
        <p:nvSpPr>
          <p:cNvPr id="12" name="TextBox 11">
            <a:extLst>
              <a:ext uri="{FF2B5EF4-FFF2-40B4-BE49-F238E27FC236}">
                <a16:creationId xmlns:a16="http://schemas.microsoft.com/office/drawing/2014/main" id="{6ACD910D-F8BC-4013-A190-3E138981CE69}"/>
              </a:ext>
            </a:extLst>
          </p:cNvPr>
          <p:cNvSpPr txBox="1"/>
          <p:nvPr/>
        </p:nvSpPr>
        <p:spPr>
          <a:xfrm>
            <a:off x="3354674" y="4498411"/>
            <a:ext cx="2405349" cy="1384995"/>
          </a:xfrm>
          <a:prstGeom prst="rect">
            <a:avLst/>
          </a:prstGeom>
          <a:noFill/>
        </p:spPr>
        <p:txBody>
          <a:bodyPr wrap="square" lIns="0" tIns="0" rIns="0" bIns="0" rtlCol="0">
            <a:spAutoFit/>
          </a:bodyPr>
          <a:lstStyle/>
          <a:p>
            <a:pPr algn="ctr" eaLnBrk="1" hangingPunct="1">
              <a:lnSpc>
                <a:spcPct val="90000"/>
              </a:lnSpc>
              <a:spcBef>
                <a:spcPts val="0"/>
              </a:spcBef>
              <a:spcAft>
                <a:spcPts val="600"/>
              </a:spcAft>
            </a:pPr>
            <a:r>
              <a:rPr lang="en-GB" sz="2000" dirty="0">
                <a:solidFill>
                  <a:srgbClr val="383838"/>
                </a:solidFill>
                <a:latin typeface="Lato" panose="020F0502020204030203" pitchFamily="34" charset="0"/>
                <a:ea typeface="Lato" panose="020F0502020204030203" pitchFamily="34" charset="0"/>
                <a:cs typeface="Lato" panose="020F0502020204030203" pitchFamily="34" charset="0"/>
              </a:rPr>
              <a:t>The mainstream market starts to come onboard – often younger buyers open to new ideas</a:t>
            </a:r>
          </a:p>
        </p:txBody>
      </p:sp>
      <p:sp>
        <p:nvSpPr>
          <p:cNvPr id="13" name="TextBox 12">
            <a:extLst>
              <a:ext uri="{FF2B5EF4-FFF2-40B4-BE49-F238E27FC236}">
                <a16:creationId xmlns:a16="http://schemas.microsoft.com/office/drawing/2014/main" id="{173BF89D-F9D1-42B7-A43F-1AFAB24CD344}"/>
              </a:ext>
            </a:extLst>
          </p:cNvPr>
          <p:cNvSpPr txBox="1"/>
          <p:nvPr/>
        </p:nvSpPr>
        <p:spPr>
          <a:xfrm>
            <a:off x="6217223" y="4498410"/>
            <a:ext cx="2405349" cy="1384995"/>
          </a:xfrm>
          <a:prstGeom prst="rect">
            <a:avLst/>
          </a:prstGeom>
          <a:noFill/>
        </p:spPr>
        <p:txBody>
          <a:bodyPr wrap="square" lIns="0" tIns="0" rIns="0" bIns="0" rtlCol="0">
            <a:spAutoFit/>
          </a:bodyPr>
          <a:lstStyle/>
          <a:p>
            <a:pPr algn="ctr" eaLnBrk="1" hangingPunct="1">
              <a:lnSpc>
                <a:spcPct val="90000"/>
              </a:lnSpc>
              <a:spcBef>
                <a:spcPts val="0"/>
              </a:spcBef>
              <a:spcAft>
                <a:spcPts val="600"/>
              </a:spcAft>
            </a:pPr>
            <a:r>
              <a:rPr lang="en-GB" sz="2000" dirty="0">
                <a:solidFill>
                  <a:srgbClr val="383838"/>
                </a:solidFill>
                <a:latin typeface="Lato" panose="020F0502020204030203" pitchFamily="34" charset="0"/>
                <a:ea typeface="Lato" panose="020F0502020204030203" pitchFamily="34" charset="0"/>
                <a:cs typeface="Lato" panose="020F0502020204030203" pitchFamily="34" charset="0"/>
              </a:rPr>
              <a:t>The rest of the majority, tend to be older, more conservative and less socially active</a:t>
            </a:r>
            <a:endParaRPr lang="en-GB" sz="2000" kern="1200" dirty="0">
              <a:solidFill>
                <a:srgbClr val="383838"/>
              </a:solidFill>
              <a:latin typeface="+mn-lt"/>
              <a:ea typeface="+mn-ea"/>
            </a:endParaRPr>
          </a:p>
        </p:txBody>
      </p:sp>
      <p:sp>
        <p:nvSpPr>
          <p:cNvPr id="14" name="TextBox 13">
            <a:extLst>
              <a:ext uri="{FF2B5EF4-FFF2-40B4-BE49-F238E27FC236}">
                <a16:creationId xmlns:a16="http://schemas.microsoft.com/office/drawing/2014/main" id="{6C8433A9-FB44-4CA5-B9A2-6F3A9C79FFB3}"/>
              </a:ext>
            </a:extLst>
          </p:cNvPr>
          <p:cNvSpPr txBox="1"/>
          <p:nvPr/>
        </p:nvSpPr>
        <p:spPr>
          <a:xfrm>
            <a:off x="9079772" y="4498410"/>
            <a:ext cx="2405349" cy="830997"/>
          </a:xfrm>
          <a:prstGeom prst="rect">
            <a:avLst/>
          </a:prstGeom>
          <a:noFill/>
        </p:spPr>
        <p:txBody>
          <a:bodyPr wrap="square" lIns="0" tIns="0" rIns="0" bIns="0" rtlCol="0">
            <a:spAutoFit/>
          </a:bodyPr>
          <a:lstStyle/>
          <a:p>
            <a:pPr algn="ctr" eaLnBrk="1" hangingPunct="1">
              <a:lnSpc>
                <a:spcPct val="90000"/>
              </a:lnSpc>
              <a:spcBef>
                <a:spcPts val="0"/>
              </a:spcBef>
              <a:spcAft>
                <a:spcPts val="600"/>
              </a:spcAft>
            </a:pPr>
            <a:r>
              <a:rPr lang="en-GB" sz="2000" dirty="0">
                <a:solidFill>
                  <a:srgbClr val="383838"/>
                </a:solidFill>
                <a:latin typeface="Lato" panose="020F0502020204030203" pitchFamily="34" charset="0"/>
                <a:ea typeface="Lato" panose="020F0502020204030203" pitchFamily="34" charset="0"/>
                <a:cs typeface="Lato" panose="020F0502020204030203" pitchFamily="34" charset="0"/>
              </a:rPr>
              <a:t>Very conservative, tend to be the oldest or least educated</a:t>
            </a:r>
            <a:endParaRPr lang="en-GB" sz="2000" kern="1200" dirty="0">
              <a:solidFill>
                <a:srgbClr val="383838"/>
              </a:solidFill>
              <a:latin typeface="+mn-lt"/>
              <a:ea typeface="+mn-ea"/>
            </a:endParaRPr>
          </a:p>
        </p:txBody>
      </p:sp>
    </p:spTree>
    <p:extLst>
      <p:ext uri="{BB962C8B-B14F-4D97-AF65-F5344CB8AC3E}">
        <p14:creationId xmlns:p14="http://schemas.microsoft.com/office/powerpoint/2010/main" val="2283803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4B43-D3B4-43EE-A075-DC77377F9FE5}"/>
              </a:ext>
            </a:extLst>
          </p:cNvPr>
          <p:cNvSpPr>
            <a:spLocks noGrp="1"/>
          </p:cNvSpPr>
          <p:nvPr>
            <p:ph type="title"/>
          </p:nvPr>
        </p:nvSpPr>
        <p:spPr/>
        <p:txBody>
          <a:bodyPr/>
          <a:lstStyle/>
          <a:p>
            <a:r>
              <a:rPr lang="en-GB" dirty="0">
                <a:latin typeface="Lato" panose="020F0502020204030203" pitchFamily="34" charset="0"/>
              </a:rPr>
              <a:t>TAC and TLC</a:t>
            </a:r>
          </a:p>
        </p:txBody>
      </p:sp>
      <p:sp>
        <p:nvSpPr>
          <p:cNvPr id="3" name="Content Placeholder 2">
            <a:extLst>
              <a:ext uri="{FF2B5EF4-FFF2-40B4-BE49-F238E27FC236}">
                <a16:creationId xmlns:a16="http://schemas.microsoft.com/office/drawing/2014/main" id="{0D67A2D1-3F6C-4C9F-8E59-F85AEA24EA0C}"/>
              </a:ext>
            </a:extLst>
          </p:cNvPr>
          <p:cNvSpPr>
            <a:spLocks noGrp="1"/>
          </p:cNvSpPr>
          <p:nvPr>
            <p:ph idx="1"/>
          </p:nvPr>
        </p:nvSpPr>
        <p:spPr/>
        <p:txBody>
          <a:bodyPr/>
          <a:lstStyle/>
          <a:p>
            <a:pPr marL="0" indent="0">
              <a:spcBef>
                <a:spcPts val="1200"/>
              </a:spcBef>
              <a:buNone/>
            </a:pPr>
            <a:r>
              <a:rPr lang="en-GB" b="1" dirty="0">
                <a:latin typeface="Lato" panose="020F0502020204030203" pitchFamily="34" charset="0"/>
                <a:ea typeface="Lato" panose="020F0502020204030203" pitchFamily="34" charset="0"/>
                <a:cs typeface="Lato" panose="020F0502020204030203" pitchFamily="34" charset="0"/>
              </a:rPr>
              <a:t>Think Pair Share</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How will you get the early adopters on board quickly?</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How can you encourage the early majority: </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Advertising?</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Branding</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Fashion trends?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Would giving away models to trend setters, influencers and celebrities help encourage sales?</a:t>
            </a:r>
            <a:endParaRPr lang="en-GB" dirty="0">
              <a:latin typeface="Lato" panose="020F0502020204030203" pitchFamily="34" charset="0"/>
            </a:endParaRPr>
          </a:p>
        </p:txBody>
      </p:sp>
    </p:spTree>
    <p:extLst>
      <p:ext uri="{BB962C8B-B14F-4D97-AF65-F5344CB8AC3E}">
        <p14:creationId xmlns:p14="http://schemas.microsoft.com/office/powerpoint/2010/main" val="112704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Objectives</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To apply the skills and knowledge developed during the course to complete a team project</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To perform a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stakeholder</a:t>
            </a:r>
            <a:r>
              <a:rPr lang="en-GB" dirty="0">
                <a:latin typeface="Lato" panose="020F0502020204030203" pitchFamily="34" charset="0"/>
                <a:ea typeface="Lato" panose="020F0502020204030203" pitchFamily="34" charset="0"/>
                <a:cs typeface="Lato" panose="020F0502020204030203" pitchFamily="34" charset="0"/>
              </a:rPr>
              <a:t> analysis.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To complete a project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SWOT</a:t>
            </a:r>
            <a:r>
              <a:rPr lang="en-GB" dirty="0">
                <a:latin typeface="Lato" panose="020F0502020204030203" pitchFamily="34" charset="0"/>
                <a:ea typeface="Lato" panose="020F0502020204030203" pitchFamily="34" charset="0"/>
                <a:cs typeface="Lato" panose="020F0502020204030203" pitchFamily="34" charset="0"/>
              </a:rPr>
              <a:t> analysis</a:t>
            </a:r>
            <a:endParaRPr lang="en-GB" sz="28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4039-6E1A-4B88-BD88-EBF32EFBC35F}"/>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Introduction</a:t>
            </a:r>
          </a:p>
        </p:txBody>
      </p:sp>
      <p:sp>
        <p:nvSpPr>
          <p:cNvPr id="3" name="Content Placeholder 2">
            <a:extLst>
              <a:ext uri="{FF2B5EF4-FFF2-40B4-BE49-F238E27FC236}">
                <a16:creationId xmlns:a16="http://schemas.microsoft.com/office/drawing/2014/main" id="{86E0F7ED-F29B-4EC7-8B21-A2ABBF6FF946}"/>
              </a:ext>
            </a:extLst>
          </p:cNvPr>
          <p:cNvSpPr>
            <a:spLocks noGrp="1"/>
          </p:cNvSpPr>
          <p:nvPr>
            <p:ph idx="1"/>
          </p:nvPr>
        </p:nvSpPr>
        <p:spPr>
          <a:xfrm>
            <a:off x="505566" y="1189330"/>
            <a:ext cx="11180867" cy="484791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 and your team have been asked by </a:t>
            </a:r>
            <a:r>
              <a:rPr lang="en-US" dirty="0" err="1">
                <a:latin typeface="Lato" panose="020F0502020204030203" pitchFamily="34" charset="0"/>
                <a:ea typeface="Lato" panose="020F0502020204030203" pitchFamily="34" charset="0"/>
                <a:cs typeface="Lato" panose="020F0502020204030203" pitchFamily="34" charset="0"/>
              </a:rPr>
              <a:t>ArmCars</a:t>
            </a:r>
            <a:r>
              <a:rPr lang="en-US" dirty="0">
                <a:latin typeface="Lato" panose="020F0502020204030203" pitchFamily="34" charset="0"/>
                <a:ea typeface="Lato" panose="020F0502020204030203" pitchFamily="34" charset="0"/>
                <a:cs typeface="Lato" panose="020F0502020204030203" pitchFamily="34" charset="0"/>
              </a:rPr>
              <a:t> to design, develop and test a self-driving car</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car should be able to drive autonomously around the race track developed earlier</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It should be able to stop at traffic signals and avoid collisions with pedestrians, road furniture and other vehicles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primary goal is to get around the track safely without causing any damage to The Egg Family</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secondary goal is to do this in a ‘reasonable time’, but your family doesn’t choose their car on performance alone – style, safety and comfort all play a part</a:t>
            </a:r>
            <a:endParaRPr lang="en-US" sz="1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6063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4039-6E1A-4B88-BD88-EBF32EFBC35F}"/>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Stakeholder Analysis</a:t>
            </a:r>
          </a:p>
        </p:txBody>
      </p:sp>
      <p:sp>
        <p:nvSpPr>
          <p:cNvPr id="3" name="Content Placeholder 2">
            <a:extLst>
              <a:ext uri="{FF2B5EF4-FFF2-40B4-BE49-F238E27FC236}">
                <a16:creationId xmlns:a16="http://schemas.microsoft.com/office/drawing/2014/main" id="{86E0F7ED-F29B-4EC7-8B21-A2ABBF6FF946}"/>
              </a:ext>
            </a:extLst>
          </p:cNvPr>
          <p:cNvSpPr>
            <a:spLocks noGrp="1"/>
          </p:cNvSpPr>
          <p:nvPr>
            <p:ph idx="1"/>
          </p:nvPr>
        </p:nvSpPr>
        <p:spPr>
          <a:xfrm>
            <a:off x="505566" y="1174964"/>
            <a:ext cx="11180867" cy="1791094"/>
          </a:xfrm>
        </p:spPr>
        <p:txBody>
          <a:bodyPr/>
          <a:lstStyle/>
          <a:p>
            <a:pPr marL="0" indent="0">
              <a:buNone/>
            </a:pPr>
            <a:r>
              <a:rPr lang="en-US" b="1" dirty="0">
                <a:latin typeface="Lato" panose="020F0502020204030203" pitchFamily="34" charset="0"/>
                <a:ea typeface="Lato" panose="020F0502020204030203" pitchFamily="34" charset="0"/>
                <a:cs typeface="Lato" panose="020F0502020204030203" pitchFamily="34" charset="0"/>
              </a:rPr>
              <a:t>What is a stakeholder?</a:t>
            </a:r>
          </a:p>
          <a:p>
            <a:r>
              <a:rPr lang="en-US" dirty="0">
                <a:latin typeface="Lato" panose="020F0502020204030203" pitchFamily="34" charset="0"/>
                <a:ea typeface="Lato" panose="020F0502020204030203" pitchFamily="34" charset="0"/>
                <a:cs typeface="Lato" panose="020F0502020204030203" pitchFamily="34" charset="0"/>
              </a:rPr>
              <a:t>Any person with an interest or concern in something, especially a business</a:t>
            </a:r>
          </a:p>
          <a:p>
            <a:pPr marL="0" indent="0">
              <a:buNone/>
            </a:pPr>
            <a:endParaRPr lang="en-US" sz="1050" b="1" dirty="0">
              <a:latin typeface="Lato" panose="020F0502020204030203" pitchFamily="34" charset="0"/>
              <a:ea typeface="Lato" panose="020F0502020204030203" pitchFamily="34" charset="0"/>
              <a:cs typeface="Lato" panose="020F0502020204030203" pitchFamily="34" charset="0"/>
            </a:endParaRPr>
          </a:p>
          <a:p>
            <a:pPr marL="0" indent="0">
              <a:buNone/>
            </a:pPr>
            <a:r>
              <a:rPr lang="en-US" b="1" dirty="0">
                <a:latin typeface="Lato" panose="020F0502020204030203" pitchFamily="34" charset="0"/>
                <a:ea typeface="Lato" panose="020F0502020204030203" pitchFamily="34" charset="0"/>
                <a:cs typeface="Lato" panose="020F0502020204030203" pitchFamily="34" charset="0"/>
              </a:rPr>
              <a:t>Who are the stakeholders for the new car?</a:t>
            </a:r>
          </a:p>
          <a:p>
            <a:r>
              <a:rPr lang="en-US" dirty="0">
                <a:latin typeface="Lato" panose="020F0502020204030203" pitchFamily="34" charset="0"/>
                <a:ea typeface="Lato" panose="020F0502020204030203" pitchFamily="34" charset="0"/>
                <a:cs typeface="Lato" panose="020F0502020204030203" pitchFamily="34" charset="0"/>
              </a:rPr>
              <a:t>Think Pair Share – In your teams identify the stakeholders and what their impact on or stake in the vehicles success is.</a:t>
            </a: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p:txBody>
      </p:sp>
      <p:graphicFrame>
        <p:nvGraphicFramePr>
          <p:cNvPr id="4" name="Table 3">
            <a:extLst>
              <a:ext uri="{FF2B5EF4-FFF2-40B4-BE49-F238E27FC236}">
                <a16:creationId xmlns:a16="http://schemas.microsoft.com/office/drawing/2014/main" id="{B89A003D-5899-4E66-88F4-84A26AA0FEF2}"/>
              </a:ext>
            </a:extLst>
          </p:cNvPr>
          <p:cNvGraphicFramePr>
            <a:graphicFrameLocks noGrp="1"/>
          </p:cNvGraphicFramePr>
          <p:nvPr>
            <p:extLst>
              <p:ext uri="{D42A27DB-BD31-4B8C-83A1-F6EECF244321}">
                <p14:modId xmlns:p14="http://schemas.microsoft.com/office/powerpoint/2010/main" val="2509092642"/>
              </p:ext>
            </p:extLst>
          </p:nvPr>
        </p:nvGraphicFramePr>
        <p:xfrm>
          <a:off x="1576002" y="3774313"/>
          <a:ext cx="9013008" cy="2348105"/>
        </p:xfrm>
        <a:graphic>
          <a:graphicData uri="http://schemas.openxmlformats.org/drawingml/2006/table">
            <a:tbl>
              <a:tblPr firstRow="1" firstCol="1" bandRow="1"/>
              <a:tblGrid>
                <a:gridCol w="4506504">
                  <a:extLst>
                    <a:ext uri="{9D8B030D-6E8A-4147-A177-3AD203B41FA5}">
                      <a16:colId xmlns:a16="http://schemas.microsoft.com/office/drawing/2014/main" val="1370716882"/>
                    </a:ext>
                  </a:extLst>
                </a:gridCol>
                <a:gridCol w="4506504">
                  <a:extLst>
                    <a:ext uri="{9D8B030D-6E8A-4147-A177-3AD203B41FA5}">
                      <a16:colId xmlns:a16="http://schemas.microsoft.com/office/drawing/2014/main" val="2038999897"/>
                    </a:ext>
                  </a:extLst>
                </a:gridCol>
              </a:tblGrid>
              <a:tr h="0">
                <a:tc>
                  <a:txBody>
                    <a:bodyPr/>
                    <a:lstStyle/>
                    <a:p>
                      <a:pPr marL="457200" lvl="0" algn="l">
                        <a:lnSpc>
                          <a:spcPct val="107000"/>
                        </a:lnSpc>
                        <a:spcAft>
                          <a:spcPts val="0"/>
                        </a:spcAft>
                      </a:pPr>
                      <a:r>
                        <a:rPr lang="en-GB" sz="2400" b="1" dirty="0">
                          <a:effectLst/>
                          <a:latin typeface="Lato" panose="020F0502020204030203" pitchFamily="34" charset="0"/>
                          <a:ea typeface="Calibri" panose="020F0502020204030204" pitchFamily="34" charset="0"/>
                          <a:cs typeface="Arial" panose="020B0604020202020204" pitchFamily="34" charset="0"/>
                        </a:rPr>
                        <a:t>Stakeholder</a:t>
                      </a:r>
                      <a:endParaRPr lang="en-GB" sz="2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07000"/>
                        </a:lnSpc>
                        <a:spcAft>
                          <a:spcPts val="0"/>
                        </a:spcAft>
                      </a:pPr>
                      <a:r>
                        <a:rPr lang="en-GB" sz="2400" b="1" dirty="0">
                          <a:effectLst/>
                          <a:latin typeface="Lato" panose="020F0502020204030203" pitchFamily="34" charset="0"/>
                          <a:ea typeface="Calibri" panose="020F0502020204030204" pitchFamily="34" charset="0"/>
                          <a:cs typeface="Arial" panose="020B0604020202020204" pitchFamily="34" charset="0"/>
                        </a:rPr>
                        <a:t>Impact/Stake</a:t>
                      </a:r>
                      <a:endParaRPr lang="en-GB" sz="2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4198591"/>
                  </a:ext>
                </a:extLst>
              </a:tr>
              <a:tr h="0">
                <a:tc>
                  <a:txBody>
                    <a:bodyPr/>
                    <a:lstStyle/>
                    <a:p>
                      <a:pPr marL="457200" algn="l">
                        <a:lnSpc>
                          <a:spcPct val="107000"/>
                        </a:lnSpc>
                        <a:spcAft>
                          <a:spcPts val="0"/>
                        </a:spcAft>
                      </a:pPr>
                      <a:r>
                        <a:rPr lang="en-GB" sz="2400" dirty="0">
                          <a:effectLst/>
                          <a:latin typeface="Lato" panose="020F0502020204030203" pitchFamily="34" charset="0"/>
                          <a:ea typeface="Calibri" panose="020F0502020204030204" pitchFamily="34" charset="0"/>
                          <a:cs typeface="Arial" panose="020B0604020202020204" pitchFamily="34" charset="0"/>
                        </a:rPr>
                        <a:t>Customers</a:t>
                      </a:r>
                      <a:endParaRPr lang="en-GB"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07000"/>
                        </a:lnSpc>
                        <a:spcAft>
                          <a:spcPts val="0"/>
                        </a:spcAft>
                      </a:pPr>
                      <a:r>
                        <a:rPr lang="en-GB" sz="2400" dirty="0">
                          <a:effectLst/>
                          <a:latin typeface="Lato" panose="020F0502020204030203" pitchFamily="34" charset="0"/>
                          <a:ea typeface="Calibri" panose="020F0502020204030204" pitchFamily="34" charset="0"/>
                          <a:cs typeface="Arial" panose="020B0604020202020204" pitchFamily="34" charset="0"/>
                        </a:rPr>
                        <a:t>If vehicle doesn’t meet their needs they won’t buy it.</a:t>
                      </a:r>
                      <a:endParaRPr lang="en-GB"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093580"/>
                  </a:ext>
                </a:extLst>
              </a:tr>
              <a:tr h="0">
                <a:tc>
                  <a:txBody>
                    <a:bodyPr/>
                    <a:lstStyle/>
                    <a:p>
                      <a:pPr marL="457200">
                        <a:lnSpc>
                          <a:spcPct val="107000"/>
                        </a:lnSpc>
                        <a:spcAft>
                          <a:spcPts val="0"/>
                        </a:spcAft>
                      </a:pPr>
                      <a:r>
                        <a:rPr lang="en-GB" sz="2400">
                          <a:effectLst/>
                          <a:latin typeface="Lato" panose="020F0502020204030203" pitchFamily="34" charset="0"/>
                          <a:ea typeface="Calibri" panose="020F0502020204030204" pitchFamily="34" charset="0"/>
                          <a:cs typeface="Arial" panose="020B0604020202020204" pitchFamily="34" charset="0"/>
                        </a:rPr>
                        <a:t> </a:t>
                      </a:r>
                      <a:endParaRPr lang="en-GB"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07000"/>
                        </a:lnSpc>
                        <a:spcAft>
                          <a:spcPts val="0"/>
                        </a:spcAft>
                      </a:pPr>
                      <a:r>
                        <a:rPr lang="en-GB" sz="2400" dirty="0">
                          <a:effectLst/>
                          <a:latin typeface="Lato" panose="020F0502020204030203" pitchFamily="34" charset="0"/>
                          <a:ea typeface="Calibri" panose="020F0502020204030204" pitchFamily="34" charset="0"/>
                          <a:cs typeface="Arial" panose="020B0604020202020204" pitchFamily="34" charset="0"/>
                        </a:rPr>
                        <a:t> </a:t>
                      </a:r>
                      <a:endParaRPr lang="en-GB"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730816"/>
                  </a:ext>
                </a:extLst>
              </a:tr>
              <a:tr h="0">
                <a:tc>
                  <a:txBody>
                    <a:bodyPr/>
                    <a:lstStyle/>
                    <a:p>
                      <a:pPr marL="457200">
                        <a:lnSpc>
                          <a:spcPct val="107000"/>
                        </a:lnSpc>
                        <a:spcAft>
                          <a:spcPts val="0"/>
                        </a:spcAft>
                      </a:pPr>
                      <a:r>
                        <a:rPr lang="en-GB" sz="2400">
                          <a:effectLst/>
                          <a:latin typeface="Lato" panose="020F0502020204030203" pitchFamily="34" charset="0"/>
                          <a:ea typeface="Calibri" panose="020F0502020204030204" pitchFamily="34" charset="0"/>
                          <a:cs typeface="Arial" panose="020B0604020202020204" pitchFamily="34" charset="0"/>
                        </a:rPr>
                        <a:t> </a:t>
                      </a:r>
                      <a:endParaRPr lang="en-GB"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07000"/>
                        </a:lnSpc>
                        <a:spcAft>
                          <a:spcPts val="0"/>
                        </a:spcAft>
                      </a:pPr>
                      <a:r>
                        <a:rPr lang="en-GB" sz="2400" dirty="0">
                          <a:effectLst/>
                          <a:latin typeface="Lato" panose="020F0502020204030203" pitchFamily="34" charset="0"/>
                          <a:ea typeface="Calibri" panose="020F0502020204030204" pitchFamily="34" charset="0"/>
                          <a:cs typeface="Arial" panose="020B0604020202020204" pitchFamily="34" charset="0"/>
                        </a:rPr>
                        <a:t> </a:t>
                      </a:r>
                      <a:endParaRPr lang="en-GB"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043961"/>
                  </a:ext>
                </a:extLst>
              </a:tr>
              <a:tr h="0">
                <a:tc>
                  <a:txBody>
                    <a:bodyPr/>
                    <a:lstStyle/>
                    <a:p>
                      <a:pPr marL="457200">
                        <a:lnSpc>
                          <a:spcPct val="107000"/>
                        </a:lnSpc>
                        <a:spcAft>
                          <a:spcPts val="0"/>
                        </a:spcAft>
                      </a:pPr>
                      <a:r>
                        <a:rPr lang="en-GB" sz="2400">
                          <a:effectLst/>
                          <a:latin typeface="Lato" panose="020F0502020204030203" pitchFamily="34" charset="0"/>
                          <a:ea typeface="Calibri" panose="020F0502020204030204" pitchFamily="34" charset="0"/>
                          <a:cs typeface="Arial" panose="020B0604020202020204" pitchFamily="34" charset="0"/>
                        </a:rPr>
                        <a:t> </a:t>
                      </a:r>
                      <a:endParaRPr lang="en-GB"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07000"/>
                        </a:lnSpc>
                        <a:spcAft>
                          <a:spcPts val="0"/>
                        </a:spcAft>
                      </a:pPr>
                      <a:r>
                        <a:rPr lang="en-GB" sz="2400" dirty="0">
                          <a:effectLst/>
                          <a:latin typeface="Lato" panose="020F0502020204030203" pitchFamily="34" charset="0"/>
                          <a:ea typeface="Calibri" panose="020F0502020204030204" pitchFamily="34" charset="0"/>
                          <a:cs typeface="Arial" panose="020B0604020202020204" pitchFamily="34" charset="0"/>
                        </a:rPr>
                        <a:t> </a:t>
                      </a:r>
                      <a:endParaRPr lang="en-GB"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227231"/>
                  </a:ext>
                </a:extLst>
              </a:tr>
            </a:tbl>
          </a:graphicData>
        </a:graphic>
      </p:graphicFrame>
    </p:spTree>
    <p:extLst>
      <p:ext uri="{BB962C8B-B14F-4D97-AF65-F5344CB8AC3E}">
        <p14:creationId xmlns:p14="http://schemas.microsoft.com/office/powerpoint/2010/main" val="14566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4039-6E1A-4B88-BD88-EBF32EFBC35F}"/>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Stakeholder Analysis</a:t>
            </a:r>
          </a:p>
        </p:txBody>
      </p:sp>
      <p:sp>
        <p:nvSpPr>
          <p:cNvPr id="5" name="Content Placeholder 2">
            <a:extLst>
              <a:ext uri="{FF2B5EF4-FFF2-40B4-BE49-F238E27FC236}">
                <a16:creationId xmlns:a16="http://schemas.microsoft.com/office/drawing/2014/main" id="{53D23318-1361-4600-A520-90A242640687}"/>
              </a:ext>
            </a:extLst>
          </p:cNvPr>
          <p:cNvSpPr txBox="1">
            <a:spLocks/>
          </p:cNvSpPr>
          <p:nvPr/>
        </p:nvSpPr>
        <p:spPr>
          <a:xfrm>
            <a:off x="505566" y="1195249"/>
            <a:ext cx="11180867" cy="3773358"/>
          </a:xfrm>
          <a:prstGeom prst="rect">
            <a:avLst/>
          </a:prstGeom>
        </p:spPr>
        <p:txBody>
          <a:bodyPr vert="horz" lIns="0" tIns="0" rIns="0" bIns="0" rtlCol="0">
            <a:noAutofit/>
          </a:bodyPr>
          <a:lstStyle>
            <a:lvl1pPr marL="342900" indent="-342900" algn="l" rtl="0" eaLnBrk="0" fontAlgn="base" hangingPunct="0">
              <a:lnSpc>
                <a:spcPct val="100000"/>
              </a:lnSpc>
              <a:spcBef>
                <a:spcPts val="600"/>
              </a:spcBef>
              <a:spcAft>
                <a:spcPts val="0"/>
              </a:spcAft>
              <a:buClr>
                <a:schemeClr val="accent1"/>
              </a:buClr>
              <a:buFont typeface="Arial" charset="0"/>
              <a:buChar char="•"/>
              <a:defRPr sz="2400" kern="1200">
                <a:solidFill>
                  <a:srgbClr val="383838"/>
                </a:solidFill>
                <a:latin typeface="+mn-lt"/>
                <a:ea typeface="ＭＳ Ｐゴシック" charset="0"/>
                <a:cs typeface="ＭＳ Ｐゴシック" charset="0"/>
              </a:defRPr>
            </a:lvl1pPr>
            <a:lvl2pPr marL="581343" indent="-166688" algn="l" rtl="0" eaLnBrk="0" fontAlgn="base" hangingPunct="0">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0" fontAlgn="base" hangingPunct="0">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pPr marL="0" indent="0">
              <a:spcBef>
                <a:spcPts val="1200"/>
              </a:spcBef>
              <a:buNone/>
            </a:pPr>
            <a:r>
              <a:rPr lang="en-US" b="1" dirty="0">
                <a:latin typeface="Lato" panose="020F0502020204030203" pitchFamily="34" charset="0"/>
                <a:ea typeface="Lato" panose="020F0502020204030203" pitchFamily="34" charset="0"/>
                <a:cs typeface="Lato" panose="020F0502020204030203" pitchFamily="34" charset="0"/>
              </a:rPr>
              <a:t>Market Research</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Research current smart and driverless cars</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Identify the group of people (market) you want to appeal too:  Age, Gender, Socio-economic background</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Identify what this group of people would want from their smart car</a:t>
            </a:r>
          </a:p>
          <a:p>
            <a:pPr marL="0" indent="0">
              <a:spcBef>
                <a:spcPts val="1200"/>
              </a:spcBef>
              <a:buNone/>
            </a:pPr>
            <a:r>
              <a:rPr lang="en-US" b="1" dirty="0">
                <a:latin typeface="Lato" panose="020F0502020204030203" pitchFamily="34" charset="0"/>
                <a:ea typeface="Lato" panose="020F0502020204030203" pitchFamily="34" charset="0"/>
                <a:cs typeface="Lato" panose="020F0502020204030203" pitchFamily="34" charset="0"/>
              </a:rPr>
              <a:t>SWOT Analysis for you vehicle</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Strengths</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Weaknesses</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Opportunities</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Threats</a:t>
            </a: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29216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4039-6E1A-4B88-BD88-EBF32EFBC35F}"/>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SWOT Analysis</a:t>
            </a:r>
          </a:p>
        </p:txBody>
      </p:sp>
      <p:sp>
        <p:nvSpPr>
          <p:cNvPr id="3" name="Content Placeholder 2">
            <a:extLst>
              <a:ext uri="{FF2B5EF4-FFF2-40B4-BE49-F238E27FC236}">
                <a16:creationId xmlns:a16="http://schemas.microsoft.com/office/drawing/2014/main" id="{86E0F7ED-F29B-4EC7-8B21-A2ABBF6FF946}"/>
              </a:ext>
            </a:extLst>
          </p:cNvPr>
          <p:cNvSpPr>
            <a:spLocks noGrp="1"/>
          </p:cNvSpPr>
          <p:nvPr>
            <p:ph idx="1"/>
          </p:nvPr>
        </p:nvSpPr>
        <p:spPr>
          <a:xfrm>
            <a:off x="505566" y="974139"/>
            <a:ext cx="11180867" cy="5373395"/>
          </a:xfrm>
        </p:spPr>
        <p: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p>
            <a:r>
              <a:rPr lang="en-US" sz="2000" dirty="0">
                <a:latin typeface="Lato" panose="020F0502020204030203" pitchFamily="34" charset="0"/>
                <a:ea typeface="Lato" panose="020F0502020204030203" pitchFamily="34" charset="0"/>
                <a:cs typeface="Lato" panose="020F0502020204030203" pitchFamily="34" charset="0"/>
              </a:rPr>
              <a:t>Complete a SWOT analysis for your self-drive car</a:t>
            </a:r>
          </a:p>
          <a:p>
            <a:r>
              <a:rPr lang="en-US" sz="2000" dirty="0">
                <a:latin typeface="Lato" panose="020F0502020204030203" pitchFamily="34" charset="0"/>
                <a:ea typeface="Lato" panose="020F0502020204030203" pitchFamily="34" charset="0"/>
                <a:cs typeface="Lato" panose="020F0502020204030203" pitchFamily="34" charset="0"/>
              </a:rPr>
              <a:t>The example below will get you started</a:t>
            </a: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p:txBody>
      </p:sp>
      <p:graphicFrame>
        <p:nvGraphicFramePr>
          <p:cNvPr id="4" name="Table 3">
            <a:extLst>
              <a:ext uri="{FF2B5EF4-FFF2-40B4-BE49-F238E27FC236}">
                <a16:creationId xmlns:a16="http://schemas.microsoft.com/office/drawing/2014/main" id="{B5973CC1-1477-4262-AF8F-404469707E04}"/>
              </a:ext>
            </a:extLst>
          </p:cNvPr>
          <p:cNvGraphicFramePr>
            <a:graphicFrameLocks noGrp="1"/>
          </p:cNvGraphicFramePr>
          <p:nvPr>
            <p:extLst>
              <p:ext uri="{D42A27DB-BD31-4B8C-83A1-F6EECF244321}">
                <p14:modId xmlns:p14="http://schemas.microsoft.com/office/powerpoint/2010/main" val="275481630"/>
              </p:ext>
            </p:extLst>
          </p:nvPr>
        </p:nvGraphicFramePr>
        <p:xfrm>
          <a:off x="870821" y="2075370"/>
          <a:ext cx="10423370" cy="4114800"/>
        </p:xfrm>
        <a:graphic>
          <a:graphicData uri="http://schemas.openxmlformats.org/drawingml/2006/table">
            <a:tbl>
              <a:tblPr firstRow="1" bandRow="1">
                <a:tableStyleId>{5940675A-B579-460E-94D1-54222C63F5DA}</a:tableStyleId>
              </a:tblPr>
              <a:tblGrid>
                <a:gridCol w="5211685">
                  <a:extLst>
                    <a:ext uri="{9D8B030D-6E8A-4147-A177-3AD203B41FA5}">
                      <a16:colId xmlns:a16="http://schemas.microsoft.com/office/drawing/2014/main" val="265439282"/>
                    </a:ext>
                  </a:extLst>
                </a:gridCol>
                <a:gridCol w="5211685">
                  <a:extLst>
                    <a:ext uri="{9D8B030D-6E8A-4147-A177-3AD203B41FA5}">
                      <a16:colId xmlns:a16="http://schemas.microsoft.com/office/drawing/2014/main" val="1893617591"/>
                    </a:ext>
                  </a:extLst>
                </a:gridCol>
              </a:tblGrid>
              <a:tr h="370840">
                <a:tc>
                  <a:txBody>
                    <a:bodyPr/>
                    <a:lstStyle/>
                    <a:p>
                      <a:r>
                        <a:rPr lang="en-GB" dirty="0">
                          <a:latin typeface="Lato" panose="020F0502020204030203" pitchFamily="34" charset="0"/>
                          <a:ea typeface="Lato" panose="020F0502020204030203" pitchFamily="34" charset="0"/>
                          <a:cs typeface="Lato" panose="020F0502020204030203" pitchFamily="34" charset="0"/>
                        </a:rPr>
                        <a:t>Strengths</a:t>
                      </a:r>
                    </a:p>
                    <a:p>
                      <a:pPr marL="0" indent="0">
                        <a:buFont typeface="Arial" panose="020B0604020202020204" pitchFamily="34" charset="0"/>
                        <a:buNone/>
                      </a:pPr>
                      <a:r>
                        <a:rPr lang="en-GB" sz="1200" i="1" dirty="0">
                          <a:latin typeface="Lato" panose="020F0502020204030203" pitchFamily="34" charset="0"/>
                          <a:ea typeface="Lato" panose="020F0502020204030203" pitchFamily="34" charset="0"/>
                          <a:cs typeface="Lato" panose="020F0502020204030203" pitchFamily="34" charset="0"/>
                        </a:rPr>
                        <a:t>Do not need to know how to drive</a:t>
                      </a:r>
                    </a:p>
                    <a:p>
                      <a:endParaRPr lang="en-GB" dirty="0">
                        <a:latin typeface="Lato" panose="020F0502020204030203" pitchFamily="34" charset="0"/>
                        <a:ea typeface="Lato" panose="020F0502020204030203" pitchFamily="34" charset="0"/>
                        <a:cs typeface="Lato" panose="020F0502020204030203" pitchFamily="34" charset="0"/>
                      </a:endParaRPr>
                    </a:p>
                    <a:p>
                      <a:endParaRPr lang="en-GB" dirty="0">
                        <a:latin typeface="Lato" panose="020F0502020204030203" pitchFamily="34" charset="0"/>
                        <a:ea typeface="Lato" panose="020F0502020204030203" pitchFamily="34" charset="0"/>
                        <a:cs typeface="Lato" panose="020F0502020204030203" pitchFamily="34" charset="0"/>
                      </a:endParaRPr>
                    </a:p>
                    <a:p>
                      <a:endParaRPr lang="en-GB" dirty="0">
                        <a:latin typeface="Lato" panose="020F0502020204030203" pitchFamily="34" charset="0"/>
                        <a:ea typeface="Lato" panose="020F0502020204030203" pitchFamily="34" charset="0"/>
                        <a:cs typeface="Lato" panose="020F0502020204030203" pitchFamily="34" charset="0"/>
                      </a:endParaRPr>
                    </a:p>
                    <a:p>
                      <a:endParaRPr lang="en-GB" dirty="0">
                        <a:latin typeface="Lato" panose="020F0502020204030203" pitchFamily="34" charset="0"/>
                        <a:ea typeface="Lato" panose="020F0502020204030203" pitchFamily="34" charset="0"/>
                        <a:cs typeface="Lato" panose="020F0502020204030203" pitchFamily="34" charset="0"/>
                      </a:endParaRPr>
                    </a:p>
                    <a:p>
                      <a:endParaRPr lang="en-GB"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en-GB" dirty="0">
                          <a:latin typeface="Lato" panose="020F0502020204030203" pitchFamily="34" charset="0"/>
                          <a:ea typeface="Lato" panose="020F0502020204030203" pitchFamily="34" charset="0"/>
                          <a:cs typeface="Lato" panose="020F0502020204030203" pitchFamily="34" charset="0"/>
                        </a:rPr>
                        <a:t>Weaknesses</a:t>
                      </a:r>
                    </a:p>
                    <a:p>
                      <a:r>
                        <a:rPr lang="en-GB" sz="1200" i="1" dirty="0">
                          <a:latin typeface="Lato" panose="020F0502020204030203" pitchFamily="34" charset="0"/>
                          <a:ea typeface="Lato" panose="020F0502020204030203" pitchFamily="34" charset="0"/>
                          <a:cs typeface="Lato" panose="020F0502020204030203" pitchFamily="34" charset="0"/>
                        </a:rPr>
                        <a:t>Electric vehicles take time to charge</a:t>
                      </a:r>
                    </a:p>
                  </a:txBody>
                  <a:tcPr/>
                </a:tc>
                <a:extLst>
                  <a:ext uri="{0D108BD9-81ED-4DB2-BD59-A6C34878D82A}">
                    <a16:rowId xmlns:a16="http://schemas.microsoft.com/office/drawing/2014/main" val="2183578296"/>
                  </a:ext>
                </a:extLst>
              </a:tr>
              <a:tr h="370840">
                <a:tc>
                  <a:txBody>
                    <a:bodyPr/>
                    <a:lstStyle/>
                    <a:p>
                      <a:r>
                        <a:rPr lang="en-GB" dirty="0">
                          <a:latin typeface="Lato" panose="020F0502020204030203" pitchFamily="34" charset="0"/>
                          <a:ea typeface="Lato" panose="020F0502020204030203" pitchFamily="34" charset="0"/>
                          <a:cs typeface="Lato" panose="020F0502020204030203" pitchFamily="34" charset="0"/>
                        </a:rPr>
                        <a:t>Opportunities</a:t>
                      </a:r>
                    </a:p>
                    <a:p>
                      <a:r>
                        <a:rPr lang="en-GB" sz="1200" i="1" dirty="0">
                          <a:latin typeface="Lato" panose="020F0502020204030203" pitchFamily="34" charset="0"/>
                          <a:ea typeface="Lato" panose="020F0502020204030203" pitchFamily="34" charset="0"/>
                          <a:cs typeface="Lato" panose="020F0502020204030203" pitchFamily="34" charset="0"/>
                        </a:rPr>
                        <a:t>Will reduce traffic jams</a:t>
                      </a:r>
                    </a:p>
                    <a:p>
                      <a:endParaRPr lang="en-GB" dirty="0">
                        <a:latin typeface="Lato" panose="020F0502020204030203" pitchFamily="34" charset="0"/>
                        <a:ea typeface="Lato" panose="020F0502020204030203" pitchFamily="34" charset="0"/>
                        <a:cs typeface="Lato" panose="020F0502020204030203" pitchFamily="34" charset="0"/>
                      </a:endParaRPr>
                    </a:p>
                    <a:p>
                      <a:endParaRPr lang="en-GB" dirty="0">
                        <a:latin typeface="Lato" panose="020F0502020204030203" pitchFamily="34" charset="0"/>
                        <a:ea typeface="Lato" panose="020F0502020204030203" pitchFamily="34" charset="0"/>
                        <a:cs typeface="Lato" panose="020F0502020204030203" pitchFamily="34" charset="0"/>
                      </a:endParaRPr>
                    </a:p>
                    <a:p>
                      <a:endParaRPr lang="en-GB" dirty="0">
                        <a:latin typeface="Lato" panose="020F0502020204030203" pitchFamily="34" charset="0"/>
                        <a:ea typeface="Lato" panose="020F0502020204030203" pitchFamily="34" charset="0"/>
                        <a:cs typeface="Lato" panose="020F0502020204030203" pitchFamily="34" charset="0"/>
                      </a:endParaRPr>
                    </a:p>
                    <a:p>
                      <a:endParaRPr lang="en-GB" dirty="0">
                        <a:latin typeface="Lato" panose="020F0502020204030203" pitchFamily="34" charset="0"/>
                        <a:ea typeface="Lato" panose="020F0502020204030203" pitchFamily="34" charset="0"/>
                        <a:cs typeface="Lato" panose="020F0502020204030203" pitchFamily="34" charset="0"/>
                      </a:endParaRPr>
                    </a:p>
                    <a:p>
                      <a:endParaRPr lang="en-GB" dirty="0">
                        <a:latin typeface="Lato" panose="020F0502020204030203" pitchFamily="34" charset="0"/>
                        <a:ea typeface="Lato" panose="020F0502020204030203" pitchFamily="34" charset="0"/>
                        <a:cs typeface="Lato" panose="020F0502020204030203" pitchFamily="34" charset="0"/>
                      </a:endParaRPr>
                    </a:p>
                    <a:p>
                      <a:endParaRPr lang="en-GB" dirty="0">
                        <a:latin typeface="Lato" panose="020F0502020204030203" pitchFamily="34" charset="0"/>
                        <a:ea typeface="Lato" panose="020F0502020204030203" pitchFamily="34" charset="0"/>
                        <a:cs typeface="Lato" panose="020F0502020204030203" pitchFamily="34" charset="0"/>
                      </a:endParaRPr>
                    </a:p>
                  </a:txBody>
                  <a:tcPr/>
                </a:tc>
                <a:tc>
                  <a:txBody>
                    <a:bodyPr/>
                    <a:lstStyle/>
                    <a:p>
                      <a:r>
                        <a:rPr lang="en-GB" dirty="0">
                          <a:latin typeface="Lato" panose="020F0502020204030203" pitchFamily="34" charset="0"/>
                          <a:ea typeface="Lato" panose="020F0502020204030203" pitchFamily="34" charset="0"/>
                          <a:cs typeface="Lato" panose="020F0502020204030203" pitchFamily="34" charset="0"/>
                        </a:rPr>
                        <a:t>Threats</a:t>
                      </a:r>
                    </a:p>
                    <a:p>
                      <a:r>
                        <a:rPr lang="en-GB" sz="1200" i="1" dirty="0">
                          <a:latin typeface="Lato" panose="020F0502020204030203" pitchFamily="34" charset="0"/>
                          <a:ea typeface="Lato" panose="020F0502020204030203" pitchFamily="34" charset="0"/>
                          <a:cs typeface="Lato" panose="020F0502020204030203" pitchFamily="34" charset="0"/>
                        </a:rPr>
                        <a:t>People scared of ‘robot cars’</a:t>
                      </a:r>
                    </a:p>
                  </a:txBody>
                  <a:tcPr/>
                </a:tc>
                <a:extLst>
                  <a:ext uri="{0D108BD9-81ED-4DB2-BD59-A6C34878D82A}">
                    <a16:rowId xmlns:a16="http://schemas.microsoft.com/office/drawing/2014/main" val="457454492"/>
                  </a:ext>
                </a:extLst>
              </a:tr>
            </a:tbl>
          </a:graphicData>
        </a:graphic>
      </p:graphicFrame>
    </p:spTree>
    <p:extLst>
      <p:ext uri="{BB962C8B-B14F-4D97-AF65-F5344CB8AC3E}">
        <p14:creationId xmlns:p14="http://schemas.microsoft.com/office/powerpoint/2010/main" val="139700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4039-6E1A-4B88-BD88-EBF32EFBC35F}"/>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Informing Design Decisions</a:t>
            </a:r>
          </a:p>
        </p:txBody>
      </p:sp>
      <p:sp>
        <p:nvSpPr>
          <p:cNvPr id="3" name="Content Placeholder 2">
            <a:extLst>
              <a:ext uri="{FF2B5EF4-FFF2-40B4-BE49-F238E27FC236}">
                <a16:creationId xmlns:a16="http://schemas.microsoft.com/office/drawing/2014/main" id="{86E0F7ED-F29B-4EC7-8B21-A2ABBF6FF946}"/>
              </a:ext>
            </a:extLst>
          </p:cNvPr>
          <p:cNvSpPr>
            <a:spLocks noGrp="1"/>
          </p:cNvSpPr>
          <p:nvPr>
            <p:ph idx="1"/>
          </p:nvPr>
        </p:nvSpPr>
        <p:spPr>
          <a:xfrm>
            <a:off x="505566" y="1051258"/>
            <a:ext cx="11180867" cy="5373395"/>
          </a:xfrm>
        </p:spPr>
        <p:txBody>
          <a:bodyPr/>
          <a:lstStyle/>
          <a:p>
            <a:r>
              <a:rPr lang="en-US" sz="2000" dirty="0">
                <a:latin typeface="Lato" panose="020F0502020204030203" pitchFamily="34" charset="0"/>
                <a:ea typeface="Lato" panose="020F0502020204030203" pitchFamily="34" charset="0"/>
                <a:cs typeface="Lato" panose="020F0502020204030203" pitchFamily="34" charset="0"/>
              </a:rPr>
              <a:t>Evaluate the use of new  technologies</a:t>
            </a:r>
          </a:p>
          <a:p>
            <a:r>
              <a:rPr lang="en-US" sz="2000" dirty="0">
                <a:latin typeface="Lato" panose="020F0502020204030203" pitchFamily="34" charset="0"/>
                <a:ea typeface="Lato" panose="020F0502020204030203" pitchFamily="34" charset="0"/>
                <a:cs typeface="Lato" panose="020F0502020204030203" pitchFamily="34" charset="0"/>
              </a:rPr>
              <a:t>Consider planned obsolescence</a:t>
            </a:r>
          </a:p>
          <a:p>
            <a:r>
              <a:rPr lang="en-US" sz="2000" dirty="0">
                <a:latin typeface="Lato" panose="020F0502020204030203" pitchFamily="34" charset="0"/>
                <a:ea typeface="Lato" panose="020F0502020204030203" pitchFamily="34" charset="0"/>
                <a:cs typeface="Lato" panose="020F0502020204030203" pitchFamily="34" charset="0"/>
              </a:rPr>
              <a:t>Ethics and environmental – end of working life disposal</a:t>
            </a:r>
          </a:p>
          <a:p>
            <a:r>
              <a:rPr lang="en-US" sz="2000" dirty="0">
                <a:latin typeface="Lato" panose="020F0502020204030203" pitchFamily="34" charset="0"/>
                <a:ea typeface="Lato" panose="020F0502020204030203" pitchFamily="34" charset="0"/>
                <a:cs typeface="Lato" panose="020F0502020204030203" pitchFamily="34" charset="0"/>
              </a:rPr>
              <a:t>Design for maintenance</a:t>
            </a:r>
          </a:p>
          <a:p>
            <a:r>
              <a:rPr lang="en-US" sz="2000" dirty="0">
                <a:latin typeface="Lato" panose="020F0502020204030203" pitchFamily="34" charset="0"/>
                <a:ea typeface="Lato" panose="020F0502020204030203" pitchFamily="34" charset="0"/>
                <a:cs typeface="Lato" panose="020F0502020204030203" pitchFamily="34" charset="0"/>
              </a:rPr>
              <a:t>Fashion and Trends</a:t>
            </a:r>
          </a:p>
          <a:p>
            <a:pPr marL="0" indent="0">
              <a:spcBef>
                <a:spcPts val="1200"/>
              </a:spcBef>
              <a:buNone/>
            </a:pPr>
            <a:r>
              <a:rPr lang="en-US" b="1" dirty="0">
                <a:latin typeface="Lato" panose="020F0502020204030203" pitchFamily="34" charset="0"/>
                <a:ea typeface="Lato" panose="020F0502020204030203" pitchFamily="34" charset="0"/>
                <a:cs typeface="Lato" panose="020F0502020204030203" pitchFamily="34" charset="0"/>
              </a:rPr>
              <a:t>New Technologies</a:t>
            </a:r>
          </a:p>
          <a:p>
            <a:r>
              <a:rPr lang="en-US" sz="2000" dirty="0">
                <a:latin typeface="Lato" panose="020F0502020204030203" pitchFamily="34" charset="0"/>
                <a:ea typeface="Lato" panose="020F0502020204030203" pitchFamily="34" charset="0"/>
                <a:cs typeface="Lato" panose="020F0502020204030203" pitchFamily="34" charset="0"/>
              </a:rPr>
              <a:t>Through your market research, look at the latest technologies available and new materials that could be used weigh these up against the following criteria:</a:t>
            </a:r>
          </a:p>
          <a:p>
            <a:pPr lvl="1">
              <a:spcBef>
                <a:spcPts val="600"/>
              </a:spcBef>
            </a:pPr>
            <a:r>
              <a:rPr lang="en-US" sz="2000" dirty="0">
                <a:latin typeface="Lato" panose="020F0502020204030203" pitchFamily="34" charset="0"/>
                <a:ea typeface="Lato" panose="020F0502020204030203" pitchFamily="34" charset="0"/>
                <a:cs typeface="Lato" panose="020F0502020204030203" pitchFamily="34" charset="0"/>
              </a:rPr>
              <a:t>Cost </a:t>
            </a:r>
          </a:p>
          <a:p>
            <a:pPr lvl="1">
              <a:spcBef>
                <a:spcPts val="600"/>
              </a:spcBef>
            </a:pPr>
            <a:r>
              <a:rPr lang="en-US" sz="2000" dirty="0">
                <a:latin typeface="Lato" panose="020F0502020204030203" pitchFamily="34" charset="0"/>
                <a:ea typeface="Lato" panose="020F0502020204030203" pitchFamily="34" charset="0"/>
                <a:cs typeface="Lato" panose="020F0502020204030203" pitchFamily="34" charset="0"/>
              </a:rPr>
              <a:t>Reliability</a:t>
            </a:r>
          </a:p>
          <a:p>
            <a:pPr lvl="1">
              <a:spcBef>
                <a:spcPts val="600"/>
              </a:spcBef>
            </a:pPr>
            <a:r>
              <a:rPr lang="en-US" sz="2000" dirty="0">
                <a:latin typeface="Lato" panose="020F0502020204030203" pitchFamily="34" charset="0"/>
                <a:ea typeface="Lato" panose="020F0502020204030203" pitchFamily="34" charset="0"/>
                <a:cs typeface="Lato" panose="020F0502020204030203" pitchFamily="34" charset="0"/>
              </a:rPr>
              <a:t>Longevity</a:t>
            </a:r>
          </a:p>
          <a:p>
            <a:pPr lvl="1">
              <a:spcBef>
                <a:spcPts val="600"/>
              </a:spcBef>
            </a:pPr>
            <a:r>
              <a:rPr lang="en-US" sz="2000" dirty="0">
                <a:latin typeface="Lato" panose="020F0502020204030203" pitchFamily="34" charset="0"/>
                <a:ea typeface="Lato" panose="020F0502020204030203" pitchFamily="34" charset="0"/>
                <a:cs typeface="Lato" panose="020F0502020204030203" pitchFamily="34" charset="0"/>
              </a:rPr>
              <a:t>Sustainability</a:t>
            </a:r>
          </a:p>
          <a:p>
            <a:pPr lvl="1">
              <a:spcBef>
                <a:spcPts val="600"/>
              </a:spcBef>
            </a:pPr>
            <a:r>
              <a:rPr lang="en-US" sz="2000" dirty="0">
                <a:latin typeface="Lato" panose="020F0502020204030203" pitchFamily="34" charset="0"/>
                <a:ea typeface="Lato" panose="020F0502020204030203" pitchFamily="34" charset="0"/>
                <a:cs typeface="Lato" panose="020F0502020204030203" pitchFamily="34" charset="0"/>
              </a:rPr>
              <a:t>Recyclability</a:t>
            </a:r>
          </a:p>
          <a:p>
            <a:pPr marL="0" indent="0">
              <a:buNone/>
            </a:pPr>
            <a:endParaRPr lang="en-US" sz="1400" b="1" dirty="0">
              <a:latin typeface="Lato" panose="020F0502020204030203" pitchFamily="34" charset="0"/>
              <a:ea typeface="Lato" panose="020F0502020204030203" pitchFamily="34" charset="0"/>
              <a:cs typeface="Lato" panose="020F0502020204030203" pitchFamily="34" charset="0"/>
            </a:endParaRPr>
          </a:p>
          <a:p>
            <a:endParaRPr lang="en-US" sz="1400" b="1"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6926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4039-6E1A-4B88-BD88-EBF32EFBC35F}"/>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Informing Design Decisions</a:t>
            </a:r>
          </a:p>
        </p:txBody>
      </p:sp>
      <p:sp>
        <p:nvSpPr>
          <p:cNvPr id="3" name="Content Placeholder 2">
            <a:extLst>
              <a:ext uri="{FF2B5EF4-FFF2-40B4-BE49-F238E27FC236}">
                <a16:creationId xmlns:a16="http://schemas.microsoft.com/office/drawing/2014/main" id="{86E0F7ED-F29B-4EC7-8B21-A2ABBF6FF946}"/>
              </a:ext>
            </a:extLst>
          </p:cNvPr>
          <p:cNvSpPr>
            <a:spLocks noGrp="1"/>
          </p:cNvSpPr>
          <p:nvPr>
            <p:ph idx="1"/>
          </p:nvPr>
        </p:nvSpPr>
        <p:spPr>
          <a:xfrm>
            <a:off x="505566" y="1170854"/>
            <a:ext cx="11180867" cy="5373395"/>
          </a:xfrm>
        </p:spPr>
        <p:txBody>
          <a:bodyPr/>
          <a:lstStyle/>
          <a:p>
            <a:pPr marL="0" indent="0">
              <a:buNone/>
            </a:pPr>
            <a:r>
              <a:rPr lang="en-US" sz="2000" b="1" dirty="0">
                <a:latin typeface="Lato" panose="020F0502020204030203" pitchFamily="34" charset="0"/>
                <a:ea typeface="Lato" panose="020F0502020204030203" pitchFamily="34" charset="0"/>
                <a:cs typeface="Lato" panose="020F0502020204030203" pitchFamily="34" charset="0"/>
              </a:rPr>
              <a:t>Planned Obsolescence</a:t>
            </a:r>
          </a:p>
          <a:p>
            <a:r>
              <a:rPr lang="en-US" sz="2000" dirty="0">
                <a:latin typeface="Lato" panose="020F0502020204030203" pitchFamily="34" charset="0"/>
                <a:ea typeface="Lato" panose="020F0502020204030203" pitchFamily="34" charset="0"/>
                <a:cs typeface="Lato" panose="020F0502020204030203" pitchFamily="34" charset="0"/>
              </a:rPr>
              <a:t>Consumers will expect our car to last a long time.  Planned obsolescence is about ensuring the product will only function for a certain length of time.  As designers and manufacturers we need to consider how long it will last</a:t>
            </a:r>
          </a:p>
          <a:p>
            <a:pPr marL="0" indent="0">
              <a:buNone/>
            </a:pPr>
            <a:r>
              <a:rPr lang="en-US" sz="2000" b="1" dirty="0">
                <a:latin typeface="Lato" panose="020F0502020204030203" pitchFamily="34" charset="0"/>
                <a:ea typeface="Lato" panose="020F0502020204030203" pitchFamily="34" charset="0"/>
                <a:cs typeface="Lato" panose="020F0502020204030203" pitchFamily="34" charset="0"/>
              </a:rPr>
              <a:t>Appropriate Engineered Quality</a:t>
            </a:r>
          </a:p>
          <a:p>
            <a:r>
              <a:rPr lang="en-US" sz="2000" dirty="0">
                <a:latin typeface="Lato" panose="020F0502020204030203" pitchFamily="34" charset="0"/>
                <a:ea typeface="Lato" panose="020F0502020204030203" pitchFamily="34" charset="0"/>
                <a:cs typeface="Lato" panose="020F0502020204030203" pitchFamily="34" charset="0"/>
              </a:rPr>
              <a:t>As the vehicle needs to last a long time, we need to ensure appropriate materials are used that will survive all weather conditions and any potential accidents. We could </a:t>
            </a:r>
            <a:r>
              <a:rPr lang="en-US" sz="2000" dirty="0" err="1">
                <a:latin typeface="Lato" panose="020F0502020204030203" pitchFamily="34" charset="0"/>
                <a:ea typeface="Lato" panose="020F0502020204030203" pitchFamily="34" charset="0"/>
                <a:cs typeface="Lato" panose="020F0502020204030203" pitchFamily="34" charset="0"/>
              </a:rPr>
              <a:t>utilise</a:t>
            </a:r>
            <a:r>
              <a:rPr lang="en-US" sz="2000" dirty="0">
                <a:latin typeface="Lato" panose="020F0502020204030203" pitchFamily="34" charset="0"/>
                <a:ea typeface="Lato" panose="020F0502020204030203" pitchFamily="34" charset="0"/>
                <a:cs typeface="Lato" panose="020F0502020204030203" pitchFamily="34" charset="0"/>
              </a:rPr>
              <a:t> quick build techniques for cosmetic parts such as the body – </a:t>
            </a:r>
            <a:r>
              <a:rPr lang="en-US" sz="2000" dirty="0" err="1">
                <a:latin typeface="Lato" panose="020F0502020204030203" pitchFamily="34" charset="0"/>
                <a:ea typeface="Lato" panose="020F0502020204030203" pitchFamily="34" charset="0"/>
                <a:cs typeface="Lato" panose="020F0502020204030203" pitchFamily="34" charset="0"/>
              </a:rPr>
              <a:t>eg</a:t>
            </a:r>
            <a:r>
              <a:rPr lang="en-US" sz="2000" dirty="0">
                <a:latin typeface="Lato" panose="020F0502020204030203" pitchFamily="34" charset="0"/>
                <a:ea typeface="Lato" panose="020F0502020204030203" pitchFamily="34" charset="0"/>
                <a:cs typeface="Lato" panose="020F0502020204030203" pitchFamily="34" charset="0"/>
              </a:rPr>
              <a:t> vacuum forming or steel presses</a:t>
            </a:r>
          </a:p>
          <a:p>
            <a:pPr marL="0" indent="0">
              <a:buNone/>
            </a:pPr>
            <a:r>
              <a:rPr lang="en-US" sz="2000" b="1" dirty="0">
                <a:latin typeface="Lato" panose="020F0502020204030203" pitchFamily="34" charset="0"/>
                <a:ea typeface="Lato" panose="020F0502020204030203" pitchFamily="34" charset="0"/>
                <a:cs typeface="Lato" panose="020F0502020204030203" pitchFamily="34" charset="0"/>
              </a:rPr>
              <a:t>Upgrading and Function</a:t>
            </a:r>
          </a:p>
          <a:p>
            <a:r>
              <a:rPr lang="en-US" sz="2000" dirty="0">
                <a:latin typeface="Lato" panose="020F0502020204030203" pitchFamily="34" charset="0"/>
                <a:ea typeface="Lato" panose="020F0502020204030203" pitchFamily="34" charset="0"/>
                <a:cs typeface="Lato" panose="020F0502020204030203" pitchFamily="34" charset="0"/>
              </a:rPr>
              <a:t>The core control unit (the </a:t>
            </a:r>
            <a:r>
              <a:rPr lang="en-US" sz="2000" dirty="0" err="1">
                <a:latin typeface="Lato" panose="020F0502020204030203" pitchFamily="34" charset="0"/>
                <a:ea typeface="Lato" panose="020F0502020204030203" pitchFamily="34" charset="0"/>
                <a:cs typeface="Lato" panose="020F0502020204030203" pitchFamily="34" charset="0"/>
              </a:rPr>
              <a:t>micro:bit</a:t>
            </a:r>
            <a:r>
              <a:rPr lang="en-US" sz="2000" dirty="0">
                <a:latin typeface="Lato" panose="020F0502020204030203" pitchFamily="34" charset="0"/>
                <a:ea typeface="Lato" panose="020F0502020204030203" pitchFamily="34" charset="0"/>
                <a:cs typeface="Lato" panose="020F0502020204030203" pitchFamily="34" charset="0"/>
              </a:rPr>
              <a:t>) could enable us to add or improve on functionality.  Adding new features could encourage consumers who might not want to purchase a new vehicle to upgrade current models.  Upgrades might only be available for a certain length of time – to link with the planned obsolescence and to encourage our customers to buy the latest model.  Consider how Apple stop doing OS upgrades on old models or slow down older models over time to encourage purchase of a new iPhone</a:t>
            </a:r>
          </a:p>
          <a:p>
            <a:pPr marL="0" indent="0">
              <a:buNone/>
            </a:pPr>
            <a:endParaRPr lang="en-US" sz="1400" b="1" dirty="0">
              <a:latin typeface="Lato" panose="020F0502020204030203" pitchFamily="34" charset="0"/>
              <a:ea typeface="Lato" panose="020F0502020204030203" pitchFamily="34" charset="0"/>
              <a:cs typeface="Lato" panose="020F0502020204030203" pitchFamily="34" charset="0"/>
            </a:endParaRPr>
          </a:p>
          <a:p>
            <a:endParaRPr lang="en-US" sz="1400" b="1"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34540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4039-6E1A-4B88-BD88-EBF32EFBC35F}"/>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Informing Design Decisions</a:t>
            </a:r>
          </a:p>
        </p:txBody>
      </p:sp>
      <p:sp>
        <p:nvSpPr>
          <p:cNvPr id="3" name="Content Placeholder 2">
            <a:extLst>
              <a:ext uri="{FF2B5EF4-FFF2-40B4-BE49-F238E27FC236}">
                <a16:creationId xmlns:a16="http://schemas.microsoft.com/office/drawing/2014/main" id="{86E0F7ED-F29B-4EC7-8B21-A2ABBF6FF946}"/>
              </a:ext>
            </a:extLst>
          </p:cNvPr>
          <p:cNvSpPr>
            <a:spLocks noGrp="1"/>
          </p:cNvSpPr>
          <p:nvPr>
            <p:ph idx="1"/>
          </p:nvPr>
        </p:nvSpPr>
        <p:spPr>
          <a:xfrm>
            <a:off x="505566" y="1282612"/>
            <a:ext cx="11180867" cy="5373395"/>
          </a:xfrm>
        </p:spPr>
        <p:txBody>
          <a:bodyPr/>
          <a:lstStyle/>
          <a:p>
            <a:pPr marL="0" indent="0">
              <a:buNone/>
            </a:pPr>
            <a:r>
              <a:rPr lang="en-US" sz="2000" b="1" dirty="0">
                <a:latin typeface="Lato" panose="020F0502020204030203" pitchFamily="34" charset="0"/>
                <a:ea typeface="Lato" panose="020F0502020204030203" pitchFamily="34" charset="0"/>
                <a:cs typeface="Lato" panose="020F0502020204030203" pitchFamily="34" charset="0"/>
              </a:rPr>
              <a:t>New Technologies</a:t>
            </a:r>
          </a:p>
          <a:p>
            <a:r>
              <a:rPr lang="en-US" sz="2000" dirty="0">
                <a:latin typeface="Lato" panose="020F0502020204030203" pitchFamily="34" charset="0"/>
                <a:ea typeface="Lato" panose="020F0502020204030203" pitchFamily="34" charset="0"/>
                <a:cs typeface="Lato" panose="020F0502020204030203" pitchFamily="34" charset="0"/>
              </a:rPr>
              <a:t>New materials and technologies may make models obsolete. Consumers will want the latest models using the latest technology.  Consumers want the latest versions</a:t>
            </a:r>
          </a:p>
          <a:p>
            <a:pPr marL="0" indent="0">
              <a:buNone/>
            </a:pPr>
            <a:r>
              <a:rPr lang="en-US" sz="2000" b="1" dirty="0">
                <a:latin typeface="Lato" panose="020F0502020204030203" pitchFamily="34" charset="0"/>
                <a:ea typeface="Lato" panose="020F0502020204030203" pitchFamily="34" charset="0"/>
                <a:cs typeface="Lato" panose="020F0502020204030203" pitchFamily="34" charset="0"/>
              </a:rPr>
              <a:t>Fashion and Trends</a:t>
            </a:r>
          </a:p>
          <a:p>
            <a:r>
              <a:rPr lang="en-US" sz="2000" dirty="0">
                <a:latin typeface="Lato" panose="020F0502020204030203" pitchFamily="34" charset="0"/>
                <a:ea typeface="Lato" panose="020F0502020204030203" pitchFamily="34" charset="0"/>
                <a:cs typeface="Lato" panose="020F0502020204030203" pitchFamily="34" charset="0"/>
              </a:rPr>
              <a:t>Some products or designs may be fashion led.  It will become cool to own a driverless car in the beginning and we could ride this wave as part of the design.  As self-driving cars become the norm we should continue to look at how we can take advantage of fashion and trends in our design,  mirroring the latest styles or </a:t>
            </a:r>
            <a:r>
              <a:rPr lang="en-US" sz="2000" dirty="0" err="1">
                <a:latin typeface="Lato" panose="020F0502020204030203" pitchFamily="34" charset="0"/>
                <a:ea typeface="Lato" panose="020F0502020204030203" pitchFamily="34" charset="0"/>
                <a:cs typeface="Lato" panose="020F0502020204030203" pitchFamily="34" charset="0"/>
              </a:rPr>
              <a:t>colour</a:t>
            </a:r>
            <a:r>
              <a:rPr lang="en-US" sz="2000" dirty="0">
                <a:latin typeface="Lato" panose="020F0502020204030203" pitchFamily="34" charset="0"/>
                <a:ea typeface="Lato" panose="020F0502020204030203" pitchFamily="34" charset="0"/>
                <a:cs typeface="Lato" panose="020F0502020204030203" pitchFamily="34" charset="0"/>
              </a:rPr>
              <a:t> preferences in our models</a:t>
            </a:r>
          </a:p>
          <a:p>
            <a:pPr marL="0" indent="0">
              <a:buNone/>
            </a:pPr>
            <a:endParaRPr lang="en-US" sz="1400" b="1" dirty="0">
              <a:latin typeface="Lato" panose="020F0502020204030203" pitchFamily="34" charset="0"/>
              <a:ea typeface="Lato" panose="020F0502020204030203" pitchFamily="34" charset="0"/>
              <a:cs typeface="Lato" panose="020F0502020204030203" pitchFamily="34" charset="0"/>
            </a:endParaRPr>
          </a:p>
          <a:p>
            <a:endParaRPr lang="en-US" sz="1400" b="1"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a:p>
            <a:endParaRPr lang="en-US" sz="1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72728922"/>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B61D4E06-5D3F-4994-A4A7-4BA626FA722D}">
  <ds:schemaRefs>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documentManagement/types"/>
    <ds:schemaRef ds:uri="f2ad5090-61a8-4b8c-ab70-68f4ff4d1933"/>
    <ds:schemaRef ds:uri="http://schemas.microsoft.com/sharepoint/v3"/>
    <ds:schemaRef ds:uri="http://schemas.microsoft.com/sharepoint/v3/field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1178</Words>
  <Application>Microsoft Office PowerPoint</Application>
  <PresentationFormat>Widescreen</PresentationFormat>
  <Paragraphs>152</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Lato</vt:lpstr>
      <vt:lpstr>Wingdings</vt:lpstr>
      <vt:lpstr>1_Arm_PPT_Public</vt:lpstr>
      <vt:lpstr>Smart Car</vt:lpstr>
      <vt:lpstr>Objectives</vt:lpstr>
      <vt:lpstr>Introduction</vt:lpstr>
      <vt:lpstr>Stakeholder Analysis</vt:lpstr>
      <vt:lpstr>Stakeholder Analysis</vt:lpstr>
      <vt:lpstr>SWOT Analysis</vt:lpstr>
      <vt:lpstr>Informing Design Decisions</vt:lpstr>
      <vt:lpstr>Informing Design Decisions</vt:lpstr>
      <vt:lpstr>Informing Design Decisions</vt:lpstr>
      <vt:lpstr>Technology Life Cycle</vt:lpstr>
      <vt:lpstr>Technology Adoption Cycle</vt:lpstr>
      <vt:lpstr>TAC and TLC</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dc:title>
  <dc:subject/>
  <dc:creator/>
  <cp:keywords/>
  <dc:description/>
  <cp:lastModifiedBy/>
  <cp:revision>1</cp:revision>
  <dcterms:created xsi:type="dcterms:W3CDTF">2017-09-19T22:21:35Z</dcterms:created>
  <dcterms:modified xsi:type="dcterms:W3CDTF">2020-12-14T13:40:08Z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