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59" r:id="rId6"/>
  </p:sldMasterIdLst>
  <p:notesMasterIdLst>
    <p:notesMasterId r:id="rId14"/>
  </p:notesMasterIdLst>
  <p:handoutMasterIdLst>
    <p:handoutMasterId r:id="rId15"/>
  </p:handoutMasterIdLst>
  <p:sldIdLst>
    <p:sldId id="332" r:id="rId7"/>
    <p:sldId id="335" r:id="rId8"/>
    <p:sldId id="336" r:id="rId9"/>
    <p:sldId id="340" r:id="rId10"/>
    <p:sldId id="339" r:id="rId11"/>
    <p:sldId id="337" r:id="rId12"/>
    <p:sldId id="333"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BD"/>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62" autoAdjust="0"/>
  </p:normalViewPr>
  <p:slideViewPr>
    <p:cSldViewPr snapToGrid="0">
      <p:cViewPr varScale="1">
        <p:scale>
          <a:sx n="78" d="100"/>
          <a:sy n="78" d="100"/>
        </p:scale>
        <p:origin x="606" y="5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11/3/2024</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11/3/2024</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Explain the concept of systems and that all systems whether computerised or not follow the basic concept of Input Process Output</a:t>
            </a:r>
          </a:p>
          <a:p>
            <a:r>
              <a:rPr lang="en-GB" dirty="0">
                <a:latin typeface="Lato" panose="020F0502020204030203" pitchFamily="34" charset="0"/>
                <a:ea typeface="Lato" panose="020F0502020204030203" pitchFamily="34" charset="0"/>
                <a:cs typeface="Lato" panose="020F0502020204030203" pitchFamily="34" charset="0"/>
              </a:rPr>
              <a:t>You can use examples such as central heating systems, washing machines and mobile phones to get across the idea</a:t>
            </a:r>
          </a:p>
          <a:p>
            <a:endParaRPr lang="en-GB" dirty="0">
              <a:latin typeface="Lato" panose="020F0502020204030203" pitchFamily="34" charset="0"/>
              <a:ea typeface="Lato" panose="020F0502020204030203" pitchFamily="34" charset="0"/>
              <a:cs typeface="Lato" panose="020F0502020204030203" pitchFamily="34" charset="0"/>
            </a:endParaRPr>
          </a:p>
          <a:p>
            <a:r>
              <a:rPr lang="en-GB" dirty="0">
                <a:latin typeface="Lato" panose="020F0502020204030203" pitchFamily="34" charset="0"/>
                <a:ea typeface="Lato" panose="020F0502020204030203" pitchFamily="34" charset="0"/>
                <a:cs typeface="Lato" panose="020F0502020204030203" pitchFamily="34" charset="0"/>
              </a:rPr>
              <a:t>EG</a:t>
            </a:r>
          </a:p>
          <a:p>
            <a:r>
              <a:rPr lang="en-GB" dirty="0">
                <a:latin typeface="Lato" panose="020F0502020204030203" pitchFamily="34" charset="0"/>
                <a:ea typeface="Lato" panose="020F0502020204030203" pitchFamily="34" charset="0"/>
                <a:cs typeface="Lato" panose="020F0502020204030203" pitchFamily="34" charset="0"/>
              </a:rPr>
              <a:t>Washing machine</a:t>
            </a:r>
          </a:p>
          <a:p>
            <a:r>
              <a:rPr lang="en-GB" dirty="0">
                <a:latin typeface="Lato" panose="020F0502020204030203" pitchFamily="34" charset="0"/>
                <a:ea typeface="Lato" panose="020F0502020204030203" pitchFamily="34" charset="0"/>
                <a:cs typeface="Lato" panose="020F0502020204030203" pitchFamily="34" charset="0"/>
              </a:rPr>
              <a:t>Input – set timer, water temp, spin cycle</a:t>
            </a:r>
          </a:p>
          <a:p>
            <a:r>
              <a:rPr lang="en-GB" dirty="0">
                <a:latin typeface="Lato" panose="020F0502020204030203" pitchFamily="34" charset="0"/>
                <a:ea typeface="Lato" panose="020F0502020204030203" pitchFamily="34" charset="0"/>
                <a:cs typeface="Lato" panose="020F0502020204030203" pitchFamily="34" charset="0"/>
              </a:rPr>
              <a:t>Process – turns on water taps, heaters etc</a:t>
            </a:r>
          </a:p>
          <a:p>
            <a:r>
              <a:rPr lang="en-GB" dirty="0">
                <a:latin typeface="Lato" panose="020F0502020204030203" pitchFamily="34" charset="0"/>
                <a:ea typeface="Lato" panose="020F0502020204030203" pitchFamily="34" charset="0"/>
                <a:cs typeface="Lato" panose="020F0502020204030203" pitchFamily="34" charset="0"/>
              </a:rPr>
              <a:t>Output – drum spins at right speed, the water remains at the correct temperature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406762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Explain the concepts of computational thinking</a:t>
            </a:r>
          </a:p>
          <a:p>
            <a:r>
              <a:rPr lang="en-GB" dirty="0">
                <a:latin typeface="Lato" panose="020F0502020204030203" pitchFamily="34" charset="0"/>
                <a:ea typeface="Lato" panose="020F0502020204030203" pitchFamily="34" charset="0"/>
                <a:cs typeface="Lato" panose="020F0502020204030203" pitchFamily="34" charset="0"/>
              </a:rPr>
              <a:t>Stick to the basics of Abstraction and Decomposition.  </a:t>
            </a:r>
          </a:p>
          <a:p>
            <a:r>
              <a:rPr lang="en-GB" dirty="0">
                <a:latin typeface="Lato" panose="020F0502020204030203" pitchFamily="34" charset="0"/>
                <a:ea typeface="Lato" panose="020F0502020204030203" pitchFamily="34" charset="0"/>
                <a:cs typeface="Lato" panose="020F0502020204030203" pitchFamily="34" charset="0"/>
              </a:rPr>
              <a:t>Explain how these can be used together.  Removing the unnecessary detail from a problems and then breaking it down into manageable parts – take a look at maps of underground systems or OS maps and how these are not exact replication like satellite imagery but remove the unnecessary info to help us use the system to find our way home</a:t>
            </a:r>
          </a:p>
          <a:p>
            <a:r>
              <a:rPr lang="en-GB" dirty="0">
                <a:latin typeface="Lato" panose="020F0502020204030203" pitchFamily="34" charset="0"/>
                <a:ea typeface="Lato" panose="020F0502020204030203" pitchFamily="34" charset="0"/>
                <a:cs typeface="Lato" panose="020F0502020204030203" pitchFamily="34" charset="0"/>
              </a:rPr>
              <a:t>This is a good time to bring up the concept of Divide and Conquer</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77365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Use the scenario to introduce the concept of I/P/O</a:t>
            </a:r>
          </a:p>
          <a:p>
            <a:r>
              <a:rPr lang="en-GB" dirty="0">
                <a:latin typeface="Lato" panose="020F0502020204030203" pitchFamily="34" charset="0"/>
                <a:ea typeface="Lato" panose="020F0502020204030203" pitchFamily="34" charset="0"/>
                <a:cs typeface="Lato" panose="020F0502020204030203" pitchFamily="34" charset="0"/>
              </a:rPr>
              <a:t>Explain what the different sensors can do.  Link the sensors to human senses</a:t>
            </a:r>
          </a:p>
          <a:p>
            <a:r>
              <a:rPr lang="en-GB" dirty="0">
                <a:latin typeface="Lato" panose="020F0502020204030203" pitchFamily="34" charset="0"/>
                <a:ea typeface="Lato" panose="020F0502020204030203" pitchFamily="34" charset="0"/>
                <a:cs typeface="Lato" panose="020F0502020204030203" pitchFamily="34" charset="0"/>
              </a:rPr>
              <a:t>Introduce the concept of think ,pair share and get students colourably working</a:t>
            </a:r>
          </a:p>
          <a:p>
            <a:endParaRPr lang="en-GB" dirty="0">
              <a:latin typeface="Lato" panose="020F0502020204030203" pitchFamily="34" charset="0"/>
              <a:ea typeface="Lato" panose="020F0502020204030203" pitchFamily="34" charset="0"/>
              <a:cs typeface="Lato" panose="020F0502020204030203" pitchFamily="34" charset="0"/>
            </a:endParaRPr>
          </a:p>
          <a:p>
            <a:r>
              <a:rPr lang="en-GB" dirty="0">
                <a:latin typeface="Lato" panose="020F0502020204030203" pitchFamily="34" charset="0"/>
                <a:ea typeface="Lato" panose="020F0502020204030203" pitchFamily="34" charset="0"/>
                <a:cs typeface="Lato" panose="020F0502020204030203" pitchFamily="34" charset="0"/>
              </a:rPr>
              <a:t>Get students to share their ideas so examples might be</a:t>
            </a:r>
          </a:p>
          <a:p>
            <a:pPr marL="0" indent="0">
              <a:buNone/>
            </a:pPr>
            <a:r>
              <a:rPr lang="en-GB" sz="1200" dirty="0">
                <a:latin typeface="Lato" panose="020F0502020204030203" pitchFamily="34" charset="0"/>
                <a:ea typeface="Lato" panose="020F0502020204030203" pitchFamily="34" charset="0"/>
                <a:cs typeface="Lato" panose="020F0502020204030203" pitchFamily="34" charset="0"/>
              </a:rPr>
              <a:t>Line followers to find the correct bin – different coloured lines for different product categories</a:t>
            </a:r>
          </a:p>
          <a:p>
            <a:pPr marL="0" indent="0">
              <a:buNone/>
            </a:pPr>
            <a:r>
              <a:rPr lang="en-GB" sz="1200" dirty="0">
                <a:latin typeface="Lato" panose="020F0502020204030203" pitchFamily="34" charset="0"/>
                <a:ea typeface="Lato" panose="020F0502020204030203" pitchFamily="34" charset="0"/>
                <a:cs typeface="Lato" panose="020F0502020204030203" pitchFamily="34" charset="0"/>
              </a:rPr>
              <a:t>Ultrasonic detector to identify where the walls are and stop or if a worker is in the way</a:t>
            </a:r>
          </a:p>
          <a:p>
            <a:pPr marL="0" indent="0">
              <a:buNone/>
            </a:pPr>
            <a:r>
              <a:rPr lang="en-GB" sz="1200" dirty="0">
                <a:latin typeface="Lato" panose="020F0502020204030203" pitchFamily="34" charset="0"/>
                <a:ea typeface="Lato" panose="020F0502020204030203" pitchFamily="34" charset="0"/>
                <a:cs typeface="Lato" panose="020F0502020204030203" pitchFamily="34" charset="0"/>
              </a:rPr>
              <a:t>Light sensor so it can identify when its in its parking zone to power </a:t>
            </a:r>
            <a:r>
              <a:rPr lang="en-GB" sz="1200">
                <a:latin typeface="Lato" panose="020F0502020204030203" pitchFamily="34" charset="0"/>
                <a:ea typeface="Lato" panose="020F0502020204030203" pitchFamily="34" charset="0"/>
                <a:cs typeface="Lato" panose="020F0502020204030203" pitchFamily="34" charset="0"/>
              </a:rPr>
              <a:t>down.</a:t>
            </a:r>
            <a:endParaRPr lang="en-GB" sz="1200" dirty="0">
              <a:latin typeface="Lato" panose="020F0502020204030203" pitchFamily="34" charset="0"/>
              <a:ea typeface="Lato" panose="020F0502020204030203" pitchFamily="34" charset="0"/>
              <a:cs typeface="Lato" panose="020F0502020204030203" pitchFamily="34" charset="0"/>
            </a:endParaRPr>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4011382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28846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6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890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535232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00305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6668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929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83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872122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104588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360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2175363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19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1547406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745351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7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85316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279056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16525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4819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66041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16848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143137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428372712"/>
      </p:ext>
    </p:extLst>
  </p:cSld>
  <p:clrMap bg1="lt1" tx1="dk1" bg2="lt2" tx2="dk2" accent1="accent1" accent2="accent2" accent3="accent3" accent4="accent4" accent5="accent5" accent6="accent6" hlink="hlink" folHlink="folHlink"/>
  <p:sldLayoutIdLst>
    <p:sldLayoutId id="2147485560" r:id="rId1"/>
    <p:sldLayoutId id="2147485561" r:id="rId2"/>
    <p:sldLayoutId id="2147485562" r:id="rId3"/>
    <p:sldLayoutId id="2147485563" r:id="rId4"/>
    <p:sldLayoutId id="2147485564" r:id="rId5"/>
    <p:sldLayoutId id="2147485565" r:id="rId6"/>
    <p:sldLayoutId id="2147485566" r:id="rId7"/>
    <p:sldLayoutId id="2147485567" r:id="rId8"/>
    <p:sldLayoutId id="2147485568" r:id="rId9"/>
    <p:sldLayoutId id="2147485569" r:id="rId10"/>
    <p:sldLayoutId id="2147485570" r:id="rId11"/>
    <p:sldLayoutId id="2147485571" r:id="rId12"/>
    <p:sldLayoutId id="2147485572" r:id="rId13"/>
    <p:sldLayoutId id="2147485573" r:id="rId14"/>
    <p:sldLayoutId id="2147485574" r:id="rId15"/>
    <p:sldLayoutId id="2147485575" r:id="rId16"/>
    <p:sldLayoutId id="2147485576" r:id="rId17"/>
    <p:sldLayoutId id="2147485577" r:id="rId18"/>
    <p:sldLayoutId id="2147485578" r:id="rId19"/>
    <p:sldLayoutId id="2147485579" r:id="rId20"/>
    <p:sldLayoutId id="2147485580" r:id="rId21"/>
    <p:sldLayoutId id="2147485581" r:id="rId22"/>
    <p:sldLayoutId id="2147485582"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commons.wikimedia.org/wiki/User:Grendelkhan"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688016" y="4515267"/>
            <a:ext cx="4264272" cy="295077"/>
          </a:xfrm>
        </p:spPr>
        <p:txBody>
          <a:bodyPr/>
          <a:lstStyle/>
          <a:p>
            <a:pPr marL="0" indent="0">
              <a:buNone/>
            </a:pPr>
            <a:r>
              <a:rPr lang="en-US"/>
              <a:t>Lesson 2</a:t>
            </a:r>
            <a:endParaRPr lang="en-US" dirty="0"/>
          </a:p>
        </p:txBody>
      </p:sp>
      <p:sp>
        <p:nvSpPr>
          <p:cNvPr id="2" name="Title 1"/>
          <p:cNvSpPr>
            <a:spLocks noGrp="1"/>
          </p:cNvSpPr>
          <p:nvPr>
            <p:ph type="title"/>
          </p:nvPr>
        </p:nvSpPr>
        <p:spPr/>
        <p:txBody>
          <a:bodyPr/>
          <a:lstStyle/>
          <a:p>
            <a:r>
              <a:rPr lang="en-US" dirty="0"/>
              <a:t>The IPO Model </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93255"/>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Objectives</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Understand 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Input</a:t>
            </a:r>
            <a:r>
              <a:rPr lang="en-GB" dirty="0">
                <a:latin typeface="Lato" panose="020F0502020204030203" pitchFamily="34" charset="0"/>
                <a:ea typeface="Lato" panose="020F0502020204030203" pitchFamily="34" charset="0"/>
                <a:cs typeface="Lato" panose="020F0502020204030203" pitchFamily="34" charset="0"/>
              </a:rPr>
              <a:t>,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Process,</a:t>
            </a:r>
            <a:r>
              <a:rPr lang="en-GB" dirty="0">
                <a:latin typeface="Lato" panose="020F0502020204030203" pitchFamily="34" charset="0"/>
                <a:ea typeface="Lato" panose="020F0502020204030203" pitchFamily="34" charset="0"/>
                <a:cs typeface="Lato" panose="020F0502020204030203" pitchFamily="34" charset="0"/>
              </a:rPr>
              <a:t>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Output</a:t>
            </a:r>
            <a:r>
              <a:rPr lang="en-GB" dirty="0">
                <a:latin typeface="Lato" panose="020F0502020204030203" pitchFamily="34" charset="0"/>
                <a:ea typeface="Lato" panose="020F0502020204030203" pitchFamily="34" charset="0"/>
                <a:cs typeface="Lato" panose="020F0502020204030203" pitchFamily="34" charset="0"/>
              </a:rPr>
              <a:t> model</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Apply computational thinking to solve problems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Use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algorithms</a:t>
            </a:r>
            <a:r>
              <a:rPr lang="en-GB" dirty="0">
                <a:latin typeface="Lato" panose="020F0502020204030203" pitchFamily="34" charset="0"/>
                <a:ea typeface="Lato" panose="020F0502020204030203" pitchFamily="34" charset="0"/>
                <a:cs typeface="Lato" panose="020F0502020204030203" pitchFamily="34" charset="0"/>
              </a:rPr>
              <a:t> to represent solutions to problems</a:t>
            </a:r>
          </a:p>
          <a:p>
            <a:endParaRPr lang="en-GB" dirty="0"/>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E0BD-10A5-463B-B310-A2C35D37B94E}"/>
              </a:ext>
            </a:extLst>
          </p:cNvPr>
          <p:cNvSpPr>
            <a:spLocks noGrp="1"/>
          </p:cNvSpPr>
          <p:nvPr>
            <p:ph type="title"/>
          </p:nvPr>
        </p:nvSpPr>
        <p:spPr>
          <a:xfrm>
            <a:off x="613083" y="256886"/>
            <a:ext cx="11180763" cy="666750"/>
          </a:xfrm>
        </p:spPr>
        <p:txBody>
          <a:bodyPr/>
          <a:lstStyle/>
          <a:p>
            <a:r>
              <a:rPr lang="en-GB" dirty="0">
                <a:latin typeface="Lato" panose="020F0502020204030203" pitchFamily="34" charset="0"/>
                <a:ea typeface="Lato" panose="020F0502020204030203" pitchFamily="34" charset="0"/>
                <a:cs typeface="Lato" panose="020F0502020204030203" pitchFamily="34" charset="0"/>
              </a:rPr>
              <a:t>What is the </a:t>
            </a:r>
            <a:r>
              <a:rPr lang="en-GB" dirty="0">
                <a:solidFill>
                  <a:srgbClr val="0091BD"/>
                </a:solidFill>
                <a:latin typeface="Lato" panose="020F0502020204030203" pitchFamily="34" charset="0"/>
                <a:ea typeface="Lato" panose="020F0502020204030203" pitchFamily="34" charset="0"/>
                <a:cs typeface="Lato" panose="020F0502020204030203" pitchFamily="34" charset="0"/>
              </a:rPr>
              <a:t>IPO model</a:t>
            </a:r>
          </a:p>
        </p:txBody>
      </p:sp>
      <p:sp>
        <p:nvSpPr>
          <p:cNvPr id="3" name="Content Placeholder 2">
            <a:extLst>
              <a:ext uri="{FF2B5EF4-FFF2-40B4-BE49-F238E27FC236}">
                <a16:creationId xmlns:a16="http://schemas.microsoft.com/office/drawing/2014/main" id="{1010E2E6-7AE1-4DA5-B783-5F07129AC3F0}"/>
              </a:ext>
            </a:extLst>
          </p:cNvPr>
          <p:cNvSpPr>
            <a:spLocks noGrp="1"/>
          </p:cNvSpPr>
          <p:nvPr>
            <p:ph idx="1"/>
          </p:nvPr>
        </p:nvSpPr>
        <p:spPr>
          <a:xfrm>
            <a:off x="613083" y="2547342"/>
            <a:ext cx="10699686" cy="2695128"/>
          </a:xfrm>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Input Process Output</a:t>
            </a:r>
            <a:r>
              <a:rPr lang="en-GB" dirty="0">
                <a:latin typeface="Lato" panose="020F0502020204030203" pitchFamily="34" charset="0"/>
                <a:ea typeface="Lato" panose="020F0502020204030203" pitchFamily="34" charset="0"/>
                <a:cs typeface="Lato" panose="020F0502020204030203" pitchFamily="34" charset="0"/>
              </a:rPr>
              <a:t> model is a widely used method in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system</a:t>
            </a:r>
            <a:r>
              <a:rPr lang="en-GB" dirty="0">
                <a:latin typeface="Lato" panose="020F0502020204030203" pitchFamily="34" charset="0"/>
                <a:ea typeface="Lato" panose="020F0502020204030203" pitchFamily="34" charset="0"/>
                <a:cs typeface="Lato" panose="020F0502020204030203" pitchFamily="34" charset="0"/>
              </a:rPr>
              <a:t> analysis and software development</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The system receives an input from the user or elsewhere</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The input is processed </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It  responds with some form of output</a:t>
            </a:r>
          </a:p>
          <a:p>
            <a:endParaRPr lang="en-GB" sz="2000" dirty="0"/>
          </a:p>
          <a:p>
            <a:endParaRPr lang="en-GB" sz="2000" dirty="0"/>
          </a:p>
        </p:txBody>
      </p:sp>
      <p:sp>
        <p:nvSpPr>
          <p:cNvPr id="7" name="Rectangle: Rounded Corners 6">
            <a:extLst>
              <a:ext uri="{FF2B5EF4-FFF2-40B4-BE49-F238E27FC236}">
                <a16:creationId xmlns:a16="http://schemas.microsoft.com/office/drawing/2014/main" id="{0FEBBEF3-5E23-4D0E-B884-5720B2564A0A}"/>
              </a:ext>
            </a:extLst>
          </p:cNvPr>
          <p:cNvSpPr/>
          <p:nvPr/>
        </p:nvSpPr>
        <p:spPr>
          <a:xfrm>
            <a:off x="1482804" y="1506782"/>
            <a:ext cx="1530743" cy="694709"/>
          </a:xfrm>
          <a:prstGeom prst="roundRect">
            <a:avLst/>
          </a:prstGeom>
          <a:solidFill>
            <a:schemeClr val="bg1"/>
          </a:solid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91BD"/>
                </a:solidFill>
                <a:latin typeface="Lato" panose="020F0502020204030203" pitchFamily="34" charset="0"/>
                <a:ea typeface="Lato" panose="020F0502020204030203" pitchFamily="34" charset="0"/>
                <a:cs typeface="Lato" panose="020F0502020204030203" pitchFamily="34" charset="0"/>
              </a:rPr>
              <a:t>Input</a:t>
            </a:r>
          </a:p>
        </p:txBody>
      </p:sp>
      <p:sp>
        <p:nvSpPr>
          <p:cNvPr id="8" name="Rectangle: Rounded Corners 7">
            <a:extLst>
              <a:ext uri="{FF2B5EF4-FFF2-40B4-BE49-F238E27FC236}">
                <a16:creationId xmlns:a16="http://schemas.microsoft.com/office/drawing/2014/main" id="{57B65CBC-8676-457D-AF15-C6DFC67D7AF1}"/>
              </a:ext>
            </a:extLst>
          </p:cNvPr>
          <p:cNvSpPr/>
          <p:nvPr/>
        </p:nvSpPr>
        <p:spPr>
          <a:xfrm>
            <a:off x="7647710" y="1506030"/>
            <a:ext cx="1530743" cy="694709"/>
          </a:xfrm>
          <a:prstGeom prst="roundRect">
            <a:avLst/>
          </a:prstGeom>
          <a:solidFill>
            <a:schemeClr val="bg1"/>
          </a:solid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91BD"/>
                </a:solidFill>
                <a:latin typeface="Lato" panose="020F0502020204030203" pitchFamily="34" charset="0"/>
                <a:ea typeface="Lato" panose="020F0502020204030203" pitchFamily="34" charset="0"/>
                <a:cs typeface="Lato" panose="020F0502020204030203" pitchFamily="34" charset="0"/>
              </a:rPr>
              <a:t>Output</a:t>
            </a:r>
          </a:p>
        </p:txBody>
      </p:sp>
      <p:sp>
        <p:nvSpPr>
          <p:cNvPr id="9" name="Rectangle: Rounded Corners 8">
            <a:extLst>
              <a:ext uri="{FF2B5EF4-FFF2-40B4-BE49-F238E27FC236}">
                <a16:creationId xmlns:a16="http://schemas.microsoft.com/office/drawing/2014/main" id="{55A062B4-43C0-4D72-8645-34129278AA93}"/>
              </a:ext>
            </a:extLst>
          </p:cNvPr>
          <p:cNvSpPr/>
          <p:nvPr/>
        </p:nvSpPr>
        <p:spPr>
          <a:xfrm>
            <a:off x="4565257" y="1506782"/>
            <a:ext cx="1530743" cy="693957"/>
          </a:xfrm>
          <a:prstGeom prst="roundRect">
            <a:avLst/>
          </a:prstGeom>
          <a:solidFill>
            <a:schemeClr val="bg1"/>
          </a:solid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91BD"/>
                </a:solidFill>
                <a:latin typeface="Lato" panose="020F0502020204030203" pitchFamily="34" charset="0"/>
                <a:ea typeface="Lato" panose="020F0502020204030203" pitchFamily="34" charset="0"/>
                <a:cs typeface="Lato" panose="020F0502020204030203" pitchFamily="34" charset="0"/>
              </a:rPr>
              <a:t>Process</a:t>
            </a:r>
          </a:p>
        </p:txBody>
      </p:sp>
      <p:cxnSp>
        <p:nvCxnSpPr>
          <p:cNvPr id="13" name="Straight Arrow Connector 12">
            <a:extLst>
              <a:ext uri="{FF2B5EF4-FFF2-40B4-BE49-F238E27FC236}">
                <a16:creationId xmlns:a16="http://schemas.microsoft.com/office/drawing/2014/main" id="{2640D2C2-5A32-49B3-964D-755126FFDDD5}"/>
              </a:ext>
            </a:extLst>
          </p:cNvPr>
          <p:cNvCxnSpPr>
            <a:cxnSpLocks/>
            <a:stCxn id="7" idx="3"/>
          </p:cNvCxnSpPr>
          <p:nvPr/>
        </p:nvCxnSpPr>
        <p:spPr>
          <a:xfrm flipV="1">
            <a:off x="3013547" y="1853385"/>
            <a:ext cx="1551710" cy="752"/>
          </a:xfrm>
          <a:prstGeom prst="straightConnector1">
            <a:avLst/>
          </a:prstGeom>
          <a:ln w="38100">
            <a:solidFill>
              <a:srgbClr val="0091B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8FA430-CFE2-4D1A-8607-1C339DC8C388}"/>
              </a:ext>
            </a:extLst>
          </p:cNvPr>
          <p:cNvCxnSpPr>
            <a:cxnSpLocks/>
          </p:cNvCxnSpPr>
          <p:nvPr/>
        </p:nvCxnSpPr>
        <p:spPr>
          <a:xfrm>
            <a:off x="6096000" y="1840158"/>
            <a:ext cx="1551710" cy="0"/>
          </a:xfrm>
          <a:prstGeom prst="straightConnector1">
            <a:avLst/>
          </a:prstGeom>
          <a:ln w="38100">
            <a:solidFill>
              <a:srgbClr val="0091B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66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6BB3-AA6D-4D3E-A2B0-9AC2CFE0C917}"/>
              </a:ext>
            </a:extLst>
          </p:cNvPr>
          <p:cNvSpPr>
            <a:spLocks noGrp="1"/>
          </p:cNvSpPr>
          <p:nvPr>
            <p:ph type="title"/>
          </p:nvPr>
        </p:nvSpPr>
        <p:spPr/>
        <p:txBody>
          <a:bodyPr/>
          <a:lstStyle/>
          <a:p>
            <a:r>
              <a:rPr lang="en-GB" dirty="0"/>
              <a:t>The IPO Model in Use</a:t>
            </a:r>
          </a:p>
        </p:txBody>
      </p:sp>
      <p:sp>
        <p:nvSpPr>
          <p:cNvPr id="3" name="Content Placeholder 2">
            <a:extLst>
              <a:ext uri="{FF2B5EF4-FFF2-40B4-BE49-F238E27FC236}">
                <a16:creationId xmlns:a16="http://schemas.microsoft.com/office/drawing/2014/main" id="{AE1FD167-C6DE-468B-B9E5-0261C2583A4D}"/>
              </a:ext>
            </a:extLst>
          </p:cNvPr>
          <p:cNvSpPr>
            <a:spLocks noGrp="1"/>
          </p:cNvSpPr>
          <p:nvPr>
            <p:ph idx="1"/>
          </p:nvPr>
        </p:nvSpPr>
        <p:spPr>
          <a:xfrm>
            <a:off x="492126" y="1237786"/>
            <a:ext cx="4525352" cy="473784"/>
          </a:xfrm>
        </p:spPr>
        <p:txBody>
          <a:bodyPr/>
          <a:lstStyle/>
          <a:p>
            <a:pPr marL="0" indent="0">
              <a:buNone/>
            </a:pPr>
            <a:r>
              <a:rPr lang="en-GB" dirty="0">
                <a:latin typeface="Lato" panose="020F0502020204030203" pitchFamily="34" charset="0"/>
                <a:ea typeface="Lato" panose="020F0502020204030203" pitchFamily="34" charset="0"/>
                <a:cs typeface="Lato" panose="020F0502020204030203" pitchFamily="34" charset="0"/>
              </a:rPr>
              <a:t>Imagine being in a self-driving car</a:t>
            </a:r>
          </a:p>
          <a:p>
            <a:endParaRPr lang="en-GB" dirty="0"/>
          </a:p>
        </p:txBody>
      </p:sp>
      <p:grpSp>
        <p:nvGrpSpPr>
          <p:cNvPr id="13" name="Group 12">
            <a:extLst>
              <a:ext uri="{FF2B5EF4-FFF2-40B4-BE49-F238E27FC236}">
                <a16:creationId xmlns:a16="http://schemas.microsoft.com/office/drawing/2014/main" id="{D5A829B6-C522-46BC-A5D6-B0C1CFC3A247}"/>
              </a:ext>
            </a:extLst>
          </p:cNvPr>
          <p:cNvGrpSpPr/>
          <p:nvPr/>
        </p:nvGrpSpPr>
        <p:grpSpPr>
          <a:xfrm>
            <a:off x="656248" y="4032738"/>
            <a:ext cx="10433053" cy="1324708"/>
            <a:chOff x="492125" y="3270738"/>
            <a:chExt cx="10433053" cy="1324708"/>
          </a:xfrm>
        </p:grpSpPr>
        <p:sp>
          <p:nvSpPr>
            <p:cNvPr id="4" name="Callout: Right Arrow 3">
              <a:extLst>
                <a:ext uri="{FF2B5EF4-FFF2-40B4-BE49-F238E27FC236}">
                  <a16:creationId xmlns:a16="http://schemas.microsoft.com/office/drawing/2014/main" id="{3A7B31E8-92BB-4A8E-9D4E-6881900219F2}"/>
                </a:ext>
              </a:extLst>
            </p:cNvPr>
            <p:cNvSpPr/>
            <p:nvPr/>
          </p:nvSpPr>
          <p:spPr>
            <a:xfrm>
              <a:off x="492125" y="3270738"/>
              <a:ext cx="2321170" cy="1324708"/>
            </a:xfrm>
            <a:prstGeom prst="rightArrowCallout">
              <a:avLst>
                <a:gd name="adj1" fmla="val 25000"/>
                <a:gd name="adj2" fmla="val 25000"/>
                <a:gd name="adj3" fmla="val 23230"/>
                <a:gd name="adj4" fmla="val 830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Lato" panose="020F0502020204030203" pitchFamily="34" charset="0"/>
                  <a:ea typeface="Lato" panose="020F0502020204030203" pitchFamily="34" charset="0"/>
                  <a:cs typeface="Lato" panose="020F0502020204030203" pitchFamily="34" charset="0"/>
                </a:rPr>
                <a:t>A pedestrian steps in front of the car</a:t>
              </a:r>
              <a:endParaRPr lang="en-GB" dirty="0"/>
            </a:p>
          </p:txBody>
        </p:sp>
        <p:sp>
          <p:nvSpPr>
            <p:cNvPr id="5" name="Callout: Right Arrow 4">
              <a:extLst>
                <a:ext uri="{FF2B5EF4-FFF2-40B4-BE49-F238E27FC236}">
                  <a16:creationId xmlns:a16="http://schemas.microsoft.com/office/drawing/2014/main" id="{0E5849E0-CACC-4F9F-A74A-EE329DA07174}"/>
                </a:ext>
              </a:extLst>
            </p:cNvPr>
            <p:cNvSpPr/>
            <p:nvPr/>
          </p:nvSpPr>
          <p:spPr>
            <a:xfrm>
              <a:off x="2813295" y="3270738"/>
              <a:ext cx="3165231" cy="1324708"/>
            </a:xfrm>
            <a:prstGeom prst="rightArrowCallout">
              <a:avLst>
                <a:gd name="adj1" fmla="val 25000"/>
                <a:gd name="adj2" fmla="val 25000"/>
                <a:gd name="adj3" fmla="val 25000"/>
                <a:gd name="adj4" fmla="val 846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Lato" panose="020F0502020204030203" pitchFamily="34" charset="0"/>
                  <a:ea typeface="Lato" panose="020F0502020204030203" pitchFamily="34" charset="0"/>
                  <a:cs typeface="Lato" panose="020F0502020204030203" pitchFamily="34" charset="0"/>
                </a:rPr>
                <a:t>This input has been detected by the car’s onboard sensors</a:t>
              </a:r>
            </a:p>
          </p:txBody>
        </p:sp>
        <p:sp>
          <p:nvSpPr>
            <p:cNvPr id="6" name="Callout: Right Arrow 5">
              <a:extLst>
                <a:ext uri="{FF2B5EF4-FFF2-40B4-BE49-F238E27FC236}">
                  <a16:creationId xmlns:a16="http://schemas.microsoft.com/office/drawing/2014/main" id="{CF523F8E-0EC8-401A-986E-19CB0C20727E}"/>
                </a:ext>
              </a:extLst>
            </p:cNvPr>
            <p:cNvSpPr/>
            <p:nvPr/>
          </p:nvSpPr>
          <p:spPr>
            <a:xfrm>
              <a:off x="5978526" y="3270738"/>
              <a:ext cx="2473326" cy="1307124"/>
            </a:xfrm>
            <a:prstGeom prst="rightArrowCallout">
              <a:avLst>
                <a:gd name="adj1" fmla="val 25000"/>
                <a:gd name="adj2" fmla="val 25000"/>
                <a:gd name="adj3" fmla="val 25000"/>
                <a:gd name="adj4" fmla="val 809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Lato" panose="020F0502020204030203" pitchFamily="34" charset="0"/>
                  <a:ea typeface="Lato" panose="020F0502020204030203" pitchFamily="34" charset="0"/>
                  <a:cs typeface="Lato" panose="020F0502020204030203" pitchFamily="34" charset="0"/>
                </a:rPr>
                <a:t>It processes this information </a:t>
              </a:r>
            </a:p>
          </p:txBody>
        </p:sp>
        <p:sp>
          <p:nvSpPr>
            <p:cNvPr id="9" name="TextBox 8">
              <a:extLst>
                <a:ext uri="{FF2B5EF4-FFF2-40B4-BE49-F238E27FC236}">
                  <a16:creationId xmlns:a16="http://schemas.microsoft.com/office/drawing/2014/main" id="{5CC5A703-F7AD-47C4-8D66-1D6B2798BB63}"/>
                </a:ext>
              </a:extLst>
            </p:cNvPr>
            <p:cNvSpPr txBox="1"/>
            <p:nvPr/>
          </p:nvSpPr>
          <p:spPr>
            <a:xfrm>
              <a:off x="8451852" y="3270738"/>
              <a:ext cx="2473326" cy="1231106"/>
            </a:xfrm>
            <a:prstGeom prst="rect">
              <a:avLst/>
            </a:prstGeom>
            <a:solidFill>
              <a:srgbClr val="0091BD"/>
            </a:solidFill>
          </p:spPr>
          <p:txBody>
            <a:bodyPr wrap="square" lIns="0" tIns="0" rIns="0" bIns="0" rtlCol="0">
              <a:spAutoFit/>
            </a:bodyPr>
            <a:lstStyle/>
            <a:p>
              <a:pPr algn="ctr"/>
              <a:r>
                <a:rPr lang="en-GB" sz="2000" dirty="0">
                  <a:solidFill>
                    <a:schemeClr val="lt1"/>
                  </a:solidFill>
                  <a:latin typeface="Lato" panose="020F0502020204030203" pitchFamily="34" charset="0"/>
                </a:rPr>
                <a:t>It produces the appropriate output to apply the brakes or take evasive action</a:t>
              </a:r>
            </a:p>
          </p:txBody>
        </p:sp>
      </p:grpSp>
      <p:sp>
        <p:nvSpPr>
          <p:cNvPr id="10" name="Rectangle 9">
            <a:extLst>
              <a:ext uri="{FF2B5EF4-FFF2-40B4-BE49-F238E27FC236}">
                <a16:creationId xmlns:a16="http://schemas.microsoft.com/office/drawing/2014/main" id="{0184DADB-6F3A-4F80-AB91-9486A9C30338}"/>
              </a:ext>
            </a:extLst>
          </p:cNvPr>
          <p:cNvSpPr/>
          <p:nvPr/>
        </p:nvSpPr>
        <p:spPr>
          <a:xfrm>
            <a:off x="7104185" y="3152001"/>
            <a:ext cx="3259015" cy="553998"/>
          </a:xfrm>
          <a:prstGeom prst="rect">
            <a:avLst/>
          </a:prstGeom>
        </p:spPr>
        <p:txBody>
          <a:bodyPr wrap="square">
            <a:spAutoFit/>
          </a:bodyPr>
          <a:lstStyle/>
          <a:p>
            <a:r>
              <a:rPr lang="en-GB" sz="1000" dirty="0">
                <a:solidFill>
                  <a:srgbClr val="0091BD"/>
                </a:solidFill>
              </a:rPr>
              <a:t>Image by </a:t>
            </a:r>
            <a:r>
              <a:rPr lang="en-GB" sz="1000" dirty="0" err="1">
                <a:solidFill>
                  <a:srgbClr val="0091BD"/>
                </a:solidFill>
                <a:hlinkClick r:id="rId2" tooltip="User:Grendelkhan">
                  <a:extLst>
                    <a:ext uri="{A12FA001-AC4F-418D-AE19-62706E023703}">
                      <ahyp:hlinkClr xmlns:ahyp="http://schemas.microsoft.com/office/drawing/2018/hyperlinkcolor" val="tx"/>
                    </a:ext>
                  </a:extLst>
                </a:hlinkClick>
              </a:rPr>
              <a:t>Grendelkhan</a:t>
            </a:r>
            <a:r>
              <a:rPr lang="en-GB" sz="1000" dirty="0">
                <a:solidFill>
                  <a:srgbClr val="0091BD"/>
                </a:solidFill>
              </a:rPr>
              <a:t> licensed under the Creative Commons Attribution-Share Alike 4.0 International license. 	</a:t>
            </a:r>
          </a:p>
        </p:txBody>
      </p:sp>
      <p:pic>
        <p:nvPicPr>
          <p:cNvPr id="12" name="Picture 11" descr="A police car parked on the side of a road&#10;&#10;Description automatically generated">
            <a:extLst>
              <a:ext uri="{FF2B5EF4-FFF2-40B4-BE49-F238E27FC236}">
                <a16:creationId xmlns:a16="http://schemas.microsoft.com/office/drawing/2014/main" id="{7C7C1084-0FCC-49CB-94EE-A891259FF0B6}"/>
              </a:ext>
            </a:extLst>
          </p:cNvPr>
          <p:cNvPicPr>
            <a:picLocks noChangeAspect="1"/>
          </p:cNvPicPr>
          <p:nvPr/>
        </p:nvPicPr>
        <p:blipFill>
          <a:blip r:embed="rId3"/>
          <a:stretch>
            <a:fillRect/>
          </a:stretch>
        </p:blipFill>
        <p:spPr>
          <a:xfrm>
            <a:off x="7104185" y="814258"/>
            <a:ext cx="3259015" cy="2174374"/>
          </a:xfrm>
          <a:prstGeom prst="rect">
            <a:avLst/>
          </a:prstGeom>
        </p:spPr>
      </p:pic>
    </p:spTree>
    <p:extLst>
      <p:ext uri="{BB962C8B-B14F-4D97-AF65-F5344CB8AC3E}">
        <p14:creationId xmlns:p14="http://schemas.microsoft.com/office/powerpoint/2010/main" val="250934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10CB-BEF1-4477-8064-1A9A6FB64A71}"/>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Computational Thinking</a:t>
            </a:r>
          </a:p>
        </p:txBody>
      </p:sp>
      <p:sp>
        <p:nvSpPr>
          <p:cNvPr id="3" name="Content Placeholder 2">
            <a:extLst>
              <a:ext uri="{FF2B5EF4-FFF2-40B4-BE49-F238E27FC236}">
                <a16:creationId xmlns:a16="http://schemas.microsoft.com/office/drawing/2014/main" id="{26107C79-B1C4-43FF-AD09-CCD65549D6EC}"/>
              </a:ext>
            </a:extLst>
          </p:cNvPr>
          <p:cNvSpPr>
            <a:spLocks noGrp="1"/>
          </p:cNvSpPr>
          <p:nvPr>
            <p:ph idx="1"/>
          </p:nvPr>
        </p:nvSpPr>
        <p:spPr/>
        <p:txBody>
          <a:bodyPr/>
          <a:lstStyle/>
          <a:p>
            <a:pPr marL="0" indent="0">
              <a:buNone/>
            </a:pP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Abstraction</a:t>
            </a:r>
          </a:p>
          <a:p>
            <a:r>
              <a:rPr lang="en-GB" dirty="0">
                <a:latin typeface="Lato" panose="020F0502020204030203" pitchFamily="34" charset="0"/>
                <a:ea typeface="Lato" panose="020F0502020204030203" pitchFamily="34" charset="0"/>
                <a:cs typeface="Lato" panose="020F0502020204030203" pitchFamily="34" charset="0"/>
              </a:rPr>
              <a:t>Remove the unnecessary detail to be left with just the problem</a:t>
            </a:r>
          </a:p>
          <a:p>
            <a:pPr marL="0" indent="0">
              <a:buNone/>
            </a:pPr>
            <a:endParaRPr lang="en-GB" dirty="0">
              <a:latin typeface="Lato" panose="020F0502020204030203" pitchFamily="34" charset="0"/>
              <a:ea typeface="Lato" panose="020F0502020204030203" pitchFamily="34" charset="0"/>
              <a:cs typeface="Lato" panose="020F0502020204030203" pitchFamily="34" charset="0"/>
            </a:endParaRPr>
          </a:p>
          <a:p>
            <a:pPr marL="0" indent="0">
              <a:buNone/>
            </a:pP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Decomposition</a:t>
            </a:r>
          </a:p>
          <a:p>
            <a:r>
              <a:rPr lang="en-GB" dirty="0">
                <a:latin typeface="Lato" panose="020F0502020204030203" pitchFamily="34" charset="0"/>
                <a:ea typeface="Lato" panose="020F0502020204030203" pitchFamily="34" charset="0"/>
                <a:cs typeface="Lato" panose="020F0502020204030203" pitchFamily="34" charset="0"/>
              </a:rPr>
              <a:t>Break the problem down into small chunks that can be more easily solved</a:t>
            </a:r>
          </a:p>
        </p:txBody>
      </p:sp>
    </p:spTree>
    <p:extLst>
      <p:ext uri="{BB962C8B-B14F-4D97-AF65-F5344CB8AC3E}">
        <p14:creationId xmlns:p14="http://schemas.microsoft.com/office/powerpoint/2010/main" val="14789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96F-3819-4B50-B099-50E89171644A}"/>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Idea Generation</a:t>
            </a:r>
          </a:p>
        </p:txBody>
      </p:sp>
      <p:sp>
        <p:nvSpPr>
          <p:cNvPr id="3" name="Content Placeholder 2">
            <a:extLst>
              <a:ext uri="{FF2B5EF4-FFF2-40B4-BE49-F238E27FC236}">
                <a16:creationId xmlns:a16="http://schemas.microsoft.com/office/drawing/2014/main" id="{7EF4A719-6C05-4227-BB1D-5FCD32309DCE}"/>
              </a:ext>
            </a:extLst>
          </p:cNvPr>
          <p:cNvSpPr>
            <a:spLocks noGrp="1"/>
          </p:cNvSpPr>
          <p:nvPr>
            <p:ph idx="1"/>
          </p:nvPr>
        </p:nvSpPr>
        <p:spPr>
          <a:xfrm>
            <a:off x="492021" y="1033599"/>
            <a:ext cx="5603979" cy="5027232"/>
          </a:xfrm>
        </p:spPr>
        <p:txBody>
          <a:bodyPr/>
          <a:lstStyle/>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You have been tasked by a major online retailer to use robotics to automate their distribution warehouse</a:t>
            </a:r>
          </a:p>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The robot is parked in its bay (marked P)</a:t>
            </a:r>
          </a:p>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The employees work a the desk in the centre</a:t>
            </a:r>
          </a:p>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The robot needs to be able to automatically go to the correct storage bins, pick the required items and return them to the desk for packaging</a:t>
            </a:r>
          </a:p>
          <a:p>
            <a:pPr>
              <a:spcBef>
                <a:spcPts val="1200"/>
              </a:spcBef>
            </a:pPr>
            <a:r>
              <a:rPr lang="en-GB" sz="2000" dirty="0">
                <a:latin typeface="Lato" panose="020F0502020204030203" pitchFamily="34" charset="0"/>
                <a:ea typeface="Lato" panose="020F0502020204030203" pitchFamily="34" charset="0"/>
                <a:cs typeface="Lato" panose="020F0502020204030203" pitchFamily="34" charset="0"/>
              </a:rPr>
              <a:t>Your robot has sensors to detect the following (Light, Line and Ultrasonic)</a:t>
            </a:r>
          </a:p>
          <a:p>
            <a:pPr>
              <a:spcBef>
                <a:spcPts val="1200"/>
              </a:spcBef>
            </a:pPr>
            <a:r>
              <a:rPr lang="en-GB" sz="2000" b="1" dirty="0">
                <a:latin typeface="Lato" panose="020F0502020204030203" pitchFamily="34" charset="0"/>
                <a:ea typeface="Lato" panose="020F0502020204030203" pitchFamily="34" charset="0"/>
                <a:cs typeface="Lato" panose="020F0502020204030203" pitchFamily="34" charset="0"/>
              </a:rPr>
              <a:t>Think Pair Share </a:t>
            </a:r>
            <a:r>
              <a:rPr lang="en-GB" sz="2000" dirty="0">
                <a:latin typeface="Lato" panose="020F0502020204030203" pitchFamily="34" charset="0"/>
                <a:ea typeface="Lato" panose="020F0502020204030203" pitchFamily="34" charset="0"/>
                <a:cs typeface="Lato" panose="020F0502020204030203" pitchFamily="34" charset="0"/>
              </a:rPr>
              <a:t>– How could you automate the robot?</a:t>
            </a:r>
            <a:endParaRPr lang="en-GB" sz="2000" dirty="0"/>
          </a:p>
        </p:txBody>
      </p:sp>
      <p:pic>
        <p:nvPicPr>
          <p:cNvPr id="6" name="Picture 5" descr="A picture containing text&#10;&#10;Description automatically generated">
            <a:extLst>
              <a:ext uri="{FF2B5EF4-FFF2-40B4-BE49-F238E27FC236}">
                <a16:creationId xmlns:a16="http://schemas.microsoft.com/office/drawing/2014/main" id="{216084FC-7A0D-402C-8D2B-9126012D9174}"/>
              </a:ext>
            </a:extLst>
          </p:cNvPr>
          <p:cNvPicPr>
            <a:picLocks noChangeAspect="1"/>
          </p:cNvPicPr>
          <p:nvPr/>
        </p:nvPicPr>
        <p:blipFill>
          <a:blip r:embed="rId3"/>
          <a:stretch>
            <a:fillRect/>
          </a:stretch>
        </p:blipFill>
        <p:spPr>
          <a:xfrm>
            <a:off x="6600343" y="1011241"/>
            <a:ext cx="4835518" cy="4835518"/>
          </a:xfrm>
          <a:prstGeom prst="rect">
            <a:avLst/>
          </a:prstGeom>
        </p:spPr>
      </p:pic>
    </p:spTree>
    <p:extLst>
      <p:ext uri="{BB962C8B-B14F-4D97-AF65-F5344CB8AC3E}">
        <p14:creationId xmlns:p14="http://schemas.microsoft.com/office/powerpoint/2010/main" val="403198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B61D4E06-5D3F-4994-A4A7-4BA626FA722D}">
  <ds:schemaRefs>
    <ds:schemaRef ds:uri="http://schemas.microsoft.com/office/2006/metadata/properties"/>
    <ds:schemaRef ds:uri="http://schemas.microsoft.com/office/infopath/2007/PartnerControls"/>
    <ds:schemaRef ds:uri="f2ad5090-61a8-4b8c-ab70-68f4ff4d1933"/>
    <ds:schemaRef ds:uri="c0950e01-db07-4e41-9c32-b7a8e9fccc9b"/>
    <ds:schemaRef ds:uri="http://schemas.microsoft.com/sharepoint/v3"/>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524</Words>
  <Application>Microsoft Office PowerPoint</Application>
  <PresentationFormat>Widescreen</PresentationFormat>
  <Paragraphs>58</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Lato</vt:lpstr>
      <vt:lpstr>Wingdings</vt:lpstr>
      <vt:lpstr>1_Arm_PPT_Public</vt:lpstr>
      <vt:lpstr>The IPO Model </vt:lpstr>
      <vt:lpstr>Objectives</vt:lpstr>
      <vt:lpstr>What is the IPO model</vt:lpstr>
      <vt:lpstr>The IPO Model in Use</vt:lpstr>
      <vt:lpstr>Computational Thinking</vt:lpstr>
      <vt:lpstr>Idea Generation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2024-11-03T11:12:01Z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