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  <p:sldMasterId id="2147485511" r:id="rId7"/>
  </p:sldMasterIdLst>
  <p:notesMasterIdLst>
    <p:notesMasterId r:id="rId15"/>
  </p:notesMasterIdLst>
  <p:handoutMasterIdLst>
    <p:handoutMasterId r:id="rId16"/>
  </p:handoutMasterIdLst>
  <p:sldIdLst>
    <p:sldId id="332" r:id="rId8"/>
    <p:sldId id="335" r:id="rId9"/>
    <p:sldId id="343" r:id="rId10"/>
    <p:sldId id="342" r:id="rId11"/>
    <p:sldId id="341" r:id="rId12"/>
    <p:sldId id="340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754" autoAdjust="0"/>
  </p:normalViewPr>
  <p:slideViewPr>
    <p:cSldViewPr snapToGrid="0">
      <p:cViewPr varScale="1">
        <p:scale>
          <a:sx n="70" d="100"/>
          <a:sy n="70" d="100"/>
        </p:scale>
        <p:origin x="21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desig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guar.co.uk/about-jaguar/concept-cars/index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to Learners what iterative design is good reference at Reference 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3"/>
              </a:rPr>
              <a:t>https://en.wikipedia.org/wiki/Iterative_design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could revisit the video from Lesson 11 or the Daddy Dollar example here.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Ensure you have resources ready for Learners to develop their design – They have a prototype but will need to consider how this could be mass produced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Enable Learners to test fit and trial run the designs to see how they fit and impact on performance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 Learners thinking of how their design will be ‘mass produced’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6354E-6974-4833-AB87-3220A0835E8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71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the process of mass production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 to well known examples such as car production lines Henry Ford or making Jam sandwiches (this could be played out as a sandwich production line bread slicer, butter application, jam application, slicer, wrapper)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to Learners that ‘prototypes’ and real world version often differ.  Discuss examples of concept cars (good example 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3"/>
              </a:rPr>
              <a:t>https://www.jaguar.co.uk/about-jaguar/concept-cars/index.html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and how sometimes compromised need to be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78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the </a:t>
            </a: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way 3D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models can be converted into 2D nets for easy reproduction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could have some nets of cubes as examples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9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 taken from http://www.autogeekonline.net/gallery/data/500/medium/PTGTemplate.jpg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Learners in creating a net from their prototype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Learners in the use of 2D drawing software to recreate their net along with assembly instructions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 through the Activity Sheet, encourage Stretch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88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8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66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004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9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67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280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63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458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03192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39559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7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848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893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54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03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7977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139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78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08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25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7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58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295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84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00188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7873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8672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0400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68123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4738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6709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6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386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39140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84120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1910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1922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935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165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6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8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3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89762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5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4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Bit: Bot Race Car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E6C99-9039-4A36-8134-C9C47C4A18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59662" y="4502421"/>
            <a:ext cx="4268207" cy="289871"/>
          </a:xfrm>
        </p:spPr>
        <p:txBody>
          <a:bodyPr/>
          <a:lstStyle/>
          <a:p>
            <a:r>
              <a:rPr lang="en-GB" sz="2000" dirty="0"/>
              <a:t>Lesson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E4814-B8F8-48ED-8926-D6DB7925D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Body Shell Mass Production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503" y="5957149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1131398"/>
            <a:ext cx="111808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Apply your understanding of computational thinking and programming skills to achieve a goal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Create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</a:rPr>
              <a:t>prototypes</a:t>
            </a:r>
            <a:r>
              <a:rPr lang="en-GB" dirty="0">
                <a:latin typeface="Lato" panose="020F0502020204030203" pitchFamily="34" charset="0"/>
              </a:rPr>
              <a:t> of your design using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</a:rPr>
              <a:t>iterative design </a:t>
            </a:r>
            <a:r>
              <a:rPr lang="en-GB" dirty="0">
                <a:latin typeface="Lato" panose="020F0502020204030203" pitchFamily="34" charset="0"/>
              </a:rPr>
              <a:t>cycles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Test and refine your designs using time trials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Produce a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</a:rPr>
              <a:t>mass-production</a:t>
            </a:r>
            <a:r>
              <a:rPr lang="en-GB" dirty="0">
                <a:latin typeface="Lato" panose="020F0502020204030203" pitchFamily="34" charset="0"/>
              </a:rPr>
              <a:t> model of your design</a:t>
            </a:r>
          </a:p>
          <a:p>
            <a:pPr>
              <a:spcBef>
                <a:spcPts val="1200"/>
              </a:spcBef>
            </a:pPr>
            <a:endParaRPr lang="en-GB" dirty="0"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Iterative Design and Prototyping -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31398"/>
            <a:ext cx="6253163" cy="761851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Iterative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 design methodology based on a cyclic process: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A34A8E-975C-4F44-B860-85E517C284D0}"/>
              </a:ext>
            </a:extLst>
          </p:cNvPr>
          <p:cNvGrpSpPr/>
          <p:nvPr/>
        </p:nvGrpSpPr>
        <p:grpSpPr>
          <a:xfrm>
            <a:off x="6745289" y="962025"/>
            <a:ext cx="4981259" cy="5023363"/>
            <a:chOff x="3426141" y="1857841"/>
            <a:chExt cx="4981259" cy="5023363"/>
          </a:xfrm>
        </p:grpSpPr>
        <p:sp>
          <p:nvSpPr>
            <p:cNvPr id="4" name="Arrow: Bent 3">
              <a:extLst>
                <a:ext uri="{FF2B5EF4-FFF2-40B4-BE49-F238E27FC236}">
                  <a16:creationId xmlns:a16="http://schemas.microsoft.com/office/drawing/2014/main" id="{7F7779F9-84C7-4379-A81C-B22F755D0081}"/>
                </a:ext>
              </a:extLst>
            </p:cNvPr>
            <p:cNvSpPr/>
            <p:nvPr/>
          </p:nvSpPr>
          <p:spPr>
            <a:xfrm>
              <a:off x="3652519" y="1857841"/>
              <a:ext cx="2377441" cy="2377440"/>
            </a:xfrm>
            <a:prstGeom prst="bentArrow">
              <a:avLst>
                <a:gd name="adj1" fmla="val 49742"/>
                <a:gd name="adj2" fmla="val 43041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B49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Prototyping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DEF943-525B-43D2-A779-2A855B957F64}"/>
                </a:ext>
              </a:extLst>
            </p:cNvPr>
            <p:cNvGrpSpPr/>
            <p:nvPr/>
          </p:nvGrpSpPr>
          <p:grpSpPr>
            <a:xfrm>
              <a:off x="6029960" y="2230600"/>
              <a:ext cx="2377440" cy="2268855"/>
              <a:chOff x="6052185" y="2241686"/>
              <a:chExt cx="2377440" cy="2268855"/>
            </a:xfrm>
          </p:grpSpPr>
          <p:sp>
            <p:nvSpPr>
              <p:cNvPr id="5" name="Arrow: Bent 4">
                <a:extLst>
                  <a:ext uri="{FF2B5EF4-FFF2-40B4-BE49-F238E27FC236}">
                    <a16:creationId xmlns:a16="http://schemas.microsoft.com/office/drawing/2014/main" id="{519E1EC6-6694-469F-A649-62F079BE251F}"/>
                  </a:ext>
                </a:extLst>
              </p:cNvPr>
              <p:cNvSpPr/>
              <p:nvPr/>
            </p:nvSpPr>
            <p:spPr>
              <a:xfrm rot="5400000">
                <a:off x="6106477" y="2187394"/>
                <a:ext cx="2268855" cy="2377440"/>
              </a:xfrm>
              <a:prstGeom prst="bentArrow">
                <a:avLst>
                  <a:gd name="adj1" fmla="val 49742"/>
                  <a:gd name="adj2" fmla="val 43041"/>
                  <a:gd name="adj3" fmla="val 25000"/>
                  <a:gd name="adj4" fmla="val 4375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5369F-2A80-4529-94FA-1526CDBA8C47}"/>
                  </a:ext>
                </a:extLst>
              </p:cNvPr>
              <p:cNvSpPr txBox="1"/>
              <p:nvPr/>
            </p:nvSpPr>
            <p:spPr>
              <a:xfrm>
                <a:off x="6462400" y="2903608"/>
                <a:ext cx="101790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ＭＳ Ｐゴシック" panose="020B0600070205080204" pitchFamily="34" charset="-128"/>
                    <a:cs typeface="+mn-cs"/>
                  </a:rPr>
                  <a:t>Testing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9FF830D-9EA8-4394-A701-D76A3889E5B6}"/>
                </a:ext>
              </a:extLst>
            </p:cNvPr>
            <p:cNvGrpSpPr/>
            <p:nvPr/>
          </p:nvGrpSpPr>
          <p:grpSpPr>
            <a:xfrm>
              <a:off x="5803582" y="4503764"/>
              <a:ext cx="2268855" cy="2377440"/>
              <a:chOff x="5677852" y="4222922"/>
              <a:chExt cx="2268855" cy="2377440"/>
            </a:xfrm>
          </p:grpSpPr>
          <p:sp>
            <p:nvSpPr>
              <p:cNvPr id="7" name="Arrow: Bent 6">
                <a:extLst>
                  <a:ext uri="{FF2B5EF4-FFF2-40B4-BE49-F238E27FC236}">
                    <a16:creationId xmlns:a16="http://schemas.microsoft.com/office/drawing/2014/main" id="{B347E363-5775-4676-A235-B29D6AAA0864}"/>
                  </a:ext>
                </a:extLst>
              </p:cNvPr>
              <p:cNvSpPr/>
              <p:nvPr/>
            </p:nvSpPr>
            <p:spPr>
              <a:xfrm rot="10800000">
                <a:off x="5677852" y="4222922"/>
                <a:ext cx="2268855" cy="2377440"/>
              </a:xfrm>
              <a:prstGeom prst="bentArrow">
                <a:avLst>
                  <a:gd name="adj1" fmla="val 49742"/>
                  <a:gd name="adj2" fmla="val 43041"/>
                  <a:gd name="adj3" fmla="val 25000"/>
                  <a:gd name="adj4" fmla="val 4375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843CA1-FAAA-4245-A695-36B2052EC907}"/>
                  </a:ext>
                </a:extLst>
              </p:cNvPr>
              <p:cNvSpPr txBox="1"/>
              <p:nvPr/>
            </p:nvSpPr>
            <p:spPr>
              <a:xfrm>
                <a:off x="6256662" y="5449720"/>
                <a:ext cx="140589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ＭＳ Ｐゴシック" panose="020B0600070205080204" pitchFamily="34" charset="-128"/>
                    <a:cs typeface="+mn-cs"/>
                  </a:rPr>
                  <a:t>Analysing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76C6C3-80A2-4DE8-8C33-030F66EF72A7}"/>
                </a:ext>
              </a:extLst>
            </p:cNvPr>
            <p:cNvGrpSpPr/>
            <p:nvPr/>
          </p:nvGrpSpPr>
          <p:grpSpPr>
            <a:xfrm>
              <a:off x="3426141" y="4259603"/>
              <a:ext cx="2377440" cy="2268855"/>
              <a:chOff x="2513171" y="4342704"/>
              <a:chExt cx="2377440" cy="2268855"/>
            </a:xfrm>
          </p:grpSpPr>
          <p:sp>
            <p:nvSpPr>
              <p:cNvPr id="11" name="Arrow: Bent 10">
                <a:extLst>
                  <a:ext uri="{FF2B5EF4-FFF2-40B4-BE49-F238E27FC236}">
                    <a16:creationId xmlns:a16="http://schemas.microsoft.com/office/drawing/2014/main" id="{8D2B1B6E-CC75-42EE-B4F0-6197812C5807}"/>
                  </a:ext>
                </a:extLst>
              </p:cNvPr>
              <p:cNvSpPr/>
              <p:nvPr/>
            </p:nvSpPr>
            <p:spPr>
              <a:xfrm rot="16200000">
                <a:off x="2567463" y="4288412"/>
                <a:ext cx="2268855" cy="2377440"/>
              </a:xfrm>
              <a:prstGeom prst="bentArrow">
                <a:avLst>
                  <a:gd name="adj1" fmla="val 49742"/>
                  <a:gd name="adj2" fmla="val 43041"/>
                  <a:gd name="adj3" fmla="val 25000"/>
                  <a:gd name="adj4" fmla="val 4375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9AB331-F4A1-4602-A9CE-52B7C12F97AD}"/>
                  </a:ext>
                </a:extLst>
              </p:cNvPr>
              <p:cNvSpPr txBox="1"/>
              <p:nvPr/>
            </p:nvSpPr>
            <p:spPr>
              <a:xfrm>
                <a:off x="3318510" y="5823803"/>
                <a:ext cx="140589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B49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ＭＳ Ｐゴシック" panose="020B0600070205080204" pitchFamily="34" charset="-128"/>
                    <a:cs typeface="+mn-cs"/>
                  </a:rPr>
                  <a:t>Revising</a:t>
                </a:r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B9A8D43-8F0D-4FEF-BBAC-34496BCA290D}"/>
              </a:ext>
            </a:extLst>
          </p:cNvPr>
          <p:cNvSpPr/>
          <p:nvPr/>
        </p:nvSpPr>
        <p:spPr>
          <a:xfrm>
            <a:off x="465452" y="2372533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panose="020B0600070205080204" pitchFamily="34" charset="-128"/>
                <a:cs typeface="+mn-cs"/>
              </a:rPr>
              <a:t>After testing the most recent iteration of a design, changes and refinements are made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panose="020B0600070205080204" pitchFamily="34" charset="-128"/>
                <a:cs typeface="+mn-cs"/>
              </a:rPr>
              <a:t>This process is intended to ultimately improve the quality and functionality of a design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04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6CA0-8110-47F4-A08D-1E356FC0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AED8-60C3-46B7-B310-F1CB45DB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production is the production of large quantities of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standardised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products often on assembly lines 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Having a unique and specialist design is all well and good, but: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will need to be reproduced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will need replacements for damaged shells 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Sponsorships and branding changes over time</a:t>
            </a:r>
          </a:p>
          <a:p>
            <a:pPr>
              <a:spcBef>
                <a:spcPts val="1200"/>
              </a:spcBef>
            </a:pPr>
            <a:endParaRPr lang="en-GB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6680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6CA0-8110-47F4-A08D-1E356FC0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AED8-60C3-46B7-B310-F1CB45DB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955399"/>
            <a:ext cx="7974095" cy="17609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Imagine you had designed a container to store a battery for electric cars  and this was your final protype</a:t>
            </a:r>
          </a:p>
          <a:p>
            <a:pPr>
              <a:spcBef>
                <a:spcPts val="1200"/>
              </a:spcBef>
            </a:pP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order to mass produce this design you would need to create a method of reproducing the prototype on a large scale</a:t>
            </a:r>
          </a:p>
          <a:p>
            <a:endParaRPr lang="en-GB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1FD24-F11C-41D6-BE39-681BAE6E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064" y="2482817"/>
            <a:ext cx="3251347" cy="4375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8019C-6A59-49C8-89D3-0B05FFA59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220" y="955398"/>
            <a:ext cx="3552825" cy="3219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0DABDE-E9E6-4F45-8206-D3F6B128AA06}"/>
              </a:ext>
            </a:extLst>
          </p:cNvPr>
          <p:cNvSpPr/>
          <p:nvPr/>
        </p:nvSpPr>
        <p:spPr>
          <a:xfrm>
            <a:off x="424889" y="2591571"/>
            <a:ext cx="352193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Font typeface="Arial" charset="0"/>
              <a:buChar char="•"/>
            </a:pPr>
            <a:r>
              <a:rPr lang="en-GB" sz="22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might produce a net for the manufacturing plant to follow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Font typeface="Arial" charset="0"/>
              <a:buChar char="•"/>
            </a:pPr>
            <a:r>
              <a:rPr lang="en-GB" sz="22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</a:t>
            </a:r>
            <a:r>
              <a:rPr lang="en-GB" sz="22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</a:t>
            </a:r>
            <a:r>
              <a:rPr lang="en-GB" sz="22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would create exact replicas of the original design</a:t>
            </a:r>
          </a:p>
        </p:txBody>
      </p:sp>
    </p:spTree>
    <p:extLst>
      <p:ext uri="{BB962C8B-B14F-4D97-AF65-F5344CB8AC3E}">
        <p14:creationId xmlns:p14="http://schemas.microsoft.com/office/powerpoint/2010/main" val="218908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6CA0-8110-47F4-A08D-1E356FC0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AED8-60C3-46B7-B310-F1CB45DB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7306004" cy="4595203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be able to produce a net or plan  you will need to: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 detailed measurements of your design –  </a:t>
            </a:r>
            <a:r>
              <a:rPr lang="en-GB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remember accuracy is crucial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Reproduce your design using computer software – ensure you have assembly instructions and dimensions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Print/build, fit and reprint/refit until your are able to produce a mass production net that can be printed and assembled quickly by following simple and clear instructions</a:t>
            </a:r>
          </a:p>
          <a:p>
            <a:pPr marL="0" indent="0"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3B108-23DB-45BB-96BD-7E7222430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98553" y="625310"/>
            <a:ext cx="2361859" cy="35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8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568</Words>
  <Application>Microsoft Office PowerPoint</Application>
  <PresentationFormat>Widescreen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Lato</vt:lpstr>
      <vt:lpstr>Wingdings</vt:lpstr>
      <vt:lpstr>2_Arm_PPT_Public</vt:lpstr>
      <vt:lpstr>1_Arm_PPT_Public</vt:lpstr>
      <vt:lpstr>Bit: Bot Race Car Project</vt:lpstr>
      <vt:lpstr>Objectives</vt:lpstr>
      <vt:lpstr>Iterative Design and Prototyping - Reminder</vt:lpstr>
      <vt:lpstr>Mass Production</vt:lpstr>
      <vt:lpstr>Mass Production</vt:lpstr>
      <vt:lpstr>Mass Production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2020-12-11T17:16:01Z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