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6"/>
  </p:notesMasterIdLst>
  <p:handoutMasterIdLst>
    <p:handoutMasterId r:id="rId17"/>
  </p:handoutMasterIdLst>
  <p:sldIdLst>
    <p:sldId id="332" r:id="rId7"/>
    <p:sldId id="335" r:id="rId8"/>
    <p:sldId id="339" r:id="rId9"/>
    <p:sldId id="342" r:id="rId10"/>
    <p:sldId id="343" r:id="rId11"/>
    <p:sldId id="344" r:id="rId12"/>
    <p:sldId id="340" r:id="rId13"/>
    <p:sldId id="341" r:id="rId14"/>
    <p:sldId id="333"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88846C-4B62-4582-AE50-213CC871AFC8}" v="3" dt="2019-07-31T07:55:23.57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50" autoAdjust="0"/>
  </p:normalViewPr>
  <p:slideViewPr>
    <p:cSldViewPr snapToGrid="0">
      <p:cViewPr varScale="1">
        <p:scale>
          <a:sx n="48" d="100"/>
          <a:sy n="48" d="100"/>
        </p:scale>
        <p:origin x="834" y="3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8/13/2019</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8/13/2019</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hingiverse.com/thing:1013953/"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signmaketeach.com/2015/09/14/iterative-desig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dOSiU42P8Gc"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385897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latin typeface="Lato" panose="020F0502020204030203" pitchFamily="34" charset="0"/>
                <a:ea typeface="Lato" panose="020F0502020204030203" pitchFamily="34" charset="0"/>
                <a:cs typeface="Lato" panose="020F0502020204030203" pitchFamily="34" charset="0"/>
              </a:rPr>
              <a:t>Probably can’t use these two images but something similar would be good.  These are original promotion ads for the robin and bond bug and are good to show how design impact sales as they are in essence the same vehicle built by the now defunct Reliant Motors</a:t>
            </a:r>
          </a:p>
          <a:p>
            <a:r>
              <a:rPr lang="en-GB" dirty="0">
                <a:latin typeface="Lato" panose="020F0502020204030203" pitchFamily="34" charset="0"/>
                <a:ea typeface="Lato" panose="020F0502020204030203" pitchFamily="34" charset="0"/>
                <a:cs typeface="Lato" panose="020F0502020204030203" pitchFamily="34" charset="0"/>
              </a:rPr>
              <a:t>Remind Learners of the scenario and overall project aims</a:t>
            </a:r>
          </a:p>
          <a:p>
            <a:r>
              <a:rPr lang="en-GB" dirty="0">
                <a:latin typeface="Lato" panose="020F0502020204030203" pitchFamily="34" charset="0"/>
                <a:ea typeface="Lato" panose="020F0502020204030203" pitchFamily="34" charset="0"/>
                <a:cs typeface="Lato" panose="020F0502020204030203" pitchFamily="34" charset="0"/>
              </a:rPr>
              <a:t>Discuss how Aerodynamics, Looks/Style and weight are all important aspects of car design – Give examples of how good aerodynamics but poor styling can impact sales (</a:t>
            </a:r>
            <a:r>
              <a:rPr lang="en-GB" dirty="0" err="1">
                <a:latin typeface="Lato" panose="020F0502020204030203" pitchFamily="34" charset="0"/>
                <a:ea typeface="Lato" panose="020F0502020204030203" pitchFamily="34" charset="0"/>
                <a:cs typeface="Lato" panose="020F0502020204030203" pitchFamily="34" charset="0"/>
              </a:rPr>
              <a:t>eg</a:t>
            </a:r>
            <a:r>
              <a:rPr lang="en-GB" dirty="0">
                <a:latin typeface="Lato" panose="020F0502020204030203" pitchFamily="34" charset="0"/>
                <a:ea typeface="Lato" panose="020F0502020204030203" pitchFamily="34" charset="0"/>
                <a:cs typeface="Lato" panose="020F0502020204030203" pitchFamily="34" charset="0"/>
              </a:rPr>
              <a:t> Reliant Robin v Bond Bug)</a:t>
            </a:r>
          </a:p>
          <a:p>
            <a:r>
              <a:rPr lang="en-GB" dirty="0">
                <a:latin typeface="Lato" panose="020F0502020204030203" pitchFamily="34" charset="0"/>
                <a:ea typeface="Lato" panose="020F0502020204030203" pitchFamily="34" charset="0"/>
                <a:cs typeface="Lato" panose="020F0502020204030203" pitchFamily="34" charset="0"/>
              </a:rPr>
              <a:t>Talk Learners through the activity sheet</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549709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Explain the concept of iterative design</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92671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Use the Daddy Dollar (open commons licence) from </a:t>
            </a:r>
            <a:r>
              <a:rPr lang="en-GB" sz="1200" b="1" dirty="0">
                <a:latin typeface="Lato" panose="020F0502020204030203" pitchFamily="34" charset="0"/>
                <a:ea typeface="Lato" panose="020F0502020204030203" pitchFamily="34" charset="0"/>
                <a:cs typeface="Lato" panose="020F0502020204030203" pitchFamily="34" charset="0"/>
              </a:rPr>
              <a:t>(</a:t>
            </a:r>
            <a:r>
              <a:rPr lang="en-GB" sz="1200" dirty="0">
                <a:latin typeface="Lato" panose="020F0502020204030203" pitchFamily="34" charset="0"/>
                <a:ea typeface="Lato" panose="020F0502020204030203" pitchFamily="34" charset="0"/>
                <a:cs typeface="Lato" panose="020F0502020204030203" pitchFamily="34" charset="0"/>
                <a:hlinkClick r:id="rId3"/>
              </a:rPr>
              <a:t>http://www.thingiverse.com/thing:1013953/</a:t>
            </a:r>
            <a:r>
              <a:rPr lang="en-GB" sz="1200" dirty="0">
                <a:latin typeface="Lato" panose="020F0502020204030203" pitchFamily="34" charset="0"/>
                <a:ea typeface="Lato" panose="020F0502020204030203" pitchFamily="34" charset="0"/>
                <a:cs typeface="Lato" panose="020F0502020204030203" pitchFamily="34" charset="0"/>
              </a:rPr>
              <a:t>) and </a:t>
            </a:r>
          </a:p>
          <a:p>
            <a:pPr marL="0" marR="0" lvl="0" indent="0" algn="l" defTabSz="914400" rtl="0" eaLnBrk="0" fontAlgn="base" latinLnBrk="0" hangingPunct="0">
              <a:lnSpc>
                <a:spcPct val="100000"/>
              </a:lnSpc>
              <a:spcBef>
                <a:spcPts val="600"/>
              </a:spcBef>
              <a:spcAft>
                <a:spcPct val="0"/>
              </a:spcAft>
              <a:buClrTx/>
              <a:buSzTx/>
              <a:buFontTx/>
              <a:buNone/>
              <a:tabLst/>
              <a:defRPr/>
            </a:pPr>
            <a:r>
              <a:rPr lang="en-GB" sz="1200" u="sng" kern="1200" dirty="0">
                <a:solidFill>
                  <a:schemeClr val="tx1"/>
                </a:solidFill>
                <a:effectLst/>
                <a:latin typeface="+mn-lt"/>
                <a:ea typeface="ＭＳ Ｐゴシック" charset="0"/>
                <a:cs typeface="ＭＳ Ｐゴシック" charset="0"/>
                <a:hlinkClick r:id="rId4"/>
              </a:rPr>
              <a:t>https://designmaketeach.com/2015/09/14/iterative-design/</a:t>
            </a:r>
            <a:r>
              <a:rPr lang="en-GB" sz="1200" u="sng" kern="1200" dirty="0">
                <a:solidFill>
                  <a:schemeClr val="tx1"/>
                </a:solidFill>
                <a:effectLst/>
                <a:latin typeface="+mn-lt"/>
                <a:ea typeface="ＭＳ Ｐゴシック" charset="0"/>
                <a:cs typeface="ＭＳ Ｐゴシック" charset="0"/>
              </a:rPr>
              <a:t> </a:t>
            </a:r>
            <a:r>
              <a:rPr lang="en-GB" dirty="0">
                <a:latin typeface="Lato" panose="020F0502020204030203" pitchFamily="34" charset="0"/>
                <a:ea typeface="Lato" panose="020F0502020204030203" pitchFamily="34" charset="0"/>
                <a:cs typeface="Lato" panose="020F0502020204030203" pitchFamily="34" charset="0"/>
              </a:rPr>
              <a:t>as an example of how iterative design works</a:t>
            </a:r>
          </a:p>
          <a:p>
            <a:r>
              <a:rPr lang="en-GB" dirty="0">
                <a:latin typeface="Lato" panose="020F0502020204030203" pitchFamily="34" charset="0"/>
                <a:ea typeface="Lato" panose="020F0502020204030203" pitchFamily="34" charset="0"/>
                <a:cs typeface="Lato" panose="020F0502020204030203" pitchFamily="34" charset="0"/>
              </a:rPr>
              <a:t>Small steps, improving each time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73677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This  video </a:t>
            </a:r>
            <a:r>
              <a:rPr lang="en-US" sz="1200" dirty="0">
                <a:latin typeface="Lato" panose="020F0502020204030203" pitchFamily="34" charset="0"/>
                <a:ea typeface="Lato" panose="020F0502020204030203" pitchFamily="34" charset="0"/>
                <a:cs typeface="Lato" panose="020F0502020204030203" pitchFamily="34" charset="0"/>
                <a:hlinkClick r:id="rId3"/>
              </a:rPr>
              <a:t>https://www.youtube.com/watch?v=dOSiU42P8Gc</a:t>
            </a:r>
            <a:r>
              <a:rPr lang="en-US" sz="1200" dirty="0">
                <a:latin typeface="Lato" panose="020F0502020204030203" pitchFamily="34" charset="0"/>
                <a:ea typeface="Lato" panose="020F0502020204030203" pitchFamily="34" charset="0"/>
                <a:cs typeface="Lato" panose="020F0502020204030203" pitchFamily="34" charset="0"/>
              </a:rPr>
              <a:t> </a:t>
            </a:r>
            <a:r>
              <a:rPr lang="en-GB" dirty="0">
                <a:latin typeface="Lato" panose="020F0502020204030203" pitchFamily="34" charset="0"/>
                <a:ea typeface="Lato" panose="020F0502020204030203" pitchFamily="34" charset="0"/>
                <a:cs typeface="Lato" panose="020F0502020204030203" pitchFamily="34" charset="0"/>
              </a:rPr>
              <a:t>if available is an excellent way of illustrating how iterative and critique and revise can help improve designs.</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353158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Get Learners to look and sample different materials – look at their pro/cons for this part of  the project (The body shell)</a:t>
            </a:r>
          </a:p>
          <a:p>
            <a:r>
              <a:rPr lang="en-GB" dirty="0">
                <a:latin typeface="Lato" panose="020F0502020204030203" pitchFamily="34" charset="0"/>
                <a:ea typeface="Lato" panose="020F0502020204030203" pitchFamily="34" charset="0"/>
                <a:cs typeface="Lato" panose="020F0502020204030203" pitchFamily="34" charset="0"/>
              </a:rPr>
              <a:t>Ask Learners to consider other materials they may be able to incorporate and what features these materials may have – Learners could make a list of additional materials and then see if these are available to them</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3382882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Work through the dimensions of the vehicle – get Learners to confirm the measurements themselves</a:t>
            </a:r>
          </a:p>
          <a:p>
            <a:r>
              <a:rPr lang="en-GB" dirty="0">
                <a:latin typeface="Lato" panose="020F0502020204030203" pitchFamily="34" charset="0"/>
                <a:ea typeface="Lato" panose="020F0502020204030203" pitchFamily="34" charset="0"/>
                <a:cs typeface="Lato" panose="020F0502020204030203" pitchFamily="34" charset="0"/>
              </a:rPr>
              <a:t>Remind Learners about needing access for the sensors etc</a:t>
            </a:r>
          </a:p>
          <a:p>
            <a:r>
              <a:rPr lang="en-GB" dirty="0">
                <a:latin typeface="Lato" panose="020F0502020204030203" pitchFamily="34" charset="0"/>
                <a:ea typeface="Lato" panose="020F0502020204030203" pitchFamily="34" charset="0"/>
                <a:cs typeface="Lato" panose="020F0502020204030203" pitchFamily="34" charset="0"/>
              </a:rPr>
              <a:t>Work through the worksheet with Learners to develop their prototype design</a:t>
            </a:r>
          </a:p>
          <a:p>
            <a:r>
              <a:rPr lang="en-GB" dirty="0">
                <a:latin typeface="Lato" panose="020F0502020204030203" pitchFamily="34" charset="0"/>
                <a:ea typeface="Lato" panose="020F0502020204030203" pitchFamily="34" charset="0"/>
                <a:cs typeface="Lato" panose="020F0502020204030203" pitchFamily="34" charset="0"/>
              </a:rPr>
              <a:t>Ensure that all Learners are able to create a prototype design.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2490927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8" name="Picture 17" descr="A close up of a sign&#10;&#10;Description automatically generated">
            <a:extLst>
              <a:ext uri="{FF2B5EF4-FFF2-40B4-BE49-F238E27FC236}">
                <a16:creationId xmlns:a16="http://schemas.microsoft.com/office/drawing/2014/main" id="{3CF6612E-5A29-4AF8-9306-93F06ACE18BA}"/>
              </a:ext>
            </a:extLst>
          </p:cNvPr>
          <p:cNvPicPr>
            <a:picLocks noChangeAspect="1"/>
          </p:cNvPicPr>
          <p:nvPr userDrawn="1"/>
        </p:nvPicPr>
        <p:blipFill>
          <a:blip r:embed="rId5"/>
          <a:stretch>
            <a:fillRect/>
          </a:stretch>
        </p:blipFill>
        <p:spPr>
          <a:xfrm>
            <a:off x="570157" y="6332524"/>
            <a:ext cx="1115828" cy="390402"/>
          </a:xfrm>
          <a:prstGeom prst="rect">
            <a:avLst/>
          </a:prstGeom>
        </p:spPr>
      </p:pic>
    </p:spTree>
    <p:extLst>
      <p:ext uri="{BB962C8B-B14F-4D97-AF65-F5344CB8AC3E}">
        <p14:creationId xmlns:p14="http://schemas.microsoft.com/office/powerpoint/2010/main" val="46107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828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1946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668519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89272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4427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652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2283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433000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3719740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614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21" name="Picture 20" descr="A close up of a sign&#10;&#10;Description automatically generated">
            <a:extLst>
              <a:ext uri="{FF2B5EF4-FFF2-40B4-BE49-F238E27FC236}">
                <a16:creationId xmlns:a16="http://schemas.microsoft.com/office/drawing/2014/main" id="{6B9BA671-3A31-47A3-AF67-2622B0995163}"/>
              </a:ext>
            </a:extLst>
          </p:cNvPr>
          <p:cNvPicPr>
            <a:picLocks noChangeAspect="1"/>
          </p:cNvPicPr>
          <p:nvPr userDrawn="1"/>
        </p:nvPicPr>
        <p:blipFill>
          <a:blip r:embed="rId5"/>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727927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233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pic>
        <p:nvPicPr>
          <p:cNvPr id="7" name="Picture 6" descr="A close up of a sign&#10;&#10;Description automatically generated">
            <a:extLst>
              <a:ext uri="{FF2B5EF4-FFF2-40B4-BE49-F238E27FC236}">
                <a16:creationId xmlns:a16="http://schemas.microsoft.com/office/drawing/2014/main" id="{CCEA745E-892A-49CD-974F-21835ACAF3E6}"/>
              </a:ext>
            </a:extLst>
          </p:cNvPr>
          <p:cNvPicPr>
            <a:picLocks noChangeAspect="1"/>
          </p:cNvPicPr>
          <p:nvPr userDrawn="1"/>
        </p:nvPicPr>
        <p:blipFill>
          <a:blip r:embed="rId3"/>
          <a:stretch>
            <a:fillRect/>
          </a:stretch>
        </p:blipFill>
        <p:spPr>
          <a:xfrm>
            <a:off x="617459" y="6322563"/>
            <a:ext cx="1014389" cy="354911"/>
          </a:xfrm>
          <a:prstGeom prst="rect">
            <a:avLst/>
          </a:prstGeom>
        </p:spPr>
      </p:pic>
    </p:spTree>
    <p:extLst>
      <p:ext uri="{BB962C8B-B14F-4D97-AF65-F5344CB8AC3E}">
        <p14:creationId xmlns:p14="http://schemas.microsoft.com/office/powerpoint/2010/main" val="22273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3039266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522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21" name="Picture 20" descr="A close up of a sign&#10;&#10;Description automatically generated">
            <a:extLst>
              <a:ext uri="{FF2B5EF4-FFF2-40B4-BE49-F238E27FC236}">
                <a16:creationId xmlns:a16="http://schemas.microsoft.com/office/drawing/2014/main" id="{CDA8958D-435D-4AAA-9913-D4E5532020D1}"/>
              </a:ext>
            </a:extLst>
          </p:cNvPr>
          <p:cNvPicPr>
            <a:picLocks noChangeAspect="1"/>
          </p:cNvPicPr>
          <p:nvPr userDrawn="1"/>
        </p:nvPicPr>
        <p:blipFill>
          <a:blip r:embed="rId5"/>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196935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pic>
        <p:nvPicPr>
          <p:cNvPr id="12" name="Picture 11" descr="A close up of a sign&#10;&#10;Description automatically generated">
            <a:extLst>
              <a:ext uri="{FF2B5EF4-FFF2-40B4-BE49-F238E27FC236}">
                <a16:creationId xmlns:a16="http://schemas.microsoft.com/office/drawing/2014/main" id="{1AC44061-9533-48F5-9B3A-0BF66942F851}"/>
              </a:ext>
            </a:extLst>
          </p:cNvPr>
          <p:cNvPicPr>
            <a:picLocks noChangeAspect="1"/>
          </p:cNvPicPr>
          <p:nvPr userDrawn="1"/>
        </p:nvPicPr>
        <p:blipFill>
          <a:blip r:embed="rId3"/>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111998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2" name="Picture 11" descr="A close up of a sign&#10;&#10;Description automatically generated">
            <a:extLst>
              <a:ext uri="{FF2B5EF4-FFF2-40B4-BE49-F238E27FC236}">
                <a16:creationId xmlns:a16="http://schemas.microsoft.com/office/drawing/2014/main" id="{DDEFB34E-F79E-4694-8EBA-01E8B8B8B2E5}"/>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23711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2B0E39CF-17E1-4D81-A32E-7A29BAF8EC69}"/>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380293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DA94536-B74F-4598-A640-8EA12627FFBA}"/>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78255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CB10511-0301-4F73-8C1B-777A8DA8C258}"/>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259274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009891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C509FCC6-22D5-4582-A130-C117F4DAE088}"/>
              </a:ext>
            </a:extLst>
          </p:cNvPr>
          <p:cNvPicPr>
            <a:picLocks noChangeAspect="1"/>
          </p:cNvPicPr>
          <p:nvPr userDrawn="1"/>
        </p:nvPicPr>
        <p:blipFill>
          <a:blip r:embed="rId25"/>
          <a:stretch>
            <a:fillRect/>
          </a:stretch>
        </p:blipFill>
        <p:spPr>
          <a:xfrm>
            <a:off x="492125" y="6255591"/>
            <a:ext cx="922172" cy="322646"/>
          </a:xfrm>
          <a:prstGeom prst="rect">
            <a:avLst/>
          </a:prstGeom>
        </p:spPr>
      </p:pic>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6"/>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805021213"/>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Bit:Bot</a:t>
            </a:r>
            <a:r>
              <a:rPr lang="en-US" dirty="0"/>
              <a:t> Race Car Project</a:t>
            </a:r>
          </a:p>
        </p:txBody>
      </p:sp>
      <p:sp>
        <p:nvSpPr>
          <p:cNvPr id="5" name="Text Placeholder 4">
            <a:extLst>
              <a:ext uri="{FF2B5EF4-FFF2-40B4-BE49-F238E27FC236}">
                <a16:creationId xmlns:a16="http://schemas.microsoft.com/office/drawing/2014/main" id="{09AD722D-2A58-4112-A0E3-1DDB37E7E750}"/>
              </a:ext>
            </a:extLst>
          </p:cNvPr>
          <p:cNvSpPr>
            <a:spLocks noGrp="1"/>
          </p:cNvSpPr>
          <p:nvPr>
            <p:ph type="body" sz="quarter" idx="14"/>
          </p:nvPr>
        </p:nvSpPr>
        <p:spPr>
          <a:xfrm>
            <a:off x="7690142" y="4506164"/>
            <a:ext cx="4268207" cy="289871"/>
          </a:xfrm>
        </p:spPr>
        <p:txBody>
          <a:bodyPr/>
          <a:lstStyle/>
          <a:p>
            <a:r>
              <a:rPr lang="en-GB" sz="2000"/>
              <a:t>Lesson 10</a:t>
            </a:r>
            <a:endParaRPr lang="en-GB" sz="2000" dirty="0"/>
          </a:p>
        </p:txBody>
      </p:sp>
      <p:sp>
        <p:nvSpPr>
          <p:cNvPr id="3" name="Subtitle 2">
            <a:extLst>
              <a:ext uri="{FF2B5EF4-FFF2-40B4-BE49-F238E27FC236}">
                <a16:creationId xmlns:a16="http://schemas.microsoft.com/office/drawing/2014/main" id="{14061352-5444-4147-A50A-798F5863EDCB}"/>
              </a:ext>
            </a:extLst>
          </p:cNvPr>
          <p:cNvSpPr>
            <a:spLocks noGrp="1"/>
          </p:cNvSpPr>
          <p:nvPr>
            <p:ph type="subTitle" idx="1"/>
          </p:nvPr>
        </p:nvSpPr>
        <p:spPr/>
        <p:txBody>
          <a:bodyPr/>
          <a:lstStyle/>
          <a:p>
            <a:r>
              <a:rPr lang="en-GB" dirty="0"/>
              <a:t>Body Shell</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84056" y="5964635"/>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Objectives</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Design and develop a body shell for the racing Bit:Bot where:</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The brand requirements  looks good and will encourage sales</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The design is functional and protect key components from damage (including the occupants)</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The design is lightweight and </a:t>
            </a:r>
            <a:r>
              <a:rPr lang="en-US" sz="2400" b="1" dirty="0">
                <a:solidFill>
                  <a:srgbClr val="002B49"/>
                </a:solidFill>
                <a:latin typeface="Lato" panose="020F0502020204030203" pitchFamily="34" charset="0"/>
                <a:ea typeface="Lato" panose="020F0502020204030203" pitchFamily="34" charset="0"/>
                <a:cs typeface="Lato" panose="020F0502020204030203" pitchFamily="34" charset="0"/>
              </a:rPr>
              <a:t>aerodynamic</a:t>
            </a:r>
            <a:r>
              <a:rPr lang="en-US" sz="2400" dirty="0">
                <a:latin typeface="Lato" panose="020F0502020204030203" pitchFamily="34" charset="0"/>
                <a:ea typeface="Lato" panose="020F0502020204030203" pitchFamily="34" charset="0"/>
                <a:cs typeface="Lato" panose="020F0502020204030203" pitchFamily="34" charset="0"/>
              </a:rPr>
              <a:t> to enable you to have the best chance of winning your race</a:t>
            </a:r>
            <a:endParaRPr lang="en-GB"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EB70-984E-44EC-8EC5-13A34FD19AAC}"/>
              </a:ext>
            </a:extLst>
          </p:cNvPr>
          <p:cNvSpPr>
            <a:spLocks noGrp="1"/>
          </p:cNvSpPr>
          <p:nvPr>
            <p:ph type="title"/>
          </p:nvPr>
        </p:nvSpPr>
        <p:spPr/>
        <p:txBody>
          <a:bodyPr/>
          <a:lstStyle/>
          <a:p>
            <a:r>
              <a:rPr lang="en-GB" dirty="0" err="1">
                <a:latin typeface="Lato" panose="020F0502020204030203" pitchFamily="34" charset="0"/>
                <a:ea typeface="Lato" panose="020F0502020204030203" pitchFamily="34" charset="0"/>
                <a:cs typeface="Lato" panose="020F0502020204030203" pitchFamily="34" charset="0"/>
              </a:rPr>
              <a:t>Bit:Bot</a:t>
            </a:r>
            <a:r>
              <a:rPr lang="en-GB" dirty="0">
                <a:latin typeface="Lato" panose="020F0502020204030203" pitchFamily="34" charset="0"/>
                <a:ea typeface="Lato" panose="020F0502020204030203" pitchFamily="34" charset="0"/>
                <a:cs typeface="Lato" panose="020F0502020204030203" pitchFamily="34" charset="0"/>
              </a:rPr>
              <a:t> Race Car Body Design</a:t>
            </a:r>
          </a:p>
        </p:txBody>
      </p:sp>
      <p:sp>
        <p:nvSpPr>
          <p:cNvPr id="3" name="Content Placeholder 2">
            <a:extLst>
              <a:ext uri="{FF2B5EF4-FFF2-40B4-BE49-F238E27FC236}">
                <a16:creationId xmlns:a16="http://schemas.microsoft.com/office/drawing/2014/main" id="{0CA3ABE9-F7E8-49A3-9840-C2214C5922D2}"/>
              </a:ext>
            </a:extLst>
          </p:cNvPr>
          <p:cNvSpPr>
            <a:spLocks noGrp="1"/>
          </p:cNvSpPr>
          <p:nvPr>
            <p:ph idx="1"/>
          </p:nvPr>
        </p:nvSpPr>
        <p:spPr>
          <a:xfrm>
            <a:off x="492125" y="1131398"/>
            <a:ext cx="5405755" cy="4595203"/>
          </a:xfrm>
        </p:spPr>
        <p:txBody>
          <a:bodyPr/>
          <a:lstStyle/>
          <a:p>
            <a:pPr marL="0" indent="0">
              <a:spcBef>
                <a:spcPts val="1200"/>
              </a:spcBef>
              <a:buNone/>
            </a:pPr>
            <a:r>
              <a:rPr lang="en-GB" b="1" dirty="0">
                <a:latin typeface="Lato" panose="020F0502020204030203" pitchFamily="34" charset="0"/>
                <a:ea typeface="Lato" panose="020F0502020204030203" pitchFamily="34" charset="0"/>
                <a:cs typeface="Lato" panose="020F0502020204030203" pitchFamily="34" charset="0"/>
              </a:rPr>
              <a:t>The Challenge</a:t>
            </a:r>
          </a:p>
          <a:p>
            <a:pPr marL="0" indent="0">
              <a:spcBef>
                <a:spcPts val="1200"/>
              </a:spcBef>
              <a:buNone/>
            </a:pPr>
            <a:r>
              <a:rPr lang="en-GB" dirty="0">
                <a:latin typeface="Lato" panose="020F0502020204030203" pitchFamily="34" charset="0"/>
                <a:ea typeface="Lato" panose="020F0502020204030203" pitchFamily="34" charset="0"/>
                <a:cs typeface="Lato" panose="020F0502020204030203" pitchFamily="34" charset="0"/>
              </a:rPr>
              <a:t>What is the most important part of the body design</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Aerodynamics?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Looks?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Style?</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Weight?</a:t>
            </a:r>
          </a:p>
          <a:p>
            <a:pPr marL="0" indent="0">
              <a:spcBef>
                <a:spcPts val="1200"/>
              </a:spcBef>
              <a:buNone/>
            </a:pPr>
            <a:endParaRPr lang="en-GB" dirty="0">
              <a:latin typeface="Lato" panose="020F0502020204030203" pitchFamily="34" charset="0"/>
              <a:ea typeface="Lato" panose="020F0502020204030203" pitchFamily="34" charset="0"/>
              <a:cs typeface="Lato" panose="020F0502020204030203" pitchFamily="34" charset="0"/>
            </a:endParaRPr>
          </a:p>
          <a:p>
            <a:pPr marL="0" indent="0">
              <a:spcBef>
                <a:spcPts val="1200"/>
              </a:spcBef>
              <a:buNone/>
            </a:pPr>
            <a:r>
              <a:rPr lang="en-GB" dirty="0">
                <a:latin typeface="Lato" panose="020F0502020204030203" pitchFamily="34" charset="0"/>
                <a:ea typeface="Lato" panose="020F0502020204030203" pitchFamily="34" charset="0"/>
                <a:cs typeface="Lato" panose="020F0502020204030203" pitchFamily="34" charset="0"/>
              </a:rPr>
              <a:t>That’s down to you to decide!</a:t>
            </a: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506E66DB-FBDD-42D6-B9D9-2AFD98099413}"/>
              </a:ext>
            </a:extLst>
          </p:cNvPr>
          <p:cNvPicPr>
            <a:picLocks noChangeAspect="1"/>
          </p:cNvPicPr>
          <p:nvPr/>
        </p:nvPicPr>
        <p:blipFill>
          <a:blip r:embed="rId3"/>
          <a:stretch>
            <a:fillRect/>
          </a:stretch>
        </p:blipFill>
        <p:spPr>
          <a:xfrm>
            <a:off x="7163186" y="205740"/>
            <a:ext cx="4803913" cy="3429000"/>
          </a:xfrm>
          <a:prstGeom prst="rect">
            <a:avLst/>
          </a:prstGeom>
        </p:spPr>
      </p:pic>
      <p:pic>
        <p:nvPicPr>
          <p:cNvPr id="5" name="Picture 4">
            <a:extLst>
              <a:ext uri="{FF2B5EF4-FFF2-40B4-BE49-F238E27FC236}">
                <a16:creationId xmlns:a16="http://schemas.microsoft.com/office/drawing/2014/main" id="{CCDB13D4-5E32-470F-B36A-D6E9563D4A34}"/>
              </a:ext>
            </a:extLst>
          </p:cNvPr>
          <p:cNvPicPr>
            <a:picLocks noChangeAspect="1"/>
          </p:cNvPicPr>
          <p:nvPr/>
        </p:nvPicPr>
        <p:blipFill>
          <a:blip r:embed="rId4"/>
          <a:stretch>
            <a:fillRect/>
          </a:stretch>
        </p:blipFill>
        <p:spPr>
          <a:xfrm>
            <a:off x="8292354" y="3634740"/>
            <a:ext cx="3674745" cy="2753047"/>
          </a:xfrm>
          <a:prstGeom prst="rect">
            <a:avLst/>
          </a:prstGeom>
        </p:spPr>
      </p:pic>
    </p:spTree>
    <p:extLst>
      <p:ext uri="{BB962C8B-B14F-4D97-AF65-F5344CB8AC3E}">
        <p14:creationId xmlns:p14="http://schemas.microsoft.com/office/powerpoint/2010/main" val="32196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EB70-984E-44EC-8EC5-13A34FD19AAC}"/>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Iterative Design</a:t>
            </a:r>
          </a:p>
        </p:txBody>
      </p:sp>
      <p:sp>
        <p:nvSpPr>
          <p:cNvPr id="3" name="Content Placeholder 2">
            <a:extLst>
              <a:ext uri="{FF2B5EF4-FFF2-40B4-BE49-F238E27FC236}">
                <a16:creationId xmlns:a16="http://schemas.microsoft.com/office/drawing/2014/main" id="{0CA3ABE9-F7E8-49A3-9840-C2214C5922D2}"/>
              </a:ext>
            </a:extLst>
          </p:cNvPr>
          <p:cNvSpPr>
            <a:spLocks noGrp="1"/>
          </p:cNvSpPr>
          <p:nvPr>
            <p:ph idx="1"/>
          </p:nvPr>
        </p:nvSpPr>
        <p:spPr>
          <a:xfrm>
            <a:off x="492125" y="1131398"/>
            <a:ext cx="6253163" cy="761851"/>
          </a:xfrm>
        </p:spPr>
        <p:txBody>
          <a:bodyPr/>
          <a:lstStyle/>
          <a:p>
            <a:pPr marL="0" indent="0">
              <a:spcBef>
                <a:spcPts val="1200"/>
              </a:spcBef>
              <a:buNone/>
            </a:pP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Iterative</a:t>
            </a:r>
            <a:r>
              <a:rPr lang="en-US" b="1" dirty="0">
                <a:latin typeface="Lato" panose="020F0502020204030203" pitchFamily="34" charset="0"/>
                <a:ea typeface="Lato" panose="020F0502020204030203" pitchFamily="34" charset="0"/>
                <a:cs typeface="Lato" panose="020F0502020204030203" pitchFamily="34" charset="0"/>
              </a:rPr>
              <a:t> </a:t>
            </a:r>
            <a:r>
              <a:rPr lang="en-US" dirty="0">
                <a:latin typeface="Lato" panose="020F0502020204030203" pitchFamily="34" charset="0"/>
                <a:ea typeface="Lato" panose="020F0502020204030203" pitchFamily="34" charset="0"/>
                <a:cs typeface="Lato" panose="020F0502020204030203" pitchFamily="34" charset="0"/>
              </a:rPr>
              <a:t>design</a:t>
            </a:r>
            <a:r>
              <a:rPr lang="en-US" b="1" dirty="0">
                <a:latin typeface="Lato" panose="020F0502020204030203" pitchFamily="34" charset="0"/>
                <a:ea typeface="Lato" panose="020F0502020204030203" pitchFamily="34" charset="0"/>
                <a:cs typeface="Lato" panose="020F0502020204030203" pitchFamily="34" charset="0"/>
              </a:rPr>
              <a:t> </a:t>
            </a:r>
            <a:r>
              <a:rPr lang="en-US" dirty="0">
                <a:latin typeface="Lato" panose="020F0502020204030203" pitchFamily="34" charset="0"/>
                <a:ea typeface="Lato" panose="020F0502020204030203" pitchFamily="34" charset="0"/>
                <a:cs typeface="Lato" panose="020F0502020204030203" pitchFamily="34" charset="0"/>
              </a:rPr>
              <a:t>is a design methodology based on a cyclic process:</a:t>
            </a:r>
          </a:p>
        </p:txBody>
      </p:sp>
      <p:grpSp>
        <p:nvGrpSpPr>
          <p:cNvPr id="16" name="Group 15">
            <a:extLst>
              <a:ext uri="{FF2B5EF4-FFF2-40B4-BE49-F238E27FC236}">
                <a16:creationId xmlns:a16="http://schemas.microsoft.com/office/drawing/2014/main" id="{DBA34A8E-975C-4F44-B860-85E517C284D0}"/>
              </a:ext>
            </a:extLst>
          </p:cNvPr>
          <p:cNvGrpSpPr/>
          <p:nvPr/>
        </p:nvGrpSpPr>
        <p:grpSpPr>
          <a:xfrm>
            <a:off x="6745289" y="962025"/>
            <a:ext cx="4981259" cy="5023363"/>
            <a:chOff x="3426141" y="1857841"/>
            <a:chExt cx="4981259" cy="5023363"/>
          </a:xfrm>
        </p:grpSpPr>
        <p:sp>
          <p:nvSpPr>
            <p:cNvPr id="4" name="Arrow: Bent 3">
              <a:extLst>
                <a:ext uri="{FF2B5EF4-FFF2-40B4-BE49-F238E27FC236}">
                  <a16:creationId xmlns:a16="http://schemas.microsoft.com/office/drawing/2014/main" id="{7F7779F9-84C7-4379-A81C-B22F755D0081}"/>
                </a:ext>
              </a:extLst>
            </p:cNvPr>
            <p:cNvSpPr/>
            <p:nvPr/>
          </p:nvSpPr>
          <p:spPr>
            <a:xfrm>
              <a:off x="3652519" y="1857841"/>
              <a:ext cx="2377441" cy="2377440"/>
            </a:xfrm>
            <a:prstGeom prst="bentArrow">
              <a:avLst>
                <a:gd name="adj1" fmla="val 49742"/>
                <a:gd name="adj2" fmla="val 43041"/>
                <a:gd name="adj3" fmla="val 25000"/>
                <a:gd name="adj4" fmla="val 437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002B49"/>
                  </a:solidFill>
                  <a:latin typeface="Lato" panose="020F0502020204030203" pitchFamily="34" charset="0"/>
                </a:rPr>
                <a:t>Prototyping</a:t>
              </a:r>
            </a:p>
          </p:txBody>
        </p:sp>
        <p:grpSp>
          <p:nvGrpSpPr>
            <p:cNvPr id="14" name="Group 13">
              <a:extLst>
                <a:ext uri="{FF2B5EF4-FFF2-40B4-BE49-F238E27FC236}">
                  <a16:creationId xmlns:a16="http://schemas.microsoft.com/office/drawing/2014/main" id="{A2DEF943-525B-43D2-A779-2A855B957F64}"/>
                </a:ext>
              </a:extLst>
            </p:cNvPr>
            <p:cNvGrpSpPr/>
            <p:nvPr/>
          </p:nvGrpSpPr>
          <p:grpSpPr>
            <a:xfrm>
              <a:off x="6029960" y="2230600"/>
              <a:ext cx="2377440" cy="2268855"/>
              <a:chOff x="6052185" y="2241686"/>
              <a:chExt cx="2377440" cy="2268855"/>
            </a:xfrm>
          </p:grpSpPr>
          <p:sp>
            <p:nvSpPr>
              <p:cNvPr id="5" name="Arrow: Bent 4">
                <a:extLst>
                  <a:ext uri="{FF2B5EF4-FFF2-40B4-BE49-F238E27FC236}">
                    <a16:creationId xmlns:a16="http://schemas.microsoft.com/office/drawing/2014/main" id="{519E1EC6-6694-469F-A649-62F079BE251F}"/>
                  </a:ext>
                </a:extLst>
              </p:cNvPr>
              <p:cNvSpPr/>
              <p:nvPr/>
            </p:nvSpPr>
            <p:spPr>
              <a:xfrm rot="5400000">
                <a:off x="6106477" y="2187394"/>
                <a:ext cx="2268855" cy="2377440"/>
              </a:xfrm>
              <a:prstGeom prst="bentArrow">
                <a:avLst>
                  <a:gd name="adj1" fmla="val 49742"/>
                  <a:gd name="adj2" fmla="val 43041"/>
                  <a:gd name="adj3" fmla="val 25000"/>
                  <a:gd name="adj4" fmla="val 437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chemeClr val="bg1"/>
                  </a:solidFill>
                  <a:latin typeface="Lato" panose="020F0502020204030203" pitchFamily="34" charset="0"/>
                </a:endParaRPr>
              </a:p>
            </p:txBody>
          </p:sp>
          <p:sp>
            <p:nvSpPr>
              <p:cNvPr id="6" name="TextBox 5">
                <a:extLst>
                  <a:ext uri="{FF2B5EF4-FFF2-40B4-BE49-F238E27FC236}">
                    <a16:creationId xmlns:a16="http://schemas.microsoft.com/office/drawing/2014/main" id="{5CE5369F-2A80-4529-94FA-1526CDBA8C47}"/>
                  </a:ext>
                </a:extLst>
              </p:cNvPr>
              <p:cNvSpPr txBox="1"/>
              <p:nvPr/>
            </p:nvSpPr>
            <p:spPr>
              <a:xfrm>
                <a:off x="6462400" y="2903608"/>
                <a:ext cx="1017907" cy="33239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400" b="1" kern="1200" dirty="0">
                    <a:solidFill>
                      <a:schemeClr val="bg1"/>
                    </a:solidFill>
                    <a:latin typeface="Lato" panose="020F0502020204030203" pitchFamily="34" charset="0"/>
                    <a:ea typeface="+mn-ea"/>
                  </a:rPr>
                  <a:t>Testing</a:t>
                </a:r>
              </a:p>
            </p:txBody>
          </p:sp>
        </p:grpSp>
        <p:grpSp>
          <p:nvGrpSpPr>
            <p:cNvPr id="9" name="Group 8">
              <a:extLst>
                <a:ext uri="{FF2B5EF4-FFF2-40B4-BE49-F238E27FC236}">
                  <a16:creationId xmlns:a16="http://schemas.microsoft.com/office/drawing/2014/main" id="{B9FF830D-9EA8-4394-A701-D76A3889E5B6}"/>
                </a:ext>
              </a:extLst>
            </p:cNvPr>
            <p:cNvGrpSpPr/>
            <p:nvPr/>
          </p:nvGrpSpPr>
          <p:grpSpPr>
            <a:xfrm>
              <a:off x="5803582" y="4503764"/>
              <a:ext cx="2268855" cy="2377440"/>
              <a:chOff x="5677852" y="4222922"/>
              <a:chExt cx="2268855" cy="2377440"/>
            </a:xfrm>
          </p:grpSpPr>
          <p:sp>
            <p:nvSpPr>
              <p:cNvPr id="7" name="Arrow: Bent 6">
                <a:extLst>
                  <a:ext uri="{FF2B5EF4-FFF2-40B4-BE49-F238E27FC236}">
                    <a16:creationId xmlns:a16="http://schemas.microsoft.com/office/drawing/2014/main" id="{B347E363-5775-4676-A235-B29D6AAA0864}"/>
                  </a:ext>
                </a:extLst>
              </p:cNvPr>
              <p:cNvSpPr/>
              <p:nvPr/>
            </p:nvSpPr>
            <p:spPr>
              <a:xfrm rot="10800000">
                <a:off x="5677852" y="4222922"/>
                <a:ext cx="2268855" cy="2377440"/>
              </a:xfrm>
              <a:prstGeom prst="bentArrow">
                <a:avLst>
                  <a:gd name="adj1" fmla="val 49742"/>
                  <a:gd name="adj2" fmla="val 43041"/>
                  <a:gd name="adj3" fmla="val 25000"/>
                  <a:gd name="adj4" fmla="val 437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chemeClr val="bg1"/>
                  </a:solidFill>
                  <a:latin typeface="Lato" panose="020F0502020204030203" pitchFamily="34" charset="0"/>
                </a:endParaRPr>
              </a:p>
            </p:txBody>
          </p:sp>
          <p:sp>
            <p:nvSpPr>
              <p:cNvPr id="8" name="TextBox 7">
                <a:extLst>
                  <a:ext uri="{FF2B5EF4-FFF2-40B4-BE49-F238E27FC236}">
                    <a16:creationId xmlns:a16="http://schemas.microsoft.com/office/drawing/2014/main" id="{6A843CA1-FAAA-4245-A695-36B2052EC907}"/>
                  </a:ext>
                </a:extLst>
              </p:cNvPr>
              <p:cNvSpPr txBox="1"/>
              <p:nvPr/>
            </p:nvSpPr>
            <p:spPr>
              <a:xfrm>
                <a:off x="6256662" y="5449720"/>
                <a:ext cx="14058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400" b="1" kern="1200" dirty="0">
                    <a:solidFill>
                      <a:schemeClr val="bg1"/>
                    </a:solidFill>
                    <a:latin typeface="Lato" panose="020F0502020204030203" pitchFamily="34" charset="0"/>
                    <a:ea typeface="+mn-ea"/>
                  </a:rPr>
                  <a:t>Analysing</a:t>
                </a:r>
              </a:p>
            </p:txBody>
          </p:sp>
        </p:grpSp>
        <p:grpSp>
          <p:nvGrpSpPr>
            <p:cNvPr id="13" name="Group 12">
              <a:extLst>
                <a:ext uri="{FF2B5EF4-FFF2-40B4-BE49-F238E27FC236}">
                  <a16:creationId xmlns:a16="http://schemas.microsoft.com/office/drawing/2014/main" id="{3276C6C3-80A2-4DE8-8C33-030F66EF72A7}"/>
                </a:ext>
              </a:extLst>
            </p:cNvPr>
            <p:cNvGrpSpPr/>
            <p:nvPr/>
          </p:nvGrpSpPr>
          <p:grpSpPr>
            <a:xfrm>
              <a:off x="3426141" y="4259603"/>
              <a:ext cx="2377440" cy="2268855"/>
              <a:chOff x="2513171" y="4342704"/>
              <a:chExt cx="2377440" cy="2268855"/>
            </a:xfrm>
          </p:grpSpPr>
          <p:sp>
            <p:nvSpPr>
              <p:cNvPr id="11" name="Arrow: Bent 10">
                <a:extLst>
                  <a:ext uri="{FF2B5EF4-FFF2-40B4-BE49-F238E27FC236}">
                    <a16:creationId xmlns:a16="http://schemas.microsoft.com/office/drawing/2014/main" id="{8D2B1B6E-CC75-42EE-B4F0-6197812C5807}"/>
                  </a:ext>
                </a:extLst>
              </p:cNvPr>
              <p:cNvSpPr/>
              <p:nvPr/>
            </p:nvSpPr>
            <p:spPr>
              <a:xfrm rot="16200000">
                <a:off x="2567463" y="4288412"/>
                <a:ext cx="2268855" cy="2377440"/>
              </a:xfrm>
              <a:prstGeom prst="bentArrow">
                <a:avLst>
                  <a:gd name="adj1" fmla="val 49742"/>
                  <a:gd name="adj2" fmla="val 43041"/>
                  <a:gd name="adj3" fmla="val 25000"/>
                  <a:gd name="adj4" fmla="val 437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chemeClr val="bg1"/>
                  </a:solidFill>
                  <a:latin typeface="Lato" panose="020F0502020204030203" pitchFamily="34" charset="0"/>
                </a:endParaRPr>
              </a:p>
            </p:txBody>
          </p:sp>
          <p:sp>
            <p:nvSpPr>
              <p:cNvPr id="12" name="TextBox 11">
                <a:extLst>
                  <a:ext uri="{FF2B5EF4-FFF2-40B4-BE49-F238E27FC236}">
                    <a16:creationId xmlns:a16="http://schemas.microsoft.com/office/drawing/2014/main" id="{C29AB331-F4A1-4602-A9CE-52B7C12F97AD}"/>
                  </a:ext>
                </a:extLst>
              </p:cNvPr>
              <p:cNvSpPr txBox="1"/>
              <p:nvPr/>
            </p:nvSpPr>
            <p:spPr>
              <a:xfrm>
                <a:off x="3318510" y="5823803"/>
                <a:ext cx="14058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400" b="1" kern="1200" dirty="0">
                    <a:solidFill>
                      <a:srgbClr val="002B49"/>
                    </a:solidFill>
                    <a:latin typeface="Lato" panose="020F0502020204030203" pitchFamily="34" charset="0"/>
                    <a:ea typeface="+mn-ea"/>
                  </a:rPr>
                  <a:t>Revising</a:t>
                </a:r>
              </a:p>
            </p:txBody>
          </p:sp>
        </p:grpSp>
      </p:grpSp>
      <p:sp>
        <p:nvSpPr>
          <p:cNvPr id="15" name="Rectangle 14">
            <a:extLst>
              <a:ext uri="{FF2B5EF4-FFF2-40B4-BE49-F238E27FC236}">
                <a16:creationId xmlns:a16="http://schemas.microsoft.com/office/drawing/2014/main" id="{3B9A8D43-8F0D-4FEF-BBAC-34496BCA290D}"/>
              </a:ext>
            </a:extLst>
          </p:cNvPr>
          <p:cNvSpPr/>
          <p:nvPr/>
        </p:nvSpPr>
        <p:spPr>
          <a:xfrm>
            <a:off x="465452" y="2372533"/>
            <a:ext cx="6096000" cy="2462213"/>
          </a:xfrm>
          <a:prstGeom prst="rect">
            <a:avLst/>
          </a:prstGeom>
        </p:spPr>
        <p:txBody>
          <a:bodyPr>
            <a:spAutoFit/>
          </a:bodyPr>
          <a:lstStyle/>
          <a:p>
            <a:pPr marL="342900" indent="-342900">
              <a:spcBef>
                <a:spcPts val="1200"/>
              </a:spcBef>
              <a:buClr>
                <a:srgbClr val="0070C0"/>
              </a:buClr>
              <a:buFont typeface="Arial" panose="020B0604020202020204" pitchFamily="34" charset="0"/>
              <a:buChar char="•"/>
            </a:pPr>
            <a:r>
              <a:rPr lang="en-US" sz="2400" dirty="0">
                <a:solidFill>
                  <a:srgbClr val="383838"/>
                </a:solidFill>
                <a:latin typeface="Lato" panose="020F0502020204030203" pitchFamily="34" charset="0"/>
              </a:rPr>
              <a:t>After testing the most recent iteration of a design, changes and refinements are made</a:t>
            </a:r>
          </a:p>
          <a:p>
            <a:pPr marL="342900" indent="-342900">
              <a:spcBef>
                <a:spcPts val="1200"/>
              </a:spcBef>
              <a:buClr>
                <a:srgbClr val="0070C0"/>
              </a:buClr>
              <a:buFont typeface="Arial" panose="020B0604020202020204" pitchFamily="34" charset="0"/>
              <a:buChar char="•"/>
            </a:pPr>
            <a:r>
              <a:rPr lang="en-US" sz="2400" dirty="0">
                <a:solidFill>
                  <a:srgbClr val="383838"/>
                </a:solidFill>
                <a:latin typeface="Lato" panose="020F0502020204030203" pitchFamily="34" charset="0"/>
              </a:rPr>
              <a:t>This process is intended to ultimately improve the quality and functionality of a design</a:t>
            </a:r>
            <a:endParaRPr lang="en-GB" sz="2400" dirty="0">
              <a:solidFill>
                <a:srgbClr val="383838"/>
              </a:solidFill>
              <a:latin typeface="Lato" panose="020F0502020204030203" pitchFamily="34" charset="0"/>
            </a:endParaRPr>
          </a:p>
        </p:txBody>
      </p:sp>
    </p:spTree>
    <p:extLst>
      <p:ext uri="{BB962C8B-B14F-4D97-AF65-F5344CB8AC3E}">
        <p14:creationId xmlns:p14="http://schemas.microsoft.com/office/powerpoint/2010/main" val="79604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EB70-984E-44EC-8EC5-13A34FD19AAC}"/>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Iterative Design - Example</a:t>
            </a:r>
          </a:p>
        </p:txBody>
      </p:sp>
      <p:sp>
        <p:nvSpPr>
          <p:cNvPr id="3" name="Content Placeholder 2">
            <a:extLst>
              <a:ext uri="{FF2B5EF4-FFF2-40B4-BE49-F238E27FC236}">
                <a16:creationId xmlns:a16="http://schemas.microsoft.com/office/drawing/2014/main" id="{0CA3ABE9-F7E8-49A3-9840-C2214C5922D2}"/>
              </a:ext>
            </a:extLst>
          </p:cNvPr>
          <p:cNvSpPr>
            <a:spLocks noGrp="1"/>
          </p:cNvSpPr>
          <p:nvPr>
            <p:ph idx="1"/>
          </p:nvPr>
        </p:nvSpPr>
        <p:spPr>
          <a:xfrm>
            <a:off x="515207" y="1099727"/>
            <a:ext cx="6137053" cy="2935064"/>
          </a:xfrm>
        </p:spPr>
        <p:txBody>
          <a:bodyPr/>
          <a:lstStyle/>
          <a:p>
            <a:pPr marL="0" indent="0">
              <a:buNone/>
            </a:pPr>
            <a:r>
              <a:rPr lang="en-GB" sz="2000" b="1" dirty="0">
                <a:latin typeface="Lato" panose="020F0502020204030203" pitchFamily="34" charset="0"/>
                <a:ea typeface="Lato" panose="020F0502020204030203" pitchFamily="34" charset="0"/>
                <a:cs typeface="Lato" panose="020F0502020204030203" pitchFamily="34" charset="0"/>
              </a:rPr>
              <a:t>Daddy Dollar</a:t>
            </a:r>
            <a:endParaRPr lang="en-GB" sz="1600" dirty="0">
              <a:latin typeface="Lato" panose="020F0502020204030203" pitchFamily="34" charset="0"/>
              <a:ea typeface="Lato" panose="020F0502020204030203" pitchFamily="34" charset="0"/>
              <a:cs typeface="Lato" panose="020F0502020204030203" pitchFamily="34" charset="0"/>
            </a:endParaRPr>
          </a:p>
          <a:p>
            <a:r>
              <a:rPr lang="en-GB" sz="1800" dirty="0">
                <a:latin typeface="Lato" panose="020F0502020204030203" pitchFamily="34" charset="0"/>
                <a:ea typeface="Lato" panose="020F0502020204030203" pitchFamily="34" charset="0"/>
                <a:cs typeface="Lato" panose="020F0502020204030203" pitchFamily="34" charset="0"/>
              </a:rPr>
              <a:t>The designer wanted to give a reward to his children that he ‘caught’ being good</a:t>
            </a:r>
          </a:p>
          <a:p>
            <a:r>
              <a:rPr lang="en-US" sz="1800" dirty="0">
                <a:latin typeface="Lato" panose="020F0502020204030203" pitchFamily="34" charset="0"/>
                <a:ea typeface="Lato" panose="020F0502020204030203" pitchFamily="34" charset="0"/>
                <a:cs typeface="Lato" panose="020F0502020204030203" pitchFamily="34" charset="0"/>
              </a:rPr>
              <a:t>The first Daddy Dollar was created in </a:t>
            </a:r>
            <a:r>
              <a:rPr lang="en-US" sz="1800" dirty="0" err="1">
                <a:latin typeface="Lato" panose="020F0502020204030203" pitchFamily="34" charset="0"/>
                <a:ea typeface="Lato" panose="020F0502020204030203" pitchFamily="34" charset="0"/>
                <a:cs typeface="Lato" panose="020F0502020204030203" pitchFamily="34" charset="0"/>
              </a:rPr>
              <a:t>Tinkercad</a:t>
            </a:r>
            <a:r>
              <a:rPr lang="en-US" sz="1800" dirty="0">
                <a:latin typeface="Lato" panose="020F0502020204030203" pitchFamily="34" charset="0"/>
                <a:ea typeface="Lato" panose="020F0502020204030203" pitchFamily="34" charset="0"/>
                <a:cs typeface="Lato" panose="020F0502020204030203" pitchFamily="34" charset="0"/>
              </a:rPr>
              <a:t> as a beveled disc with a dollar sign printed in clear PLA. The model worked as a token</a:t>
            </a:r>
          </a:p>
          <a:p>
            <a:r>
              <a:rPr lang="en-US" sz="1800" dirty="0">
                <a:latin typeface="Lato" panose="020F0502020204030203" pitchFamily="34" charset="0"/>
                <a:ea typeface="Lato" panose="020F0502020204030203" pitchFamily="34" charset="0"/>
                <a:cs typeface="Lato" panose="020F0502020204030203" pitchFamily="34" charset="0"/>
              </a:rPr>
              <a:t>The second iteration used a Sharpie to highlight the dollar sign so that the symbol would pop</a:t>
            </a:r>
          </a:p>
          <a:p>
            <a:r>
              <a:rPr lang="en-US" sz="1800" dirty="0">
                <a:latin typeface="Lato" panose="020F0502020204030203" pitchFamily="34" charset="0"/>
                <a:ea typeface="Lato" panose="020F0502020204030203" pitchFamily="34" charset="0"/>
                <a:cs typeface="Lato" panose="020F0502020204030203" pitchFamily="34" charset="0"/>
              </a:rPr>
              <a:t>The third iteration tried an opaque filament instead of transparent</a:t>
            </a:r>
            <a:endParaRPr lang="en-GB" dirty="0">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42756DCE-DF5D-403E-B047-DBCF7005BE1C}"/>
              </a:ext>
            </a:extLst>
          </p:cNvPr>
          <p:cNvPicPr>
            <a:picLocks noChangeAspect="1"/>
          </p:cNvPicPr>
          <p:nvPr/>
        </p:nvPicPr>
        <p:blipFill>
          <a:blip r:embed="rId3"/>
          <a:stretch>
            <a:fillRect/>
          </a:stretch>
        </p:blipFill>
        <p:spPr>
          <a:xfrm>
            <a:off x="6618530" y="1099726"/>
            <a:ext cx="5371429" cy="2638095"/>
          </a:xfrm>
          <a:prstGeom prst="rect">
            <a:avLst/>
          </a:prstGeom>
        </p:spPr>
      </p:pic>
      <p:sp>
        <p:nvSpPr>
          <p:cNvPr id="4" name="Rectangle 3">
            <a:extLst>
              <a:ext uri="{FF2B5EF4-FFF2-40B4-BE49-F238E27FC236}">
                <a16:creationId xmlns:a16="http://schemas.microsoft.com/office/drawing/2014/main" id="{91186587-0181-4FD6-A1EA-B06D5C16A7D5}"/>
              </a:ext>
            </a:extLst>
          </p:cNvPr>
          <p:cNvSpPr/>
          <p:nvPr/>
        </p:nvSpPr>
        <p:spPr>
          <a:xfrm>
            <a:off x="435197" y="4173036"/>
            <a:ext cx="11337925" cy="2062103"/>
          </a:xfrm>
          <a:prstGeom prst="rect">
            <a:avLst/>
          </a:prstGeom>
        </p:spPr>
        <p:txBody>
          <a:bodyPr wrap="square">
            <a:spAutoFit/>
          </a:bodyPr>
          <a:lstStyle/>
          <a:p>
            <a:pPr marL="342000" indent="-342000">
              <a:spcBef>
                <a:spcPts val="600"/>
              </a:spcBef>
              <a:buClr>
                <a:srgbClr val="0091BD"/>
              </a:buClr>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fourth iteration out of a grey filament echoes a metal coin</a:t>
            </a:r>
          </a:p>
          <a:p>
            <a:pPr marL="342000" indent="-342000">
              <a:spcBef>
                <a:spcPts val="600"/>
              </a:spcBef>
              <a:buClr>
                <a:srgbClr val="0091BD"/>
              </a:buClr>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fifth iteration has the symbol punched through the disc so that it can be seen on either side as well as being strung together on a string. The new version prints more quickly and uses less material</a:t>
            </a:r>
          </a:p>
          <a:p>
            <a:pPr marL="342000" indent="-342000">
              <a:spcBef>
                <a:spcPts val="600"/>
              </a:spcBef>
              <a:buClr>
                <a:srgbClr val="0091BD"/>
              </a:buClr>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sixth iteration uses a darker colored filament</a:t>
            </a:r>
          </a:p>
          <a:p>
            <a:pPr marL="342000" indent="-342000">
              <a:spcBef>
                <a:spcPts val="600"/>
              </a:spcBef>
              <a:buClr>
                <a:srgbClr val="0091BD"/>
              </a:buClr>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seventh iteration returns to the grey filament to more closely resemble filament</a:t>
            </a:r>
          </a:p>
          <a:p>
            <a:pPr marL="342000" indent="-342000">
              <a:spcBef>
                <a:spcPts val="600"/>
              </a:spcBef>
              <a:buClr>
                <a:srgbClr val="0091BD"/>
              </a:buClr>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eighth iteration uses </a:t>
            </a:r>
            <a:r>
              <a:rPr lang="en-US" dirty="0" err="1">
                <a:latin typeface="Lato" panose="020F0502020204030203" pitchFamily="34" charset="0"/>
                <a:ea typeface="Lato" panose="020F0502020204030203" pitchFamily="34" charset="0"/>
                <a:cs typeface="Lato" panose="020F0502020204030203" pitchFamily="34" charset="0"/>
              </a:rPr>
              <a:t>BronzeFill</a:t>
            </a:r>
            <a:r>
              <a:rPr lang="en-US" dirty="0">
                <a:latin typeface="Lato" panose="020F0502020204030203" pitchFamily="34" charset="0"/>
                <a:ea typeface="Lato" panose="020F0502020204030203" pitchFamily="34" charset="0"/>
                <a:cs typeface="Lato" panose="020F0502020204030203" pitchFamily="34" charset="0"/>
              </a:rPr>
              <a:t> from </a:t>
            </a:r>
            <a:r>
              <a:rPr lang="en-US" dirty="0" err="1">
                <a:latin typeface="Lato" panose="020F0502020204030203" pitchFamily="34" charset="0"/>
                <a:ea typeface="Lato" panose="020F0502020204030203" pitchFamily="34" charset="0"/>
                <a:cs typeface="Lato" panose="020F0502020204030203" pitchFamily="34" charset="0"/>
              </a:rPr>
              <a:t>ColorFabb</a:t>
            </a:r>
            <a:r>
              <a:rPr lang="en-US" dirty="0">
                <a:latin typeface="Lato" panose="020F0502020204030203" pitchFamily="34" charset="0"/>
                <a:ea typeface="Lato" panose="020F0502020204030203" pitchFamily="34" charset="0"/>
                <a:cs typeface="Lato" panose="020F0502020204030203" pitchFamily="34" charset="0"/>
              </a:rPr>
              <a:t> to closely emulate  metal coin</a:t>
            </a:r>
            <a:endParaRPr lang="en-GB"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94579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EB70-984E-44EC-8EC5-13A34FD19AAC}"/>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Iterative Design - Example</a:t>
            </a:r>
          </a:p>
        </p:txBody>
      </p:sp>
      <p:sp>
        <p:nvSpPr>
          <p:cNvPr id="3" name="Content Placeholder 2">
            <a:extLst>
              <a:ext uri="{FF2B5EF4-FFF2-40B4-BE49-F238E27FC236}">
                <a16:creationId xmlns:a16="http://schemas.microsoft.com/office/drawing/2014/main" id="{0CA3ABE9-F7E8-49A3-9840-C2214C5922D2}"/>
              </a:ext>
            </a:extLst>
          </p:cNvPr>
          <p:cNvSpPr>
            <a:spLocks noGrp="1"/>
          </p:cNvSpPr>
          <p:nvPr>
            <p:ph idx="1"/>
          </p:nvPr>
        </p:nvSpPr>
        <p:spPr>
          <a:xfrm>
            <a:off x="503777" y="1099726"/>
            <a:ext cx="5919883" cy="3220814"/>
          </a:xfrm>
        </p:spPr>
        <p:txBody>
          <a:bodyPr/>
          <a:lstStyle/>
          <a:p>
            <a:pPr marL="0" indent="0">
              <a:buNone/>
            </a:pPr>
            <a:r>
              <a:rPr lang="en-GB" b="1" dirty="0">
                <a:latin typeface="Lato" panose="020F0502020204030203" pitchFamily="34" charset="0"/>
                <a:ea typeface="Lato" panose="020F0502020204030203" pitchFamily="34" charset="0"/>
                <a:cs typeface="Lato" panose="020F0502020204030203" pitchFamily="34" charset="0"/>
              </a:rPr>
              <a:t>Daddy Dollar </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Each iteration allowed for experimentation with different layouts, </a:t>
            </a:r>
            <a:r>
              <a:rPr lang="en-US" dirty="0" err="1">
                <a:latin typeface="Lato" panose="020F0502020204030203" pitchFamily="34" charset="0"/>
                <a:ea typeface="Lato" panose="020F0502020204030203" pitchFamily="34" charset="0"/>
                <a:cs typeface="Lato" panose="020F0502020204030203" pitchFamily="34" charset="0"/>
              </a:rPr>
              <a:t>colour</a:t>
            </a:r>
            <a:r>
              <a:rPr lang="en-US" dirty="0">
                <a:latin typeface="Lato" panose="020F0502020204030203" pitchFamily="34" charset="0"/>
                <a:ea typeface="Lato" panose="020F0502020204030203" pitchFamily="34" charset="0"/>
                <a:cs typeface="Lato" panose="020F0502020204030203" pitchFamily="34" charset="0"/>
              </a:rPr>
              <a:t> and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material</a:t>
            </a:r>
            <a:r>
              <a:rPr lang="en-US" dirty="0">
                <a:solidFill>
                  <a:srgbClr val="002B49"/>
                </a:solidFill>
                <a:latin typeface="Lato" panose="020F0502020204030203" pitchFamily="34" charset="0"/>
                <a:ea typeface="Lato" panose="020F0502020204030203" pitchFamily="34" charset="0"/>
                <a:cs typeface="Lato" panose="020F0502020204030203" pitchFamily="34" charset="0"/>
              </a:rPr>
              <a:t>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While the difference between individual iterations is small the leap from first to last iteration is huge </a:t>
            </a:r>
          </a:p>
          <a:p>
            <a:endParaRPr lang="en-US" sz="1400" dirty="0">
              <a:latin typeface="Lato" panose="020F0502020204030203" pitchFamily="34" charset="0"/>
              <a:ea typeface="Lato" panose="020F0502020204030203" pitchFamily="34" charset="0"/>
              <a:cs typeface="Lato" panose="020F0502020204030203" pitchFamily="34" charset="0"/>
            </a:endParaRPr>
          </a:p>
          <a:p>
            <a:endParaRPr lang="en-US" sz="1400" dirty="0">
              <a:latin typeface="Lato" panose="020F0502020204030203" pitchFamily="34" charset="0"/>
              <a:ea typeface="Lato" panose="020F0502020204030203" pitchFamily="34" charset="0"/>
              <a:cs typeface="Lato" panose="020F0502020204030203" pitchFamily="34" charset="0"/>
            </a:endParaRPr>
          </a:p>
          <a:p>
            <a:endParaRPr lang="en-US" sz="1400" dirty="0">
              <a:latin typeface="Lato" panose="020F0502020204030203" pitchFamily="34" charset="0"/>
              <a:ea typeface="Lato" panose="020F0502020204030203" pitchFamily="34" charset="0"/>
              <a:cs typeface="Lato" panose="020F0502020204030203" pitchFamily="34" charset="0"/>
            </a:endParaRPr>
          </a:p>
          <a:p>
            <a:endParaRPr lang="en-US" sz="1400" dirty="0">
              <a:latin typeface="Lato" panose="020F0502020204030203" pitchFamily="34" charset="0"/>
              <a:ea typeface="Lato" panose="020F0502020204030203" pitchFamily="34" charset="0"/>
              <a:cs typeface="Lato" panose="020F0502020204030203" pitchFamily="34" charset="0"/>
            </a:endParaRPr>
          </a:p>
          <a:p>
            <a:endParaRPr lang="en-US" sz="1400" dirty="0">
              <a:latin typeface="Lato" panose="020F0502020204030203" pitchFamily="34" charset="0"/>
              <a:ea typeface="Lato" panose="020F0502020204030203" pitchFamily="34" charset="0"/>
              <a:cs typeface="Lato" panose="020F0502020204030203" pitchFamily="34" charset="0"/>
            </a:endParaRPr>
          </a:p>
          <a:p>
            <a:endParaRPr lang="en-US" sz="1400" dirty="0">
              <a:latin typeface="Lato" panose="020F0502020204030203" pitchFamily="34" charset="0"/>
              <a:ea typeface="Lato" panose="020F0502020204030203" pitchFamily="34" charset="0"/>
              <a:cs typeface="Lato" panose="020F0502020204030203" pitchFamily="34" charset="0"/>
            </a:endParaRPr>
          </a:p>
          <a:p>
            <a:endParaRPr lang="en-US" sz="14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42756DCE-DF5D-403E-B047-DBCF7005BE1C}"/>
              </a:ext>
            </a:extLst>
          </p:cNvPr>
          <p:cNvPicPr>
            <a:picLocks noChangeAspect="1"/>
          </p:cNvPicPr>
          <p:nvPr/>
        </p:nvPicPr>
        <p:blipFill>
          <a:blip r:embed="rId3"/>
          <a:stretch>
            <a:fillRect/>
          </a:stretch>
        </p:blipFill>
        <p:spPr>
          <a:xfrm>
            <a:off x="6618530" y="1099726"/>
            <a:ext cx="5371429" cy="2638095"/>
          </a:xfrm>
          <a:prstGeom prst="rect">
            <a:avLst/>
          </a:prstGeom>
        </p:spPr>
      </p:pic>
    </p:spTree>
    <p:extLst>
      <p:ext uri="{BB962C8B-B14F-4D97-AF65-F5344CB8AC3E}">
        <p14:creationId xmlns:p14="http://schemas.microsoft.com/office/powerpoint/2010/main" val="293102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6CA0-8110-47F4-A08D-1E356FC04797}"/>
              </a:ext>
            </a:extLst>
          </p:cNvPr>
          <p:cNvSpPr>
            <a:spLocks noGrp="1"/>
          </p:cNvSpPr>
          <p:nvPr>
            <p:ph type="title"/>
          </p:nvPr>
        </p:nvSpPr>
        <p:spPr>
          <a:xfrm>
            <a:off x="505618" y="137869"/>
            <a:ext cx="11180763" cy="666750"/>
          </a:xfrm>
        </p:spPr>
        <p:txBody>
          <a:bodyPr/>
          <a:lstStyle/>
          <a:p>
            <a:r>
              <a:rPr lang="en-GB" dirty="0">
                <a:latin typeface="Lato" panose="020F0502020204030203" pitchFamily="34" charset="0"/>
                <a:ea typeface="Lato" panose="020F0502020204030203" pitchFamily="34" charset="0"/>
                <a:cs typeface="Lato" panose="020F0502020204030203" pitchFamily="34" charset="0"/>
              </a:rPr>
              <a:t>Materials</a:t>
            </a:r>
          </a:p>
        </p:txBody>
      </p:sp>
      <p:sp>
        <p:nvSpPr>
          <p:cNvPr id="3" name="Content Placeholder 2">
            <a:extLst>
              <a:ext uri="{FF2B5EF4-FFF2-40B4-BE49-F238E27FC236}">
                <a16:creationId xmlns:a16="http://schemas.microsoft.com/office/drawing/2014/main" id="{33DFAED8-60C3-46B7-B310-F1CB45DB645C}"/>
              </a:ext>
            </a:extLst>
          </p:cNvPr>
          <p:cNvSpPr>
            <a:spLocks noGrp="1"/>
          </p:cNvSpPr>
          <p:nvPr>
            <p:ph idx="1"/>
          </p:nvPr>
        </p:nvSpPr>
        <p:spPr>
          <a:xfrm>
            <a:off x="492125" y="1237785"/>
            <a:ext cx="4365625" cy="3859995"/>
          </a:xfrm>
        </p:spPr>
        <p:txBody>
          <a:bodyPr/>
          <a:lstStyle/>
          <a:p>
            <a:pPr marL="0" indent="0">
              <a:buNone/>
            </a:pPr>
            <a:r>
              <a:rPr lang="en-GB" b="1" dirty="0">
                <a:latin typeface="Lato" panose="020F0502020204030203" pitchFamily="34" charset="0"/>
                <a:ea typeface="Lato" panose="020F0502020204030203" pitchFamily="34" charset="0"/>
                <a:cs typeface="Lato" panose="020F0502020204030203" pitchFamily="34" charset="0"/>
              </a:rPr>
              <a:t>Cardboard </a:t>
            </a:r>
          </a:p>
          <a:p>
            <a:pPr lvl="1"/>
            <a:r>
              <a:rPr lang="en-GB" sz="2400" dirty="0">
                <a:latin typeface="Lato" panose="020F0502020204030203" pitchFamily="34" charset="0"/>
                <a:ea typeface="Lato" panose="020F0502020204030203" pitchFamily="34" charset="0"/>
                <a:cs typeface="Lato" panose="020F0502020204030203" pitchFamily="34" charset="0"/>
              </a:rPr>
              <a:t>Lightweight</a:t>
            </a:r>
          </a:p>
          <a:p>
            <a:pPr lvl="1"/>
            <a:r>
              <a:rPr lang="en-GB" sz="2400" dirty="0">
                <a:latin typeface="Lato" panose="020F0502020204030203" pitchFamily="34" charset="0"/>
                <a:ea typeface="Lato" panose="020F0502020204030203" pitchFamily="34" charset="0"/>
                <a:cs typeface="Lato" panose="020F0502020204030203" pitchFamily="34" charset="0"/>
              </a:rPr>
              <a:t>Impact resistant</a:t>
            </a:r>
          </a:p>
          <a:p>
            <a:pPr marL="0" indent="0">
              <a:buNone/>
            </a:pPr>
            <a:endParaRPr lang="en-GB" b="1" dirty="0">
              <a:latin typeface="Lato" panose="020F0502020204030203" pitchFamily="34" charset="0"/>
              <a:ea typeface="Lato" panose="020F0502020204030203" pitchFamily="34" charset="0"/>
              <a:cs typeface="Lato" panose="020F0502020204030203" pitchFamily="34" charset="0"/>
            </a:endParaRPr>
          </a:p>
          <a:p>
            <a:pPr marL="0" indent="0">
              <a:buNone/>
            </a:pPr>
            <a:r>
              <a:rPr lang="en-GB" b="1" dirty="0">
                <a:latin typeface="Lato" panose="020F0502020204030203" pitchFamily="34" charset="0"/>
                <a:ea typeface="Lato" panose="020F0502020204030203" pitchFamily="34" charset="0"/>
                <a:cs typeface="Lato" panose="020F0502020204030203" pitchFamily="34" charset="0"/>
              </a:rPr>
              <a:t>Balsa wood</a:t>
            </a:r>
          </a:p>
          <a:p>
            <a:pPr lvl="1"/>
            <a:r>
              <a:rPr lang="en-GB" sz="2400" dirty="0">
                <a:latin typeface="Lato" panose="020F0502020204030203" pitchFamily="34" charset="0"/>
                <a:ea typeface="Lato" panose="020F0502020204030203" pitchFamily="34" charset="0"/>
                <a:cs typeface="Lato" panose="020F0502020204030203" pitchFamily="34" charset="0"/>
              </a:rPr>
              <a:t>Lightweight</a:t>
            </a:r>
          </a:p>
          <a:p>
            <a:pPr lvl="1"/>
            <a:r>
              <a:rPr lang="en-GB" sz="2400" dirty="0">
                <a:latin typeface="Lato" panose="020F0502020204030203" pitchFamily="34" charset="0"/>
                <a:ea typeface="Lato" panose="020F0502020204030203" pitchFamily="34" charset="0"/>
                <a:cs typeface="Lato" panose="020F0502020204030203" pitchFamily="34" charset="0"/>
              </a:rPr>
              <a:t>Can be brittle</a:t>
            </a:r>
          </a:p>
          <a:p>
            <a:pPr marL="0" indent="0">
              <a:buNone/>
            </a:pPr>
            <a:endParaRPr lang="en-GB" b="1" dirty="0">
              <a:latin typeface="Lato" panose="020F0502020204030203" pitchFamily="34" charset="0"/>
              <a:ea typeface="Lato" panose="020F0502020204030203" pitchFamily="34" charset="0"/>
              <a:cs typeface="Lato" panose="020F0502020204030203" pitchFamily="34" charset="0"/>
            </a:endParaRPr>
          </a:p>
          <a:p>
            <a:pPr marL="0" indent="0">
              <a:buNone/>
            </a:pPr>
            <a:r>
              <a:rPr lang="en-GB" b="1" dirty="0">
                <a:latin typeface="Lato" panose="020F0502020204030203" pitchFamily="34" charset="0"/>
                <a:ea typeface="Lato" panose="020F0502020204030203" pitchFamily="34" charset="0"/>
                <a:cs typeface="Lato" panose="020F0502020204030203" pitchFamily="34" charset="0"/>
              </a:rPr>
              <a:t>Paper straws</a:t>
            </a:r>
          </a:p>
          <a:p>
            <a:pPr lvl="1"/>
            <a:r>
              <a:rPr lang="en-GB" sz="2400" dirty="0">
                <a:latin typeface="Lato" panose="020F0502020204030203" pitchFamily="34" charset="0"/>
                <a:ea typeface="Lato" panose="020F0502020204030203" pitchFamily="34" charset="0"/>
                <a:cs typeface="Lato" panose="020F0502020204030203" pitchFamily="34" charset="0"/>
              </a:rPr>
              <a:t>Good rigidity</a:t>
            </a:r>
          </a:p>
          <a:p>
            <a:pPr lvl="1"/>
            <a:r>
              <a:rPr lang="en-GB" sz="2400" dirty="0">
                <a:latin typeface="Lato" panose="020F0502020204030203" pitchFamily="34" charset="0"/>
                <a:ea typeface="Lato" panose="020F0502020204030203" pitchFamily="34" charset="0"/>
                <a:cs typeface="Lato" panose="020F0502020204030203" pitchFamily="34" charset="0"/>
              </a:rPr>
              <a:t>High compression strength</a:t>
            </a:r>
          </a:p>
          <a:p>
            <a:pPr marL="0" indent="0">
              <a:buNone/>
            </a:pPr>
            <a:endParaRPr lang="en-GB" sz="2000" dirty="0"/>
          </a:p>
        </p:txBody>
      </p:sp>
      <p:sp>
        <p:nvSpPr>
          <p:cNvPr id="4" name="Rectangle 3">
            <a:extLst>
              <a:ext uri="{FF2B5EF4-FFF2-40B4-BE49-F238E27FC236}">
                <a16:creationId xmlns:a16="http://schemas.microsoft.com/office/drawing/2014/main" id="{5B019D84-D805-466E-82EE-C1BE0A967D58}"/>
              </a:ext>
            </a:extLst>
          </p:cNvPr>
          <p:cNvSpPr/>
          <p:nvPr/>
        </p:nvSpPr>
        <p:spPr>
          <a:xfrm>
            <a:off x="4591050" y="1470452"/>
            <a:ext cx="6096000" cy="830997"/>
          </a:xfrm>
          <a:prstGeom prst="rect">
            <a:avLst/>
          </a:prstGeom>
        </p:spPr>
        <p:txBody>
          <a:bodyPr>
            <a:spAutoFit/>
          </a:bodyPr>
          <a:lstStyle/>
          <a:p>
            <a:pPr marL="581343" lvl="1" indent="-166688">
              <a:spcBef>
                <a:spcPts val="0"/>
              </a:spcBef>
              <a:spcAft>
                <a:spcPts val="0"/>
              </a:spcAft>
              <a:buClr>
                <a:srgbClr val="0091BD"/>
              </a:buClr>
              <a:buSzPct val="80000"/>
              <a:buFont typeface="Arial" charset="0"/>
              <a:buChar char="•"/>
            </a:pPr>
            <a:r>
              <a:rPr lang="en-GB" sz="2400" dirty="0">
                <a:solidFill>
                  <a:srgbClr val="383838"/>
                </a:solidFill>
                <a:latin typeface="Lato" panose="020F0502020204030203" pitchFamily="34" charset="0"/>
                <a:ea typeface="Lato" panose="020F0502020204030203" pitchFamily="34" charset="0"/>
                <a:cs typeface="Lato" panose="020F0502020204030203" pitchFamily="34" charset="0"/>
              </a:rPr>
              <a:t>Not great in the rain</a:t>
            </a:r>
          </a:p>
          <a:p>
            <a:pPr marL="581343" lvl="1" indent="-166688">
              <a:spcBef>
                <a:spcPts val="0"/>
              </a:spcBef>
              <a:spcAft>
                <a:spcPts val="0"/>
              </a:spcAft>
              <a:buClr>
                <a:srgbClr val="0091BD"/>
              </a:buClr>
              <a:buSzPct val="80000"/>
              <a:buFont typeface="Arial" charset="0"/>
              <a:buChar char="•"/>
            </a:pPr>
            <a:r>
              <a:rPr lang="en-GB" sz="2400" dirty="0">
                <a:solidFill>
                  <a:srgbClr val="383838"/>
                </a:solidFill>
                <a:latin typeface="Lato" panose="020F0502020204030203" pitchFamily="34" charset="0"/>
                <a:ea typeface="Lato" panose="020F0502020204030203" pitchFamily="34" charset="0"/>
                <a:cs typeface="Lato" panose="020F0502020204030203" pitchFamily="34" charset="0"/>
              </a:rPr>
              <a:t>Easy to cut complex shapes</a:t>
            </a:r>
          </a:p>
        </p:txBody>
      </p:sp>
      <p:sp>
        <p:nvSpPr>
          <p:cNvPr id="5" name="Rectangle 4">
            <a:extLst>
              <a:ext uri="{FF2B5EF4-FFF2-40B4-BE49-F238E27FC236}">
                <a16:creationId xmlns:a16="http://schemas.microsoft.com/office/drawing/2014/main" id="{7EC3BF88-2B6F-4774-95F4-860BFBB127A5}"/>
              </a:ext>
            </a:extLst>
          </p:cNvPr>
          <p:cNvSpPr/>
          <p:nvPr/>
        </p:nvSpPr>
        <p:spPr>
          <a:xfrm>
            <a:off x="4591050" y="3167782"/>
            <a:ext cx="5763116" cy="461665"/>
          </a:xfrm>
          <a:prstGeom prst="rect">
            <a:avLst/>
          </a:prstGeom>
        </p:spPr>
        <p:txBody>
          <a:bodyPr wrap="none">
            <a:spAutoFit/>
          </a:bodyPr>
          <a:lstStyle/>
          <a:p>
            <a:pPr marL="581343" lvl="1" indent="-166688">
              <a:spcBef>
                <a:spcPts val="0"/>
              </a:spcBef>
              <a:spcAft>
                <a:spcPts val="0"/>
              </a:spcAft>
              <a:buClr>
                <a:schemeClr val="accent1"/>
              </a:buClr>
              <a:buSzPct val="80000"/>
              <a:buFont typeface="Arial" charset="0"/>
              <a:buChar char="•"/>
            </a:pPr>
            <a:r>
              <a:rPr lang="en-GB" sz="2400" dirty="0">
                <a:solidFill>
                  <a:srgbClr val="383838"/>
                </a:solidFill>
                <a:latin typeface="Lato" panose="020F0502020204030203" pitchFamily="34" charset="0"/>
              </a:rPr>
              <a:t>Can be laser cut for complex shapes</a:t>
            </a:r>
          </a:p>
        </p:txBody>
      </p:sp>
      <p:sp>
        <p:nvSpPr>
          <p:cNvPr id="7" name="Rectangle 6">
            <a:extLst>
              <a:ext uri="{FF2B5EF4-FFF2-40B4-BE49-F238E27FC236}">
                <a16:creationId xmlns:a16="http://schemas.microsoft.com/office/drawing/2014/main" id="{84832A84-7980-4AA6-B6C6-FFF1140D7CF2}"/>
              </a:ext>
            </a:extLst>
          </p:cNvPr>
          <p:cNvSpPr/>
          <p:nvPr/>
        </p:nvSpPr>
        <p:spPr>
          <a:xfrm>
            <a:off x="4616760" y="4748681"/>
            <a:ext cx="5665975" cy="461665"/>
          </a:xfrm>
          <a:prstGeom prst="rect">
            <a:avLst/>
          </a:prstGeom>
        </p:spPr>
        <p:txBody>
          <a:bodyPr wrap="none">
            <a:spAutoFit/>
          </a:bodyPr>
          <a:lstStyle/>
          <a:p>
            <a:pPr marL="581343" lvl="1" indent="-166688">
              <a:spcBef>
                <a:spcPts val="0"/>
              </a:spcBef>
              <a:spcAft>
                <a:spcPts val="0"/>
              </a:spcAft>
              <a:buClr>
                <a:srgbClr val="0091BD"/>
              </a:buClr>
              <a:buSzPct val="80000"/>
              <a:buFont typeface="Arial" charset="0"/>
              <a:buChar char="•"/>
            </a:pPr>
            <a:r>
              <a:rPr lang="en-GB" sz="2400" dirty="0">
                <a:solidFill>
                  <a:srgbClr val="383838"/>
                </a:solidFill>
                <a:latin typeface="Lato" panose="020F0502020204030203" pitchFamily="34" charset="0"/>
                <a:ea typeface="Lato" panose="020F0502020204030203" pitchFamily="34" charset="0"/>
                <a:cs typeface="Lato" panose="020F0502020204030203" pitchFamily="34" charset="0"/>
              </a:rPr>
              <a:t>Can be used to support curved shells</a:t>
            </a:r>
          </a:p>
        </p:txBody>
      </p:sp>
    </p:spTree>
    <p:extLst>
      <p:ext uri="{BB962C8B-B14F-4D97-AF65-F5344CB8AC3E}">
        <p14:creationId xmlns:p14="http://schemas.microsoft.com/office/powerpoint/2010/main" val="363818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6CA0-8110-47F4-A08D-1E356FC04797}"/>
              </a:ext>
            </a:extLst>
          </p:cNvPr>
          <p:cNvSpPr>
            <a:spLocks noGrp="1"/>
          </p:cNvSpPr>
          <p:nvPr>
            <p:ph type="title"/>
          </p:nvPr>
        </p:nvSpPr>
        <p:spPr/>
        <p:txBody>
          <a:bodyPr/>
          <a:lstStyle/>
          <a:p>
            <a:r>
              <a:rPr lang="en-GB" dirty="0"/>
              <a:t>Body Shell</a:t>
            </a:r>
          </a:p>
        </p:txBody>
      </p:sp>
      <p:sp>
        <p:nvSpPr>
          <p:cNvPr id="3" name="Content Placeholder 2">
            <a:extLst>
              <a:ext uri="{FF2B5EF4-FFF2-40B4-BE49-F238E27FC236}">
                <a16:creationId xmlns:a16="http://schemas.microsoft.com/office/drawing/2014/main" id="{33DFAED8-60C3-46B7-B310-F1CB45DB645C}"/>
              </a:ext>
            </a:extLst>
          </p:cNvPr>
          <p:cNvSpPr>
            <a:spLocks noGrp="1"/>
          </p:cNvSpPr>
          <p:nvPr>
            <p:ph idx="1"/>
          </p:nvPr>
        </p:nvSpPr>
        <p:spPr>
          <a:xfrm>
            <a:off x="492021" y="1131398"/>
            <a:ext cx="11180867" cy="4595203"/>
          </a:xfrm>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Nose to tail (including pen holder) – 140mm</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Rear axil floor pan width – 75mm</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Wheel to Wheel distance – 110mm</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Highest point (over battery pack) – 45mm</a:t>
            </a: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Access needed for:</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On/off switch</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Sonar sensors</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Light Sensors</a:t>
            </a:r>
          </a:p>
          <a:p>
            <a:pPr marL="0" indent="0">
              <a:spcBef>
                <a:spcPts val="1200"/>
              </a:spcBef>
              <a:buNone/>
            </a:pPr>
            <a:endParaRPr lang="en-GB" sz="2000" dirty="0">
              <a:latin typeface="Lato" panose="020F0502020204030203" pitchFamily="34" charset="0"/>
              <a:ea typeface="Lato" panose="020F0502020204030203" pitchFamily="34" charset="0"/>
              <a:cs typeface="Lato" panose="020F0502020204030203" pitchFamily="34" charset="0"/>
            </a:endParaRPr>
          </a:p>
        </p:txBody>
      </p:sp>
      <p:sp>
        <p:nvSpPr>
          <p:cNvPr id="5" name="Rectangle 4">
            <a:extLst>
              <a:ext uri="{FF2B5EF4-FFF2-40B4-BE49-F238E27FC236}">
                <a16:creationId xmlns:a16="http://schemas.microsoft.com/office/drawing/2014/main" id="{F4A2051E-A290-4C28-B66C-CE008CC16E16}"/>
              </a:ext>
            </a:extLst>
          </p:cNvPr>
          <p:cNvSpPr/>
          <p:nvPr/>
        </p:nvSpPr>
        <p:spPr>
          <a:xfrm>
            <a:off x="3619500" y="4216718"/>
            <a:ext cx="6096000" cy="984885"/>
          </a:xfrm>
          <a:prstGeom prst="rect">
            <a:avLst/>
          </a:prstGeom>
        </p:spPr>
        <p:txBody>
          <a:bodyPr>
            <a:spAutoFit/>
          </a:bodyPr>
          <a:lstStyle/>
          <a:p>
            <a:pPr marL="581343" lvl="1" indent="-166688">
              <a:spcBef>
                <a:spcPts val="1200"/>
              </a:spcBef>
              <a:spcAft>
                <a:spcPts val="0"/>
              </a:spcAft>
              <a:buClr>
                <a:srgbClr val="0091BD"/>
              </a:buClr>
              <a:buSzPct val="80000"/>
              <a:buFont typeface="Arial" charset="0"/>
              <a:buChar char="•"/>
            </a:pPr>
            <a:r>
              <a:rPr lang="en-GB" sz="2400" dirty="0">
                <a:solidFill>
                  <a:srgbClr val="383838"/>
                </a:solidFill>
                <a:latin typeface="Lato" panose="020F0502020204030203" pitchFamily="34" charset="0"/>
                <a:ea typeface="Lato" panose="020F0502020204030203" pitchFamily="34" charset="0"/>
                <a:cs typeface="Lato" panose="020F0502020204030203" pitchFamily="34" charset="0"/>
              </a:rPr>
              <a:t>Pen mount (if applicable)</a:t>
            </a:r>
          </a:p>
          <a:p>
            <a:pPr marL="581343" lvl="1" indent="-166688">
              <a:spcBef>
                <a:spcPts val="1200"/>
              </a:spcBef>
              <a:spcAft>
                <a:spcPts val="0"/>
              </a:spcAft>
              <a:buClr>
                <a:srgbClr val="0091BD"/>
              </a:buClr>
              <a:buSzPct val="80000"/>
              <a:buFont typeface="Arial" charset="0"/>
              <a:buChar char="•"/>
            </a:pPr>
            <a:r>
              <a:rPr lang="en-GB" sz="2400" dirty="0">
                <a:solidFill>
                  <a:srgbClr val="383838"/>
                </a:solidFill>
                <a:latin typeface="Lato" panose="020F0502020204030203" pitchFamily="34" charset="0"/>
                <a:ea typeface="Lato" panose="020F0502020204030203" pitchFamily="34" charset="0"/>
                <a:cs typeface="Lato" panose="020F0502020204030203" pitchFamily="34" charset="0"/>
              </a:rPr>
              <a:t>LEDs</a:t>
            </a:r>
          </a:p>
        </p:txBody>
      </p:sp>
    </p:spTree>
    <p:extLst>
      <p:ext uri="{BB962C8B-B14F-4D97-AF65-F5344CB8AC3E}">
        <p14:creationId xmlns:p14="http://schemas.microsoft.com/office/powerpoint/2010/main" val="37214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B61D4E06-5D3F-4994-A4A7-4BA626FA722D}">
  <ds:schemaRefs>
    <ds:schemaRef ds:uri="http://schemas.microsoft.com/office/2006/metadata/properties"/>
    <ds:schemaRef ds:uri="http://schemas.microsoft.com/office/infopath/2007/PartnerControls"/>
    <ds:schemaRef ds:uri="f2ad5090-61a8-4b8c-ab70-68f4ff4d1933"/>
    <ds:schemaRef ds:uri="c0950e01-db07-4e41-9c32-b7a8e9fccc9b"/>
    <ds:schemaRef ds:uri="http://schemas.microsoft.com/sharepoint/v3"/>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664</Words>
  <Application>Microsoft Office PowerPoint</Application>
  <PresentationFormat>Widescreen</PresentationFormat>
  <Paragraphs>99</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Lato</vt:lpstr>
      <vt:lpstr>Wingdings</vt:lpstr>
      <vt:lpstr>1_Arm_PPT_Public</vt:lpstr>
      <vt:lpstr>Bit:Bot Race Car Project</vt:lpstr>
      <vt:lpstr>Objectives</vt:lpstr>
      <vt:lpstr>Bit:Bot Race Car Body Design</vt:lpstr>
      <vt:lpstr>Iterative Design</vt:lpstr>
      <vt:lpstr>Iterative Design - Example</vt:lpstr>
      <vt:lpstr>Iterative Design - Example</vt:lpstr>
      <vt:lpstr>Materials</vt:lpstr>
      <vt:lpstr>Body Shell</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2019-08-13T10:00:27Z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