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32" r:id="rId7"/>
    <p:sldId id="335" r:id="rId8"/>
    <p:sldId id="342" r:id="rId9"/>
    <p:sldId id="351" r:id="rId10"/>
    <p:sldId id="345" r:id="rId11"/>
    <p:sldId id="346" r:id="rId12"/>
    <p:sldId id="347" r:id="rId13"/>
    <p:sldId id="348" r:id="rId14"/>
    <p:sldId id="349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E2898-13F0-4DF3-AACE-55EAB3A7C322}" v="2" dt="2019-07-31T07:13:26.60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11" autoAdjust="0"/>
  </p:normalViewPr>
  <p:slideViewPr>
    <p:cSldViewPr snapToGrid="0">
      <p:cViewPr varScale="1">
        <p:scale>
          <a:sx n="78" d="100"/>
          <a:sy n="78" d="100"/>
        </p:scale>
        <p:origin x="18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12/14/2020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and show examples of common electronic components – explain the basic uses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also a good opportunity to re-utilise LEDS and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refer to these as electronic components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84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 and show examples of common electronic components – explain the basic uses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also a good opportunity to re-utilise LEDS and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refer to these as electronic components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29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 and let student experiment.  Get them to look at how they could control more than one LED.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32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analogue and digital data again from sensors, use software like Audacity to record your voice from a microphone and show the sound wave.  The picture in the lesson is an example of this.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 the sensors we’ve used and ask Learners to think about which are analogue and which are digital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9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Learners will be aware of motors already but explain what a servo does.  If you have access to one demonstrate its use using the code above.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uses for servos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flaps on an aeroplane.  Some Learners might be aware of this use through model aircraft.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57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 how you can connect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a set of headphones using crocodile clips and play music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the built in audio device for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enables Learners to alter the notes and pitch of sound being played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Learners an opportunity to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6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Learners with the lesson activity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Encourage good programming constructs of sequence, selection and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51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5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69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50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418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712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14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41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02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4583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83973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38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8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722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6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48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192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8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6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0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2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8514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3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Robotics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F7940-9DD8-4CD3-83FF-B68E62CB4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4081" y="4499377"/>
            <a:ext cx="4268207" cy="289871"/>
          </a:xfrm>
        </p:spPr>
        <p:txBody>
          <a:bodyPr/>
          <a:lstStyle/>
          <a:p>
            <a:r>
              <a:rPr lang="en-GB" sz="2000" dirty="0"/>
              <a:t>Lesson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11BF5-A1DB-4436-805A-E9AF98154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Electronics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906" y="5951062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 the function of basic electronic components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control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servos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control the output from a speaker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F7ED-F29B-4EC7-8B21-A2ABBF6F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74139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many different types of electrical and electronic components, including resistors, capacitors and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s. Each of these has a specific use in a circuit.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will need to use these components when designing our vehicle’s nervous system and how it will interact with the outside world (The Human Computer Interaction)</a:t>
            </a:r>
          </a:p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Resistors</a:t>
            </a: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Resistors restrict or limit the flow of current in a circuit this is measured in ohms. </a:t>
            </a: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three main types of resistor: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Fixed resistors – used to protect components and control time delays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 resistors – can be altered continually as they work, e.g. volume controls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Special resistors, such light-dependent resistors (LDRs) – change resistance as the light level changes or as temperature changes</a:t>
            </a:r>
          </a:p>
          <a:p>
            <a:pPr marL="0" indent="0">
              <a:buNone/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F7ED-F29B-4EC7-8B21-A2ABBF6F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74139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Capacitors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capacitor is a component that stores an electrical charge.  The larger its capacitance the larger the charge it can store.  This is measured in Farads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Capacitors are used to smooth alternating current into steady direct current and can filter our fluctuations in signals</a:t>
            </a:r>
          </a:p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LEDs (Light Emitting Diodes)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light emitting diode (LED) is a kind of diode that glows when electricity passes through it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can be made in a range of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and, as we have already seen, some LEDs can be programmed to change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LEDs have two pins a longer pin called the Anode (+) and a shorter pin called the Cathode (-)</a:t>
            </a:r>
          </a:p>
          <a:p>
            <a:endParaRPr lang="en-GB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9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13D0-88CE-41A1-B174-6431F77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2A4F-E5CE-489A-A12E-42DD2F7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061940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Connect your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either with a connector breakout board or directly using crocodile clips to an LED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example below we are connecting the ground pin to the LEDs cathode (shorter pin) and Pin 0 to the anode (longer pin) 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sending a signal to the pin we can turn the LED on or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B3278-0841-4D9E-B13F-90B81465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8" y="3263561"/>
            <a:ext cx="3048000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954D0-18F1-434E-9E56-650AEBF1A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73" t="21435" r="11586" b="21736"/>
          <a:stretch/>
        </p:blipFill>
        <p:spPr>
          <a:xfrm rot="16200000">
            <a:off x="4748212" y="2750725"/>
            <a:ext cx="2695576" cy="37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3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13D0-88CE-41A1-B174-6431F77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2A4F-E5CE-489A-A12E-42DD2F7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62025"/>
            <a:ext cx="7407511" cy="3012098"/>
          </a:xfrm>
        </p:spPr>
        <p:txBody>
          <a:bodyPr/>
          <a:lstStyle/>
          <a:p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enable us to detect environmental factors using our computer (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 can be Analogue or Digital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Analogue signals vary continually in frequency (how close together) and amplitude (how high) the wave is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 signals consist of just two states, on (1) and off(0) with no values in between</a:t>
            </a:r>
          </a:p>
          <a:p>
            <a:pPr marL="0" indent="0">
              <a:buNone/>
            </a:pPr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A370B-0DA1-4A0A-9418-4D93BB91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518" y="962025"/>
            <a:ext cx="3964465" cy="23438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98DE43-8D8F-4D51-8C23-BBE505D73EBB}"/>
              </a:ext>
            </a:extLst>
          </p:cNvPr>
          <p:cNvSpPr/>
          <p:nvPr/>
        </p:nvSpPr>
        <p:spPr>
          <a:xfrm>
            <a:off x="439493" y="4510342"/>
            <a:ext cx="113130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0070C0"/>
              </a:buClr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Look</a:t>
            </a: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at your </a:t>
            </a:r>
            <a:r>
              <a:rPr lang="en-GB" sz="2400" dirty="0" err="1">
                <a:solidFill>
                  <a:srgbClr val="383838"/>
                </a:solidFill>
                <a:latin typeface="Lato" panose="020F0502020204030203" pitchFamily="34" charset="0"/>
              </a:rPr>
              <a:t>micro:bit</a:t>
            </a: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 and </a:t>
            </a:r>
            <a:r>
              <a:rPr lang="en-GB" sz="2400" dirty="0" err="1">
                <a:solidFill>
                  <a:srgbClr val="383838"/>
                </a:solidFill>
                <a:latin typeface="Lato" panose="020F0502020204030203" pitchFamily="34" charset="0"/>
              </a:rPr>
              <a:t>Bit:Bot</a:t>
            </a: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 we have the following sensors available to use:</a:t>
            </a: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Light, line, temperature, ultrasonic, acceleration, magnetic field</a:t>
            </a:r>
          </a:p>
          <a:p>
            <a:pPr>
              <a:spcBef>
                <a:spcPts val="600"/>
              </a:spcBef>
              <a:buClr>
                <a:srgbClr val="0070C0"/>
              </a:buClr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Which of  these sensors is likely to give us a digital and which will give an analogue reading?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824D1-98FF-4F3B-8A1F-6F77F3E36864}"/>
              </a:ext>
            </a:extLst>
          </p:cNvPr>
          <p:cNvSpPr/>
          <p:nvPr/>
        </p:nvSpPr>
        <p:spPr>
          <a:xfrm>
            <a:off x="7809340" y="3399692"/>
            <a:ext cx="4198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 of someone speaking, recorded using an analogue microphone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722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13D0-88CE-41A1-B174-6431F77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Motors and Servos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2A4F-E5CE-489A-A12E-42DD2F7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7" y="1131399"/>
            <a:ext cx="7864712" cy="2297602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Motors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electric </a:t>
            </a:r>
            <a:r>
              <a:rPr lang="en-GB" sz="18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attached to rotate or spin a device, this could be attached to a wheel to give us motion or to a pully and cable.</a:t>
            </a:r>
          </a:p>
          <a:p>
            <a:pPr marL="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Servo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GB" sz="18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servo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used to give measured rotation usually across 180 degree. 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could be attached to say the jaws of a digger or the flaps of an aeroplane to give a controlled amount of movement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2473C-6B78-4A84-82FF-A27E53C4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112" y="1131398"/>
            <a:ext cx="335280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41795-12BE-4CC6-B9F0-32A5B6807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39" y="3630491"/>
            <a:ext cx="4456562" cy="226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D031DA-7C37-4BEF-AD61-6DC24E0FC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762" y="3598375"/>
            <a:ext cx="3105150" cy="2057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80163E-49E7-4C4F-9CBA-AFC989DE5F88}"/>
              </a:ext>
            </a:extLst>
          </p:cNvPr>
          <p:cNvSpPr/>
          <p:nvPr/>
        </p:nvSpPr>
        <p:spPr>
          <a:xfrm>
            <a:off x="458675" y="3417277"/>
            <a:ext cx="33161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Servos can be controlled directly via the </a:t>
            </a:r>
            <a:r>
              <a:rPr lang="en-GB" dirty="0" err="1">
                <a:solidFill>
                  <a:srgbClr val="383838"/>
                </a:solidFill>
                <a:latin typeface="Lato" panose="020F0502020204030203" pitchFamily="34" charset="0"/>
              </a:rPr>
              <a:t>micro:bit’s</a:t>
            </a: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 </a:t>
            </a:r>
            <a:r>
              <a:rPr lang="en-GB" b="1" i="1" dirty="0">
                <a:solidFill>
                  <a:srgbClr val="383838"/>
                </a:solidFill>
                <a:latin typeface="Lato" panose="020F0502020204030203" pitchFamily="34" charset="0"/>
              </a:rPr>
              <a:t>Servo </a:t>
            </a: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block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Motors can be controlled directly by sending a 1 or 0 to the correct pin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Motors on the </a:t>
            </a:r>
            <a:r>
              <a:rPr lang="en-GB" dirty="0" err="1">
                <a:solidFill>
                  <a:srgbClr val="383838"/>
                </a:solidFill>
                <a:latin typeface="Lato" panose="020F0502020204030203" pitchFamily="34" charset="0"/>
              </a:rPr>
              <a:t>Bit:Bot</a:t>
            </a: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 can also be controlled more precisely with </a:t>
            </a:r>
            <a:r>
              <a:rPr lang="en-GB" b="1" i="1" dirty="0">
                <a:solidFill>
                  <a:srgbClr val="383838"/>
                </a:solidFill>
                <a:latin typeface="Lato" panose="020F0502020204030203" pitchFamily="34" charset="0"/>
              </a:rPr>
              <a:t>Drive</a:t>
            </a: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36770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13D0-88CE-41A1-B174-6431F77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Speaker/Buzzers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2A4F-E5CE-489A-A12E-42DD2F7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131399"/>
            <a:ext cx="11180867" cy="110771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Speakers and Buzzers</a:t>
            </a:r>
          </a:p>
          <a:p>
            <a:pPr marL="0" indent="0">
              <a:buNone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are output devices we can connect to our controller (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to enable audio output.  This might be in the form of simple beeps but can be much more tuneful!</a:t>
            </a:r>
          </a:p>
          <a:p>
            <a:pPr marL="0" indent="0">
              <a:buNone/>
            </a:pPr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9BD98-F5FF-493A-913C-8368B8B5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4352924"/>
            <a:ext cx="4200525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98B15-FAFF-42E3-B6B6-93B4631B0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702" y="2982691"/>
            <a:ext cx="2151431" cy="342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56956-F010-4919-9339-B8905DFE8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521" y="2379154"/>
            <a:ext cx="1903439" cy="37663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3CE737-1238-4C8F-A701-C1CC978574B8}"/>
              </a:ext>
            </a:extLst>
          </p:cNvPr>
          <p:cNvSpPr/>
          <p:nvPr/>
        </p:nvSpPr>
        <p:spPr>
          <a:xfrm>
            <a:off x="484083" y="2239108"/>
            <a:ext cx="56119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83838"/>
                </a:solidFill>
                <a:latin typeface="Lato" panose="020F0502020204030203" pitchFamily="34" charset="0"/>
              </a:rPr>
              <a:t>Connect a set of headphones or speakers as shown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83838"/>
                </a:solidFill>
                <a:latin typeface="Lato" panose="020F0502020204030203" pitchFamily="34" charset="0"/>
              </a:rPr>
              <a:t>Flash a </a:t>
            </a:r>
            <a:r>
              <a:rPr lang="en-GB" sz="2000" dirty="0" err="1">
                <a:solidFill>
                  <a:srgbClr val="383838"/>
                </a:solidFill>
                <a:latin typeface="Lato" panose="020F0502020204030203" pitchFamily="34" charset="0"/>
              </a:rPr>
              <a:t>micro:bit</a:t>
            </a:r>
            <a:r>
              <a:rPr lang="en-GB" sz="2000" dirty="0">
                <a:solidFill>
                  <a:srgbClr val="383838"/>
                </a:solidFill>
                <a:latin typeface="Lato" panose="020F0502020204030203" pitchFamily="34" charset="0"/>
              </a:rPr>
              <a:t> with the sample program below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83838"/>
                </a:solidFill>
                <a:latin typeface="Lato" panose="020F0502020204030203" pitchFamily="34" charset="0"/>
              </a:rPr>
              <a:t>Use the block in the music section to create your own tune</a:t>
            </a:r>
          </a:p>
        </p:txBody>
      </p:sp>
    </p:spTree>
    <p:extLst>
      <p:ext uri="{BB962C8B-B14F-4D97-AF65-F5344CB8AC3E}">
        <p14:creationId xmlns:p14="http://schemas.microsoft.com/office/powerpoint/2010/main" val="34323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ABB8-B6DA-4712-BD55-78BE9A73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804E-7245-442C-8010-F99778A6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94" y="1061940"/>
            <a:ext cx="11180867" cy="4595203"/>
          </a:xfrm>
        </p:spPr>
        <p:txBody>
          <a:bodyPr/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 the function of basic electronic components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control motors and servos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 micro:bit to control the output from a speaker</a:t>
            </a:r>
          </a:p>
        </p:txBody>
      </p:sp>
    </p:spTree>
    <p:extLst>
      <p:ext uri="{BB962C8B-B14F-4D97-AF65-F5344CB8AC3E}">
        <p14:creationId xmlns:p14="http://schemas.microsoft.com/office/powerpoint/2010/main" val="46217461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http://schemas.microsoft.com/office/2006/documentManagement/typ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955</Words>
  <Application>Microsoft Office PowerPoint</Application>
  <PresentationFormat>Widescreen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1_Arm_PPT_Public</vt:lpstr>
      <vt:lpstr>Smart Robotics Project</vt:lpstr>
      <vt:lpstr>Objectives</vt:lpstr>
      <vt:lpstr>Electronics</vt:lpstr>
      <vt:lpstr>Electronics</vt:lpstr>
      <vt:lpstr>Experiment</vt:lpstr>
      <vt:lpstr>Sensors</vt:lpstr>
      <vt:lpstr>Motors and Servos</vt:lpstr>
      <vt:lpstr>Speaker/Buzzers</vt:lpstr>
      <vt:lpstr>Success Criteria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2020-12-14T13:20:25Z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